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537616-4BC2-04EC-53ED-B801D68CD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48576B4-2C90-CFC5-54D4-47468E28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B0DFE1-D819-9890-7945-69CD7436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F507D0F-B3E0-D7B8-F8EC-2AB46F77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7A2AB9D-16DF-C6A5-81FF-C8B038F7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46DA13-4474-F229-D3DA-64928DFA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29FA6AE-C7B8-F3AC-4BB6-5AE4072EF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8B94B3-B364-EB0C-198F-45B00C46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2A202F-CA06-AF4F-7084-FC37C9F6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3222DAE-7B7E-6A05-029D-6D904084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C622F2C-4417-BBA7-DCF9-28423DD36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B1F63E1-515D-29E8-9EF9-427F86F3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FAD32E-E1E5-45AB-8F8A-1D2FEB2A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FDE53B-432E-698D-D5EC-B2A44555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D63A347-565F-2F44-EC23-E51C20FD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4E8AD3-737D-6F32-2758-D1721E3A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996DF2-13BD-DC19-EAC2-68045C6A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4255F9-A39D-65F2-BDF1-0A903DF6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8C566B-75F5-B11F-1118-4E541F11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F74A47-35DC-C846-F39C-BFFD68F1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A2CD52-922D-3999-7728-F816C136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FB64C7-16EE-F655-6202-9D569051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9C6AB4-318F-31B8-318A-68EB10E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8F221AB-414F-FA21-B94D-8D76F993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BB1415-C50C-535C-12AD-79A2A8B7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25C9D-F882-05B1-9612-942AFD88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FF7835-6B2E-BCD8-F389-116F5E6A0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A6ECD29-1F2F-A164-77D5-172A8FBF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DF0A5D-55A0-4F4E-7C13-6B7C4E42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89C6710-0651-07A0-D783-F91D1CCB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92B5EAB-8BB8-C9C9-7283-C8A9D57D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D5643-80F9-DA2A-BE08-31C2AF1B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ED6FA0-51E8-76FF-59F6-702A3A9B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988A698-261C-23B3-925D-FC88E5D9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50E842A-26DF-A811-FF4F-F966A952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411DEAB-E3EC-3945-87CC-CEBBD120E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6793D2E-59A8-3C16-1EB4-A011C2AE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040600B-79A8-F664-BF82-34C980E1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13E447-9779-14B5-5567-71A65D44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619EA-5D07-30CE-07A4-A59AC26C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A2C794D-0318-3B66-2D59-70EAF4B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C741F8A-FF3C-0008-8FBC-1418C0C3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F72CD9C-95C1-8F32-F9EA-E88E52D4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D760DB9-196A-B0D5-40B4-0F5FE542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1E54192-DD25-66E2-9EF8-0758570E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A3F100E-AA3A-4C6F-172F-52440DF0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F4B86-9D27-D7A4-EAAF-335F14B0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6B646F-6D07-7571-B07E-1D2186CC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B1A859-3E3B-7AEC-789C-CA56DDC6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BBAA676-53EA-3DB9-8E1B-C8D3B23B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9305177-251C-FA8E-76A9-0D5B6C34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092585-665D-1E0F-D93B-15D04A39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70D6A-C59C-56C6-AD9C-1379B5F8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A5FC428-B77D-1938-9562-0A06A17F5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58C579B-AB3F-5450-AB9E-54C5726AF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5E5E69E-E3AD-BD63-1BB8-3A250AFB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196F1C0-BD3C-F36B-6FB3-A981DEC6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578FCE4-9940-3A2C-55F9-BAAEB8E0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6B40106-3E8B-B17B-5868-F901032B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3327B68-A3BA-BCFF-CF0F-4689F4BD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19B5DD7-A269-A72E-A075-E5B3BFC78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D236-E97C-4F85-BEA1-AE80DD0C7D4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D1E974-728D-5A83-B2FF-DDA0E917F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C55E60-ADBB-EF3A-C0E8-F98C89632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BB6DC8-12CA-56AD-D5AD-76163EC7C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cs-CZ" sz="6600" b="1" dirty="0">
                <a:solidFill>
                  <a:srgbClr val="FF0000"/>
                </a:solidFill>
              </a:rPr>
              <a:t>O</a:t>
            </a:r>
            <a:r>
              <a:rPr lang="cs-CZ" sz="6600" b="1" dirty="0">
                <a:solidFill>
                  <a:srgbClr val="FFFFFF"/>
                </a:solidFill>
              </a:rPr>
              <a:t>MET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DA6C61-1B7B-2D3B-77CE-11084C31C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cs-CZ" dirty="0">
                <a:solidFill>
                  <a:srgbClr val="FFFFFF"/>
                </a:solidFill>
              </a:rPr>
              <a:t>Řízení softwarových projektů</a:t>
            </a:r>
          </a:p>
          <a:p>
            <a:pPr algn="l"/>
            <a:r>
              <a:rPr lang="cs-CZ" dirty="0">
                <a:solidFill>
                  <a:srgbClr val="FFFFFF"/>
                </a:solidFill>
              </a:rPr>
              <a:t>ZS 2022/2023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1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43C344FD-47E1-2281-3239-FFE4F704DF30}"/>
              </a:ext>
            </a:extLst>
          </p:cNvPr>
          <p:cNvSpPr txBox="1"/>
          <p:nvPr/>
        </p:nvSpPr>
        <p:spPr>
          <a:xfrm>
            <a:off x="1129903" y="2786897"/>
            <a:ext cx="2895573" cy="898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3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NÁŠ TÝM:</a:t>
            </a:r>
          </a:p>
        </p:txBody>
      </p:sp>
      <p:pic>
        <p:nvPicPr>
          <p:cNvPr id="23" name="Obrázek 22">
            <a:extLst>
              <a:ext uri="{FF2B5EF4-FFF2-40B4-BE49-F238E27FC236}">
                <a16:creationId xmlns:a16="http://schemas.microsoft.com/office/drawing/2014/main" id="{6A346BC8-0DCA-3A4E-8A45-EDA3D76D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11" y="1007894"/>
            <a:ext cx="3039945" cy="1575243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44B850EA-3ACD-1DB5-F103-20B2B56E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4" y="1018981"/>
            <a:ext cx="3044519" cy="1564156"/>
          </a:xfrm>
          <a:prstGeom prst="rect">
            <a:avLst/>
          </a:prstGeom>
        </p:spPr>
      </p:pic>
      <p:pic>
        <p:nvPicPr>
          <p:cNvPr id="27" name="Obrázek 26">
            <a:extLst>
              <a:ext uri="{FF2B5EF4-FFF2-40B4-BE49-F238E27FC236}">
                <a16:creationId xmlns:a16="http://schemas.microsoft.com/office/drawing/2014/main" id="{E721EF5D-AFEA-BFDD-4933-18B342B50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316" y="2960892"/>
            <a:ext cx="3054733" cy="1448444"/>
          </a:xfrm>
          <a:prstGeom prst="rect">
            <a:avLst/>
          </a:prstGeom>
        </p:spPr>
      </p:pic>
      <p:pic>
        <p:nvPicPr>
          <p:cNvPr id="29" name="Obrázek 28">
            <a:extLst>
              <a:ext uri="{FF2B5EF4-FFF2-40B4-BE49-F238E27FC236}">
                <a16:creationId xmlns:a16="http://schemas.microsoft.com/office/drawing/2014/main" id="{84D349A8-58C1-F775-3279-137EE3DBE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4" y="2946554"/>
            <a:ext cx="3054730" cy="1471823"/>
          </a:xfrm>
          <a:prstGeom prst="rect">
            <a:avLst/>
          </a:prstGeom>
        </p:spPr>
      </p:pic>
      <p:sp>
        <p:nvSpPr>
          <p:cNvPr id="30" name="TextovéPole 29">
            <a:extLst>
              <a:ext uri="{FF2B5EF4-FFF2-40B4-BE49-F238E27FC236}">
                <a16:creationId xmlns:a16="http://schemas.microsoft.com/office/drawing/2014/main" id="{CAE1CCA5-2089-76F0-D813-2061C02388FA}"/>
              </a:ext>
            </a:extLst>
          </p:cNvPr>
          <p:cNvSpPr txBox="1"/>
          <p:nvPr/>
        </p:nvSpPr>
        <p:spPr>
          <a:xfrm>
            <a:off x="6133798" y="4888173"/>
            <a:ext cx="37491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Ondřej	Martin	Eliška	Tomáš</a:t>
            </a:r>
          </a:p>
          <a:p>
            <a:r>
              <a:rPr lang="cs-CZ" dirty="0"/>
              <a:t>    </a:t>
            </a:r>
            <a:r>
              <a:rPr lang="cs-CZ" sz="2800" b="1" dirty="0"/>
              <a:t>O	  M	  E	  T</a:t>
            </a:r>
            <a:r>
              <a:rPr lang="cs-CZ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8D3E22D-E3C7-0B14-6C85-052D9A45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399" y="1181100"/>
            <a:ext cx="3141971" cy="783477"/>
          </a:xfrm>
        </p:spPr>
        <p:txBody>
          <a:bodyPr anchor="b">
            <a:normAutofit/>
          </a:bodyPr>
          <a:lstStyle/>
          <a:p>
            <a:pPr algn="r"/>
            <a:r>
              <a:rPr lang="cs-CZ" sz="3600" b="1" dirty="0">
                <a:solidFill>
                  <a:srgbClr val="FFFFFF"/>
                </a:solidFill>
              </a:rPr>
              <a:t>Cíl projektu: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12DA56-2E0E-695C-2BE2-751D3C97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29" y="1181100"/>
            <a:ext cx="4862447" cy="309987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Informační systém pro odborný časopis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Funkční databáze pro odborné články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Uživatelsky přívětivé rozhraní s možností přihlášení do systému a zpřístupnění potřebných funkcí</a:t>
            </a:r>
            <a:endParaRPr lang="en-US" sz="2000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AE6C915-ACBC-0BA5-F2AB-94C20E6FFF38}"/>
              </a:ext>
            </a:extLst>
          </p:cNvPr>
          <p:cNvSpPr txBox="1">
            <a:spLocks/>
          </p:cNvSpPr>
          <p:nvPr/>
        </p:nvSpPr>
        <p:spPr>
          <a:xfrm>
            <a:off x="2116612" y="4799580"/>
            <a:ext cx="3141971" cy="783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3600" b="1" dirty="0">
                <a:solidFill>
                  <a:srgbClr val="FFFFFF"/>
                </a:solidFill>
              </a:rPr>
              <a:t>Platforma:</a:t>
            </a:r>
            <a:endParaRPr lang="en-US" sz="3600" b="1" dirty="0">
              <a:solidFill>
                <a:srgbClr val="FFFFFF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5E44A74-BCC8-9A87-5FF7-E874EE2B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598" y="4584095"/>
            <a:ext cx="1569729" cy="15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3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4A0B-215C-29A1-2E12-0FCCD673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2746895"/>
          </a:xfrm>
        </p:spPr>
        <p:txBody>
          <a:bodyPr anchor="b">
            <a:normAutofit/>
          </a:bodyPr>
          <a:lstStyle/>
          <a:p>
            <a:pPr algn="r"/>
            <a:r>
              <a:rPr lang="cs-CZ" sz="3600" b="1" dirty="0">
                <a:solidFill>
                  <a:srgbClr val="FFFFFF"/>
                </a:solidFill>
              </a:rPr>
              <a:t>Platforma detailně: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13F08-606B-5C0D-72B6-51992A0C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879" y="291713"/>
            <a:ext cx="5309328" cy="6423123"/>
          </a:xfrm>
        </p:spPr>
        <p:txBody>
          <a:bodyPr anchor="ctr">
            <a:normAutofit/>
          </a:bodyPr>
          <a:lstStyle/>
          <a:p>
            <a:r>
              <a:rPr lang="cs-CZ" sz="2400" b="1" dirty="0"/>
              <a:t>Wordpress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Proč tato platforma?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Zkušenosti s </a:t>
            </a:r>
            <a:r>
              <a:rPr lang="cs-CZ" dirty="0" err="1"/>
              <a:t>WP</a:t>
            </a:r>
            <a:endParaRPr lang="cs-CZ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Existující doména, placená verze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Ideální pro potřeby projektu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b="1" dirty="0"/>
              <a:t>Výhody: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Široká nabídka pluginů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Další alternativy</a:t>
            </a:r>
            <a:endParaRPr lang="en-US" sz="2000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2. alternativa - </a:t>
            </a:r>
            <a:r>
              <a:rPr lang="cs-CZ" dirty="0" err="1"/>
              <a:t>Figma</a:t>
            </a:r>
            <a:r>
              <a:rPr lang="cs-CZ" dirty="0"/>
              <a:t> - nevyhovující</a:t>
            </a:r>
          </a:p>
          <a:p>
            <a:pPr lvl="2"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531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D270A7-6C25-CFAF-AC04-A5651715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7" y="2390571"/>
            <a:ext cx="3989961" cy="1337252"/>
          </a:xfrm>
        </p:spPr>
        <p:txBody>
          <a:bodyPr anchor="b">
            <a:normAutofit/>
          </a:bodyPr>
          <a:lstStyle/>
          <a:p>
            <a:pPr algn="ctr"/>
            <a:r>
              <a:rPr lang="cs-CZ" sz="3600" b="1" dirty="0">
                <a:solidFill>
                  <a:srgbClr val="FFFFFF"/>
                </a:solidFill>
              </a:rPr>
              <a:t>Co je hotové,</a:t>
            </a:r>
            <a:br>
              <a:rPr lang="cs-CZ" sz="3600" b="1" dirty="0">
                <a:solidFill>
                  <a:srgbClr val="FFFFFF"/>
                </a:solidFill>
              </a:rPr>
            </a:br>
            <a:r>
              <a:rPr lang="cs-CZ" sz="3600" b="1" dirty="0">
                <a:solidFill>
                  <a:srgbClr val="FFFFFF"/>
                </a:solidFill>
              </a:rPr>
              <a:t> co je rozpracované?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B810C3-4696-BC13-23F1-AC44950C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101600"/>
            <a:ext cx="6555347" cy="66224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2400" b="1" dirty="0"/>
              <a:t>Hotovo</a:t>
            </a:r>
          </a:p>
          <a:p>
            <a:pPr lvl="1">
              <a:lnSpc>
                <a:spcPct val="150000"/>
              </a:lnSpc>
            </a:pPr>
            <a:r>
              <a:rPr lang="cs-CZ" sz="2000" dirty="0" err="1"/>
              <a:t>Frontend</a:t>
            </a:r>
            <a:r>
              <a:rPr lang="cs-CZ" sz="2000" dirty="0"/>
              <a:t> webového rozhraní</a:t>
            </a:r>
          </a:p>
          <a:p>
            <a:pPr lvl="1">
              <a:lnSpc>
                <a:spcPct val="150000"/>
              </a:lnSpc>
            </a:pPr>
            <a:r>
              <a:rPr lang="cs-CZ" sz="2000" dirty="0"/>
              <a:t>Administrace, správa a registrace účtů</a:t>
            </a:r>
          </a:p>
          <a:p>
            <a:pPr lvl="1">
              <a:lnSpc>
                <a:spcPct val="150000"/>
              </a:lnSpc>
            </a:pPr>
            <a:r>
              <a:rPr lang="cs-CZ" sz="2000" dirty="0"/>
              <a:t>Role účtů, omezení práv</a:t>
            </a:r>
          </a:p>
          <a:p>
            <a:pPr lvl="1">
              <a:lnSpc>
                <a:spcPct val="150000"/>
              </a:lnSpc>
            </a:pPr>
            <a:r>
              <a:rPr lang="cs-CZ" sz="2000" dirty="0"/>
              <a:t>Úvodní stránka rozdělena na části:</a:t>
            </a:r>
          </a:p>
          <a:p>
            <a:pPr lvl="2">
              <a:lnSpc>
                <a:spcPct val="100000"/>
              </a:lnSpc>
            </a:pPr>
            <a:r>
              <a:rPr lang="cs-CZ" sz="1600" dirty="0"/>
              <a:t>Hlavní článek, přepínání nových článků podle čísla (rubriky)</a:t>
            </a:r>
          </a:p>
          <a:p>
            <a:pPr lvl="2">
              <a:lnSpc>
                <a:spcPct val="100000"/>
              </a:lnSpc>
            </a:pPr>
            <a:r>
              <a:rPr lang="cs-CZ" sz="1600" dirty="0"/>
              <a:t>Statistiky (možná smažeme)</a:t>
            </a:r>
          </a:p>
          <a:p>
            <a:pPr lvl="2">
              <a:lnSpc>
                <a:spcPct val="100000"/>
              </a:lnSpc>
            </a:pPr>
            <a:r>
              <a:rPr lang="cs-CZ" sz="1600" dirty="0"/>
              <a:t>Starší články</a:t>
            </a:r>
          </a:p>
          <a:p>
            <a:pPr lvl="2">
              <a:lnSpc>
                <a:spcPct val="100000"/>
              </a:lnSpc>
            </a:pPr>
            <a:r>
              <a:rPr lang="cs-CZ" sz="1600" dirty="0"/>
              <a:t>Kontakty</a:t>
            </a:r>
          </a:p>
          <a:p>
            <a:pPr lvl="2">
              <a:lnSpc>
                <a:spcPct val="100000"/>
              </a:lnSpc>
            </a:pPr>
            <a:r>
              <a:rPr lang="cs-CZ" sz="1600" dirty="0"/>
              <a:t>Koncept Helpdesku</a:t>
            </a:r>
          </a:p>
          <a:p>
            <a:pPr lvl="2">
              <a:lnSpc>
                <a:spcPct val="150000"/>
              </a:lnSpc>
            </a:pPr>
            <a:endParaRPr lang="cs-CZ" sz="800" dirty="0"/>
          </a:p>
          <a:p>
            <a:pPr marL="377825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b="1" dirty="0"/>
              <a:t>Rozpracováno</a:t>
            </a:r>
          </a:p>
          <a:p>
            <a:pPr marL="835025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Další stránky – články podle čísel – vymyslet vizualizaci</a:t>
            </a:r>
          </a:p>
          <a:p>
            <a:pPr marL="835025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/>
              <a:t>„Recenzent“ – vymyslet jak realizovat roli</a:t>
            </a:r>
          </a:p>
        </p:txBody>
      </p:sp>
    </p:spTree>
    <p:extLst>
      <p:ext uri="{BB962C8B-B14F-4D97-AF65-F5344CB8AC3E}">
        <p14:creationId xmlns:p14="http://schemas.microsoft.com/office/powerpoint/2010/main" val="351953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5E354-B049-3AD5-EB5F-44107880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54" y="2580690"/>
            <a:ext cx="6244862" cy="1228591"/>
          </a:xfrm>
        </p:spPr>
        <p:txBody>
          <a:bodyPr>
            <a:normAutofit/>
          </a:bodyPr>
          <a:lstStyle/>
          <a:p>
            <a:r>
              <a:rPr lang="cs-CZ" sz="3600" b="1" dirty="0"/>
              <a:t>Poznatky ohledně spolupráce</a:t>
            </a:r>
            <a:endParaRPr lang="en-US" sz="3600" b="1" dirty="0"/>
          </a:p>
        </p:txBody>
      </p:sp>
      <p:sp>
        <p:nvSpPr>
          <p:cNvPr id="12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8F5F845-C323-880A-DE03-486B5FFC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168" y="1964429"/>
            <a:ext cx="4452719" cy="35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5101" y="746626"/>
            <a:ext cx="4692800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2093" y="746626"/>
            <a:ext cx="4692800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6F859B-632B-C25E-2F8C-9BAE9603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101" y="4721429"/>
            <a:ext cx="8943998" cy="856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3600" b="1" dirty="0">
                <a:solidFill>
                  <a:schemeClr val="bg1"/>
                </a:solidFill>
              </a:rPr>
              <a:t>Práce s týmovými nástroji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029E0AE-9164-D287-B51D-98654076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52" y="1015233"/>
            <a:ext cx="2600482" cy="2828261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41620" y="2063711"/>
            <a:ext cx="1027015" cy="361496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FA23354-11D8-2CAF-AF99-ABA195668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6222" y="1210769"/>
            <a:ext cx="2505026" cy="22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2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5AF654A-6D95-0EDD-3549-8AD4B640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Retrospektiva </a:t>
            </a:r>
            <a:br>
              <a:rPr lang="en-GB" sz="4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BCF274DC-714D-B92C-A1BB-F23FD353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879" y="402836"/>
            <a:ext cx="4862447" cy="2686873"/>
          </a:xfrm>
        </p:spPr>
        <p:txBody>
          <a:bodyPr anchor="ctr">
            <a:normAutofit fontScale="92500" lnSpcReduction="2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Pravidelnost a průběžnost práce, </a:t>
            </a:r>
            <a:r>
              <a:rPr lang="cs-CZ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časová dotace</a:t>
            </a:r>
            <a:endParaRPr lang="en-GB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cs-C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čím jsme spokojeni?</a:t>
            </a:r>
            <a:endParaRPr lang="en-GB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omunikace a zodpovědnost členů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cs-CZ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Systematický přístup k práci</a:t>
            </a:r>
            <a:endParaRPr lang="en-GB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5D48E67-8511-FEBC-1537-71AD9CC0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160" y="3279433"/>
            <a:ext cx="6029885" cy="30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4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620114-E260-FD0A-D641-89FD64D4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501984"/>
            <a:ext cx="2372731" cy="927016"/>
          </a:xfrm>
        </p:spPr>
        <p:txBody>
          <a:bodyPr anchor="b">
            <a:normAutofit/>
          </a:bodyPr>
          <a:lstStyle/>
          <a:p>
            <a:pPr algn="r"/>
            <a:r>
              <a:rPr lang="cs-CZ" sz="4000" b="1" dirty="0">
                <a:solidFill>
                  <a:srgbClr val="FFFFFF"/>
                </a:solidFill>
              </a:rPr>
              <a:t>SOUHRN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D819E7-513F-4508-6E1A-2A0479C5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620" y="10139"/>
            <a:ext cx="7719530" cy="683772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>
                <a:ea typeface="Calibri" panose="020F0502020204030204" pitchFamily="34" charset="0"/>
                <a:cs typeface="Calibri" panose="020F0502020204030204" pitchFamily="34" charset="0"/>
              </a:rPr>
              <a:t>Na základě testování zvolena platforma Wordpress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Informační systém bude webového rozhraní s databází odborných článků a s možností přihlášení uživatelů s určitými rolemi (redaktor, šéfredaktor, admin…)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Komunikace uživatelů bude probíhat na bázi formulářů vztahujících se k odborným článkům od autorů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000" dirty="0">
                <a:ea typeface="Calibri" panose="020F0502020204030204" pitchFamily="34" charset="0"/>
                <a:cs typeface="Calibri" panose="020F0502020204030204" pitchFamily="34" charset="0"/>
              </a:rPr>
              <a:t>Také </a:t>
            </a:r>
            <a:r>
              <a:rPr lang="cs-CZ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bude možné přidávat a komunikovat přes komentáře, které budou připnuté u každého článku = eliminuje se nechtěná komunikace přes emailové klienty. </a:t>
            </a:r>
            <a:endParaRPr lang="en-GB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sz="2000" dirty="0"/>
          </a:p>
          <a:p>
            <a:endParaRPr lang="cs-CZ" sz="2000" dirty="0"/>
          </a:p>
          <a:p>
            <a:pPr marL="3657600" lvl="8" indent="0">
              <a:buNone/>
            </a:pPr>
            <a:r>
              <a:rPr lang="cs-CZ" sz="2000" b="1" dirty="0"/>
              <a:t>Děkujeme za pozornost..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731269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262</Words>
  <Application>Microsoft Office PowerPoint</Application>
  <PresentationFormat>Širokoúhlá obrazovka</PresentationFormat>
  <Paragraphs>52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Motiv Office</vt:lpstr>
      <vt:lpstr>OMET</vt:lpstr>
      <vt:lpstr>Prezentace aplikace PowerPoint</vt:lpstr>
      <vt:lpstr>Cíl projektu:</vt:lpstr>
      <vt:lpstr>Platforma detailně:</vt:lpstr>
      <vt:lpstr>Co je hotové,  co je rozpracované?</vt:lpstr>
      <vt:lpstr>Poznatky ohledně spolupráce</vt:lpstr>
      <vt:lpstr>Práce s týmovými nástroji</vt:lpstr>
      <vt:lpstr>Retrospektiva  </vt:lpstr>
      <vt:lpstr>SOUHRN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OMET</dc:title>
  <dc:creator>Tomáš Hájek</dc:creator>
  <cp:lastModifiedBy>Tomáš Hájek</cp:lastModifiedBy>
  <cp:revision>10</cp:revision>
  <dcterms:created xsi:type="dcterms:W3CDTF">2022-11-11T17:14:32Z</dcterms:created>
  <dcterms:modified xsi:type="dcterms:W3CDTF">2022-11-11T18:48:26Z</dcterms:modified>
</cp:coreProperties>
</file>