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690" r:id="rId2"/>
    <p:sldId id="904" r:id="rId3"/>
    <p:sldId id="901" r:id="rId4"/>
    <p:sldId id="906" r:id="rId5"/>
    <p:sldId id="907" r:id="rId6"/>
    <p:sldId id="905" r:id="rId7"/>
    <p:sldId id="910" r:id="rId8"/>
    <p:sldId id="911" r:id="rId9"/>
    <p:sldId id="257" r:id="rId10"/>
    <p:sldId id="259" r:id="rId11"/>
    <p:sldId id="260" r:id="rId12"/>
    <p:sldId id="261" r:id="rId13"/>
    <p:sldId id="263" r:id="rId14"/>
    <p:sldId id="262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Sanjay Chaudhari" initials="ASC" lastIdx="1" clrIdx="0"/>
  <p:cmAuthor id="2" name="Akshay Sanjay Chaudhari" initials="ASC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72921"/>
    <a:srgbClr val="22ABD6"/>
    <a:srgbClr val="000000"/>
    <a:srgbClr val="0021F3"/>
    <a:srgbClr val="94CBA4"/>
    <a:srgbClr val="F8E259"/>
    <a:srgbClr val="801315"/>
    <a:srgbClr val="AD010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86521" autoAdjust="0"/>
  </p:normalViewPr>
  <p:slideViewPr>
    <p:cSldViewPr>
      <p:cViewPr varScale="1">
        <p:scale>
          <a:sx n="150" d="100"/>
          <a:sy n="150" d="100"/>
        </p:scale>
        <p:origin x="6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1312" y="19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DA3B1-32C6-4448-A175-518EF6A40DB2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81C9-F144-402E-AD24-B5B5FA57E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16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27BA-7797-4673-8C8E-000479CE8F1E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5D36-CFF3-4DEB-A090-8A4E77F7CA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2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2023 year of model released – language, vision, mix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 driving discussion of impact on humans, </a:t>
            </a:r>
            <a:r>
              <a:rPr lang="en-US" dirty="0" err="1"/>
              <a:t>capabiltiies</a:t>
            </a:r>
            <a:r>
              <a:rPr lang="en-US" dirty="0"/>
              <a:t>, health, law, ethics,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are some of these models trained, what are their capabilities, how might it affect a field like health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Multiple stakeholders: initially doctors, now patients, pharma, healthcare providers, payers, </a:t>
            </a:r>
            <a:r>
              <a:rPr lang="en-US" dirty="0" err="1"/>
              <a:t>etc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Goal: Not to make you an expert in FM, but start asking the questions towards that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1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0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is public facing for broader access to course materials</a:t>
            </a:r>
          </a:p>
          <a:p>
            <a:endParaRPr lang="en-US" dirty="0"/>
          </a:p>
          <a:p>
            <a:r>
              <a:rPr lang="en-US" dirty="0"/>
              <a:t>Lectures will be found via canvas/Panopto</a:t>
            </a:r>
          </a:p>
          <a:p>
            <a:endParaRPr lang="en-US" dirty="0"/>
          </a:p>
          <a:p>
            <a:r>
              <a:rPr lang="en-US" dirty="0"/>
              <a:t>Ed discussion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1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5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Educate to build and evaluate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 participation, 30% HW, 60% project</a:t>
            </a:r>
          </a:p>
          <a:p>
            <a:endParaRPr lang="en-US" dirty="0"/>
          </a:p>
          <a:p>
            <a:r>
              <a:rPr lang="en-US" dirty="0"/>
              <a:t>HW – 2 for now subject to change. Ability to meaningfully interact with models</a:t>
            </a:r>
          </a:p>
          <a:p>
            <a:endParaRPr lang="en-US" dirty="0"/>
          </a:p>
          <a:p>
            <a:r>
              <a:rPr lang="en-US" dirty="0"/>
              <a:t>Familiarity with DL models highly encouraged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2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5D36-CFF3-4DEB-A090-8A4E77F7CA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cap="all" baseline="0">
                <a:latin typeface="Palatino Linotype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fld id="{D834B8C0-5DE9-7D4A-A525-2B31E0FBFC97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" y="4800600"/>
            <a:ext cx="1066800" cy="246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alatino Linotype"/>
                <a:cs typeface="Palatino Linotype"/>
              </a:defRPr>
            </a:lvl1pPr>
          </a:lstStyle>
          <a:p>
            <a:fld id="{1D19F164-13C8-4055-860F-DBBC07774A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4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0"/>
            <a:ext cx="8229600" cy="3657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00CE-E737-6C44-B5D7-D7B05A0FB425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  <a:prstGeom prst="rect">
            <a:avLst/>
          </a:prstGeo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0BB-ED56-CD4F-8062-B69EACE1E2D7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65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DFD9-C8E5-5349-B07B-FD0AC941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9AC8-0952-7043-AD50-8F52B7E72E81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79BC-E40B-FB43-B9DA-C722E4D7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5C5F97-98F9-F240-98AD-CF79BD08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2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72A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6A311-052B-0942-AE8E-CD2D3EF26A92}"/>
              </a:ext>
            </a:extLst>
          </p:cNvPr>
          <p:cNvCxnSpPr>
            <a:cxnSpLocks/>
          </p:cNvCxnSpPr>
          <p:nvPr userDrawn="1"/>
        </p:nvCxnSpPr>
        <p:spPr>
          <a:xfrm>
            <a:off x="7239000" y="133350"/>
            <a:ext cx="0" cy="10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D812B-6492-E84A-AC77-0DD7005FC865}"/>
              </a:ext>
            </a:extLst>
          </p:cNvPr>
          <p:cNvCxnSpPr>
            <a:cxnSpLocks/>
          </p:cNvCxnSpPr>
          <p:nvPr userDrawn="1"/>
        </p:nvCxnSpPr>
        <p:spPr>
          <a:xfrm>
            <a:off x="7162800" y="1200150"/>
            <a:ext cx="19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003C2-0D7C-124E-8CF3-C15C6CCE45CF}"/>
              </a:ext>
            </a:extLst>
          </p:cNvPr>
          <p:cNvCxnSpPr>
            <a:cxnSpLocks/>
          </p:cNvCxnSpPr>
          <p:nvPr userDrawn="1"/>
        </p:nvCxnSpPr>
        <p:spPr>
          <a:xfrm>
            <a:off x="7162800" y="133350"/>
            <a:ext cx="0" cy="10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7B7FC-C572-7A47-8827-0113F3A312EE}"/>
              </a:ext>
            </a:extLst>
          </p:cNvPr>
          <p:cNvCxnSpPr>
            <a:cxnSpLocks/>
          </p:cNvCxnSpPr>
          <p:nvPr userDrawn="1"/>
        </p:nvCxnSpPr>
        <p:spPr>
          <a:xfrm>
            <a:off x="7162800" y="1133856"/>
            <a:ext cx="19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0DE3-64A8-8046-A61C-4E86450B350D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4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83C-76BD-F44A-8C28-24DE35DD3934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42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AFA4-57B9-E841-A2D1-1730DF57834A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74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014E-971E-7D45-BD7E-29AB730F63CC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207-5B92-9F42-B183-0314FBA8FFF1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B63-CFFD-DB4C-8FCB-17ED3A38D054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6852-F05C-034B-9EB0-1928B7DF90CF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4775416"/>
            <a:ext cx="457200" cy="246888"/>
          </a:xfrm>
          <a:prstGeom prst="rect">
            <a:avLst/>
          </a:prstGeom>
        </p:spPr>
        <p:txBody>
          <a:bodyPr/>
          <a:lstStyle/>
          <a:p>
            <a:fld id="{1D19F164-13C8-4055-860F-DBBC07774A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fld id="{5228A2C1-4E6C-5342-B1D8-B13D0F94E984}" type="datetime1">
              <a:rPr lang="en-US" smtClean="0"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F759F-E2F1-6443-AE49-18E55BA18DD1}"/>
              </a:ext>
            </a:extLst>
          </p:cNvPr>
          <p:cNvSpPr/>
          <p:nvPr userDrawn="1"/>
        </p:nvSpPr>
        <p:spPr>
          <a:xfrm>
            <a:off x="-3176" y="102580"/>
            <a:ext cx="9147175" cy="1854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A72A2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A05746-2F47-5F49-8D29-427472BA91F0}"/>
              </a:ext>
            </a:extLst>
          </p:cNvPr>
          <p:cNvSpPr/>
          <p:nvPr/>
        </p:nvSpPr>
        <p:spPr>
          <a:xfrm>
            <a:off x="0" y="4616888"/>
            <a:ext cx="9144000" cy="526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28ECB-CD9C-0E4B-8545-93E834B53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916"/>
            <a:ext cx="9144000" cy="50535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C2E4928-124F-3D44-BF6C-F092DF6AB7DC}"/>
              </a:ext>
            </a:extLst>
          </p:cNvPr>
          <p:cNvSpPr txBox="1">
            <a:spLocks/>
          </p:cNvSpPr>
          <p:nvPr/>
        </p:nvSpPr>
        <p:spPr>
          <a:xfrm>
            <a:off x="0" y="181702"/>
            <a:ext cx="9144000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AE241A"/>
                </a:solidFill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200" b="1" dirty="0"/>
              <a:t>Foundation Models </a:t>
            </a:r>
          </a:p>
          <a:p>
            <a:pPr algn="ctr">
              <a:lnSpc>
                <a:spcPct val="120000"/>
              </a:lnSpc>
            </a:pPr>
            <a:r>
              <a:rPr lang="en-US" sz="4200" b="1" dirty="0"/>
              <a:t>for Healthcare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B41A-B81C-B24C-9BD4-6B720BC07D16}"/>
              </a:ext>
            </a:extLst>
          </p:cNvPr>
          <p:cNvSpPr txBox="1"/>
          <p:nvPr/>
        </p:nvSpPr>
        <p:spPr>
          <a:xfrm>
            <a:off x="-7558" y="3616170"/>
            <a:ext cx="9144001" cy="12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Akshay Chaudhari</a:t>
            </a:r>
          </a:p>
          <a:p>
            <a:pPr algn="ctr">
              <a:lnSpc>
                <a:spcPct val="120000"/>
              </a:lnSpc>
            </a:pPr>
            <a:r>
              <a:rPr lang="en-US" sz="22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Tanveer </a:t>
            </a:r>
            <a:r>
              <a:rPr lang="en-US" sz="2200" b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Syeda</a:t>
            </a:r>
            <a:r>
              <a:rPr lang="en-US" sz="22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-Mahmood</a:t>
            </a:r>
          </a:p>
          <a:p>
            <a:pPr algn="ctr">
              <a:lnSpc>
                <a:spcPct val="120000"/>
              </a:lnSpc>
            </a:pPr>
            <a:r>
              <a:rPr lang="en-US" sz="22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James Zou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CDED-C6B3-B048-ADEB-B8D3FCBD8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691544"/>
            <a:ext cx="1295400" cy="37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3A28A4-35C6-3449-B994-376778C520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50" t="29311" r="7691" b="29310"/>
          <a:stretch/>
        </p:blipFill>
        <p:spPr>
          <a:xfrm>
            <a:off x="8171723" y="4646649"/>
            <a:ext cx="934177" cy="4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0C1-3099-B053-C9BA-365F49C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98"/>
            <a:ext cx="7886700" cy="560621"/>
          </a:xfrm>
        </p:spPr>
        <p:txBody>
          <a:bodyPr>
            <a:normAutofit/>
          </a:bodyPr>
          <a:lstStyle/>
          <a:p>
            <a:r>
              <a:rPr lang="en-US" sz="3000" dirty="0"/>
              <a:t>Foundation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84ECC-98F6-D207-DF26-70601489381B}"/>
              </a:ext>
            </a:extLst>
          </p:cNvPr>
          <p:cNvSpPr/>
          <p:nvPr/>
        </p:nvSpPr>
        <p:spPr>
          <a:xfrm>
            <a:off x="3568726" y="656953"/>
            <a:ext cx="2124266" cy="69368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3FD8E-9255-2C78-1730-DEB622D1F7DA}"/>
              </a:ext>
            </a:extLst>
          </p:cNvPr>
          <p:cNvCxnSpPr>
            <a:cxnSpLocks/>
          </p:cNvCxnSpPr>
          <p:nvPr/>
        </p:nvCxnSpPr>
        <p:spPr>
          <a:xfrm>
            <a:off x="2757974" y="986765"/>
            <a:ext cx="79360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93DCD-ED39-42C5-50E9-E4F083C00DAE}"/>
              </a:ext>
            </a:extLst>
          </p:cNvPr>
          <p:cNvCxnSpPr/>
          <p:nvPr/>
        </p:nvCxnSpPr>
        <p:spPr>
          <a:xfrm>
            <a:off x="5692992" y="1004597"/>
            <a:ext cx="79360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0CEE23-776E-5477-86B4-B9171E244BBF}"/>
              </a:ext>
            </a:extLst>
          </p:cNvPr>
          <p:cNvSpPr txBox="1"/>
          <p:nvPr/>
        </p:nvSpPr>
        <p:spPr>
          <a:xfrm>
            <a:off x="2468975" y="631107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D1E68-6CA4-14BD-13A8-2D35B10564BA}"/>
              </a:ext>
            </a:extLst>
          </p:cNvPr>
          <p:cNvSpPr txBox="1"/>
          <p:nvPr/>
        </p:nvSpPr>
        <p:spPr>
          <a:xfrm>
            <a:off x="5807619" y="663604"/>
            <a:ext cx="9075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D4B32-C87C-0DF4-824C-86E22C505038}"/>
              </a:ext>
            </a:extLst>
          </p:cNvPr>
          <p:cNvSpPr txBox="1"/>
          <p:nvPr/>
        </p:nvSpPr>
        <p:spPr>
          <a:xfrm>
            <a:off x="3931514" y="780402"/>
            <a:ext cx="1398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Foundation 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66B553-878E-CA8E-432F-176C0CFC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84753"/>
              </p:ext>
            </p:extLst>
          </p:nvPr>
        </p:nvGraphicFramePr>
        <p:xfrm>
          <a:off x="150539" y="1902807"/>
          <a:ext cx="8794920" cy="535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8984">
                  <a:extLst>
                    <a:ext uri="{9D8B030D-6E8A-4147-A177-3AD203B41FA5}">
                      <a16:colId xmlns:a16="http://schemas.microsoft.com/office/drawing/2014/main" val="2302419224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495316392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1106055855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2218911024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3772415040"/>
                    </a:ext>
                  </a:extLst>
                </a:gridCol>
              </a:tblGrid>
              <a:tr h="535543"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Tasks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7650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160562-CACB-BDC4-BF56-4F276BC734B6}"/>
              </a:ext>
            </a:extLst>
          </p:cNvPr>
          <p:cNvSpPr txBox="1"/>
          <p:nvPr/>
        </p:nvSpPr>
        <p:spPr>
          <a:xfrm>
            <a:off x="213867" y="2534037"/>
            <a:ext cx="127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Trained on a variety of data input</a:t>
            </a:r>
            <a:endParaRPr 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8A06A-7D95-CCAF-4285-785EA6948077}"/>
              </a:ext>
            </a:extLst>
          </p:cNvPr>
          <p:cNvSpPr txBox="1"/>
          <p:nvPr/>
        </p:nvSpPr>
        <p:spPr>
          <a:xfrm>
            <a:off x="1829513" y="2549692"/>
            <a:ext cx="127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Different types of output based on downstream 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C49AC-CD9E-BB5A-4C57-35A8FB00010E}"/>
              </a:ext>
            </a:extLst>
          </p:cNvPr>
          <p:cNvSpPr txBox="1"/>
          <p:nvPr/>
        </p:nvSpPr>
        <p:spPr>
          <a:xfrm>
            <a:off x="3568726" y="2499411"/>
            <a:ext cx="1278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Defined based on the scope of ability, range of uses, breadth of tasks or types of output and input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Encoder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Decoder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Encoder-Decoder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E679C-06AD-0EDA-0509-8416309827E4}"/>
              </a:ext>
            </a:extLst>
          </p:cNvPr>
          <p:cNvSpPr txBox="1"/>
          <p:nvPr/>
        </p:nvSpPr>
        <p:spPr>
          <a:xfrm>
            <a:off x="4847650" y="2595668"/>
            <a:ext cx="1867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 single model can accomplish multiple tasks: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Sentence completion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Sentiment classification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Summarization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Works for arbitrary input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Can be fine-tuned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E6F7A3-D194-4236-C23A-3E463D44C568}"/>
              </a:ext>
            </a:extLst>
          </p:cNvPr>
          <p:cNvSpPr txBox="1"/>
          <p:nvPr/>
        </p:nvSpPr>
        <p:spPr>
          <a:xfrm>
            <a:off x="6824731" y="2499411"/>
            <a:ext cx="2295269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Same model can serve multiple applications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050" dirty="0"/>
              <a:t>Customer service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050" dirty="0"/>
              <a:t>Code generation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050" dirty="0"/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40C140-F6D8-1609-2014-8DC1DBE1A44E}"/>
              </a:ext>
            </a:extLst>
          </p:cNvPr>
          <p:cNvCxnSpPr>
            <a:cxnSpLocks/>
          </p:cNvCxnSpPr>
          <p:nvPr/>
        </p:nvCxnSpPr>
        <p:spPr>
          <a:xfrm flipH="1">
            <a:off x="198541" y="1257380"/>
            <a:ext cx="3370185" cy="645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1A12A-384F-E86A-E36C-531DEF9D03E8}"/>
              </a:ext>
            </a:extLst>
          </p:cNvPr>
          <p:cNvCxnSpPr>
            <a:cxnSpLocks/>
          </p:cNvCxnSpPr>
          <p:nvPr/>
        </p:nvCxnSpPr>
        <p:spPr>
          <a:xfrm>
            <a:off x="5692991" y="1313820"/>
            <a:ext cx="3252468" cy="569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8707-4D98-3F0D-8279-385C8CBC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89" y="13692"/>
            <a:ext cx="7886700" cy="994172"/>
          </a:xfrm>
        </p:spPr>
        <p:txBody>
          <a:bodyPr/>
          <a:lstStyle/>
          <a:p>
            <a:r>
              <a:rPr lang="en-US" dirty="0"/>
              <a:t>Are these Foundational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B886-0ABA-93DA-E598-D7930640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301511" cy="3263504"/>
          </a:xfrm>
        </p:spPr>
        <p:txBody>
          <a:bodyPr>
            <a:normAutofit/>
          </a:bodyPr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Support Vector Machines </a:t>
            </a:r>
          </a:p>
          <a:p>
            <a:r>
              <a:rPr lang="en-US" dirty="0"/>
              <a:t>Random Forests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22A0D6-4FB5-B6F9-13A5-FA5DA89A2835}"/>
              </a:ext>
            </a:extLst>
          </p:cNvPr>
          <p:cNvGrpSpPr/>
          <p:nvPr/>
        </p:nvGrpSpPr>
        <p:grpSpPr>
          <a:xfrm>
            <a:off x="4774003" y="1007864"/>
            <a:ext cx="3741347" cy="2500506"/>
            <a:chOff x="6365338" y="1343819"/>
            <a:chExt cx="4988462" cy="3334008"/>
          </a:xfrm>
        </p:grpSpPr>
        <p:pic>
          <p:nvPicPr>
            <p:cNvPr id="1026" name="Picture 2" descr="Python Decision Tree Classification Tutorial: Scikit-Learn  DecisionTreeClassifier | DataCamp">
              <a:extLst>
                <a:ext uri="{FF2B5EF4-FFF2-40B4-BE49-F238E27FC236}">
                  <a16:creationId xmlns:a16="http://schemas.microsoft.com/office/drawing/2014/main" id="{B0BCEEA2-FFF0-D60F-678C-DC274566C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338" y="1343819"/>
              <a:ext cx="4807646" cy="302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D14535-2C65-D66A-12DA-6D62CA3DB6A6}"/>
                </a:ext>
              </a:extLst>
            </p:cNvPr>
            <p:cNvSpPr txBox="1"/>
            <p:nvPr/>
          </p:nvSpPr>
          <p:spPr>
            <a:xfrm>
              <a:off x="6371493" y="4370051"/>
              <a:ext cx="4982307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www.datacamp.com</a:t>
              </a:r>
              <a:r>
                <a:rPr lang="en-US" sz="900" dirty="0"/>
                <a:t>/tutorial/decision-tree-classification-python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4D4C66-4E06-F90A-FC56-B61C55FA0900}"/>
              </a:ext>
            </a:extLst>
          </p:cNvPr>
          <p:cNvGrpSpPr/>
          <p:nvPr/>
        </p:nvGrpSpPr>
        <p:grpSpPr>
          <a:xfrm>
            <a:off x="4774003" y="1007864"/>
            <a:ext cx="3368186" cy="2888768"/>
            <a:chOff x="6365338" y="3234276"/>
            <a:chExt cx="4490914" cy="3851690"/>
          </a:xfrm>
        </p:grpSpPr>
        <p:pic>
          <p:nvPicPr>
            <p:cNvPr id="1030" name="Picture 6" descr="K-Means Clustering — The Science of Machine Learning">
              <a:extLst>
                <a:ext uri="{FF2B5EF4-FFF2-40B4-BE49-F238E27FC236}">
                  <a16:creationId xmlns:a16="http://schemas.microsoft.com/office/drawing/2014/main" id="{5A2D58A4-3713-DA6D-1702-888406143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338" y="3234276"/>
              <a:ext cx="4267883" cy="3280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19709C-C966-8DA0-D3A7-FC65526072E3}"/>
                </a:ext>
              </a:extLst>
            </p:cNvPr>
            <p:cNvSpPr txBox="1"/>
            <p:nvPr/>
          </p:nvSpPr>
          <p:spPr>
            <a:xfrm>
              <a:off x="6588369" y="6470413"/>
              <a:ext cx="4267883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www.ml-science.com</a:t>
              </a:r>
              <a:r>
                <a:rPr lang="en-US" sz="1200" dirty="0"/>
                <a:t>/k-means-clustering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3583BA-A626-0FC6-B20F-20D64EF38E6A}"/>
              </a:ext>
            </a:extLst>
          </p:cNvPr>
          <p:cNvGrpSpPr/>
          <p:nvPr/>
        </p:nvGrpSpPr>
        <p:grpSpPr>
          <a:xfrm>
            <a:off x="4299439" y="1026894"/>
            <a:ext cx="4572000" cy="2691037"/>
            <a:chOff x="3322906" y="2971458"/>
            <a:chExt cx="6096000" cy="3588049"/>
          </a:xfrm>
        </p:grpSpPr>
        <p:pic>
          <p:nvPicPr>
            <p:cNvPr id="1032" name="Picture 8" descr="Support Vector Machine - an overview | ScienceDirect Topics">
              <a:extLst>
                <a:ext uri="{FF2B5EF4-FFF2-40B4-BE49-F238E27FC236}">
                  <a16:creationId xmlns:a16="http://schemas.microsoft.com/office/drawing/2014/main" id="{80A33374-C915-697D-41D5-391EAC153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906" y="2971458"/>
              <a:ext cx="3984185" cy="335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40E8C3-3684-101E-1CD9-A58AD45F3D56}"/>
                </a:ext>
              </a:extLst>
            </p:cNvPr>
            <p:cNvSpPr txBox="1"/>
            <p:nvPr/>
          </p:nvSpPr>
          <p:spPr>
            <a:xfrm>
              <a:off x="3322906" y="6251731"/>
              <a:ext cx="6096000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www.sciencedirect.com</a:t>
              </a:r>
              <a:r>
                <a:rPr lang="en-US" sz="900" dirty="0"/>
                <a:t>/topics/computer-science/support-vector-machine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4FC22D-EDD5-C0E0-14F0-2F7D536859EF}"/>
              </a:ext>
            </a:extLst>
          </p:cNvPr>
          <p:cNvGrpSpPr/>
          <p:nvPr/>
        </p:nvGrpSpPr>
        <p:grpSpPr>
          <a:xfrm>
            <a:off x="3973903" y="1114904"/>
            <a:ext cx="4897536" cy="2603028"/>
            <a:chOff x="5668135" y="1755583"/>
            <a:chExt cx="6530048" cy="3470703"/>
          </a:xfrm>
        </p:grpSpPr>
        <p:pic>
          <p:nvPicPr>
            <p:cNvPr id="1034" name="Picture 10" descr="What is Random Forest? | IBM">
              <a:extLst>
                <a:ext uri="{FF2B5EF4-FFF2-40B4-BE49-F238E27FC236}">
                  <a16:creationId xmlns:a16="http://schemas.microsoft.com/office/drawing/2014/main" id="{AF20215E-7FE0-9735-F2A5-44E067A88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135" y="1755583"/>
              <a:ext cx="5662288" cy="317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27D1CB-60A7-9DF7-492C-760AAB12DE46}"/>
                </a:ext>
              </a:extLst>
            </p:cNvPr>
            <p:cNvSpPr txBox="1"/>
            <p:nvPr/>
          </p:nvSpPr>
          <p:spPr>
            <a:xfrm>
              <a:off x="6102183" y="485695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www.ibm.com</a:t>
              </a:r>
              <a:r>
                <a:rPr lang="en-US" sz="1200" dirty="0"/>
                <a:t>/topics/random-forest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30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8707-4D98-3F0D-8279-385C8CBC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89" y="13692"/>
            <a:ext cx="7886700" cy="994172"/>
          </a:xfrm>
        </p:spPr>
        <p:txBody>
          <a:bodyPr/>
          <a:lstStyle/>
          <a:p>
            <a:r>
              <a:rPr lang="en-US" dirty="0"/>
              <a:t>Are these Foundational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B886-0ABA-93DA-E598-D7930640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04" y="1007863"/>
            <a:ext cx="3301511" cy="32635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Multi-layer perceptron</a:t>
            </a:r>
          </a:p>
          <a:p>
            <a:r>
              <a:rPr lang="en-US" dirty="0"/>
              <a:t>RNN</a:t>
            </a:r>
          </a:p>
          <a:p>
            <a:r>
              <a:rPr lang="en-US" dirty="0"/>
              <a:t>LSTM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B0ED2-FD90-4483-654F-6F042C7CC374}"/>
              </a:ext>
            </a:extLst>
          </p:cNvPr>
          <p:cNvGrpSpPr/>
          <p:nvPr/>
        </p:nvGrpSpPr>
        <p:grpSpPr>
          <a:xfrm>
            <a:off x="4093551" y="903410"/>
            <a:ext cx="4725134" cy="3101548"/>
            <a:chOff x="5458068" y="1204546"/>
            <a:chExt cx="6300178" cy="413539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79C5C97-EFB8-4A0A-DC82-BCF9DF177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069" y="1204546"/>
              <a:ext cx="5080000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251E58-B6EF-E22A-F7BD-DFC227481287}"/>
                </a:ext>
              </a:extLst>
            </p:cNvPr>
            <p:cNvSpPr txBox="1"/>
            <p:nvPr/>
          </p:nvSpPr>
          <p:spPr>
            <a:xfrm>
              <a:off x="5458068" y="4785946"/>
              <a:ext cx="6300178" cy="553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http://</a:t>
              </a:r>
              <a:r>
                <a:rPr lang="en-US" sz="1050" dirty="0" err="1"/>
                <a:t>deeplearning.stanford.edu</a:t>
              </a:r>
              <a:r>
                <a:rPr lang="en-US" sz="1050" dirty="0"/>
                <a:t>/tutorial/supervised/</a:t>
              </a:r>
              <a:r>
                <a:rPr lang="en-US" sz="1050" dirty="0" err="1"/>
                <a:t>MultiLayerNeuralNetworks</a:t>
              </a:r>
              <a:r>
                <a:rPr lang="en-US" sz="1050" dirty="0"/>
                <a:t>/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99BBB-54B6-44EE-2E86-BDFA196B31AD}"/>
              </a:ext>
            </a:extLst>
          </p:cNvPr>
          <p:cNvGrpSpPr/>
          <p:nvPr/>
        </p:nvGrpSpPr>
        <p:grpSpPr>
          <a:xfrm>
            <a:off x="3420207" y="1274885"/>
            <a:ext cx="5398477" cy="2536809"/>
            <a:chOff x="2614246" y="3188655"/>
            <a:chExt cx="7772400" cy="37276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D4830-3F9F-4BF3-249F-92CB353ACD8E}"/>
                </a:ext>
              </a:extLst>
            </p:cNvPr>
            <p:cNvSpPr txBox="1"/>
            <p:nvPr/>
          </p:nvSpPr>
          <p:spPr>
            <a:xfrm>
              <a:off x="3598985" y="6170106"/>
              <a:ext cx="6096001" cy="746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/>
                <a:t>https://</a:t>
              </a:r>
              <a:r>
                <a:rPr lang="en-US" sz="1350" dirty="0" err="1"/>
                <a:t>colah.github.io</a:t>
              </a:r>
              <a:r>
                <a:rPr lang="en-US" sz="1350" dirty="0"/>
                <a:t>/posts/2015-08-Understanding-LSTMs/</a:t>
              </a:r>
            </a:p>
          </p:txBody>
        </p:sp>
        <p:pic>
          <p:nvPicPr>
            <p:cNvPr id="13" name="Picture 12" descr="A diagram of a computer program&#10;&#10;Description automatically generated">
              <a:extLst>
                <a:ext uri="{FF2B5EF4-FFF2-40B4-BE49-F238E27FC236}">
                  <a16:creationId xmlns:a16="http://schemas.microsoft.com/office/drawing/2014/main" id="{1A70CFE4-B1D2-E0A1-9223-0E479A5CB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4246" y="3188655"/>
              <a:ext cx="7772400" cy="2981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8707-4D98-3F0D-8279-385C8CBC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89" y="13692"/>
            <a:ext cx="7886700" cy="994172"/>
          </a:xfrm>
        </p:spPr>
        <p:txBody>
          <a:bodyPr/>
          <a:lstStyle/>
          <a:p>
            <a:r>
              <a:rPr lang="en-US" dirty="0"/>
              <a:t>Are these Foundational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B886-0ABA-93DA-E598-D7930640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73" y="1007863"/>
            <a:ext cx="3943350" cy="32635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Convolutional neural networks</a:t>
            </a:r>
          </a:p>
          <a:p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DNN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00EEA-FCFD-33CA-3901-240D0E49195F}"/>
              </a:ext>
            </a:extLst>
          </p:cNvPr>
          <p:cNvGrpSpPr/>
          <p:nvPr/>
        </p:nvGrpSpPr>
        <p:grpSpPr>
          <a:xfrm>
            <a:off x="4088424" y="1007864"/>
            <a:ext cx="4686299" cy="2319759"/>
            <a:chOff x="5451231" y="1343818"/>
            <a:chExt cx="6248399" cy="3093012"/>
          </a:xfrm>
        </p:grpSpPr>
        <p:pic>
          <p:nvPicPr>
            <p:cNvPr id="4098" name="Picture 2" descr="Convolutional Neural Networks, Explained | by Mayank Mishra | Towards Data  Science">
              <a:extLst>
                <a:ext uri="{FF2B5EF4-FFF2-40B4-BE49-F238E27FC236}">
                  <a16:creationId xmlns:a16="http://schemas.microsoft.com/office/drawing/2014/main" id="{A1AA2CE9-2BD6-F667-3F8C-FC561CC4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231" y="1343818"/>
              <a:ext cx="5836161" cy="260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3B475D-AF70-2130-EC42-FCD911AFC286}"/>
                </a:ext>
              </a:extLst>
            </p:cNvPr>
            <p:cNvSpPr txBox="1"/>
            <p:nvPr/>
          </p:nvSpPr>
          <p:spPr>
            <a:xfrm>
              <a:off x="5603630" y="3944387"/>
              <a:ext cx="609600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towardsdatascience.com</a:t>
              </a:r>
              <a:r>
                <a:rPr lang="en-US" sz="900" dirty="0"/>
                <a:t>/convolutional-neural-networks-explained-9cc5188c4939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44346D-6ABE-8FB5-4F0B-297D8A4978DB}"/>
              </a:ext>
            </a:extLst>
          </p:cNvPr>
          <p:cNvGrpSpPr/>
          <p:nvPr/>
        </p:nvGrpSpPr>
        <p:grpSpPr>
          <a:xfrm>
            <a:off x="3963499" y="1508929"/>
            <a:ext cx="4925524" cy="1707539"/>
            <a:chOff x="5397522" y="4441903"/>
            <a:chExt cx="6567365" cy="227671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99B37FD5-1CA9-3AC8-34AE-23AE1CAF7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2" y="4441903"/>
              <a:ext cx="5889870" cy="165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FE900D-3B6A-1FE1-58F1-5CEAE272D78C}"/>
                </a:ext>
              </a:extLst>
            </p:cNvPr>
            <p:cNvSpPr txBox="1"/>
            <p:nvPr/>
          </p:nvSpPr>
          <p:spPr>
            <a:xfrm>
              <a:off x="5786827" y="6164624"/>
              <a:ext cx="6178060" cy="553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www.linkedin.com</a:t>
              </a:r>
              <a:r>
                <a:rPr lang="en-US" sz="1050" dirty="0"/>
                <a:t>/pulse/deep-residual-networks-</a:t>
              </a:r>
              <a:r>
                <a:rPr lang="en-US" sz="1050" dirty="0" err="1"/>
                <a:t>resnet</a:t>
              </a:r>
              <a:r>
                <a:rPr lang="en-US" sz="1050" dirty="0"/>
                <a:t>-</a:t>
              </a:r>
              <a:r>
                <a:rPr lang="en-US" sz="1050" dirty="0" err="1"/>
                <a:t>ayoub-kirouane</a:t>
              </a:r>
              <a:r>
                <a:rPr lang="en-US" sz="105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8707-4D98-3F0D-8279-385C8CBC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89" y="13692"/>
            <a:ext cx="7886700" cy="994172"/>
          </a:xfrm>
        </p:spPr>
        <p:txBody>
          <a:bodyPr/>
          <a:lstStyle/>
          <a:p>
            <a:r>
              <a:rPr lang="en-US" dirty="0"/>
              <a:t>Are these Foundational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B886-0ABA-93DA-E598-D7930640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63" y="1272503"/>
            <a:ext cx="3301511" cy="3263504"/>
          </a:xfrm>
        </p:spPr>
        <p:txBody>
          <a:bodyPr>
            <a:normAutofit/>
          </a:bodyPr>
          <a:lstStyle/>
          <a:p>
            <a:r>
              <a:rPr lang="en-US" dirty="0"/>
              <a:t>Auto-encoders</a:t>
            </a:r>
          </a:p>
          <a:p>
            <a:r>
              <a:rPr lang="en-US" dirty="0"/>
              <a:t>GANs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GPT</a:t>
            </a:r>
          </a:p>
          <a:p>
            <a:r>
              <a:rPr lang="en-US" dirty="0"/>
              <a:t>CLIP</a:t>
            </a:r>
          </a:p>
          <a:p>
            <a:r>
              <a:rPr lang="en-US" dirty="0"/>
              <a:t>Diffusion models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E718BF-5186-72D5-0105-18ACF47E9A24}"/>
              </a:ext>
            </a:extLst>
          </p:cNvPr>
          <p:cNvGrpSpPr/>
          <p:nvPr/>
        </p:nvGrpSpPr>
        <p:grpSpPr>
          <a:xfrm>
            <a:off x="3857624" y="1257301"/>
            <a:ext cx="4640333" cy="2224921"/>
            <a:chOff x="5143499" y="1676400"/>
            <a:chExt cx="6187110" cy="2966562"/>
          </a:xfrm>
        </p:grpSpPr>
        <p:pic>
          <p:nvPicPr>
            <p:cNvPr id="3074" name="Picture 2" descr="PDF] A Better Autoencoder for Image: Convolutional Autoencoder | Semantic  Scholar">
              <a:extLst>
                <a:ext uri="{FF2B5EF4-FFF2-40B4-BE49-F238E27FC236}">
                  <a16:creationId xmlns:a16="http://schemas.microsoft.com/office/drawing/2014/main" id="{117633B3-55E7-1E91-5A0E-86F811BF9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499" y="1676400"/>
              <a:ext cx="6000687" cy="2262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629D2-F547-2D11-ADD2-F6084249E958}"/>
                </a:ext>
              </a:extLst>
            </p:cNvPr>
            <p:cNvSpPr txBox="1"/>
            <p:nvPr/>
          </p:nvSpPr>
          <p:spPr>
            <a:xfrm>
              <a:off x="5234610" y="4150519"/>
              <a:ext cx="609599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www.semanticscholar.org</a:t>
              </a:r>
              <a:r>
                <a:rPr lang="en-US" sz="900" dirty="0"/>
                <a:t>/paper/A-Better-Autoencoder-for-Image%3A-Convolutional-Zhang/b1786e74e233ac21f503f59d03f6af19a3699024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304A06-2816-DCFF-FE87-44D9BC6B75F3}"/>
              </a:ext>
            </a:extLst>
          </p:cNvPr>
          <p:cNvGrpSpPr/>
          <p:nvPr/>
        </p:nvGrpSpPr>
        <p:grpSpPr>
          <a:xfrm>
            <a:off x="4174147" y="1537721"/>
            <a:ext cx="4572000" cy="1864832"/>
            <a:chOff x="6096000" y="3996531"/>
            <a:chExt cx="6096000" cy="2486443"/>
          </a:xfrm>
        </p:grpSpPr>
        <p:pic>
          <p:nvPicPr>
            <p:cNvPr id="3076" name="Picture 4" descr="A generative adversarial network for synthetization of regions of interest  based on digital mammograms | Scientific Reports">
              <a:extLst>
                <a:ext uri="{FF2B5EF4-FFF2-40B4-BE49-F238E27FC236}">
                  <a16:creationId xmlns:a16="http://schemas.microsoft.com/office/drawing/2014/main" id="{17550F47-E550-43FA-ADEB-A7CE4A3E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951" y="3996531"/>
              <a:ext cx="4089400" cy="199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A2104D-59C8-4D39-CF0B-F44757B336C8}"/>
                </a:ext>
              </a:extLst>
            </p:cNvPr>
            <p:cNvSpPr txBox="1"/>
            <p:nvPr/>
          </p:nvSpPr>
          <p:spPr>
            <a:xfrm>
              <a:off x="6096000" y="6144419"/>
              <a:ext cx="6096000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www.nature.com</a:t>
              </a:r>
              <a:r>
                <a:rPr lang="en-US" sz="1050" dirty="0"/>
                <a:t>/articles/s41598-022-09929-9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7854E1-3D2D-B14D-988F-5E7087E0AA0E}"/>
              </a:ext>
            </a:extLst>
          </p:cNvPr>
          <p:cNvGrpSpPr/>
          <p:nvPr/>
        </p:nvGrpSpPr>
        <p:grpSpPr>
          <a:xfrm>
            <a:off x="3587142" y="1023067"/>
            <a:ext cx="2520740" cy="3005517"/>
            <a:chOff x="7000504" y="2020238"/>
            <a:chExt cx="3360987" cy="4007355"/>
          </a:xfrm>
        </p:grpSpPr>
        <p:pic>
          <p:nvPicPr>
            <p:cNvPr id="3078" name="Picture 6" descr="The Transformer Model - MachineLearningMastery.com">
              <a:extLst>
                <a:ext uri="{FF2B5EF4-FFF2-40B4-BE49-F238E27FC236}">
                  <a16:creationId xmlns:a16="http://schemas.microsoft.com/office/drawing/2014/main" id="{9FDFA1B9-7540-59BD-1E0F-11220C5C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504" y="2020238"/>
              <a:ext cx="2570920" cy="3622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0471FF-5885-0EE0-FB1F-0C0A548F182B}"/>
                </a:ext>
              </a:extLst>
            </p:cNvPr>
            <p:cNvSpPr txBox="1"/>
            <p:nvPr/>
          </p:nvSpPr>
          <p:spPr>
            <a:xfrm>
              <a:off x="7000504" y="5658261"/>
              <a:ext cx="33609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arxiv.org</a:t>
              </a:r>
              <a:r>
                <a:rPr lang="en-US" sz="1200" dirty="0"/>
                <a:t>/abs/1706.03762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06515-C3F5-83CF-B949-3542EDF75209}"/>
              </a:ext>
            </a:extLst>
          </p:cNvPr>
          <p:cNvGrpSpPr/>
          <p:nvPr/>
        </p:nvGrpSpPr>
        <p:grpSpPr>
          <a:xfrm>
            <a:off x="5663960" y="1391916"/>
            <a:ext cx="2833997" cy="2212302"/>
            <a:chOff x="7882866" y="3175304"/>
            <a:chExt cx="3778663" cy="2949736"/>
          </a:xfrm>
        </p:grpSpPr>
        <p:pic>
          <p:nvPicPr>
            <p:cNvPr id="3080" name="Picture 8" descr="Vision Transformer Explained | Papers With Code">
              <a:extLst>
                <a:ext uri="{FF2B5EF4-FFF2-40B4-BE49-F238E27FC236}">
                  <a16:creationId xmlns:a16="http://schemas.microsoft.com/office/drawing/2014/main" id="{A738621E-7A2D-2D43-FB1C-ECAF30D1F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866" y="3175304"/>
              <a:ext cx="3405818" cy="258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BE7383-E585-B431-466C-E5A0885D57D6}"/>
                </a:ext>
              </a:extLst>
            </p:cNvPr>
            <p:cNvSpPr txBox="1"/>
            <p:nvPr/>
          </p:nvSpPr>
          <p:spPr>
            <a:xfrm>
              <a:off x="8096186" y="5632597"/>
              <a:ext cx="356534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paperswithcode.com</a:t>
              </a:r>
              <a:r>
                <a:rPr lang="en-US" sz="900" dirty="0"/>
                <a:t>/method/vision-transformer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0EAA24-0708-DBA2-64F5-38CC7D932AA1}"/>
              </a:ext>
            </a:extLst>
          </p:cNvPr>
          <p:cNvGrpSpPr/>
          <p:nvPr/>
        </p:nvGrpSpPr>
        <p:grpSpPr>
          <a:xfrm>
            <a:off x="3237557" y="1414268"/>
            <a:ext cx="5508590" cy="2338047"/>
            <a:chOff x="4316743" y="3249590"/>
            <a:chExt cx="7344786" cy="3117395"/>
          </a:xfrm>
        </p:grpSpPr>
        <p:pic>
          <p:nvPicPr>
            <p:cNvPr id="3082" name="Picture 10" descr="CLIP">
              <a:extLst>
                <a:ext uri="{FF2B5EF4-FFF2-40B4-BE49-F238E27FC236}">
                  <a16:creationId xmlns:a16="http://schemas.microsoft.com/office/drawing/2014/main" id="{B6DD1E9E-E423-B432-C609-4956919EE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743" y="3249590"/>
              <a:ext cx="7344786" cy="258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B34074-FD0F-80E7-0DE7-1FE53FA3FCE2}"/>
                </a:ext>
              </a:extLst>
            </p:cNvPr>
            <p:cNvSpPr txBox="1"/>
            <p:nvPr/>
          </p:nvSpPr>
          <p:spPr>
            <a:xfrm>
              <a:off x="6463348" y="5997653"/>
              <a:ext cx="33019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github.com</a:t>
              </a:r>
              <a:r>
                <a:rPr lang="en-US" sz="1200" dirty="0"/>
                <a:t>/</a:t>
              </a:r>
              <a:r>
                <a:rPr lang="en-US" sz="1200" dirty="0" err="1"/>
                <a:t>openai</a:t>
              </a:r>
              <a:r>
                <a:rPr lang="en-US" sz="1200" dirty="0"/>
                <a:t>/CLIP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52EB98-AE6A-3890-6048-5B040A2826CD}"/>
              </a:ext>
            </a:extLst>
          </p:cNvPr>
          <p:cNvGrpSpPr/>
          <p:nvPr/>
        </p:nvGrpSpPr>
        <p:grpSpPr>
          <a:xfrm>
            <a:off x="3910235" y="1225205"/>
            <a:ext cx="4572000" cy="2527110"/>
            <a:chOff x="5734551" y="3317630"/>
            <a:chExt cx="6096000" cy="3369480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66C08218-2F4C-C2DA-080A-928B2D94E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880" y="3317630"/>
              <a:ext cx="5615619" cy="286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BE0231-FCF4-C630-C5FF-EE0E8F5CAA79}"/>
                </a:ext>
              </a:extLst>
            </p:cNvPr>
            <p:cNvSpPr txBox="1"/>
            <p:nvPr/>
          </p:nvSpPr>
          <p:spPr>
            <a:xfrm>
              <a:off x="5734551" y="6194667"/>
              <a:ext cx="609600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openaccess.thecvf.com</a:t>
              </a:r>
              <a:r>
                <a:rPr lang="en-US" sz="900" dirty="0"/>
                <a:t>/content/CVPR2022/papers/Rombach_High-Resolution_Image_Synthesis_With_Latent_Diffusion_Models_CVPR_2022_paper.pdf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5F3A6E-9ED7-461A-BA98-ADB3FF2EBBEB}"/>
              </a:ext>
            </a:extLst>
          </p:cNvPr>
          <p:cNvSpPr txBox="1"/>
          <p:nvPr/>
        </p:nvSpPr>
        <p:spPr>
          <a:xfrm>
            <a:off x="228600" y="4675629"/>
            <a:ext cx="618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latin typeface="Palatino Linotype" panose="02040502050505030304" pitchFamily="18" charset="0"/>
              </a:rPr>
              <a:t>https://stanford-biods271.github.io/</a:t>
            </a:r>
            <a:endParaRPr lang="en-US" sz="2000" i="1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B7AA-AE03-BACE-5E31-2A8AD401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9" y="209550"/>
            <a:ext cx="1572911" cy="158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099B-F9B0-24C6-1E67-F4874901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4" y="232755"/>
            <a:ext cx="6873447" cy="1577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CA4661-EF6A-F745-B7F1-A825734B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51" y="2104751"/>
            <a:ext cx="3733800" cy="2438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0F1A8B-B1B7-37AB-4E6A-EED6F2A3B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682" y="3262668"/>
            <a:ext cx="3886200" cy="1280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26A161-DA9D-A652-DD15-6C6C44D8A57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8810" y="2004881"/>
            <a:ext cx="3761945" cy="12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801FB-7DA3-4ADB-6646-F0081A86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11536-AD32-93B0-4A80-CA3787CC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98" y="792422"/>
            <a:ext cx="5907003" cy="4065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F3A6E-9ED7-461A-BA98-ADB3FF2EBBEB}"/>
              </a:ext>
            </a:extLst>
          </p:cNvPr>
          <p:cNvSpPr txBox="1"/>
          <p:nvPr/>
        </p:nvSpPr>
        <p:spPr>
          <a:xfrm>
            <a:off x="152400" y="4875684"/>
            <a:ext cx="6182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dirty="0" err="1">
                <a:latin typeface="Palatino Linotype" panose="02040502050505030304" pitchFamily="18" charset="0"/>
              </a:rPr>
              <a:t>Bommasani</a:t>
            </a:r>
            <a:r>
              <a:rPr lang="en-US" sz="900" dirty="0">
                <a:latin typeface="Palatino Linotype" panose="02040502050505030304" pitchFamily="18" charset="0"/>
              </a:rPr>
              <a:t> et al. On the Opportunities and Risks of Foundation Models. </a:t>
            </a:r>
            <a:r>
              <a:rPr lang="en-US" sz="900" dirty="0" err="1">
                <a:latin typeface="Palatino Linotype" panose="02040502050505030304" pitchFamily="18" charset="0"/>
              </a:rPr>
              <a:t>arXiv</a:t>
            </a:r>
            <a:r>
              <a:rPr lang="en-US" sz="900" dirty="0">
                <a:latin typeface="Palatino Linotype" panose="02040502050505030304" pitchFamily="18" charset="0"/>
              </a:rPr>
              <a:t> 2021.</a:t>
            </a:r>
            <a:endParaRPr lang="en-US" sz="900" i="1" dirty="0">
              <a:latin typeface="Palatino Linotype" panose="0204050205050503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D97BA-5CF8-EADB-A8FD-BF63E6CC9301}"/>
              </a:ext>
            </a:extLst>
          </p:cNvPr>
          <p:cNvSpPr/>
          <p:nvPr/>
        </p:nvSpPr>
        <p:spPr>
          <a:xfrm>
            <a:off x="2895600" y="774488"/>
            <a:ext cx="1981200" cy="410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46D2A-B854-5E7A-5D42-175A82AAAE30}"/>
              </a:ext>
            </a:extLst>
          </p:cNvPr>
          <p:cNvSpPr/>
          <p:nvPr/>
        </p:nvSpPr>
        <p:spPr>
          <a:xfrm>
            <a:off x="4876800" y="732249"/>
            <a:ext cx="2895600" cy="410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C1FA73-7C59-72F7-4C79-8A0C81BC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/>
          <a:lstStyle/>
          <a:p>
            <a:r>
              <a:rPr lang="en-US" dirty="0"/>
              <a:t>Provide background and discussion of (some) of the latest large-scale foundation models </a:t>
            </a:r>
          </a:p>
          <a:p>
            <a:endParaRPr lang="en-US" dirty="0"/>
          </a:p>
          <a:p>
            <a:r>
              <a:rPr lang="en-US" dirty="0"/>
              <a:t>Discuss applications, exciting opportunities, and challenges for adaptation to healthcare</a:t>
            </a:r>
          </a:p>
          <a:p>
            <a:endParaRPr lang="en-US" dirty="0"/>
          </a:p>
          <a:p>
            <a:r>
              <a:rPr lang="en-US" dirty="0"/>
              <a:t>Educate in this rapidly moving area and help enable high-quality research and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61B56-655D-7946-52E0-5938EF10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Course</a:t>
            </a:r>
          </a:p>
        </p:txBody>
      </p:sp>
    </p:spTree>
    <p:extLst>
      <p:ext uri="{BB962C8B-B14F-4D97-AF65-F5344CB8AC3E}">
        <p14:creationId xmlns:p14="http://schemas.microsoft.com/office/powerpoint/2010/main" val="7036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D13F3-A7D3-D1ED-BD2C-BA4F1BB1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/>
          <a:lstStyle/>
          <a:p>
            <a:r>
              <a:rPr lang="en-US" dirty="0"/>
              <a:t>Active participation in course content - discussions, readings, and assignment</a:t>
            </a:r>
          </a:p>
          <a:p>
            <a:endParaRPr lang="en-US" dirty="0"/>
          </a:p>
          <a:p>
            <a:r>
              <a:rPr lang="en-US" dirty="0"/>
              <a:t>Working towards a high-quality final project</a:t>
            </a:r>
          </a:p>
          <a:p>
            <a:endParaRPr lang="en-US" dirty="0"/>
          </a:p>
          <a:p>
            <a:r>
              <a:rPr lang="en-US" dirty="0"/>
              <a:t>Flexibility to adapt to a fast-changing field!!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9E884-181F-D45E-0730-6FB0EEB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Students</a:t>
            </a:r>
          </a:p>
        </p:txBody>
      </p:sp>
    </p:spTree>
    <p:extLst>
      <p:ext uri="{BB962C8B-B14F-4D97-AF65-F5344CB8AC3E}">
        <p14:creationId xmlns:p14="http://schemas.microsoft.com/office/powerpoint/2010/main" val="37287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A5FA2F-1928-F5E1-CF9A-C2E2F21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(Rough) Course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A57B0-A59C-FDDE-8D39-4FF21D56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7750"/>
            <a:ext cx="7467600" cy="36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9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A5FA2F-1928-F5E1-CF9A-C2E2F21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(Rough) Course Outline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99EC2-C561-55C6-9B94-0159E06D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035921"/>
            <a:ext cx="6019800" cy="40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A5FA2F-1928-F5E1-CF9A-C2E2F21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(Rough) Course Outline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24F8C-D499-B105-911F-95551EB0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23950"/>
            <a:ext cx="67137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0C1-3099-B053-C9BA-365F49C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98"/>
            <a:ext cx="7886700" cy="560621"/>
          </a:xfrm>
        </p:spPr>
        <p:txBody>
          <a:bodyPr>
            <a:normAutofit fontScale="90000"/>
          </a:bodyPr>
          <a:lstStyle/>
          <a:p>
            <a:r>
              <a:rPr lang="en-US" dirty="0"/>
              <a:t>ML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84ECC-98F6-D207-DF26-70601489381B}"/>
              </a:ext>
            </a:extLst>
          </p:cNvPr>
          <p:cNvSpPr/>
          <p:nvPr/>
        </p:nvSpPr>
        <p:spPr>
          <a:xfrm>
            <a:off x="3240241" y="719712"/>
            <a:ext cx="1907627" cy="69368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3FD8E-9255-2C78-1730-DEB622D1F7DA}"/>
              </a:ext>
            </a:extLst>
          </p:cNvPr>
          <p:cNvCxnSpPr>
            <a:endCxn id="4" idx="1"/>
          </p:cNvCxnSpPr>
          <p:nvPr/>
        </p:nvCxnSpPr>
        <p:spPr>
          <a:xfrm>
            <a:off x="2446638" y="1066553"/>
            <a:ext cx="79360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93DCD-ED39-42C5-50E9-E4F083C00DAE}"/>
              </a:ext>
            </a:extLst>
          </p:cNvPr>
          <p:cNvCxnSpPr/>
          <p:nvPr/>
        </p:nvCxnSpPr>
        <p:spPr>
          <a:xfrm>
            <a:off x="5147868" y="1093761"/>
            <a:ext cx="79360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0CEE23-776E-5477-86B4-B9171E244BBF}"/>
              </a:ext>
            </a:extLst>
          </p:cNvPr>
          <p:cNvSpPr txBox="1"/>
          <p:nvPr/>
        </p:nvSpPr>
        <p:spPr>
          <a:xfrm>
            <a:off x="2446638" y="719711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D1E68-6CA4-14BD-13A8-2D35B10564BA}"/>
              </a:ext>
            </a:extLst>
          </p:cNvPr>
          <p:cNvSpPr txBox="1"/>
          <p:nvPr/>
        </p:nvSpPr>
        <p:spPr>
          <a:xfrm>
            <a:off x="5255670" y="734802"/>
            <a:ext cx="992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D4B32-C87C-0DF4-824C-86E22C505038}"/>
              </a:ext>
            </a:extLst>
          </p:cNvPr>
          <p:cNvSpPr txBox="1"/>
          <p:nvPr/>
        </p:nvSpPr>
        <p:spPr>
          <a:xfrm>
            <a:off x="3771899" y="873301"/>
            <a:ext cx="10997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ML 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66B553-878E-CA8E-432F-176C0CFC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50402"/>
              </p:ext>
            </p:extLst>
          </p:nvPr>
        </p:nvGraphicFramePr>
        <p:xfrm>
          <a:off x="174540" y="1524738"/>
          <a:ext cx="8794920" cy="535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8984">
                  <a:extLst>
                    <a:ext uri="{9D8B030D-6E8A-4147-A177-3AD203B41FA5}">
                      <a16:colId xmlns:a16="http://schemas.microsoft.com/office/drawing/2014/main" val="2302419224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495316392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1106055855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2218911024"/>
                    </a:ext>
                  </a:extLst>
                </a:gridCol>
                <a:gridCol w="1758984">
                  <a:extLst>
                    <a:ext uri="{9D8B030D-6E8A-4147-A177-3AD203B41FA5}">
                      <a16:colId xmlns:a16="http://schemas.microsoft.com/office/drawing/2014/main" val="3772415040"/>
                    </a:ext>
                  </a:extLst>
                </a:gridCol>
              </a:tblGrid>
              <a:tr h="535543"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Tasks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7650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160562-CACB-BDC4-BF56-4F276BC734B6}"/>
              </a:ext>
            </a:extLst>
          </p:cNvPr>
          <p:cNvSpPr txBox="1"/>
          <p:nvPr/>
        </p:nvSpPr>
        <p:spPr>
          <a:xfrm>
            <a:off x="237868" y="2155967"/>
            <a:ext cx="12789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Structured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Time series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Text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Image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Audio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Video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Table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Domain-specific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Multi-D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Multimodal</a:t>
            </a:r>
            <a:endParaRPr 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8A06A-7D95-CCAF-4285-785EA6948077}"/>
              </a:ext>
            </a:extLst>
          </p:cNvPr>
          <p:cNvSpPr txBox="1"/>
          <p:nvPr/>
        </p:nvSpPr>
        <p:spPr>
          <a:xfrm>
            <a:off x="1853514" y="2171623"/>
            <a:ext cx="1278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Label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Regression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Text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Image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Audio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Video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Table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Domain-specific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C49AC-CD9E-BB5A-4C57-35A8FB00010E}"/>
              </a:ext>
            </a:extLst>
          </p:cNvPr>
          <p:cNvSpPr txBox="1"/>
          <p:nvPr/>
        </p:nvSpPr>
        <p:spPr>
          <a:xfrm>
            <a:off x="3454138" y="2121343"/>
            <a:ext cx="141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Clustering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Classification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Prediction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Regression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Synthesis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E679C-06AD-0EDA-0509-8416309827E4}"/>
              </a:ext>
            </a:extLst>
          </p:cNvPr>
          <p:cNvSpPr txBox="1"/>
          <p:nvPr/>
        </p:nvSpPr>
        <p:spPr>
          <a:xfrm>
            <a:off x="4911385" y="2038181"/>
            <a:ext cx="22952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Recognition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Detection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Segmentation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Captioning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Image/text/synthesis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Audio/Video/multimodal synthesis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Question answering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Text generation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Autocompletion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Translation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Summarization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Sentiment analysis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Navigation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Search/IR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Recommendation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E6F7A3-D194-4236-C23A-3E463D44C568}"/>
              </a:ext>
            </a:extLst>
          </p:cNvPr>
          <p:cNvSpPr txBox="1"/>
          <p:nvPr/>
        </p:nvSpPr>
        <p:spPr>
          <a:xfrm>
            <a:off x="6848731" y="2121342"/>
            <a:ext cx="229526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Customer service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Social Media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Marketing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Code generation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Automated reporting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Domain-specific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8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Palatino Linotype"/>
            <a:cs typeface="Palatino Linotyp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2704B3E-B022-6B4E-A798-8B6E6437FD95}" vid="{FCFD157D-3F23-0C4C-94D1-81FA694E4D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7892</TotalTime>
  <Words>664</Words>
  <Application>Microsoft Macintosh PowerPoint</Application>
  <PresentationFormat>On-screen Show (16:9)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Palatino Linotype</vt:lpstr>
      <vt:lpstr>blank</vt:lpstr>
      <vt:lpstr>PowerPoint Presentation</vt:lpstr>
      <vt:lpstr>PowerPoint Presentation</vt:lpstr>
      <vt:lpstr>Foundation Models</vt:lpstr>
      <vt:lpstr>What to Expect from Course</vt:lpstr>
      <vt:lpstr>What to Expect from Students</vt:lpstr>
      <vt:lpstr>(Rough) Course Outline</vt:lpstr>
      <vt:lpstr>(Rough) Course Outline</vt:lpstr>
      <vt:lpstr>(Rough) Course Outline</vt:lpstr>
      <vt:lpstr>ML Models</vt:lpstr>
      <vt:lpstr>Foundation Model</vt:lpstr>
      <vt:lpstr>Are these Foundational Models?</vt:lpstr>
      <vt:lpstr>Are these Foundational Models?</vt:lpstr>
      <vt:lpstr>Are these Foundational Models?</vt:lpstr>
      <vt:lpstr>Are these Foundational Models?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Akshay Chaudhari</dc:creator>
  <cp:keywords/>
  <dc:description/>
  <cp:lastModifiedBy>Akshay Chaudhari</cp:lastModifiedBy>
  <cp:revision>45</cp:revision>
  <cp:lastPrinted>2019-10-02T17:42:24Z</cp:lastPrinted>
  <dcterms:created xsi:type="dcterms:W3CDTF">2023-06-13T21:32:34Z</dcterms:created>
  <dcterms:modified xsi:type="dcterms:W3CDTF">2024-01-09T21:39:32Z</dcterms:modified>
  <cp:category/>
</cp:coreProperties>
</file>