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Lst>
  <p:sldSz cx="9144000" cy="5143500" type="screen16x9"/>
  <p:notesSz cx="6858000" cy="9144000"/>
  <p:embeddedFontLst>
    <p:embeddedFont>
      <p:font typeface="Consolas" panose="020B0609020204030204" pitchFamily="49" charset="0"/>
      <p:regular r:id="rId41"/>
      <p:bold r:id="rId42"/>
      <p:italic r:id="rId43"/>
      <p:boldItalic r:id="rId44"/>
    </p:embeddedFont>
    <p:embeddedFont>
      <p:font typeface="Roboto"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1"/>
    <p:restoredTop sz="94625"/>
  </p:normalViewPr>
  <p:slideViewPr>
    <p:cSldViewPr snapToGrid="0">
      <p:cViewPr varScale="1">
        <p:scale>
          <a:sx n="146" d="100"/>
          <a:sy n="146" d="100"/>
        </p:scale>
        <p:origin x="176" y="3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1c07339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1c07339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1c073397c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1c073397c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1c073397c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1c073397c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1c073397c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1c073397c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1c073397c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1c073397c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1c073397c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1c073397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c073397c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c073397c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1c073397c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1c073397c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1c073397c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1c073397c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61c073397c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61c073397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641b88dd7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641b88dd7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61c073397c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61c073397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641b88dd7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641b88dd7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1c073397c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1c073397c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1c073397c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61c073397c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61c073397c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61c073397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1c073397c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1c073397c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61c073397c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61c073397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61c073397c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61c073397c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multis/collective data actions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641b88dd7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641b88dd7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41b88dd71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41b88dd7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61c073397c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61c073397c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41b88dd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41b88dd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61c073397c_0_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61c073397c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61c073397c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61c073397c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1c073397c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1c073397c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61c073397c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61c073397c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61c073397c_0_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61c073397c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641b88dd71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641b88dd7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641b88dd71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641b88dd7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61c073397c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61c073397c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multis/collective data actions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1c07339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1c07339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06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1c073397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1c073397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1c073397c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1c073397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1c073397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1c073397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1c073397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1c073397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1c073397c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1c073397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1c073397c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1c073397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s47si.stanford.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react-native-community.github.io/async-storage/docs/api#removeite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pouchdb.com/api.html"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stanford-cs47/React-Native-Demos/tree/master/content/11-Lecture5A-Starter"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hyperlink" Target="https://cs47si.stanford.edu"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02650" y="1702675"/>
            <a:ext cx="72549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Roboto"/>
                <a:ea typeface="Roboto"/>
                <a:cs typeface="Roboto"/>
                <a:sym typeface="Roboto"/>
              </a:rPr>
              <a:t>CS47: Cross-Platform Mobile Development</a:t>
            </a:r>
            <a:endParaRPr sz="2400">
              <a:latin typeface="Roboto"/>
              <a:ea typeface="Roboto"/>
              <a:cs typeface="Roboto"/>
              <a:sym typeface="Roboto"/>
            </a:endParaRPr>
          </a:p>
        </p:txBody>
      </p:sp>
      <p:sp>
        <p:nvSpPr>
          <p:cNvPr id="55" name="Google Shape;55;p13"/>
          <p:cNvSpPr txBox="1"/>
          <p:nvPr/>
        </p:nvSpPr>
        <p:spPr>
          <a:xfrm>
            <a:off x="636550" y="2119025"/>
            <a:ext cx="7023300" cy="6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666666"/>
                </a:solidFill>
                <a:latin typeface="Roboto"/>
                <a:ea typeface="Roboto"/>
                <a:cs typeface="Roboto"/>
                <a:sym typeface="Roboto"/>
              </a:rPr>
              <a:t>Lecture 5A: </a:t>
            </a:r>
            <a:r>
              <a:rPr lang="en" sz="1800" dirty="0" err="1">
                <a:solidFill>
                  <a:srgbClr val="666666"/>
                </a:solidFill>
                <a:latin typeface="Roboto"/>
                <a:ea typeface="Roboto"/>
                <a:cs typeface="Roboto"/>
                <a:sym typeface="Roboto"/>
              </a:rPr>
              <a:t>AsyncStorage</a:t>
            </a:r>
            <a:r>
              <a:rPr lang="en" sz="1800" dirty="0">
                <a:solidFill>
                  <a:srgbClr val="666666"/>
                </a:solidFill>
                <a:latin typeface="Roboto"/>
                <a:ea typeface="Roboto"/>
                <a:cs typeface="Roboto"/>
                <a:sym typeface="Roboto"/>
              </a:rPr>
              <a:t>, </a:t>
            </a:r>
            <a:r>
              <a:rPr lang="en" sz="1800" dirty="0" err="1">
                <a:solidFill>
                  <a:srgbClr val="666666"/>
                </a:solidFill>
                <a:latin typeface="Roboto"/>
                <a:ea typeface="Roboto"/>
                <a:cs typeface="Roboto"/>
                <a:sym typeface="Roboto"/>
              </a:rPr>
              <a:t>SecureStore</a:t>
            </a:r>
            <a:r>
              <a:rPr lang="en" sz="1800" dirty="0">
                <a:solidFill>
                  <a:srgbClr val="666666"/>
                </a:solidFill>
                <a:latin typeface="Roboto"/>
                <a:ea typeface="Roboto"/>
                <a:cs typeface="Roboto"/>
                <a:sym typeface="Roboto"/>
              </a:rPr>
              <a:t> and </a:t>
            </a:r>
            <a:r>
              <a:rPr lang="en" sz="1800" dirty="0" err="1">
                <a:solidFill>
                  <a:srgbClr val="666666"/>
                </a:solidFill>
                <a:latin typeface="Roboto"/>
                <a:ea typeface="Roboto"/>
                <a:cs typeface="Roboto"/>
                <a:sym typeface="Roboto"/>
              </a:rPr>
              <a:t>PouchDB</a:t>
            </a:r>
            <a:endParaRPr sz="1800" dirty="0">
              <a:solidFill>
                <a:srgbClr val="666666"/>
              </a:solidFill>
              <a:latin typeface="Roboto"/>
              <a:ea typeface="Roboto"/>
              <a:cs typeface="Roboto"/>
              <a:sym typeface="Roboto"/>
            </a:endParaRPr>
          </a:p>
        </p:txBody>
      </p:sp>
      <p:sp>
        <p:nvSpPr>
          <p:cNvPr id="8" name="Google Shape;57;p13">
            <a:extLst>
              <a:ext uri="{FF2B5EF4-FFF2-40B4-BE49-F238E27FC236}">
                <a16:creationId xmlns:a16="http://schemas.microsoft.com/office/drawing/2014/main" id="{8CDE8BB1-0974-6844-8CA7-436AA7563036}"/>
              </a:ext>
            </a:extLst>
          </p:cNvPr>
          <p:cNvSpPr txBox="1"/>
          <p:nvPr/>
        </p:nvSpPr>
        <p:spPr>
          <a:xfrm>
            <a:off x="602650" y="4185525"/>
            <a:ext cx="2463600" cy="38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u="sng" dirty="0">
                <a:solidFill>
                  <a:schemeClr val="hlink"/>
                </a:solidFill>
                <a:latin typeface="Roboto"/>
                <a:ea typeface="Roboto"/>
                <a:cs typeface="Roboto"/>
                <a:sym typeface="Roboto"/>
                <a:hlinkClick r:id="rId3"/>
              </a:rPr>
              <a:t>https://</a:t>
            </a:r>
            <a:r>
              <a:rPr lang="en" sz="1000" u="sng" dirty="0" err="1">
                <a:solidFill>
                  <a:schemeClr val="hlink"/>
                </a:solidFill>
                <a:latin typeface="Roboto"/>
                <a:ea typeface="Roboto"/>
                <a:cs typeface="Roboto"/>
                <a:sym typeface="Roboto"/>
                <a:hlinkClick r:id="rId3"/>
              </a:rPr>
              <a:t>c</a:t>
            </a:r>
            <a:r>
              <a:rPr lang="en" sz="1000" u="sng" dirty="0" err="1">
                <a:solidFill>
                  <a:schemeClr val="hlink"/>
                </a:solidFill>
                <a:latin typeface="Roboto"/>
                <a:ea typeface="Roboto"/>
                <a:cs typeface="Roboto"/>
                <a:sym typeface="Roboto"/>
              </a:rPr>
              <a:t>lass.website</a:t>
            </a:r>
            <a:endParaRPr sz="1000" dirty="0">
              <a:latin typeface="Roboto"/>
              <a:ea typeface="Roboto"/>
              <a:cs typeface="Roboto"/>
              <a:sym typeface="Roboto"/>
            </a:endParaRPr>
          </a:p>
        </p:txBody>
      </p:sp>
      <p:sp>
        <p:nvSpPr>
          <p:cNvPr id="9" name="Google Shape;58;p13">
            <a:extLst>
              <a:ext uri="{FF2B5EF4-FFF2-40B4-BE49-F238E27FC236}">
                <a16:creationId xmlns:a16="http://schemas.microsoft.com/office/drawing/2014/main" id="{9078B6D9-7213-2841-A96F-44379B524144}"/>
              </a:ext>
            </a:extLst>
          </p:cNvPr>
          <p:cNvSpPr txBox="1"/>
          <p:nvPr/>
        </p:nvSpPr>
        <p:spPr>
          <a:xfrm>
            <a:off x="938750" y="4540025"/>
            <a:ext cx="3337800" cy="22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err="1">
                <a:solidFill>
                  <a:srgbClr val="666666"/>
                </a:solidFill>
                <a:latin typeface="Roboto"/>
                <a:ea typeface="Roboto"/>
                <a:cs typeface="Roboto"/>
                <a:sym typeface="Roboto"/>
              </a:rPr>
              <a:t>class.slack.com</a:t>
            </a:r>
            <a:endParaRPr sz="1000" dirty="0">
              <a:solidFill>
                <a:srgbClr val="666666"/>
              </a:solidFill>
              <a:latin typeface="Roboto"/>
              <a:ea typeface="Roboto"/>
              <a:cs typeface="Roboto"/>
              <a:sym typeface="Roboto"/>
            </a:endParaRPr>
          </a:p>
        </p:txBody>
      </p:sp>
      <p:pic>
        <p:nvPicPr>
          <p:cNvPr id="10" name="Google Shape;59;p13">
            <a:extLst>
              <a:ext uri="{FF2B5EF4-FFF2-40B4-BE49-F238E27FC236}">
                <a16:creationId xmlns:a16="http://schemas.microsoft.com/office/drawing/2014/main" id="{DEDBC6C9-7C56-2E47-8418-B9D82C60CD75}"/>
              </a:ext>
            </a:extLst>
          </p:cNvPr>
          <p:cNvPicPr preferRelativeResize="0"/>
          <p:nvPr/>
        </p:nvPicPr>
        <p:blipFill>
          <a:blip r:embed="rId4">
            <a:alphaModFix/>
          </a:blip>
          <a:stretch>
            <a:fillRect/>
          </a:stretch>
        </p:blipFill>
        <p:spPr>
          <a:xfrm>
            <a:off x="697950" y="4511025"/>
            <a:ext cx="284100" cy="284100"/>
          </a:xfrm>
          <a:prstGeom prst="rect">
            <a:avLst/>
          </a:prstGeom>
          <a:noFill/>
          <a:ln>
            <a:noFill/>
          </a:ln>
        </p:spPr>
      </p:pic>
      <p:sp>
        <p:nvSpPr>
          <p:cNvPr id="11" name="Google Shape;101;p26">
            <a:extLst>
              <a:ext uri="{FF2B5EF4-FFF2-40B4-BE49-F238E27FC236}">
                <a16:creationId xmlns:a16="http://schemas.microsoft.com/office/drawing/2014/main" id="{E4C706AF-7B04-864E-B38D-8FEB19BDA81B}"/>
              </a:ext>
            </a:extLst>
          </p:cNvPr>
          <p:cNvSpPr txBox="1"/>
          <p:nvPr/>
        </p:nvSpPr>
        <p:spPr>
          <a:xfrm>
            <a:off x="5505720" y="3665025"/>
            <a:ext cx="3337800" cy="1130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Faculty Advisor</a:t>
            </a:r>
            <a:endParaRPr dirty="0">
              <a:solidFill>
                <a:schemeClr val="dk1"/>
              </a:solidFill>
              <a:latin typeface="Roboto"/>
              <a:ea typeface="Roboto"/>
              <a:cs typeface="Roboto"/>
              <a:sym typeface="Roboto"/>
            </a:endParaRPr>
          </a:p>
          <a:p>
            <a:pPr marL="0" lvl="0" indent="0" algn="r" rtl="0">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Instructor #1</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r" rtl="0">
              <a:spcBef>
                <a:spcPts val="0"/>
              </a:spcBef>
              <a:spcAft>
                <a:spcPts val="0"/>
              </a:spcAft>
              <a:buNone/>
            </a:pPr>
            <a:r>
              <a:rPr lang="en" dirty="0">
                <a:solidFill>
                  <a:srgbClr val="666666"/>
                </a:solidFill>
                <a:latin typeface="Roboto"/>
                <a:ea typeface="Roboto"/>
                <a:cs typeface="Roboto"/>
                <a:sym typeface="Roboto"/>
              </a:rPr>
              <a:t>Fall 2019</a:t>
            </a:r>
            <a:endParaRPr dirty="0">
              <a:solidFill>
                <a:srgbClr val="666666"/>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2"/>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206" name="Google Shape;206;p22"/>
          <p:cNvSpPr txBox="1"/>
          <p:nvPr/>
        </p:nvSpPr>
        <p:spPr>
          <a:xfrm>
            <a:off x="841225" y="1084000"/>
            <a:ext cx="15822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sp>
        <p:nvSpPr>
          <p:cNvPr id="207" name="Google Shape;207;p22"/>
          <p:cNvSpPr txBox="1"/>
          <p:nvPr/>
        </p:nvSpPr>
        <p:spPr>
          <a:xfrm>
            <a:off x="6955500" y="409977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pic>
        <p:nvPicPr>
          <p:cNvPr id="208" name="Google Shape;208;p22"/>
          <p:cNvPicPr preferRelativeResize="0"/>
          <p:nvPr/>
        </p:nvPicPr>
        <p:blipFill>
          <a:blip r:embed="rId3">
            <a:alphaModFix/>
          </a:blip>
          <a:stretch>
            <a:fillRect/>
          </a:stretch>
        </p:blipFill>
        <p:spPr>
          <a:xfrm>
            <a:off x="1300800" y="1610225"/>
            <a:ext cx="4733664" cy="991200"/>
          </a:xfrm>
          <a:prstGeom prst="rect">
            <a:avLst/>
          </a:prstGeom>
          <a:noFill/>
          <a:ln>
            <a:noFill/>
          </a:ln>
        </p:spPr>
      </p:pic>
      <p:sp>
        <p:nvSpPr>
          <p:cNvPr id="209" name="Google Shape;209;p22"/>
          <p:cNvSpPr txBox="1"/>
          <p:nvPr/>
        </p:nvSpPr>
        <p:spPr>
          <a:xfrm>
            <a:off x="841225" y="2788575"/>
            <a:ext cx="18543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Fetching Data</a:t>
            </a:r>
            <a:endParaRPr sz="1800">
              <a:latin typeface="Roboto"/>
              <a:ea typeface="Roboto"/>
              <a:cs typeface="Roboto"/>
              <a:sym typeface="Roboto"/>
            </a:endParaRPr>
          </a:p>
        </p:txBody>
      </p:sp>
      <p:pic>
        <p:nvPicPr>
          <p:cNvPr id="210" name="Google Shape;210;p22"/>
          <p:cNvPicPr preferRelativeResize="0"/>
          <p:nvPr/>
        </p:nvPicPr>
        <p:blipFill>
          <a:blip r:embed="rId4">
            <a:alphaModFix/>
          </a:blip>
          <a:stretch>
            <a:fillRect/>
          </a:stretch>
        </p:blipFill>
        <p:spPr>
          <a:xfrm>
            <a:off x="1300800" y="3264067"/>
            <a:ext cx="4733674" cy="1621357"/>
          </a:xfrm>
          <a:prstGeom prst="rect">
            <a:avLst/>
          </a:prstGeom>
          <a:noFill/>
          <a:ln>
            <a:noFill/>
          </a:ln>
        </p:spPr>
      </p:pic>
      <p:cxnSp>
        <p:nvCxnSpPr>
          <p:cNvPr id="211" name="Google Shape;211;p22"/>
          <p:cNvCxnSpPr/>
          <p:nvPr/>
        </p:nvCxnSpPr>
        <p:spPr>
          <a:xfrm>
            <a:off x="6690776" y="301322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212" name="Google Shape;212;p22"/>
          <p:cNvCxnSpPr/>
          <p:nvPr/>
        </p:nvCxnSpPr>
        <p:spPr>
          <a:xfrm>
            <a:off x="6690768" y="400440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213" name="Google Shape;213;p22"/>
          <p:cNvCxnSpPr/>
          <p:nvPr/>
        </p:nvCxnSpPr>
        <p:spPr>
          <a:xfrm>
            <a:off x="8417868" y="3013225"/>
            <a:ext cx="0" cy="991200"/>
          </a:xfrm>
          <a:prstGeom prst="straightConnector1">
            <a:avLst/>
          </a:prstGeom>
          <a:noFill/>
          <a:ln w="19050" cap="flat" cmpd="sng">
            <a:solidFill>
              <a:schemeClr val="dk2"/>
            </a:solidFill>
            <a:prstDash val="solid"/>
            <a:round/>
            <a:headEnd type="none" w="med" len="med"/>
            <a:tailEnd type="none" w="med" len="med"/>
          </a:ln>
        </p:spPr>
      </p:cxnSp>
      <p:sp>
        <p:nvSpPr>
          <p:cNvPr id="214" name="Google Shape;214;p22"/>
          <p:cNvSpPr txBox="1"/>
          <p:nvPr/>
        </p:nvSpPr>
        <p:spPr>
          <a:xfrm>
            <a:off x="6917119" y="363120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215" name="Google Shape;215;p22"/>
          <p:cNvSpPr txBox="1"/>
          <p:nvPr/>
        </p:nvSpPr>
        <p:spPr>
          <a:xfrm>
            <a:off x="6924610" y="343375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pic>
        <p:nvPicPr>
          <p:cNvPr id="216" name="Google Shape;216;p22" descr="Image result for curly brackets"/>
          <p:cNvPicPr preferRelativeResize="0"/>
          <p:nvPr/>
        </p:nvPicPr>
        <p:blipFill>
          <a:blip r:embed="rId5">
            <a:alphaModFix/>
          </a:blip>
          <a:stretch>
            <a:fillRect/>
          </a:stretch>
        </p:blipFill>
        <p:spPr>
          <a:xfrm>
            <a:off x="6761855" y="3062812"/>
            <a:ext cx="232600" cy="893550"/>
          </a:xfrm>
          <a:prstGeom prst="rect">
            <a:avLst/>
          </a:prstGeom>
          <a:noFill/>
          <a:ln>
            <a:noFill/>
          </a:ln>
        </p:spPr>
      </p:pic>
      <p:pic>
        <p:nvPicPr>
          <p:cNvPr id="217" name="Google Shape;217;p22" descr="Image result for curly brackets"/>
          <p:cNvPicPr preferRelativeResize="0"/>
          <p:nvPr/>
        </p:nvPicPr>
        <p:blipFill>
          <a:blip r:embed="rId5">
            <a:alphaModFix/>
          </a:blip>
          <a:stretch>
            <a:fillRect/>
          </a:stretch>
        </p:blipFill>
        <p:spPr>
          <a:xfrm rot="10800000">
            <a:off x="8114180" y="3061287"/>
            <a:ext cx="232600" cy="893550"/>
          </a:xfrm>
          <a:prstGeom prst="rect">
            <a:avLst/>
          </a:prstGeom>
          <a:noFill/>
          <a:ln>
            <a:noFill/>
          </a:ln>
        </p:spPr>
      </p:pic>
      <p:sp>
        <p:nvSpPr>
          <p:cNvPr id="218" name="Google Shape;218;p22"/>
          <p:cNvSpPr txBox="1"/>
          <p:nvPr/>
        </p:nvSpPr>
        <p:spPr>
          <a:xfrm>
            <a:off x="6920510" y="3247156"/>
            <a:ext cx="1076400" cy="33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sp>
        <p:nvSpPr>
          <p:cNvPr id="219" name="Google Shape;219;p22"/>
          <p:cNvSpPr txBox="1"/>
          <p:nvPr/>
        </p:nvSpPr>
        <p:spPr>
          <a:xfrm>
            <a:off x="4926150" y="3433750"/>
            <a:ext cx="716100" cy="2628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‘175’</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225" name="Google Shape;225;p23"/>
          <p:cNvSpPr txBox="1"/>
          <p:nvPr/>
        </p:nvSpPr>
        <p:spPr>
          <a:xfrm>
            <a:off x="841225" y="1084000"/>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Pushing Data - </a:t>
            </a:r>
            <a:r>
              <a:rPr lang="en" sz="1800">
                <a:latin typeface="Consolas"/>
                <a:ea typeface="Consolas"/>
                <a:cs typeface="Consolas"/>
                <a:sym typeface="Consolas"/>
              </a:rPr>
              <a:t>AsynchStorage.setItem(key, val)</a:t>
            </a:r>
            <a:endParaRPr sz="1800">
              <a:latin typeface="Consolas"/>
              <a:ea typeface="Consolas"/>
              <a:cs typeface="Consolas"/>
              <a:sym typeface="Consolas"/>
            </a:endParaRPr>
          </a:p>
        </p:txBody>
      </p:sp>
      <p:sp>
        <p:nvSpPr>
          <p:cNvPr id="226" name="Google Shape;226;p23"/>
          <p:cNvSpPr txBox="1"/>
          <p:nvPr/>
        </p:nvSpPr>
        <p:spPr>
          <a:xfrm>
            <a:off x="6955500" y="409977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sp>
        <p:nvSpPr>
          <p:cNvPr id="227" name="Google Shape;227;p23"/>
          <p:cNvSpPr txBox="1"/>
          <p:nvPr/>
        </p:nvSpPr>
        <p:spPr>
          <a:xfrm>
            <a:off x="841225" y="1564000"/>
            <a:ext cx="58116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Fetching Data - </a:t>
            </a:r>
            <a:r>
              <a:rPr lang="en" sz="1800">
                <a:solidFill>
                  <a:schemeClr val="dk1"/>
                </a:solidFill>
                <a:latin typeface="Consolas"/>
                <a:ea typeface="Consolas"/>
                <a:cs typeface="Consolas"/>
                <a:sym typeface="Consolas"/>
              </a:rPr>
              <a:t>AsynchStorage.getItem(key)</a:t>
            </a:r>
            <a:endParaRPr sz="1800">
              <a:latin typeface="Roboto"/>
              <a:ea typeface="Roboto"/>
              <a:cs typeface="Roboto"/>
              <a:sym typeface="Roboto"/>
            </a:endParaRPr>
          </a:p>
        </p:txBody>
      </p:sp>
      <p:cxnSp>
        <p:nvCxnSpPr>
          <p:cNvPr id="228" name="Google Shape;228;p23"/>
          <p:cNvCxnSpPr/>
          <p:nvPr/>
        </p:nvCxnSpPr>
        <p:spPr>
          <a:xfrm>
            <a:off x="6690776" y="301322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229" name="Google Shape;229;p23"/>
          <p:cNvCxnSpPr/>
          <p:nvPr/>
        </p:nvCxnSpPr>
        <p:spPr>
          <a:xfrm>
            <a:off x="6690768" y="400440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230" name="Google Shape;230;p23"/>
          <p:cNvCxnSpPr/>
          <p:nvPr/>
        </p:nvCxnSpPr>
        <p:spPr>
          <a:xfrm>
            <a:off x="8417868" y="3013225"/>
            <a:ext cx="0" cy="991200"/>
          </a:xfrm>
          <a:prstGeom prst="straightConnector1">
            <a:avLst/>
          </a:prstGeom>
          <a:noFill/>
          <a:ln w="19050" cap="flat" cmpd="sng">
            <a:solidFill>
              <a:schemeClr val="dk2"/>
            </a:solidFill>
            <a:prstDash val="solid"/>
            <a:round/>
            <a:headEnd type="none" w="med" len="med"/>
            <a:tailEnd type="none" w="med" len="med"/>
          </a:ln>
        </p:spPr>
      </p:cxnSp>
      <p:sp>
        <p:nvSpPr>
          <p:cNvPr id="231" name="Google Shape;231;p23"/>
          <p:cNvSpPr txBox="1"/>
          <p:nvPr/>
        </p:nvSpPr>
        <p:spPr>
          <a:xfrm>
            <a:off x="6917119" y="363120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232" name="Google Shape;232;p23"/>
          <p:cNvSpPr txBox="1"/>
          <p:nvPr/>
        </p:nvSpPr>
        <p:spPr>
          <a:xfrm>
            <a:off x="6924610" y="343375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pic>
        <p:nvPicPr>
          <p:cNvPr id="233" name="Google Shape;233;p23" descr="Image result for curly brackets"/>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id="234" name="Google Shape;234;p23" descr="Image result for curly brackets"/>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sp>
        <p:nvSpPr>
          <p:cNvPr id="235" name="Google Shape;235;p23"/>
          <p:cNvSpPr txBox="1"/>
          <p:nvPr/>
        </p:nvSpPr>
        <p:spPr>
          <a:xfrm>
            <a:off x="6920510" y="3247156"/>
            <a:ext cx="1076400" cy="33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sp>
        <p:nvSpPr>
          <p:cNvPr id="236" name="Google Shape;236;p23"/>
          <p:cNvSpPr txBox="1"/>
          <p:nvPr/>
        </p:nvSpPr>
        <p:spPr>
          <a:xfrm>
            <a:off x="841225" y="2044000"/>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u="sng" dirty="0">
                <a:solidFill>
                  <a:schemeClr val="hlink"/>
                </a:solidFill>
                <a:latin typeface="Roboto"/>
                <a:ea typeface="Roboto"/>
                <a:cs typeface="Roboto"/>
                <a:sym typeface="Roboto"/>
                <a:hlinkClick r:id="rId4"/>
              </a:rPr>
              <a:t>Removing Data</a:t>
            </a:r>
            <a:endParaRPr sz="1800" dirty="0">
              <a:latin typeface="Roboto"/>
              <a:ea typeface="Roboto"/>
              <a:cs typeface="Roboto"/>
              <a:sym typeface="Roboto"/>
            </a:endParaRPr>
          </a:p>
        </p:txBody>
      </p:sp>
      <p:pic>
        <p:nvPicPr>
          <p:cNvPr id="237" name="Google Shape;237;p23"/>
          <p:cNvPicPr preferRelativeResize="0"/>
          <p:nvPr/>
        </p:nvPicPr>
        <p:blipFill>
          <a:blip r:embed="rId5"/>
          <a:srcRect/>
          <a:stretch/>
        </p:blipFill>
        <p:spPr>
          <a:xfrm>
            <a:off x="1237900" y="2878501"/>
            <a:ext cx="4590426" cy="17589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243" name="Google Shape;243;p24"/>
          <p:cNvSpPr txBox="1"/>
          <p:nvPr/>
        </p:nvSpPr>
        <p:spPr>
          <a:xfrm>
            <a:off x="841225" y="1084000"/>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Pushing Data - </a:t>
            </a:r>
            <a:r>
              <a:rPr lang="en" sz="1800">
                <a:latin typeface="Consolas"/>
                <a:ea typeface="Consolas"/>
                <a:cs typeface="Consolas"/>
                <a:sym typeface="Consolas"/>
              </a:rPr>
              <a:t>AsyncStorage.setItem(key, val)</a:t>
            </a:r>
            <a:endParaRPr sz="1800">
              <a:latin typeface="Consolas"/>
              <a:ea typeface="Consolas"/>
              <a:cs typeface="Consolas"/>
              <a:sym typeface="Consolas"/>
            </a:endParaRPr>
          </a:p>
        </p:txBody>
      </p:sp>
      <p:sp>
        <p:nvSpPr>
          <p:cNvPr id="244" name="Google Shape;244;p24"/>
          <p:cNvSpPr txBox="1"/>
          <p:nvPr/>
        </p:nvSpPr>
        <p:spPr>
          <a:xfrm>
            <a:off x="841225" y="1564000"/>
            <a:ext cx="58116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Fetching Data - </a:t>
            </a:r>
            <a:r>
              <a:rPr lang="en" sz="1800">
                <a:solidFill>
                  <a:schemeClr val="dk1"/>
                </a:solidFill>
                <a:latin typeface="Consolas"/>
                <a:ea typeface="Consolas"/>
                <a:cs typeface="Consolas"/>
                <a:sym typeface="Consolas"/>
              </a:rPr>
              <a:t>AsyncStorage.getItem(key)</a:t>
            </a:r>
            <a:endParaRPr sz="1800">
              <a:latin typeface="Roboto"/>
              <a:ea typeface="Roboto"/>
              <a:cs typeface="Roboto"/>
              <a:sym typeface="Roboto"/>
            </a:endParaRPr>
          </a:p>
        </p:txBody>
      </p:sp>
      <p:sp>
        <p:nvSpPr>
          <p:cNvPr id="245" name="Google Shape;245;p24"/>
          <p:cNvSpPr txBox="1"/>
          <p:nvPr/>
        </p:nvSpPr>
        <p:spPr>
          <a:xfrm>
            <a:off x="841225" y="2044000"/>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Removing Data - </a:t>
            </a:r>
            <a:r>
              <a:rPr lang="en" sz="1800">
                <a:solidFill>
                  <a:schemeClr val="dk1"/>
                </a:solidFill>
                <a:latin typeface="Consolas"/>
                <a:ea typeface="Consolas"/>
                <a:cs typeface="Consolas"/>
                <a:sym typeface="Consolas"/>
              </a:rPr>
              <a:t>AsyncStorage.removeItem(key)</a:t>
            </a:r>
            <a:endParaRPr sz="18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a:latin typeface="Roboto"/>
              <a:ea typeface="Roboto"/>
              <a:cs typeface="Roboto"/>
              <a:sym typeface="Roboto"/>
            </a:endParaRPr>
          </a:p>
        </p:txBody>
      </p:sp>
      <p:sp>
        <p:nvSpPr>
          <p:cNvPr id="246" name="Google Shape;246;p24"/>
          <p:cNvSpPr txBox="1"/>
          <p:nvPr/>
        </p:nvSpPr>
        <p:spPr>
          <a:xfrm>
            <a:off x="841218" y="2524000"/>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Clearing - </a:t>
            </a:r>
            <a:r>
              <a:rPr lang="en" sz="1800">
                <a:solidFill>
                  <a:schemeClr val="dk1"/>
                </a:solidFill>
                <a:latin typeface="Consolas"/>
                <a:ea typeface="Consolas"/>
                <a:cs typeface="Consolas"/>
                <a:sym typeface="Consolas"/>
              </a:rPr>
              <a:t>AsyncStorage.clear()</a:t>
            </a:r>
            <a:endParaRPr sz="18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a:latin typeface="Roboto"/>
              <a:ea typeface="Roboto"/>
              <a:cs typeface="Roboto"/>
              <a:sym typeface="Roboto"/>
            </a:endParaRPr>
          </a:p>
        </p:txBody>
      </p:sp>
      <p:sp>
        <p:nvSpPr>
          <p:cNvPr id="247" name="Google Shape;247;p24"/>
          <p:cNvSpPr txBox="1"/>
          <p:nvPr/>
        </p:nvSpPr>
        <p:spPr>
          <a:xfrm>
            <a:off x="841218" y="3004000"/>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All keys - </a:t>
            </a:r>
            <a:r>
              <a:rPr lang="en" sz="1800">
                <a:solidFill>
                  <a:schemeClr val="dk1"/>
                </a:solidFill>
                <a:latin typeface="Consolas"/>
                <a:ea typeface="Consolas"/>
                <a:cs typeface="Consolas"/>
                <a:sym typeface="Consolas"/>
              </a:rPr>
              <a:t>AsyncStorage.getAllKeys()</a:t>
            </a:r>
            <a:endParaRPr sz="18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253" name="Google Shape;253;p25"/>
          <p:cNvSpPr txBox="1"/>
          <p:nvPr/>
        </p:nvSpPr>
        <p:spPr>
          <a:xfrm>
            <a:off x="841225" y="1084000"/>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Multi pushing</a:t>
            </a:r>
            <a:endParaRPr sz="1800">
              <a:latin typeface="Consolas"/>
              <a:ea typeface="Consolas"/>
              <a:cs typeface="Consolas"/>
              <a:sym typeface="Consolas"/>
            </a:endParaRPr>
          </a:p>
        </p:txBody>
      </p:sp>
      <p:sp>
        <p:nvSpPr>
          <p:cNvPr id="254" name="Google Shape;254;p25"/>
          <p:cNvSpPr txBox="1"/>
          <p:nvPr/>
        </p:nvSpPr>
        <p:spPr>
          <a:xfrm>
            <a:off x="6955500" y="409977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cxnSp>
        <p:nvCxnSpPr>
          <p:cNvPr id="255" name="Google Shape;255;p25"/>
          <p:cNvCxnSpPr/>
          <p:nvPr/>
        </p:nvCxnSpPr>
        <p:spPr>
          <a:xfrm>
            <a:off x="6690776" y="301322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256" name="Google Shape;256;p25"/>
          <p:cNvCxnSpPr/>
          <p:nvPr/>
        </p:nvCxnSpPr>
        <p:spPr>
          <a:xfrm>
            <a:off x="6690768" y="400440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257" name="Google Shape;257;p25"/>
          <p:cNvCxnSpPr/>
          <p:nvPr/>
        </p:nvCxnSpPr>
        <p:spPr>
          <a:xfrm>
            <a:off x="8417868" y="3013225"/>
            <a:ext cx="0" cy="991200"/>
          </a:xfrm>
          <a:prstGeom prst="straightConnector1">
            <a:avLst/>
          </a:prstGeom>
          <a:noFill/>
          <a:ln w="19050" cap="flat" cmpd="sng">
            <a:solidFill>
              <a:schemeClr val="dk2"/>
            </a:solidFill>
            <a:prstDash val="solid"/>
            <a:round/>
            <a:headEnd type="none" w="med" len="med"/>
            <a:tailEnd type="none" w="med" len="med"/>
          </a:ln>
        </p:spPr>
      </p:cxnSp>
      <p:pic>
        <p:nvPicPr>
          <p:cNvPr id="258" name="Google Shape;258;p25" descr="Image result for curly brackets"/>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id="259" name="Google Shape;259;p25" descr="Image result for curly brackets"/>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pic>
        <p:nvPicPr>
          <p:cNvPr id="260" name="Google Shape;260;p25"/>
          <p:cNvPicPr preferRelativeResize="0"/>
          <p:nvPr/>
        </p:nvPicPr>
        <p:blipFill>
          <a:blip r:embed="rId4">
            <a:alphaModFix/>
          </a:blip>
          <a:stretch>
            <a:fillRect/>
          </a:stretch>
        </p:blipFill>
        <p:spPr>
          <a:xfrm>
            <a:off x="1077075" y="1564000"/>
            <a:ext cx="5456176" cy="12591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6"/>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266" name="Google Shape;266;p26"/>
          <p:cNvSpPr txBox="1"/>
          <p:nvPr/>
        </p:nvSpPr>
        <p:spPr>
          <a:xfrm>
            <a:off x="841225" y="1084000"/>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Multi pushing</a:t>
            </a:r>
            <a:endParaRPr sz="1800">
              <a:latin typeface="Consolas"/>
              <a:ea typeface="Consolas"/>
              <a:cs typeface="Consolas"/>
              <a:sym typeface="Consolas"/>
            </a:endParaRPr>
          </a:p>
        </p:txBody>
      </p:sp>
      <p:sp>
        <p:nvSpPr>
          <p:cNvPr id="267" name="Google Shape;267;p26"/>
          <p:cNvSpPr txBox="1"/>
          <p:nvPr/>
        </p:nvSpPr>
        <p:spPr>
          <a:xfrm>
            <a:off x="6955500" y="409977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cxnSp>
        <p:nvCxnSpPr>
          <p:cNvPr id="268" name="Google Shape;268;p26"/>
          <p:cNvCxnSpPr/>
          <p:nvPr/>
        </p:nvCxnSpPr>
        <p:spPr>
          <a:xfrm>
            <a:off x="6690776" y="301322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269" name="Google Shape;269;p26"/>
          <p:cNvCxnSpPr/>
          <p:nvPr/>
        </p:nvCxnSpPr>
        <p:spPr>
          <a:xfrm>
            <a:off x="6690768" y="400440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270" name="Google Shape;270;p26"/>
          <p:cNvCxnSpPr/>
          <p:nvPr/>
        </p:nvCxnSpPr>
        <p:spPr>
          <a:xfrm>
            <a:off x="8417868" y="3013225"/>
            <a:ext cx="0" cy="991200"/>
          </a:xfrm>
          <a:prstGeom prst="straightConnector1">
            <a:avLst/>
          </a:prstGeom>
          <a:noFill/>
          <a:ln w="19050" cap="flat" cmpd="sng">
            <a:solidFill>
              <a:schemeClr val="dk2"/>
            </a:solidFill>
            <a:prstDash val="solid"/>
            <a:round/>
            <a:headEnd type="none" w="med" len="med"/>
            <a:tailEnd type="none" w="med" len="med"/>
          </a:ln>
        </p:spPr>
      </p:cxnSp>
      <p:pic>
        <p:nvPicPr>
          <p:cNvPr id="271" name="Google Shape;271;p26" descr="Image result for curly brackets"/>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id="272" name="Google Shape;272;p26" descr="Image result for curly brackets"/>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sp>
        <p:nvSpPr>
          <p:cNvPr id="273" name="Google Shape;273;p26"/>
          <p:cNvSpPr txBox="1"/>
          <p:nvPr/>
        </p:nvSpPr>
        <p:spPr>
          <a:xfrm>
            <a:off x="6917119" y="363120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274" name="Google Shape;274;p26"/>
          <p:cNvSpPr txBox="1"/>
          <p:nvPr/>
        </p:nvSpPr>
        <p:spPr>
          <a:xfrm>
            <a:off x="6924610" y="343375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sp>
        <p:nvSpPr>
          <p:cNvPr id="275" name="Google Shape;275;p26"/>
          <p:cNvSpPr txBox="1"/>
          <p:nvPr/>
        </p:nvSpPr>
        <p:spPr>
          <a:xfrm>
            <a:off x="6920510" y="3247156"/>
            <a:ext cx="1076400" cy="33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pic>
        <p:nvPicPr>
          <p:cNvPr id="276" name="Google Shape;276;p26"/>
          <p:cNvPicPr preferRelativeResize="0"/>
          <p:nvPr/>
        </p:nvPicPr>
        <p:blipFill>
          <a:blip r:embed="rId4">
            <a:alphaModFix/>
          </a:blip>
          <a:stretch>
            <a:fillRect/>
          </a:stretch>
        </p:blipFill>
        <p:spPr>
          <a:xfrm>
            <a:off x="1077075" y="1564000"/>
            <a:ext cx="5456176" cy="12591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7"/>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282" name="Google Shape;282;p27"/>
          <p:cNvSpPr txBox="1"/>
          <p:nvPr/>
        </p:nvSpPr>
        <p:spPr>
          <a:xfrm>
            <a:off x="841225" y="1084000"/>
            <a:ext cx="73959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Multi pushing</a:t>
            </a:r>
            <a:endParaRPr sz="1800">
              <a:latin typeface="Consolas"/>
              <a:ea typeface="Consolas"/>
              <a:cs typeface="Consolas"/>
              <a:sym typeface="Consolas"/>
            </a:endParaRPr>
          </a:p>
        </p:txBody>
      </p:sp>
      <p:sp>
        <p:nvSpPr>
          <p:cNvPr id="283" name="Google Shape;283;p27"/>
          <p:cNvSpPr txBox="1"/>
          <p:nvPr/>
        </p:nvSpPr>
        <p:spPr>
          <a:xfrm>
            <a:off x="6955500" y="409977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cxnSp>
        <p:nvCxnSpPr>
          <p:cNvPr id="284" name="Google Shape;284;p27"/>
          <p:cNvCxnSpPr/>
          <p:nvPr/>
        </p:nvCxnSpPr>
        <p:spPr>
          <a:xfrm>
            <a:off x="6690776" y="301322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285" name="Google Shape;285;p27"/>
          <p:cNvCxnSpPr/>
          <p:nvPr/>
        </p:nvCxnSpPr>
        <p:spPr>
          <a:xfrm>
            <a:off x="6690768" y="400440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286" name="Google Shape;286;p27"/>
          <p:cNvCxnSpPr/>
          <p:nvPr/>
        </p:nvCxnSpPr>
        <p:spPr>
          <a:xfrm>
            <a:off x="8417868" y="3013225"/>
            <a:ext cx="0" cy="991200"/>
          </a:xfrm>
          <a:prstGeom prst="straightConnector1">
            <a:avLst/>
          </a:prstGeom>
          <a:noFill/>
          <a:ln w="19050" cap="flat" cmpd="sng">
            <a:solidFill>
              <a:schemeClr val="dk2"/>
            </a:solidFill>
            <a:prstDash val="solid"/>
            <a:round/>
            <a:headEnd type="none" w="med" len="med"/>
            <a:tailEnd type="none" w="med" len="med"/>
          </a:ln>
        </p:spPr>
      </p:cxnSp>
      <p:pic>
        <p:nvPicPr>
          <p:cNvPr id="287" name="Google Shape;287;p27" descr="Image result for curly brackets"/>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id="288" name="Google Shape;288;p27" descr="Image result for curly brackets"/>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pic>
        <p:nvPicPr>
          <p:cNvPr id="289" name="Google Shape;289;p27"/>
          <p:cNvPicPr preferRelativeResize="0"/>
          <p:nvPr/>
        </p:nvPicPr>
        <p:blipFill>
          <a:blip r:embed="rId4">
            <a:alphaModFix/>
          </a:blip>
          <a:stretch>
            <a:fillRect/>
          </a:stretch>
        </p:blipFill>
        <p:spPr>
          <a:xfrm>
            <a:off x="1077075" y="1564000"/>
            <a:ext cx="5456176" cy="1259115"/>
          </a:xfrm>
          <a:prstGeom prst="rect">
            <a:avLst/>
          </a:prstGeom>
          <a:noFill/>
          <a:ln>
            <a:noFill/>
          </a:ln>
        </p:spPr>
      </p:pic>
      <p:sp>
        <p:nvSpPr>
          <p:cNvPr id="290" name="Google Shape;290;p27"/>
          <p:cNvSpPr txBox="1"/>
          <p:nvPr/>
        </p:nvSpPr>
        <p:spPr>
          <a:xfrm>
            <a:off x="6917119" y="363120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291" name="Google Shape;291;p27"/>
          <p:cNvSpPr txBox="1"/>
          <p:nvPr/>
        </p:nvSpPr>
        <p:spPr>
          <a:xfrm>
            <a:off x="6924610" y="343375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sp>
        <p:nvSpPr>
          <p:cNvPr id="292" name="Google Shape;292;p27"/>
          <p:cNvSpPr txBox="1"/>
          <p:nvPr/>
        </p:nvSpPr>
        <p:spPr>
          <a:xfrm>
            <a:off x="6920510" y="3247156"/>
            <a:ext cx="1076400" cy="33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sp>
        <p:nvSpPr>
          <p:cNvPr id="293" name="Google Shape;293;p27"/>
          <p:cNvSpPr txBox="1"/>
          <p:nvPr/>
        </p:nvSpPr>
        <p:spPr>
          <a:xfrm>
            <a:off x="841225" y="2957025"/>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Multi getting</a:t>
            </a:r>
            <a:endParaRPr sz="1800">
              <a:latin typeface="Consolas"/>
              <a:ea typeface="Consolas"/>
              <a:cs typeface="Consolas"/>
              <a:sym typeface="Consolas"/>
            </a:endParaRPr>
          </a:p>
        </p:txBody>
      </p:sp>
      <p:pic>
        <p:nvPicPr>
          <p:cNvPr id="294" name="Google Shape;294;p27"/>
          <p:cNvPicPr preferRelativeResize="0"/>
          <p:nvPr/>
        </p:nvPicPr>
        <p:blipFill>
          <a:blip r:embed="rId5">
            <a:alphaModFix/>
          </a:blip>
          <a:stretch>
            <a:fillRect/>
          </a:stretch>
        </p:blipFill>
        <p:spPr>
          <a:xfrm>
            <a:off x="1077075" y="3484650"/>
            <a:ext cx="5374113" cy="125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8"/>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300" name="Google Shape;300;p28"/>
          <p:cNvSpPr txBox="1"/>
          <p:nvPr/>
        </p:nvSpPr>
        <p:spPr>
          <a:xfrm>
            <a:off x="841225" y="1084000"/>
            <a:ext cx="73959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Multi pushing</a:t>
            </a:r>
            <a:endParaRPr sz="1800">
              <a:latin typeface="Consolas"/>
              <a:ea typeface="Consolas"/>
              <a:cs typeface="Consolas"/>
              <a:sym typeface="Consolas"/>
            </a:endParaRPr>
          </a:p>
        </p:txBody>
      </p:sp>
      <p:sp>
        <p:nvSpPr>
          <p:cNvPr id="301" name="Google Shape;301;p28"/>
          <p:cNvSpPr txBox="1"/>
          <p:nvPr/>
        </p:nvSpPr>
        <p:spPr>
          <a:xfrm>
            <a:off x="6955500" y="409977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cxnSp>
        <p:nvCxnSpPr>
          <p:cNvPr id="302" name="Google Shape;302;p28"/>
          <p:cNvCxnSpPr/>
          <p:nvPr/>
        </p:nvCxnSpPr>
        <p:spPr>
          <a:xfrm>
            <a:off x="6690776" y="301322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303" name="Google Shape;303;p28"/>
          <p:cNvCxnSpPr/>
          <p:nvPr/>
        </p:nvCxnSpPr>
        <p:spPr>
          <a:xfrm>
            <a:off x="6690768" y="400440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304" name="Google Shape;304;p28"/>
          <p:cNvCxnSpPr/>
          <p:nvPr/>
        </p:nvCxnSpPr>
        <p:spPr>
          <a:xfrm>
            <a:off x="8417868" y="3013225"/>
            <a:ext cx="0" cy="991200"/>
          </a:xfrm>
          <a:prstGeom prst="straightConnector1">
            <a:avLst/>
          </a:prstGeom>
          <a:noFill/>
          <a:ln w="19050" cap="flat" cmpd="sng">
            <a:solidFill>
              <a:schemeClr val="dk2"/>
            </a:solidFill>
            <a:prstDash val="solid"/>
            <a:round/>
            <a:headEnd type="none" w="med" len="med"/>
            <a:tailEnd type="none" w="med" len="med"/>
          </a:ln>
        </p:spPr>
      </p:cxnSp>
      <p:pic>
        <p:nvPicPr>
          <p:cNvPr id="305" name="Google Shape;305;p28" descr="Image result for curly brackets"/>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id="306" name="Google Shape;306;p28" descr="Image result for curly brackets"/>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pic>
        <p:nvPicPr>
          <p:cNvPr id="307" name="Google Shape;307;p28"/>
          <p:cNvPicPr preferRelativeResize="0"/>
          <p:nvPr/>
        </p:nvPicPr>
        <p:blipFill>
          <a:blip r:embed="rId4">
            <a:alphaModFix/>
          </a:blip>
          <a:stretch>
            <a:fillRect/>
          </a:stretch>
        </p:blipFill>
        <p:spPr>
          <a:xfrm>
            <a:off x="1077075" y="1564000"/>
            <a:ext cx="5456176" cy="1259115"/>
          </a:xfrm>
          <a:prstGeom prst="rect">
            <a:avLst/>
          </a:prstGeom>
          <a:noFill/>
          <a:ln>
            <a:noFill/>
          </a:ln>
        </p:spPr>
      </p:pic>
      <p:sp>
        <p:nvSpPr>
          <p:cNvPr id="308" name="Google Shape;308;p28"/>
          <p:cNvSpPr txBox="1"/>
          <p:nvPr/>
        </p:nvSpPr>
        <p:spPr>
          <a:xfrm>
            <a:off x="6917119" y="363120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309" name="Google Shape;309;p28"/>
          <p:cNvSpPr txBox="1"/>
          <p:nvPr/>
        </p:nvSpPr>
        <p:spPr>
          <a:xfrm>
            <a:off x="6924610" y="343375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sp>
        <p:nvSpPr>
          <p:cNvPr id="310" name="Google Shape;310;p28"/>
          <p:cNvSpPr txBox="1"/>
          <p:nvPr/>
        </p:nvSpPr>
        <p:spPr>
          <a:xfrm>
            <a:off x="6920510" y="3247156"/>
            <a:ext cx="1076400" cy="33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sp>
        <p:nvSpPr>
          <p:cNvPr id="311" name="Google Shape;311;p28"/>
          <p:cNvSpPr txBox="1"/>
          <p:nvPr/>
        </p:nvSpPr>
        <p:spPr>
          <a:xfrm>
            <a:off x="841225" y="2957025"/>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Multi getting</a:t>
            </a:r>
            <a:endParaRPr sz="1800">
              <a:latin typeface="Consolas"/>
              <a:ea typeface="Consolas"/>
              <a:cs typeface="Consolas"/>
              <a:sym typeface="Consolas"/>
            </a:endParaRPr>
          </a:p>
        </p:txBody>
      </p:sp>
      <p:pic>
        <p:nvPicPr>
          <p:cNvPr id="312" name="Google Shape;312;p28"/>
          <p:cNvPicPr preferRelativeResize="0"/>
          <p:nvPr/>
        </p:nvPicPr>
        <p:blipFill>
          <a:blip r:embed="rId5">
            <a:alphaModFix/>
          </a:blip>
          <a:stretch>
            <a:fillRect/>
          </a:stretch>
        </p:blipFill>
        <p:spPr>
          <a:xfrm>
            <a:off x="1077075" y="3484650"/>
            <a:ext cx="5374113" cy="1259125"/>
          </a:xfrm>
          <a:prstGeom prst="rect">
            <a:avLst/>
          </a:prstGeom>
          <a:noFill/>
          <a:ln>
            <a:noFill/>
          </a:ln>
        </p:spPr>
      </p:pic>
      <p:sp>
        <p:nvSpPr>
          <p:cNvPr id="313" name="Google Shape;313;p28"/>
          <p:cNvSpPr txBox="1"/>
          <p:nvPr/>
        </p:nvSpPr>
        <p:spPr>
          <a:xfrm>
            <a:off x="3138650" y="4099775"/>
            <a:ext cx="3191400" cy="360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[[‘year’,‘97’], [‘Hei’,‘175’], [‘Wei’,‘75’]]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9"/>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319" name="Google Shape;319;p29"/>
          <p:cNvSpPr txBox="1"/>
          <p:nvPr/>
        </p:nvSpPr>
        <p:spPr>
          <a:xfrm>
            <a:off x="841225" y="1084000"/>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Pushing Data - </a:t>
            </a:r>
            <a:r>
              <a:rPr lang="en" sz="1800">
                <a:latin typeface="Consolas"/>
                <a:ea typeface="Consolas"/>
                <a:cs typeface="Consolas"/>
                <a:sym typeface="Consolas"/>
              </a:rPr>
              <a:t>AsyncStorage.setItem(key, val)</a:t>
            </a:r>
            <a:endParaRPr sz="1800">
              <a:latin typeface="Consolas"/>
              <a:ea typeface="Consolas"/>
              <a:cs typeface="Consolas"/>
              <a:sym typeface="Consolas"/>
            </a:endParaRPr>
          </a:p>
        </p:txBody>
      </p:sp>
      <p:sp>
        <p:nvSpPr>
          <p:cNvPr id="320" name="Google Shape;320;p29"/>
          <p:cNvSpPr txBox="1"/>
          <p:nvPr/>
        </p:nvSpPr>
        <p:spPr>
          <a:xfrm>
            <a:off x="841225" y="1564000"/>
            <a:ext cx="58116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Fetching Data - </a:t>
            </a:r>
            <a:r>
              <a:rPr lang="en" sz="1800">
                <a:solidFill>
                  <a:schemeClr val="dk1"/>
                </a:solidFill>
                <a:latin typeface="Consolas"/>
                <a:ea typeface="Consolas"/>
                <a:cs typeface="Consolas"/>
                <a:sym typeface="Consolas"/>
              </a:rPr>
              <a:t>AsyncStorage.getItem(key)</a:t>
            </a:r>
            <a:endParaRPr sz="1800">
              <a:latin typeface="Roboto"/>
              <a:ea typeface="Roboto"/>
              <a:cs typeface="Roboto"/>
              <a:sym typeface="Roboto"/>
            </a:endParaRPr>
          </a:p>
        </p:txBody>
      </p:sp>
      <p:sp>
        <p:nvSpPr>
          <p:cNvPr id="321" name="Google Shape;321;p29"/>
          <p:cNvSpPr txBox="1"/>
          <p:nvPr/>
        </p:nvSpPr>
        <p:spPr>
          <a:xfrm>
            <a:off x="841225" y="2044000"/>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Removing Data - </a:t>
            </a:r>
            <a:r>
              <a:rPr lang="en" sz="1800">
                <a:solidFill>
                  <a:schemeClr val="dk1"/>
                </a:solidFill>
                <a:latin typeface="Consolas"/>
                <a:ea typeface="Consolas"/>
                <a:cs typeface="Consolas"/>
                <a:sym typeface="Consolas"/>
              </a:rPr>
              <a:t>AsyncStorage.removeItem(key)</a:t>
            </a:r>
            <a:endParaRPr sz="18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a:latin typeface="Roboto"/>
              <a:ea typeface="Roboto"/>
              <a:cs typeface="Roboto"/>
              <a:sym typeface="Roboto"/>
            </a:endParaRPr>
          </a:p>
        </p:txBody>
      </p:sp>
      <p:sp>
        <p:nvSpPr>
          <p:cNvPr id="322" name="Google Shape;322;p29"/>
          <p:cNvSpPr txBox="1"/>
          <p:nvPr/>
        </p:nvSpPr>
        <p:spPr>
          <a:xfrm>
            <a:off x="841218" y="2524000"/>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Clearing - </a:t>
            </a:r>
            <a:r>
              <a:rPr lang="en" sz="1800">
                <a:solidFill>
                  <a:schemeClr val="dk1"/>
                </a:solidFill>
                <a:latin typeface="Consolas"/>
                <a:ea typeface="Consolas"/>
                <a:cs typeface="Consolas"/>
                <a:sym typeface="Consolas"/>
              </a:rPr>
              <a:t>AsyncStorage.clear()</a:t>
            </a:r>
            <a:endParaRPr sz="18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a:latin typeface="Roboto"/>
              <a:ea typeface="Roboto"/>
              <a:cs typeface="Roboto"/>
              <a:sym typeface="Roboto"/>
            </a:endParaRPr>
          </a:p>
        </p:txBody>
      </p:sp>
      <p:sp>
        <p:nvSpPr>
          <p:cNvPr id="323" name="Google Shape;323;p29"/>
          <p:cNvSpPr txBox="1"/>
          <p:nvPr/>
        </p:nvSpPr>
        <p:spPr>
          <a:xfrm>
            <a:off x="841218" y="3004000"/>
            <a:ext cx="60834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All keys - </a:t>
            </a:r>
            <a:r>
              <a:rPr lang="en" sz="1800">
                <a:solidFill>
                  <a:schemeClr val="dk1"/>
                </a:solidFill>
                <a:latin typeface="Consolas"/>
                <a:ea typeface="Consolas"/>
                <a:cs typeface="Consolas"/>
                <a:sym typeface="Consolas"/>
              </a:rPr>
              <a:t>AsyncStorage.getAllKeys()</a:t>
            </a:r>
            <a:endParaRPr sz="18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a:latin typeface="Roboto"/>
              <a:ea typeface="Roboto"/>
              <a:cs typeface="Roboto"/>
              <a:sym typeface="Roboto"/>
            </a:endParaRPr>
          </a:p>
        </p:txBody>
      </p:sp>
      <p:sp>
        <p:nvSpPr>
          <p:cNvPr id="324" name="Google Shape;324;p29"/>
          <p:cNvSpPr txBox="1"/>
          <p:nvPr/>
        </p:nvSpPr>
        <p:spPr>
          <a:xfrm>
            <a:off x="841225" y="3484000"/>
            <a:ext cx="73959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Multi pushing - </a:t>
            </a:r>
            <a:r>
              <a:rPr lang="en" sz="1800">
                <a:latin typeface="Consolas"/>
                <a:ea typeface="Consolas"/>
                <a:cs typeface="Consolas"/>
                <a:sym typeface="Consolas"/>
              </a:rPr>
              <a:t>AsyncStorage.multiSet(array&lt;array&lt;string&gt;&gt;)</a:t>
            </a:r>
            <a:endParaRPr sz="1800">
              <a:latin typeface="Consolas"/>
              <a:ea typeface="Consolas"/>
              <a:cs typeface="Consolas"/>
              <a:sym typeface="Consolas"/>
            </a:endParaRPr>
          </a:p>
        </p:txBody>
      </p:sp>
      <p:sp>
        <p:nvSpPr>
          <p:cNvPr id="325" name="Google Shape;325;p29"/>
          <p:cNvSpPr txBox="1"/>
          <p:nvPr/>
        </p:nvSpPr>
        <p:spPr>
          <a:xfrm>
            <a:off x="841225" y="3964000"/>
            <a:ext cx="73959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Multi getting - </a:t>
            </a:r>
            <a:r>
              <a:rPr lang="en" sz="1800">
                <a:latin typeface="Consolas"/>
                <a:ea typeface="Consolas"/>
                <a:cs typeface="Consolas"/>
                <a:sym typeface="Consolas"/>
              </a:rPr>
              <a:t>AsyncStorage.multiGet(array&lt;string&gt;)</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30" descr="Related image"/>
          <p:cNvPicPr preferRelativeResize="0"/>
          <p:nvPr/>
        </p:nvPicPr>
        <p:blipFill>
          <a:blip r:embed="rId3">
            <a:alphaModFix/>
          </a:blip>
          <a:stretch>
            <a:fillRect/>
          </a:stretch>
        </p:blipFill>
        <p:spPr>
          <a:xfrm>
            <a:off x="3697214" y="450525"/>
            <a:ext cx="1749525" cy="1749525"/>
          </a:xfrm>
          <a:prstGeom prst="rect">
            <a:avLst/>
          </a:prstGeom>
          <a:noFill/>
          <a:ln>
            <a:noFill/>
          </a:ln>
        </p:spPr>
      </p:pic>
      <p:sp>
        <p:nvSpPr>
          <p:cNvPr id="331" name="Google Shape;331;p30"/>
          <p:cNvSpPr txBox="1"/>
          <p:nvPr/>
        </p:nvSpPr>
        <p:spPr>
          <a:xfrm>
            <a:off x="3624425" y="2125000"/>
            <a:ext cx="1895100" cy="54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Droid Sans"/>
                <a:ea typeface="Droid Sans"/>
                <a:cs typeface="Droid Sans"/>
                <a:sym typeface="Droid Sans"/>
              </a:rPr>
              <a:t>NOTE</a:t>
            </a:r>
            <a:endParaRPr sz="3000" b="1">
              <a:latin typeface="Droid Sans"/>
              <a:ea typeface="Droid Sans"/>
              <a:cs typeface="Droid Sans"/>
              <a:sym typeface="Droid Sans"/>
            </a:endParaRPr>
          </a:p>
        </p:txBody>
      </p:sp>
      <p:sp>
        <p:nvSpPr>
          <p:cNvPr id="332" name="Google Shape;332;p30"/>
          <p:cNvSpPr txBox="1"/>
          <p:nvPr/>
        </p:nvSpPr>
        <p:spPr>
          <a:xfrm>
            <a:off x="1046688" y="2980975"/>
            <a:ext cx="7050600" cy="138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a:solidFill>
                  <a:srgbClr val="666666"/>
                </a:solidFill>
                <a:latin typeface="Roboto"/>
                <a:ea typeface="Roboto"/>
                <a:cs typeface="Roboto"/>
                <a:sym typeface="Roboto"/>
              </a:rPr>
              <a:t>All functions of AsyncStorage are asynchronous (Did that surprise you? :o) Make sure you use async/await with it to get desired result</a:t>
            </a: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1"/>
          <p:cNvSpPr txBox="1"/>
          <p:nvPr/>
        </p:nvSpPr>
        <p:spPr>
          <a:xfrm>
            <a:off x="526475" y="1414375"/>
            <a:ext cx="5378400" cy="142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338" name="Google Shape;338;p31"/>
          <p:cNvSpPr txBox="1"/>
          <p:nvPr/>
        </p:nvSpPr>
        <p:spPr>
          <a:xfrm>
            <a:off x="0" y="9621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339" name="Google Shape;339;p31"/>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340" name="Google Shape;340;p31"/>
          <p:cNvPicPr preferRelativeResize="0"/>
          <p:nvPr/>
        </p:nvPicPr>
        <p:blipFill>
          <a:blip r:embed="rId4">
            <a:alphaModFix/>
          </a:blip>
          <a:stretch>
            <a:fillRect/>
          </a:stretch>
        </p:blipFill>
        <p:spPr>
          <a:xfrm>
            <a:off x="2237102" y="1514840"/>
            <a:ext cx="200250" cy="20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526475" y="1414375"/>
            <a:ext cx="5378400" cy="142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65" name="Google Shape;65;p14"/>
          <p:cNvSpPr txBox="1"/>
          <p:nvPr/>
        </p:nvSpPr>
        <p:spPr>
          <a:xfrm>
            <a:off x="0" y="9621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66" name="Google Shape;66;p14"/>
          <p:cNvPicPr preferRelativeResize="0"/>
          <p:nvPr/>
        </p:nvPicPr>
        <p:blipFill>
          <a:blip r:embed="rId3">
            <a:alphaModFix/>
          </a:blip>
          <a:stretch>
            <a:fillRect/>
          </a:stretch>
        </p:blipFill>
        <p:spPr>
          <a:xfrm>
            <a:off x="6553800" y="1369524"/>
            <a:ext cx="1371000" cy="1371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2"/>
          <p:cNvSpPr txBox="1"/>
          <p:nvPr/>
        </p:nvSpPr>
        <p:spPr>
          <a:xfrm>
            <a:off x="526475" y="1414375"/>
            <a:ext cx="5378400" cy="142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346" name="Google Shape;346;p32"/>
          <p:cNvSpPr txBox="1"/>
          <p:nvPr/>
        </p:nvSpPr>
        <p:spPr>
          <a:xfrm>
            <a:off x="0" y="9621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347" name="Google Shape;347;p32"/>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348" name="Google Shape;348;p32"/>
          <p:cNvPicPr preferRelativeResize="0"/>
          <p:nvPr/>
        </p:nvPicPr>
        <p:blipFill>
          <a:blip r:embed="rId4">
            <a:alphaModFix/>
          </a:blip>
          <a:stretch>
            <a:fillRect/>
          </a:stretch>
        </p:blipFill>
        <p:spPr>
          <a:xfrm>
            <a:off x="679346" y="1715096"/>
            <a:ext cx="224200" cy="224200"/>
          </a:xfrm>
          <a:prstGeom prst="rect">
            <a:avLst/>
          </a:prstGeom>
          <a:noFill/>
          <a:ln>
            <a:noFill/>
          </a:ln>
        </p:spPr>
      </p:pic>
      <p:pic>
        <p:nvPicPr>
          <p:cNvPr id="349" name="Google Shape;349;p32"/>
          <p:cNvPicPr preferRelativeResize="0"/>
          <p:nvPr/>
        </p:nvPicPr>
        <p:blipFill>
          <a:blip r:embed="rId5">
            <a:alphaModFix/>
          </a:blip>
          <a:stretch>
            <a:fillRect/>
          </a:stretch>
        </p:blipFill>
        <p:spPr>
          <a:xfrm>
            <a:off x="2237102" y="1514840"/>
            <a:ext cx="200250" cy="200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3"/>
          <p:cNvSpPr txBox="1"/>
          <p:nvPr/>
        </p:nvSpPr>
        <p:spPr>
          <a:xfrm>
            <a:off x="0" y="1361858"/>
            <a:ext cx="9144000" cy="60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Roboto"/>
                <a:ea typeface="Roboto"/>
                <a:cs typeface="Roboto"/>
                <a:sym typeface="Roboto"/>
              </a:rPr>
              <a:t>Secure Storage</a:t>
            </a:r>
            <a:endParaRPr sz="3000">
              <a:latin typeface="Roboto"/>
              <a:ea typeface="Roboto"/>
              <a:cs typeface="Roboto"/>
              <a:sym typeface="Roboto"/>
            </a:endParaRPr>
          </a:p>
        </p:txBody>
      </p:sp>
      <p:grpSp>
        <p:nvGrpSpPr>
          <p:cNvPr id="355" name="Google Shape;355;p33"/>
          <p:cNvGrpSpPr/>
          <p:nvPr/>
        </p:nvGrpSpPr>
        <p:grpSpPr>
          <a:xfrm>
            <a:off x="2262199" y="2333574"/>
            <a:ext cx="4619601" cy="2094127"/>
            <a:chOff x="2320199" y="2332449"/>
            <a:chExt cx="4619601" cy="2094127"/>
          </a:xfrm>
        </p:grpSpPr>
        <p:pic>
          <p:nvPicPr>
            <p:cNvPr id="356" name="Google Shape;356;p33" descr="Related image"/>
            <p:cNvPicPr preferRelativeResize="0"/>
            <p:nvPr/>
          </p:nvPicPr>
          <p:blipFill>
            <a:blip r:embed="rId3">
              <a:alphaModFix/>
            </a:blip>
            <a:stretch>
              <a:fillRect/>
            </a:stretch>
          </p:blipFill>
          <p:spPr>
            <a:xfrm>
              <a:off x="2320199" y="2362501"/>
              <a:ext cx="2064100" cy="2064074"/>
            </a:xfrm>
            <a:prstGeom prst="rect">
              <a:avLst/>
            </a:prstGeom>
            <a:noFill/>
            <a:ln>
              <a:noFill/>
            </a:ln>
          </p:spPr>
        </p:pic>
        <p:pic>
          <p:nvPicPr>
            <p:cNvPr id="357" name="Google Shape;357;p33" descr="Image result for expo.io"/>
            <p:cNvPicPr preferRelativeResize="0"/>
            <p:nvPr/>
          </p:nvPicPr>
          <p:blipFill>
            <a:blip r:embed="rId4">
              <a:alphaModFix/>
            </a:blip>
            <a:stretch>
              <a:fillRect/>
            </a:stretch>
          </p:blipFill>
          <p:spPr>
            <a:xfrm>
              <a:off x="4875700" y="2332449"/>
              <a:ext cx="2064100" cy="2064078"/>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4"/>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SecureStore</a:t>
            </a:r>
            <a:endParaRPr sz="2400">
              <a:latin typeface="Roboto"/>
              <a:ea typeface="Roboto"/>
              <a:cs typeface="Roboto"/>
              <a:sym typeface="Roboto"/>
            </a:endParaRPr>
          </a:p>
        </p:txBody>
      </p:sp>
      <p:sp>
        <p:nvSpPr>
          <p:cNvPr id="363" name="Google Shape;363;p34"/>
          <p:cNvSpPr txBox="1"/>
          <p:nvPr/>
        </p:nvSpPr>
        <p:spPr>
          <a:xfrm>
            <a:off x="460218" y="1084000"/>
            <a:ext cx="8101200" cy="7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Provides a way to encrypt and securely store key–value pairs locally on the device. Each Expo project has a separate storage system and has no access to the storage of other Expo projects.</a:t>
            </a:r>
            <a:endParaRPr sz="1800">
              <a:solidFill>
                <a:srgbClr val="666666"/>
              </a:solidFill>
              <a:latin typeface="Roboto"/>
              <a:ea typeface="Roboto"/>
              <a:cs typeface="Roboto"/>
              <a:sym typeface="Roboto"/>
            </a:endParaRPr>
          </a:p>
        </p:txBody>
      </p:sp>
      <p:cxnSp>
        <p:nvCxnSpPr>
          <p:cNvPr id="364" name="Google Shape;364;p34"/>
          <p:cNvCxnSpPr/>
          <p:nvPr/>
        </p:nvCxnSpPr>
        <p:spPr>
          <a:xfrm>
            <a:off x="773409" y="279547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365" name="Google Shape;365;p34"/>
          <p:cNvCxnSpPr/>
          <p:nvPr/>
        </p:nvCxnSpPr>
        <p:spPr>
          <a:xfrm>
            <a:off x="773400" y="378665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366" name="Google Shape;366;p34"/>
          <p:cNvCxnSpPr/>
          <p:nvPr/>
        </p:nvCxnSpPr>
        <p:spPr>
          <a:xfrm>
            <a:off x="2500500" y="2795475"/>
            <a:ext cx="0" cy="991200"/>
          </a:xfrm>
          <a:prstGeom prst="straightConnector1">
            <a:avLst/>
          </a:prstGeom>
          <a:noFill/>
          <a:ln w="19050" cap="flat" cmpd="sng">
            <a:solidFill>
              <a:schemeClr val="dk2"/>
            </a:solidFill>
            <a:prstDash val="solid"/>
            <a:round/>
            <a:headEnd type="none" w="med" len="med"/>
            <a:tailEnd type="none" w="med" len="med"/>
          </a:ln>
        </p:spPr>
      </p:cxnSp>
      <p:sp>
        <p:nvSpPr>
          <p:cNvPr id="367" name="Google Shape;367;p34"/>
          <p:cNvSpPr txBox="1"/>
          <p:nvPr/>
        </p:nvSpPr>
        <p:spPr>
          <a:xfrm>
            <a:off x="1284000" y="3882025"/>
            <a:ext cx="7059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Tinder</a:t>
            </a:r>
            <a:endParaRPr/>
          </a:p>
        </p:txBody>
      </p:sp>
      <p:cxnSp>
        <p:nvCxnSpPr>
          <p:cNvPr id="368" name="Google Shape;368;p34"/>
          <p:cNvCxnSpPr/>
          <p:nvPr/>
        </p:nvCxnSpPr>
        <p:spPr>
          <a:xfrm>
            <a:off x="3708459" y="279547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369" name="Google Shape;369;p34"/>
          <p:cNvCxnSpPr/>
          <p:nvPr/>
        </p:nvCxnSpPr>
        <p:spPr>
          <a:xfrm>
            <a:off x="3708450" y="378665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370" name="Google Shape;370;p34"/>
          <p:cNvCxnSpPr/>
          <p:nvPr/>
        </p:nvCxnSpPr>
        <p:spPr>
          <a:xfrm>
            <a:off x="5435550" y="2795475"/>
            <a:ext cx="0" cy="991200"/>
          </a:xfrm>
          <a:prstGeom prst="straightConnector1">
            <a:avLst/>
          </a:prstGeom>
          <a:noFill/>
          <a:ln w="19050" cap="flat" cmpd="sng">
            <a:solidFill>
              <a:schemeClr val="dk2"/>
            </a:solidFill>
            <a:prstDash val="solid"/>
            <a:round/>
            <a:headEnd type="none" w="med" len="med"/>
            <a:tailEnd type="none" w="med" len="med"/>
          </a:ln>
        </p:spPr>
      </p:cxnSp>
      <p:sp>
        <p:nvSpPr>
          <p:cNvPr id="371" name="Google Shape;371;p34"/>
          <p:cNvSpPr txBox="1"/>
          <p:nvPr/>
        </p:nvSpPr>
        <p:spPr>
          <a:xfrm>
            <a:off x="4219050" y="3882025"/>
            <a:ext cx="7059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NYT</a:t>
            </a:r>
            <a:endParaRPr/>
          </a:p>
        </p:txBody>
      </p:sp>
      <p:sp>
        <p:nvSpPr>
          <p:cNvPr id="372" name="Google Shape;372;p34"/>
          <p:cNvSpPr txBox="1"/>
          <p:nvPr/>
        </p:nvSpPr>
        <p:spPr>
          <a:xfrm>
            <a:off x="6883800" y="388202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pic>
        <p:nvPicPr>
          <p:cNvPr id="373" name="Google Shape;373;p34" descr="Image result for curly brackets"/>
          <p:cNvPicPr preferRelativeResize="0"/>
          <p:nvPr/>
        </p:nvPicPr>
        <p:blipFill>
          <a:blip r:embed="rId3">
            <a:alphaModFix/>
          </a:blip>
          <a:stretch>
            <a:fillRect/>
          </a:stretch>
        </p:blipFill>
        <p:spPr>
          <a:xfrm>
            <a:off x="848500" y="2845825"/>
            <a:ext cx="232600" cy="893550"/>
          </a:xfrm>
          <a:prstGeom prst="rect">
            <a:avLst/>
          </a:prstGeom>
          <a:noFill/>
          <a:ln>
            <a:noFill/>
          </a:ln>
        </p:spPr>
      </p:pic>
      <p:pic>
        <p:nvPicPr>
          <p:cNvPr id="374" name="Google Shape;374;p34" descr="Image result for curly brackets"/>
          <p:cNvPicPr preferRelativeResize="0"/>
          <p:nvPr/>
        </p:nvPicPr>
        <p:blipFill>
          <a:blip r:embed="rId3">
            <a:alphaModFix/>
          </a:blip>
          <a:stretch>
            <a:fillRect/>
          </a:stretch>
        </p:blipFill>
        <p:spPr>
          <a:xfrm rot="10800000">
            <a:off x="2200825" y="2844300"/>
            <a:ext cx="232600" cy="893550"/>
          </a:xfrm>
          <a:prstGeom prst="rect">
            <a:avLst/>
          </a:prstGeom>
          <a:noFill/>
          <a:ln>
            <a:noFill/>
          </a:ln>
        </p:spPr>
      </p:pic>
      <p:sp>
        <p:nvSpPr>
          <p:cNvPr id="375" name="Google Shape;375;p34"/>
          <p:cNvSpPr txBox="1"/>
          <p:nvPr/>
        </p:nvSpPr>
        <p:spPr>
          <a:xfrm>
            <a:off x="1024175" y="3413450"/>
            <a:ext cx="13332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Name :  Abd</a:t>
            </a:r>
            <a:endParaRPr>
              <a:latin typeface="Consolas"/>
              <a:ea typeface="Consolas"/>
              <a:cs typeface="Consolas"/>
              <a:sym typeface="Consolas"/>
            </a:endParaRPr>
          </a:p>
        </p:txBody>
      </p:sp>
      <p:sp>
        <p:nvSpPr>
          <p:cNvPr id="376" name="Google Shape;376;p34"/>
          <p:cNvSpPr txBox="1"/>
          <p:nvPr/>
        </p:nvSpPr>
        <p:spPr>
          <a:xfrm>
            <a:off x="1031675" y="321600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Age  :  20</a:t>
            </a:r>
            <a:endParaRPr>
              <a:latin typeface="Consolas"/>
              <a:ea typeface="Consolas"/>
              <a:cs typeface="Consolas"/>
              <a:sym typeface="Consolas"/>
            </a:endParaRPr>
          </a:p>
        </p:txBody>
      </p:sp>
      <p:sp>
        <p:nvSpPr>
          <p:cNvPr id="377" name="Google Shape;377;p34"/>
          <p:cNvSpPr txBox="1"/>
          <p:nvPr/>
        </p:nvSpPr>
        <p:spPr>
          <a:xfrm>
            <a:off x="1030925" y="3030497"/>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Loc  :  CA</a:t>
            </a:r>
            <a:endParaRPr>
              <a:latin typeface="Consolas"/>
              <a:ea typeface="Consolas"/>
              <a:cs typeface="Consolas"/>
              <a:sym typeface="Consolas"/>
            </a:endParaRPr>
          </a:p>
        </p:txBody>
      </p:sp>
      <p:grpSp>
        <p:nvGrpSpPr>
          <p:cNvPr id="378" name="Google Shape;378;p34"/>
          <p:cNvGrpSpPr/>
          <p:nvPr/>
        </p:nvGrpSpPr>
        <p:grpSpPr>
          <a:xfrm>
            <a:off x="1060734" y="2625470"/>
            <a:ext cx="1167451" cy="480121"/>
            <a:chOff x="1053300" y="2430232"/>
            <a:chExt cx="1167451" cy="480121"/>
          </a:xfrm>
        </p:grpSpPr>
        <p:sp>
          <p:nvSpPr>
            <p:cNvPr id="379" name="Google Shape;379;p34"/>
            <p:cNvSpPr txBox="1"/>
            <p:nvPr/>
          </p:nvSpPr>
          <p:spPr>
            <a:xfrm>
              <a:off x="1053300" y="2430232"/>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380" name="Google Shape;380;p34"/>
            <p:cNvSpPr txBox="1"/>
            <p:nvPr/>
          </p:nvSpPr>
          <p:spPr>
            <a:xfrm>
              <a:off x="1053452" y="2540206"/>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381" name="Google Shape;381;p34"/>
            <p:cNvSpPr txBox="1"/>
            <p:nvPr/>
          </p:nvSpPr>
          <p:spPr>
            <a:xfrm>
              <a:off x="1053452" y="2647554"/>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sp>
        <p:nvSpPr>
          <p:cNvPr id="382" name="Google Shape;382;p34"/>
          <p:cNvSpPr txBox="1"/>
          <p:nvPr/>
        </p:nvSpPr>
        <p:spPr>
          <a:xfrm>
            <a:off x="3934802" y="341345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Fav  : World</a:t>
            </a:r>
            <a:endParaRPr>
              <a:latin typeface="Consolas"/>
              <a:ea typeface="Consolas"/>
              <a:cs typeface="Consolas"/>
              <a:sym typeface="Consolas"/>
            </a:endParaRPr>
          </a:p>
        </p:txBody>
      </p:sp>
      <p:sp>
        <p:nvSpPr>
          <p:cNvPr id="383" name="Google Shape;383;p34"/>
          <p:cNvSpPr txBox="1"/>
          <p:nvPr/>
        </p:nvSpPr>
        <p:spPr>
          <a:xfrm>
            <a:off x="3942293" y="321600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Loc  : CA</a:t>
            </a:r>
            <a:endParaRPr>
              <a:latin typeface="Consolas"/>
              <a:ea typeface="Consolas"/>
              <a:cs typeface="Consolas"/>
              <a:sym typeface="Consolas"/>
            </a:endParaRPr>
          </a:p>
        </p:txBody>
      </p:sp>
      <p:grpSp>
        <p:nvGrpSpPr>
          <p:cNvPr id="384" name="Google Shape;384;p34"/>
          <p:cNvGrpSpPr/>
          <p:nvPr/>
        </p:nvGrpSpPr>
        <p:grpSpPr>
          <a:xfrm>
            <a:off x="3988284" y="2822920"/>
            <a:ext cx="1167451" cy="480121"/>
            <a:chOff x="1053300" y="2430232"/>
            <a:chExt cx="1167451" cy="480121"/>
          </a:xfrm>
        </p:grpSpPr>
        <p:sp>
          <p:nvSpPr>
            <p:cNvPr id="385" name="Google Shape;385;p34"/>
            <p:cNvSpPr txBox="1"/>
            <p:nvPr/>
          </p:nvSpPr>
          <p:spPr>
            <a:xfrm>
              <a:off x="1053300" y="2430232"/>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386" name="Google Shape;386;p34"/>
            <p:cNvSpPr txBox="1"/>
            <p:nvPr/>
          </p:nvSpPr>
          <p:spPr>
            <a:xfrm>
              <a:off x="1053452" y="2540206"/>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387" name="Google Shape;387;p34"/>
            <p:cNvSpPr txBox="1"/>
            <p:nvPr/>
          </p:nvSpPr>
          <p:spPr>
            <a:xfrm>
              <a:off x="1053452" y="2647554"/>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id="388" name="Google Shape;388;p34" descr="Image result for curly brackets"/>
          <p:cNvPicPr preferRelativeResize="0"/>
          <p:nvPr/>
        </p:nvPicPr>
        <p:blipFill>
          <a:blip r:embed="rId3">
            <a:alphaModFix/>
          </a:blip>
          <a:stretch>
            <a:fillRect/>
          </a:stretch>
        </p:blipFill>
        <p:spPr>
          <a:xfrm>
            <a:off x="3779538" y="2845062"/>
            <a:ext cx="232600" cy="893550"/>
          </a:xfrm>
          <a:prstGeom prst="rect">
            <a:avLst/>
          </a:prstGeom>
          <a:noFill/>
          <a:ln>
            <a:noFill/>
          </a:ln>
        </p:spPr>
      </p:pic>
      <p:pic>
        <p:nvPicPr>
          <p:cNvPr id="389" name="Google Shape;389;p34" descr="Image result for curly brackets"/>
          <p:cNvPicPr preferRelativeResize="0"/>
          <p:nvPr/>
        </p:nvPicPr>
        <p:blipFill>
          <a:blip r:embed="rId3">
            <a:alphaModFix/>
          </a:blip>
          <a:stretch>
            <a:fillRect/>
          </a:stretch>
        </p:blipFill>
        <p:spPr>
          <a:xfrm rot="10800000">
            <a:off x="5131863" y="2843537"/>
            <a:ext cx="232600" cy="893550"/>
          </a:xfrm>
          <a:prstGeom prst="rect">
            <a:avLst/>
          </a:prstGeom>
          <a:noFill/>
          <a:ln>
            <a:noFill/>
          </a:ln>
        </p:spPr>
      </p:pic>
      <p:cxnSp>
        <p:nvCxnSpPr>
          <p:cNvPr id="390" name="Google Shape;390;p34"/>
          <p:cNvCxnSpPr/>
          <p:nvPr/>
        </p:nvCxnSpPr>
        <p:spPr>
          <a:xfrm>
            <a:off x="6619076" y="279547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391" name="Google Shape;391;p34"/>
          <p:cNvCxnSpPr/>
          <p:nvPr/>
        </p:nvCxnSpPr>
        <p:spPr>
          <a:xfrm>
            <a:off x="6619068" y="378665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392" name="Google Shape;392;p34"/>
          <p:cNvCxnSpPr/>
          <p:nvPr/>
        </p:nvCxnSpPr>
        <p:spPr>
          <a:xfrm>
            <a:off x="8346168" y="2795475"/>
            <a:ext cx="0" cy="991200"/>
          </a:xfrm>
          <a:prstGeom prst="straightConnector1">
            <a:avLst/>
          </a:prstGeom>
          <a:noFill/>
          <a:ln w="19050" cap="flat" cmpd="sng">
            <a:solidFill>
              <a:schemeClr val="dk2"/>
            </a:solidFill>
            <a:prstDash val="solid"/>
            <a:round/>
            <a:headEnd type="none" w="med" len="med"/>
            <a:tailEnd type="none" w="med" len="med"/>
          </a:ln>
        </p:spPr>
      </p:cxnSp>
      <p:sp>
        <p:nvSpPr>
          <p:cNvPr id="393" name="Google Shape;393;p34"/>
          <p:cNvSpPr txBox="1"/>
          <p:nvPr/>
        </p:nvSpPr>
        <p:spPr>
          <a:xfrm>
            <a:off x="6845419" y="341345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394" name="Google Shape;394;p34"/>
          <p:cNvSpPr txBox="1"/>
          <p:nvPr/>
        </p:nvSpPr>
        <p:spPr>
          <a:xfrm>
            <a:off x="6852910" y="321600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grpSp>
        <p:nvGrpSpPr>
          <p:cNvPr id="395" name="Google Shape;395;p34"/>
          <p:cNvGrpSpPr/>
          <p:nvPr/>
        </p:nvGrpSpPr>
        <p:grpSpPr>
          <a:xfrm>
            <a:off x="6898902" y="2822920"/>
            <a:ext cx="1167451" cy="480121"/>
            <a:chOff x="1053300" y="2430232"/>
            <a:chExt cx="1167451" cy="480121"/>
          </a:xfrm>
        </p:grpSpPr>
        <p:sp>
          <p:nvSpPr>
            <p:cNvPr id="396" name="Google Shape;396;p34"/>
            <p:cNvSpPr txBox="1"/>
            <p:nvPr/>
          </p:nvSpPr>
          <p:spPr>
            <a:xfrm>
              <a:off x="1053300" y="2430232"/>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397" name="Google Shape;397;p34"/>
            <p:cNvSpPr txBox="1"/>
            <p:nvPr/>
          </p:nvSpPr>
          <p:spPr>
            <a:xfrm>
              <a:off x="1053452" y="2540206"/>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398" name="Google Shape;398;p34"/>
            <p:cNvSpPr txBox="1"/>
            <p:nvPr/>
          </p:nvSpPr>
          <p:spPr>
            <a:xfrm>
              <a:off x="1053452" y="2647554"/>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id="399" name="Google Shape;399;p34" descr="Image result for curly brackets"/>
          <p:cNvPicPr preferRelativeResize="0"/>
          <p:nvPr/>
        </p:nvPicPr>
        <p:blipFill>
          <a:blip r:embed="rId3">
            <a:alphaModFix/>
          </a:blip>
          <a:stretch>
            <a:fillRect/>
          </a:stretch>
        </p:blipFill>
        <p:spPr>
          <a:xfrm>
            <a:off x="6690155" y="2845062"/>
            <a:ext cx="232600" cy="893550"/>
          </a:xfrm>
          <a:prstGeom prst="rect">
            <a:avLst/>
          </a:prstGeom>
          <a:noFill/>
          <a:ln>
            <a:noFill/>
          </a:ln>
        </p:spPr>
      </p:pic>
      <p:pic>
        <p:nvPicPr>
          <p:cNvPr id="400" name="Google Shape;400;p34" descr="Image result for curly brackets"/>
          <p:cNvPicPr preferRelativeResize="0"/>
          <p:nvPr/>
        </p:nvPicPr>
        <p:blipFill>
          <a:blip r:embed="rId3">
            <a:alphaModFix/>
          </a:blip>
          <a:stretch>
            <a:fillRect/>
          </a:stretch>
        </p:blipFill>
        <p:spPr>
          <a:xfrm rot="10800000">
            <a:off x="8042480" y="2843537"/>
            <a:ext cx="232600" cy="893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5"/>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SecureStore</a:t>
            </a:r>
            <a:endParaRPr sz="2400">
              <a:latin typeface="Roboto"/>
              <a:ea typeface="Roboto"/>
              <a:cs typeface="Roboto"/>
              <a:sym typeface="Roboto"/>
            </a:endParaRPr>
          </a:p>
        </p:txBody>
      </p:sp>
      <p:sp>
        <p:nvSpPr>
          <p:cNvPr id="406" name="Google Shape;406;p35"/>
          <p:cNvSpPr txBox="1"/>
          <p:nvPr/>
        </p:nvSpPr>
        <p:spPr>
          <a:xfrm>
            <a:off x="460218" y="1084000"/>
            <a:ext cx="8101200" cy="7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Provides a way to encrypt and securely store key–value pairs locally on the device. Each Expo project has a separate storage system and has no access to the storage of other Expo projects.</a:t>
            </a:r>
            <a:endParaRPr sz="1800">
              <a:solidFill>
                <a:srgbClr val="666666"/>
              </a:solidFill>
              <a:latin typeface="Roboto"/>
              <a:ea typeface="Roboto"/>
              <a:cs typeface="Roboto"/>
              <a:sym typeface="Roboto"/>
            </a:endParaRPr>
          </a:p>
        </p:txBody>
      </p:sp>
      <p:cxnSp>
        <p:nvCxnSpPr>
          <p:cNvPr id="407" name="Google Shape;407;p35"/>
          <p:cNvCxnSpPr/>
          <p:nvPr/>
        </p:nvCxnSpPr>
        <p:spPr>
          <a:xfrm>
            <a:off x="773409" y="279547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408" name="Google Shape;408;p35"/>
          <p:cNvCxnSpPr/>
          <p:nvPr/>
        </p:nvCxnSpPr>
        <p:spPr>
          <a:xfrm>
            <a:off x="773400" y="378665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409" name="Google Shape;409;p35"/>
          <p:cNvCxnSpPr/>
          <p:nvPr/>
        </p:nvCxnSpPr>
        <p:spPr>
          <a:xfrm>
            <a:off x="2500500" y="2795475"/>
            <a:ext cx="0" cy="991200"/>
          </a:xfrm>
          <a:prstGeom prst="straightConnector1">
            <a:avLst/>
          </a:prstGeom>
          <a:noFill/>
          <a:ln w="19050" cap="flat" cmpd="sng">
            <a:solidFill>
              <a:schemeClr val="dk2"/>
            </a:solidFill>
            <a:prstDash val="solid"/>
            <a:round/>
            <a:headEnd type="none" w="med" len="med"/>
            <a:tailEnd type="none" w="med" len="med"/>
          </a:ln>
        </p:spPr>
      </p:cxnSp>
      <p:sp>
        <p:nvSpPr>
          <p:cNvPr id="410" name="Google Shape;410;p35"/>
          <p:cNvSpPr txBox="1"/>
          <p:nvPr/>
        </p:nvSpPr>
        <p:spPr>
          <a:xfrm>
            <a:off x="1284000" y="3882025"/>
            <a:ext cx="7059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Tinder</a:t>
            </a:r>
            <a:endParaRPr/>
          </a:p>
        </p:txBody>
      </p:sp>
      <p:cxnSp>
        <p:nvCxnSpPr>
          <p:cNvPr id="411" name="Google Shape;411;p35"/>
          <p:cNvCxnSpPr/>
          <p:nvPr/>
        </p:nvCxnSpPr>
        <p:spPr>
          <a:xfrm>
            <a:off x="3708459" y="279547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412" name="Google Shape;412;p35"/>
          <p:cNvCxnSpPr/>
          <p:nvPr/>
        </p:nvCxnSpPr>
        <p:spPr>
          <a:xfrm>
            <a:off x="3708450" y="378665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413" name="Google Shape;413;p35"/>
          <p:cNvCxnSpPr/>
          <p:nvPr/>
        </p:nvCxnSpPr>
        <p:spPr>
          <a:xfrm>
            <a:off x="5435550" y="2795475"/>
            <a:ext cx="0" cy="991200"/>
          </a:xfrm>
          <a:prstGeom prst="straightConnector1">
            <a:avLst/>
          </a:prstGeom>
          <a:noFill/>
          <a:ln w="19050" cap="flat" cmpd="sng">
            <a:solidFill>
              <a:schemeClr val="dk2"/>
            </a:solidFill>
            <a:prstDash val="solid"/>
            <a:round/>
            <a:headEnd type="none" w="med" len="med"/>
            <a:tailEnd type="none" w="med" len="med"/>
          </a:ln>
        </p:spPr>
      </p:cxnSp>
      <p:sp>
        <p:nvSpPr>
          <p:cNvPr id="414" name="Google Shape;414;p35"/>
          <p:cNvSpPr txBox="1"/>
          <p:nvPr/>
        </p:nvSpPr>
        <p:spPr>
          <a:xfrm>
            <a:off x="4219050" y="3882025"/>
            <a:ext cx="7059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NYT</a:t>
            </a:r>
            <a:endParaRPr/>
          </a:p>
        </p:txBody>
      </p:sp>
      <p:sp>
        <p:nvSpPr>
          <p:cNvPr id="415" name="Google Shape;415;p35"/>
          <p:cNvSpPr txBox="1"/>
          <p:nvPr/>
        </p:nvSpPr>
        <p:spPr>
          <a:xfrm>
            <a:off x="6883800" y="388202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pic>
        <p:nvPicPr>
          <p:cNvPr id="416" name="Google Shape;416;p35" descr="Image result for curly brackets"/>
          <p:cNvPicPr preferRelativeResize="0"/>
          <p:nvPr/>
        </p:nvPicPr>
        <p:blipFill>
          <a:blip r:embed="rId3">
            <a:alphaModFix/>
          </a:blip>
          <a:stretch>
            <a:fillRect/>
          </a:stretch>
        </p:blipFill>
        <p:spPr>
          <a:xfrm>
            <a:off x="848500" y="2845825"/>
            <a:ext cx="232600" cy="893550"/>
          </a:xfrm>
          <a:prstGeom prst="rect">
            <a:avLst/>
          </a:prstGeom>
          <a:noFill/>
          <a:ln>
            <a:noFill/>
          </a:ln>
        </p:spPr>
      </p:pic>
      <p:pic>
        <p:nvPicPr>
          <p:cNvPr id="417" name="Google Shape;417;p35" descr="Image result for curly brackets"/>
          <p:cNvPicPr preferRelativeResize="0"/>
          <p:nvPr/>
        </p:nvPicPr>
        <p:blipFill>
          <a:blip r:embed="rId3">
            <a:alphaModFix/>
          </a:blip>
          <a:stretch>
            <a:fillRect/>
          </a:stretch>
        </p:blipFill>
        <p:spPr>
          <a:xfrm rot="10800000">
            <a:off x="2200825" y="2844300"/>
            <a:ext cx="232600" cy="893550"/>
          </a:xfrm>
          <a:prstGeom prst="rect">
            <a:avLst/>
          </a:prstGeom>
          <a:noFill/>
          <a:ln>
            <a:noFill/>
          </a:ln>
        </p:spPr>
      </p:pic>
      <p:sp>
        <p:nvSpPr>
          <p:cNvPr id="418" name="Google Shape;418;p35"/>
          <p:cNvSpPr txBox="1"/>
          <p:nvPr/>
        </p:nvSpPr>
        <p:spPr>
          <a:xfrm>
            <a:off x="1024175" y="3413450"/>
            <a:ext cx="13332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Name :  Abd</a:t>
            </a:r>
            <a:endParaRPr>
              <a:latin typeface="Consolas"/>
              <a:ea typeface="Consolas"/>
              <a:cs typeface="Consolas"/>
              <a:sym typeface="Consolas"/>
            </a:endParaRPr>
          </a:p>
        </p:txBody>
      </p:sp>
      <p:sp>
        <p:nvSpPr>
          <p:cNvPr id="419" name="Google Shape;419;p35"/>
          <p:cNvSpPr txBox="1"/>
          <p:nvPr/>
        </p:nvSpPr>
        <p:spPr>
          <a:xfrm>
            <a:off x="1031675" y="321600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Age  :  20</a:t>
            </a:r>
            <a:endParaRPr>
              <a:latin typeface="Consolas"/>
              <a:ea typeface="Consolas"/>
              <a:cs typeface="Consolas"/>
              <a:sym typeface="Consolas"/>
            </a:endParaRPr>
          </a:p>
        </p:txBody>
      </p:sp>
      <p:sp>
        <p:nvSpPr>
          <p:cNvPr id="420" name="Google Shape;420;p35"/>
          <p:cNvSpPr txBox="1"/>
          <p:nvPr/>
        </p:nvSpPr>
        <p:spPr>
          <a:xfrm>
            <a:off x="1030925" y="3030497"/>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Loc  :  CA</a:t>
            </a:r>
            <a:endParaRPr>
              <a:latin typeface="Consolas"/>
              <a:ea typeface="Consolas"/>
              <a:cs typeface="Consolas"/>
              <a:sym typeface="Consolas"/>
            </a:endParaRPr>
          </a:p>
        </p:txBody>
      </p:sp>
      <p:sp>
        <p:nvSpPr>
          <p:cNvPr id="421" name="Google Shape;421;p35"/>
          <p:cNvSpPr txBox="1"/>
          <p:nvPr/>
        </p:nvSpPr>
        <p:spPr>
          <a:xfrm>
            <a:off x="3934802" y="341345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Fav  : World</a:t>
            </a:r>
            <a:endParaRPr>
              <a:latin typeface="Consolas"/>
              <a:ea typeface="Consolas"/>
              <a:cs typeface="Consolas"/>
              <a:sym typeface="Consolas"/>
            </a:endParaRPr>
          </a:p>
        </p:txBody>
      </p:sp>
      <p:sp>
        <p:nvSpPr>
          <p:cNvPr id="422" name="Google Shape;422;p35"/>
          <p:cNvSpPr txBox="1"/>
          <p:nvPr/>
        </p:nvSpPr>
        <p:spPr>
          <a:xfrm>
            <a:off x="3942293" y="321600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Loc  : CA</a:t>
            </a:r>
            <a:endParaRPr>
              <a:latin typeface="Consolas"/>
              <a:ea typeface="Consolas"/>
              <a:cs typeface="Consolas"/>
              <a:sym typeface="Consolas"/>
            </a:endParaRPr>
          </a:p>
        </p:txBody>
      </p:sp>
      <p:pic>
        <p:nvPicPr>
          <p:cNvPr id="423" name="Google Shape;423;p35" descr="Image result for curly brackets"/>
          <p:cNvPicPr preferRelativeResize="0"/>
          <p:nvPr/>
        </p:nvPicPr>
        <p:blipFill>
          <a:blip r:embed="rId3">
            <a:alphaModFix/>
          </a:blip>
          <a:stretch>
            <a:fillRect/>
          </a:stretch>
        </p:blipFill>
        <p:spPr>
          <a:xfrm>
            <a:off x="3779538" y="2845062"/>
            <a:ext cx="232600" cy="893550"/>
          </a:xfrm>
          <a:prstGeom prst="rect">
            <a:avLst/>
          </a:prstGeom>
          <a:noFill/>
          <a:ln>
            <a:noFill/>
          </a:ln>
        </p:spPr>
      </p:pic>
      <p:pic>
        <p:nvPicPr>
          <p:cNvPr id="424" name="Google Shape;424;p35" descr="Image result for curly brackets"/>
          <p:cNvPicPr preferRelativeResize="0"/>
          <p:nvPr/>
        </p:nvPicPr>
        <p:blipFill>
          <a:blip r:embed="rId3">
            <a:alphaModFix/>
          </a:blip>
          <a:stretch>
            <a:fillRect/>
          </a:stretch>
        </p:blipFill>
        <p:spPr>
          <a:xfrm rot="10800000">
            <a:off x="5131863" y="2843537"/>
            <a:ext cx="232600" cy="893550"/>
          </a:xfrm>
          <a:prstGeom prst="rect">
            <a:avLst/>
          </a:prstGeom>
          <a:noFill/>
          <a:ln>
            <a:noFill/>
          </a:ln>
        </p:spPr>
      </p:pic>
      <p:cxnSp>
        <p:nvCxnSpPr>
          <p:cNvPr id="425" name="Google Shape;425;p35"/>
          <p:cNvCxnSpPr/>
          <p:nvPr/>
        </p:nvCxnSpPr>
        <p:spPr>
          <a:xfrm>
            <a:off x="6619076" y="279547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426" name="Google Shape;426;p35"/>
          <p:cNvCxnSpPr/>
          <p:nvPr/>
        </p:nvCxnSpPr>
        <p:spPr>
          <a:xfrm>
            <a:off x="6619068" y="378665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427" name="Google Shape;427;p35"/>
          <p:cNvCxnSpPr/>
          <p:nvPr/>
        </p:nvCxnSpPr>
        <p:spPr>
          <a:xfrm>
            <a:off x="8346168" y="2795475"/>
            <a:ext cx="0" cy="991200"/>
          </a:xfrm>
          <a:prstGeom prst="straightConnector1">
            <a:avLst/>
          </a:prstGeom>
          <a:noFill/>
          <a:ln w="19050" cap="flat" cmpd="sng">
            <a:solidFill>
              <a:schemeClr val="dk2"/>
            </a:solidFill>
            <a:prstDash val="solid"/>
            <a:round/>
            <a:headEnd type="none" w="med" len="med"/>
            <a:tailEnd type="none" w="med" len="med"/>
          </a:ln>
        </p:spPr>
      </p:cxnSp>
      <p:sp>
        <p:nvSpPr>
          <p:cNvPr id="428" name="Google Shape;428;p35"/>
          <p:cNvSpPr txBox="1"/>
          <p:nvPr/>
        </p:nvSpPr>
        <p:spPr>
          <a:xfrm>
            <a:off x="6845419" y="341345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429" name="Google Shape;429;p35"/>
          <p:cNvSpPr txBox="1"/>
          <p:nvPr/>
        </p:nvSpPr>
        <p:spPr>
          <a:xfrm>
            <a:off x="6852910" y="321600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pic>
        <p:nvPicPr>
          <p:cNvPr id="430" name="Google Shape;430;p35" descr="Image result for curly brackets"/>
          <p:cNvPicPr preferRelativeResize="0"/>
          <p:nvPr/>
        </p:nvPicPr>
        <p:blipFill>
          <a:blip r:embed="rId3">
            <a:alphaModFix/>
          </a:blip>
          <a:stretch>
            <a:fillRect/>
          </a:stretch>
        </p:blipFill>
        <p:spPr>
          <a:xfrm>
            <a:off x="6690155" y="2845062"/>
            <a:ext cx="232600" cy="893550"/>
          </a:xfrm>
          <a:prstGeom prst="rect">
            <a:avLst/>
          </a:prstGeom>
          <a:noFill/>
          <a:ln>
            <a:noFill/>
          </a:ln>
        </p:spPr>
      </p:pic>
      <p:pic>
        <p:nvPicPr>
          <p:cNvPr id="431" name="Google Shape;431;p35" descr="Image result for curly brackets"/>
          <p:cNvPicPr preferRelativeResize="0"/>
          <p:nvPr/>
        </p:nvPicPr>
        <p:blipFill>
          <a:blip r:embed="rId3">
            <a:alphaModFix/>
          </a:blip>
          <a:stretch>
            <a:fillRect/>
          </a:stretch>
        </p:blipFill>
        <p:spPr>
          <a:xfrm rot="10800000">
            <a:off x="8042480" y="2843537"/>
            <a:ext cx="232600" cy="893550"/>
          </a:xfrm>
          <a:prstGeom prst="rect">
            <a:avLst/>
          </a:prstGeom>
          <a:noFill/>
          <a:ln>
            <a:noFill/>
          </a:ln>
        </p:spPr>
      </p:pic>
      <p:pic>
        <p:nvPicPr>
          <p:cNvPr id="432" name="Google Shape;432;p35" descr="Related image"/>
          <p:cNvPicPr preferRelativeResize="0"/>
          <p:nvPr/>
        </p:nvPicPr>
        <p:blipFill>
          <a:blip r:embed="rId4">
            <a:alphaModFix/>
          </a:blip>
          <a:stretch>
            <a:fillRect/>
          </a:stretch>
        </p:blipFill>
        <p:spPr>
          <a:xfrm>
            <a:off x="1339604" y="2307650"/>
            <a:ext cx="602716" cy="602699"/>
          </a:xfrm>
          <a:prstGeom prst="rect">
            <a:avLst/>
          </a:prstGeom>
          <a:noFill/>
          <a:ln>
            <a:noFill/>
          </a:ln>
        </p:spPr>
      </p:pic>
      <p:pic>
        <p:nvPicPr>
          <p:cNvPr id="433" name="Google Shape;433;p35" descr="Related image"/>
          <p:cNvPicPr preferRelativeResize="0"/>
          <p:nvPr/>
        </p:nvPicPr>
        <p:blipFill>
          <a:blip r:embed="rId4">
            <a:alphaModFix/>
          </a:blip>
          <a:stretch>
            <a:fillRect/>
          </a:stretch>
        </p:blipFill>
        <p:spPr>
          <a:xfrm>
            <a:off x="4270654" y="2328975"/>
            <a:ext cx="602716" cy="602699"/>
          </a:xfrm>
          <a:prstGeom prst="rect">
            <a:avLst/>
          </a:prstGeom>
          <a:noFill/>
          <a:ln>
            <a:noFill/>
          </a:ln>
        </p:spPr>
      </p:pic>
      <p:pic>
        <p:nvPicPr>
          <p:cNvPr id="434" name="Google Shape;434;p35" descr="Related image"/>
          <p:cNvPicPr preferRelativeResize="0"/>
          <p:nvPr/>
        </p:nvPicPr>
        <p:blipFill>
          <a:blip r:embed="rId4">
            <a:alphaModFix/>
          </a:blip>
          <a:stretch>
            <a:fillRect/>
          </a:stretch>
        </p:blipFill>
        <p:spPr>
          <a:xfrm>
            <a:off x="7166254" y="2328975"/>
            <a:ext cx="602716" cy="602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6"/>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SecureStore</a:t>
            </a:r>
            <a:endParaRPr sz="2400">
              <a:latin typeface="Roboto"/>
              <a:ea typeface="Roboto"/>
              <a:cs typeface="Roboto"/>
              <a:sym typeface="Roboto"/>
            </a:endParaRPr>
          </a:p>
        </p:txBody>
      </p:sp>
      <p:pic>
        <p:nvPicPr>
          <p:cNvPr id="440" name="Google Shape;440;p36"/>
          <p:cNvPicPr preferRelativeResize="0"/>
          <p:nvPr/>
        </p:nvPicPr>
        <p:blipFill>
          <a:blip r:embed="rId3">
            <a:alphaModFix/>
          </a:blip>
          <a:stretch>
            <a:fillRect/>
          </a:stretch>
        </p:blipFill>
        <p:spPr>
          <a:xfrm>
            <a:off x="1368825" y="1564000"/>
            <a:ext cx="5726950" cy="1087500"/>
          </a:xfrm>
          <a:prstGeom prst="rect">
            <a:avLst/>
          </a:prstGeom>
          <a:noFill/>
          <a:ln>
            <a:noFill/>
          </a:ln>
        </p:spPr>
      </p:pic>
      <p:sp>
        <p:nvSpPr>
          <p:cNvPr id="441" name="Google Shape;441;p36"/>
          <p:cNvSpPr txBox="1"/>
          <p:nvPr/>
        </p:nvSpPr>
        <p:spPr>
          <a:xfrm>
            <a:off x="841225" y="1084000"/>
            <a:ext cx="76737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7"/>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SecureStore</a:t>
            </a:r>
            <a:endParaRPr sz="2400">
              <a:latin typeface="Roboto"/>
              <a:ea typeface="Roboto"/>
              <a:cs typeface="Roboto"/>
              <a:sym typeface="Roboto"/>
            </a:endParaRPr>
          </a:p>
        </p:txBody>
      </p:sp>
      <p:sp>
        <p:nvSpPr>
          <p:cNvPr id="447" name="Google Shape;447;p37"/>
          <p:cNvSpPr txBox="1"/>
          <p:nvPr/>
        </p:nvSpPr>
        <p:spPr>
          <a:xfrm>
            <a:off x="841225" y="1084000"/>
            <a:ext cx="76737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pic>
        <p:nvPicPr>
          <p:cNvPr id="448" name="Google Shape;448;p37"/>
          <p:cNvPicPr preferRelativeResize="0"/>
          <p:nvPr/>
        </p:nvPicPr>
        <p:blipFill>
          <a:blip r:embed="rId3">
            <a:alphaModFix/>
          </a:blip>
          <a:stretch>
            <a:fillRect/>
          </a:stretch>
        </p:blipFill>
        <p:spPr>
          <a:xfrm>
            <a:off x="1368825" y="1564000"/>
            <a:ext cx="5726950" cy="1087500"/>
          </a:xfrm>
          <a:prstGeom prst="rect">
            <a:avLst/>
          </a:prstGeom>
          <a:noFill/>
          <a:ln>
            <a:noFill/>
          </a:ln>
        </p:spPr>
      </p:pic>
      <p:sp>
        <p:nvSpPr>
          <p:cNvPr id="449" name="Google Shape;449;p37"/>
          <p:cNvSpPr txBox="1"/>
          <p:nvPr/>
        </p:nvSpPr>
        <p:spPr>
          <a:xfrm>
            <a:off x="841225" y="2836600"/>
            <a:ext cx="76737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Getting Data</a:t>
            </a:r>
            <a:endParaRPr sz="1800">
              <a:latin typeface="Consolas"/>
              <a:ea typeface="Consolas"/>
              <a:cs typeface="Consolas"/>
              <a:sym typeface="Consolas"/>
            </a:endParaRPr>
          </a:p>
        </p:txBody>
      </p:sp>
      <p:pic>
        <p:nvPicPr>
          <p:cNvPr id="450" name="Google Shape;450;p37"/>
          <p:cNvPicPr preferRelativeResize="0"/>
          <p:nvPr/>
        </p:nvPicPr>
        <p:blipFill>
          <a:blip r:embed="rId4">
            <a:alphaModFix/>
          </a:blip>
          <a:stretch>
            <a:fillRect/>
          </a:stretch>
        </p:blipFill>
        <p:spPr>
          <a:xfrm>
            <a:off x="1368825" y="3316597"/>
            <a:ext cx="5726950" cy="139929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8"/>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SecureStore</a:t>
            </a:r>
            <a:endParaRPr sz="2400">
              <a:latin typeface="Roboto"/>
              <a:ea typeface="Roboto"/>
              <a:cs typeface="Roboto"/>
              <a:sym typeface="Roboto"/>
            </a:endParaRPr>
          </a:p>
        </p:txBody>
      </p:sp>
      <p:sp>
        <p:nvSpPr>
          <p:cNvPr id="456" name="Google Shape;456;p38"/>
          <p:cNvSpPr txBox="1"/>
          <p:nvPr/>
        </p:nvSpPr>
        <p:spPr>
          <a:xfrm>
            <a:off x="841225" y="1084000"/>
            <a:ext cx="76737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Pushing Data - </a:t>
            </a:r>
            <a:r>
              <a:rPr lang="en" sz="1800">
                <a:solidFill>
                  <a:schemeClr val="dk1"/>
                </a:solidFill>
                <a:latin typeface="Consolas"/>
                <a:ea typeface="Consolas"/>
                <a:cs typeface="Consolas"/>
                <a:sym typeface="Consolas"/>
              </a:rPr>
              <a:t>SecureStore.setItemAsync(key, value, options)</a:t>
            </a:r>
            <a:endParaRPr sz="180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endParaRPr sz="1800">
              <a:latin typeface="Roboto"/>
              <a:ea typeface="Roboto"/>
              <a:cs typeface="Roboto"/>
              <a:sym typeface="Roboto"/>
            </a:endParaRPr>
          </a:p>
        </p:txBody>
      </p:sp>
      <p:sp>
        <p:nvSpPr>
          <p:cNvPr id="457" name="Google Shape;457;p38"/>
          <p:cNvSpPr txBox="1"/>
          <p:nvPr/>
        </p:nvSpPr>
        <p:spPr>
          <a:xfrm>
            <a:off x="841225" y="1564000"/>
            <a:ext cx="76737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Getting Data - </a:t>
            </a:r>
            <a:r>
              <a:rPr lang="en" sz="1800">
                <a:solidFill>
                  <a:schemeClr val="dk1"/>
                </a:solidFill>
                <a:latin typeface="Consolas"/>
                <a:ea typeface="Consolas"/>
                <a:cs typeface="Consolas"/>
                <a:sym typeface="Consolas"/>
              </a:rPr>
              <a:t>SecureStore.getItemAsync(key, value, options)</a:t>
            </a:r>
            <a:endParaRPr sz="1800">
              <a:latin typeface="Consolas"/>
              <a:ea typeface="Consolas"/>
              <a:cs typeface="Consolas"/>
              <a:sym typeface="Consolas"/>
            </a:endParaRPr>
          </a:p>
        </p:txBody>
      </p:sp>
      <p:sp>
        <p:nvSpPr>
          <p:cNvPr id="458" name="Google Shape;458;p38"/>
          <p:cNvSpPr txBox="1"/>
          <p:nvPr/>
        </p:nvSpPr>
        <p:spPr>
          <a:xfrm>
            <a:off x="841225" y="2044000"/>
            <a:ext cx="79290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Deleting Data - </a:t>
            </a:r>
            <a:r>
              <a:rPr lang="en" sz="1800">
                <a:solidFill>
                  <a:schemeClr val="dk1"/>
                </a:solidFill>
                <a:latin typeface="Consolas"/>
                <a:ea typeface="Consolas"/>
                <a:cs typeface="Consolas"/>
                <a:sym typeface="Consolas"/>
              </a:rPr>
              <a:t>SecureStore.deleteItemAsync(key, value, options)</a:t>
            </a:r>
            <a:endParaRPr sz="18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9"/>
          <p:cNvSpPr txBox="1"/>
          <p:nvPr/>
        </p:nvSpPr>
        <p:spPr>
          <a:xfrm>
            <a:off x="526475" y="1414375"/>
            <a:ext cx="5378400" cy="142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464" name="Google Shape;464;p39"/>
          <p:cNvSpPr txBox="1"/>
          <p:nvPr/>
        </p:nvSpPr>
        <p:spPr>
          <a:xfrm>
            <a:off x="0" y="9621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465" name="Google Shape;465;p39"/>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466" name="Google Shape;466;p39"/>
          <p:cNvPicPr preferRelativeResize="0"/>
          <p:nvPr/>
        </p:nvPicPr>
        <p:blipFill>
          <a:blip r:embed="rId4">
            <a:alphaModFix/>
          </a:blip>
          <a:stretch>
            <a:fillRect/>
          </a:stretch>
        </p:blipFill>
        <p:spPr>
          <a:xfrm>
            <a:off x="2237102" y="1514840"/>
            <a:ext cx="200250" cy="200250"/>
          </a:xfrm>
          <a:prstGeom prst="rect">
            <a:avLst/>
          </a:prstGeom>
          <a:noFill/>
          <a:ln>
            <a:noFill/>
          </a:ln>
        </p:spPr>
      </p:pic>
      <p:pic>
        <p:nvPicPr>
          <p:cNvPr id="467" name="Google Shape;467;p39"/>
          <p:cNvPicPr preferRelativeResize="0"/>
          <p:nvPr/>
        </p:nvPicPr>
        <p:blipFill>
          <a:blip r:embed="rId4">
            <a:alphaModFix/>
          </a:blip>
          <a:stretch>
            <a:fillRect/>
          </a:stretch>
        </p:blipFill>
        <p:spPr>
          <a:xfrm>
            <a:off x="2098094" y="1729661"/>
            <a:ext cx="200250" cy="200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0"/>
          <p:cNvSpPr txBox="1"/>
          <p:nvPr/>
        </p:nvSpPr>
        <p:spPr>
          <a:xfrm>
            <a:off x="526475" y="1414375"/>
            <a:ext cx="5378400" cy="142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473" name="Google Shape;473;p40"/>
          <p:cNvSpPr txBox="1"/>
          <p:nvPr/>
        </p:nvSpPr>
        <p:spPr>
          <a:xfrm>
            <a:off x="0" y="9621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474" name="Google Shape;474;p40"/>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475" name="Google Shape;475;p40"/>
          <p:cNvPicPr preferRelativeResize="0"/>
          <p:nvPr/>
        </p:nvPicPr>
        <p:blipFill>
          <a:blip r:embed="rId4">
            <a:alphaModFix/>
          </a:blip>
          <a:stretch>
            <a:fillRect/>
          </a:stretch>
        </p:blipFill>
        <p:spPr>
          <a:xfrm>
            <a:off x="679346" y="1921840"/>
            <a:ext cx="224200" cy="224200"/>
          </a:xfrm>
          <a:prstGeom prst="rect">
            <a:avLst/>
          </a:prstGeom>
          <a:noFill/>
          <a:ln>
            <a:noFill/>
          </a:ln>
        </p:spPr>
      </p:pic>
      <p:pic>
        <p:nvPicPr>
          <p:cNvPr id="476" name="Google Shape;476;p40"/>
          <p:cNvPicPr preferRelativeResize="0"/>
          <p:nvPr/>
        </p:nvPicPr>
        <p:blipFill>
          <a:blip r:embed="rId5">
            <a:alphaModFix/>
          </a:blip>
          <a:stretch>
            <a:fillRect/>
          </a:stretch>
        </p:blipFill>
        <p:spPr>
          <a:xfrm>
            <a:off x="2237102" y="1514840"/>
            <a:ext cx="200250" cy="200250"/>
          </a:xfrm>
          <a:prstGeom prst="rect">
            <a:avLst/>
          </a:prstGeom>
          <a:noFill/>
          <a:ln>
            <a:noFill/>
          </a:ln>
        </p:spPr>
      </p:pic>
      <p:pic>
        <p:nvPicPr>
          <p:cNvPr id="477" name="Google Shape;477;p40"/>
          <p:cNvPicPr preferRelativeResize="0"/>
          <p:nvPr/>
        </p:nvPicPr>
        <p:blipFill>
          <a:blip r:embed="rId5">
            <a:alphaModFix/>
          </a:blip>
          <a:stretch>
            <a:fillRect/>
          </a:stretch>
        </p:blipFill>
        <p:spPr>
          <a:xfrm>
            <a:off x="2098094" y="1729661"/>
            <a:ext cx="200250" cy="200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1"/>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PouchDB</a:t>
            </a:r>
            <a:endParaRPr sz="2400">
              <a:latin typeface="Roboto"/>
              <a:ea typeface="Roboto"/>
              <a:cs typeface="Roboto"/>
              <a:sym typeface="Roboto"/>
            </a:endParaRPr>
          </a:p>
        </p:txBody>
      </p:sp>
      <p:sp>
        <p:nvSpPr>
          <p:cNvPr id="483" name="Google Shape;483;p41"/>
          <p:cNvSpPr txBox="1"/>
          <p:nvPr/>
        </p:nvSpPr>
        <p:spPr>
          <a:xfrm>
            <a:off x="460218" y="1084000"/>
            <a:ext cx="8101200" cy="7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555555"/>
                </a:solidFill>
                <a:latin typeface="Roboto"/>
                <a:ea typeface="Roboto"/>
                <a:cs typeface="Roboto"/>
                <a:sym typeface="Roboto"/>
              </a:rPr>
              <a:t>PouchDB is an </a:t>
            </a:r>
            <a:r>
              <a:rPr lang="en" sz="1800" b="1">
                <a:solidFill>
                  <a:srgbClr val="555555"/>
                </a:solidFill>
                <a:latin typeface="Roboto"/>
                <a:ea typeface="Roboto"/>
                <a:cs typeface="Roboto"/>
                <a:sym typeface="Roboto"/>
              </a:rPr>
              <a:t>in-browser database</a:t>
            </a:r>
            <a:r>
              <a:rPr lang="en" sz="1800">
                <a:solidFill>
                  <a:srgbClr val="555555"/>
                </a:solidFill>
                <a:latin typeface="Roboto"/>
                <a:ea typeface="Roboto"/>
                <a:cs typeface="Roboto"/>
                <a:sym typeface="Roboto"/>
              </a:rPr>
              <a:t> that allows applications to save data locally, so that users can enjoy all the features of an app even when they're offline. Plus, the data is synchronized between clients, so users can stay up-to-date wherever they go.</a:t>
            </a:r>
            <a:endParaRPr sz="1800">
              <a:solidFill>
                <a:srgbClr val="66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p:nvPr/>
        </p:nvSpPr>
        <p:spPr>
          <a:xfrm>
            <a:off x="526475" y="1414375"/>
            <a:ext cx="5378400" cy="142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72" name="Google Shape;72;p15"/>
          <p:cNvSpPr txBox="1"/>
          <p:nvPr/>
        </p:nvSpPr>
        <p:spPr>
          <a:xfrm>
            <a:off x="0" y="9621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73" name="Google Shape;73;p15"/>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74" name="Google Shape;74;p15"/>
          <p:cNvPicPr preferRelativeResize="0"/>
          <p:nvPr/>
        </p:nvPicPr>
        <p:blipFill>
          <a:blip r:embed="rId4">
            <a:alphaModFix/>
          </a:blip>
          <a:stretch>
            <a:fillRect/>
          </a:stretch>
        </p:blipFill>
        <p:spPr>
          <a:xfrm>
            <a:off x="686646" y="1502871"/>
            <a:ext cx="224200" cy="224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2"/>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PouchDB</a:t>
            </a:r>
            <a:endParaRPr sz="2400">
              <a:latin typeface="Roboto"/>
              <a:ea typeface="Roboto"/>
              <a:cs typeface="Roboto"/>
              <a:sym typeface="Roboto"/>
            </a:endParaRPr>
          </a:p>
        </p:txBody>
      </p:sp>
      <p:sp>
        <p:nvSpPr>
          <p:cNvPr id="489" name="Google Shape;489;p42"/>
          <p:cNvSpPr txBox="1"/>
          <p:nvPr/>
        </p:nvSpPr>
        <p:spPr>
          <a:xfrm>
            <a:off x="460218" y="1084000"/>
            <a:ext cx="8101200" cy="7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u="sng">
                <a:solidFill>
                  <a:schemeClr val="hlink"/>
                </a:solidFill>
                <a:latin typeface="Roboto"/>
                <a:ea typeface="Roboto"/>
                <a:cs typeface="Roboto"/>
                <a:sym typeface="Roboto"/>
                <a:hlinkClick r:id="rId3"/>
              </a:rPr>
              <a:t>https://pouchdb.com/api.html</a:t>
            </a:r>
            <a:endParaRPr sz="1800">
              <a:solidFill>
                <a:srgbClr val="666666"/>
              </a:solidFill>
              <a:latin typeface="Roboto"/>
              <a:ea typeface="Roboto"/>
              <a:cs typeface="Roboto"/>
              <a:sym typeface="Roboto"/>
            </a:endParaRPr>
          </a:p>
        </p:txBody>
      </p:sp>
      <p:pic>
        <p:nvPicPr>
          <p:cNvPr id="490" name="Google Shape;490;p42"/>
          <p:cNvPicPr preferRelativeResize="0"/>
          <p:nvPr/>
        </p:nvPicPr>
        <p:blipFill>
          <a:blip r:embed="rId4">
            <a:alphaModFix/>
          </a:blip>
          <a:stretch>
            <a:fillRect/>
          </a:stretch>
        </p:blipFill>
        <p:spPr>
          <a:xfrm>
            <a:off x="152400" y="2663925"/>
            <a:ext cx="8839202" cy="1758140"/>
          </a:xfrm>
          <a:prstGeom prst="rect">
            <a:avLst/>
          </a:prstGeom>
          <a:noFill/>
          <a:ln>
            <a:noFill/>
          </a:ln>
        </p:spPr>
      </p:pic>
      <p:sp>
        <p:nvSpPr>
          <p:cNvPr id="491" name="Google Shape;491;p42"/>
          <p:cNvSpPr txBox="1"/>
          <p:nvPr/>
        </p:nvSpPr>
        <p:spPr>
          <a:xfrm>
            <a:off x="152393" y="1847200"/>
            <a:ext cx="8101200" cy="7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Initializing DB reference</a:t>
            </a:r>
            <a:endParaRPr sz="1800">
              <a:solidFill>
                <a:srgbClr val="666666"/>
              </a:solidFill>
              <a:latin typeface="Roboto"/>
              <a:ea typeface="Roboto"/>
              <a:cs typeface="Roboto"/>
              <a:sym typeface="Roboto"/>
            </a:endParaRPr>
          </a:p>
        </p:txBody>
      </p:sp>
      <p:cxnSp>
        <p:nvCxnSpPr>
          <p:cNvPr id="492" name="Google Shape;492;p42"/>
          <p:cNvCxnSpPr/>
          <p:nvPr/>
        </p:nvCxnSpPr>
        <p:spPr>
          <a:xfrm flipH="1">
            <a:off x="3587175" y="1928500"/>
            <a:ext cx="1046100" cy="1168500"/>
          </a:xfrm>
          <a:prstGeom prst="straightConnector1">
            <a:avLst/>
          </a:prstGeom>
          <a:noFill/>
          <a:ln w="9525" cap="flat" cmpd="sng">
            <a:solidFill>
              <a:schemeClr val="dk2"/>
            </a:solidFill>
            <a:prstDash val="solid"/>
            <a:round/>
            <a:headEnd type="none" w="med" len="med"/>
            <a:tailEnd type="triangle" w="med" len="med"/>
          </a:ln>
        </p:spPr>
      </p:cxnSp>
      <p:sp>
        <p:nvSpPr>
          <p:cNvPr id="493" name="Google Shape;493;p42"/>
          <p:cNvSpPr txBox="1"/>
          <p:nvPr/>
        </p:nvSpPr>
        <p:spPr>
          <a:xfrm>
            <a:off x="3783425" y="1269550"/>
            <a:ext cx="2051100" cy="47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Initialize via name</a:t>
            </a:r>
            <a:endParaRPr sz="1800">
              <a:solidFill>
                <a:srgbClr val="666666"/>
              </a:solidFill>
              <a:latin typeface="Roboto"/>
              <a:ea typeface="Roboto"/>
              <a:cs typeface="Roboto"/>
              <a:sym typeface="Roboto"/>
            </a:endParaRPr>
          </a:p>
        </p:txBody>
      </p:sp>
      <p:sp>
        <p:nvSpPr>
          <p:cNvPr id="494" name="Google Shape;494;p42"/>
          <p:cNvSpPr txBox="1"/>
          <p:nvPr/>
        </p:nvSpPr>
        <p:spPr>
          <a:xfrm>
            <a:off x="6133975" y="1601725"/>
            <a:ext cx="2315400" cy="47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Initialize via API URL</a:t>
            </a:r>
            <a:endParaRPr sz="1800">
              <a:solidFill>
                <a:srgbClr val="666666"/>
              </a:solidFill>
              <a:latin typeface="Roboto"/>
              <a:ea typeface="Roboto"/>
              <a:cs typeface="Roboto"/>
              <a:sym typeface="Roboto"/>
            </a:endParaRPr>
          </a:p>
        </p:txBody>
      </p:sp>
      <p:cxnSp>
        <p:nvCxnSpPr>
          <p:cNvPr id="495" name="Google Shape;495;p42"/>
          <p:cNvCxnSpPr/>
          <p:nvPr/>
        </p:nvCxnSpPr>
        <p:spPr>
          <a:xfrm flipH="1">
            <a:off x="6134100" y="2178225"/>
            <a:ext cx="885300" cy="977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3"/>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PouchDB</a:t>
            </a:r>
            <a:endParaRPr sz="2400">
              <a:latin typeface="Roboto"/>
              <a:ea typeface="Roboto"/>
              <a:cs typeface="Roboto"/>
              <a:sym typeface="Roboto"/>
            </a:endParaRPr>
          </a:p>
        </p:txBody>
      </p:sp>
      <p:sp>
        <p:nvSpPr>
          <p:cNvPr id="501" name="Google Shape;501;p43"/>
          <p:cNvSpPr txBox="1"/>
          <p:nvPr/>
        </p:nvSpPr>
        <p:spPr>
          <a:xfrm>
            <a:off x="445194" y="1084000"/>
            <a:ext cx="1426200" cy="7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Putting data</a:t>
            </a:r>
            <a:endParaRPr sz="1800">
              <a:solidFill>
                <a:srgbClr val="666666"/>
              </a:solidFill>
              <a:latin typeface="Roboto"/>
              <a:ea typeface="Roboto"/>
              <a:cs typeface="Roboto"/>
              <a:sym typeface="Roboto"/>
            </a:endParaRPr>
          </a:p>
        </p:txBody>
      </p:sp>
      <p:pic>
        <p:nvPicPr>
          <p:cNvPr id="502" name="Google Shape;502;p43"/>
          <p:cNvPicPr preferRelativeResize="0"/>
          <p:nvPr/>
        </p:nvPicPr>
        <p:blipFill>
          <a:blip r:embed="rId3">
            <a:alphaModFix/>
          </a:blip>
          <a:stretch>
            <a:fillRect/>
          </a:stretch>
        </p:blipFill>
        <p:spPr>
          <a:xfrm>
            <a:off x="152400" y="1999600"/>
            <a:ext cx="8839204" cy="2685328"/>
          </a:xfrm>
          <a:prstGeom prst="rect">
            <a:avLst/>
          </a:prstGeom>
          <a:noFill/>
          <a:ln>
            <a:noFill/>
          </a:ln>
        </p:spPr>
      </p:pic>
      <p:cxnSp>
        <p:nvCxnSpPr>
          <p:cNvPr id="503" name="Google Shape;503;p43"/>
          <p:cNvCxnSpPr/>
          <p:nvPr/>
        </p:nvCxnSpPr>
        <p:spPr>
          <a:xfrm flipH="1">
            <a:off x="2263475" y="1168525"/>
            <a:ext cx="1021500" cy="1111500"/>
          </a:xfrm>
          <a:prstGeom prst="straightConnector1">
            <a:avLst/>
          </a:prstGeom>
          <a:noFill/>
          <a:ln w="9525" cap="flat" cmpd="sng">
            <a:solidFill>
              <a:schemeClr val="dk2"/>
            </a:solidFill>
            <a:prstDash val="solid"/>
            <a:round/>
            <a:headEnd type="none" w="med" len="med"/>
            <a:tailEnd type="triangle" w="med" len="med"/>
          </a:ln>
        </p:spPr>
      </p:cxnSp>
      <p:sp>
        <p:nvSpPr>
          <p:cNvPr id="504" name="Google Shape;504;p43"/>
          <p:cNvSpPr txBox="1"/>
          <p:nvPr/>
        </p:nvSpPr>
        <p:spPr>
          <a:xfrm>
            <a:off x="2663925" y="634150"/>
            <a:ext cx="2353500" cy="41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Property-value pairs</a:t>
            </a:r>
            <a:endParaRPr sz="1800">
              <a:solidFill>
                <a:srgbClr val="666666"/>
              </a:solidFill>
              <a:latin typeface="Roboto"/>
              <a:ea typeface="Roboto"/>
              <a:cs typeface="Roboto"/>
              <a:sym typeface="Roboto"/>
            </a:endParaRPr>
          </a:p>
        </p:txBody>
      </p:sp>
      <p:sp>
        <p:nvSpPr>
          <p:cNvPr id="505" name="Google Shape;505;p43"/>
          <p:cNvSpPr txBox="1"/>
          <p:nvPr/>
        </p:nvSpPr>
        <p:spPr>
          <a:xfrm>
            <a:off x="3772400" y="1129750"/>
            <a:ext cx="2353500" cy="41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Upon success, execute this code</a:t>
            </a:r>
            <a:endParaRPr sz="1800">
              <a:solidFill>
                <a:srgbClr val="666666"/>
              </a:solidFill>
              <a:latin typeface="Roboto"/>
              <a:ea typeface="Roboto"/>
              <a:cs typeface="Roboto"/>
              <a:sym typeface="Roboto"/>
            </a:endParaRPr>
          </a:p>
        </p:txBody>
      </p:sp>
      <p:cxnSp>
        <p:nvCxnSpPr>
          <p:cNvPr id="506" name="Google Shape;506;p43"/>
          <p:cNvCxnSpPr/>
          <p:nvPr/>
        </p:nvCxnSpPr>
        <p:spPr>
          <a:xfrm flipH="1">
            <a:off x="2930700" y="1901100"/>
            <a:ext cx="1021500" cy="1111500"/>
          </a:xfrm>
          <a:prstGeom prst="straightConnector1">
            <a:avLst/>
          </a:prstGeom>
          <a:noFill/>
          <a:ln w="9525" cap="flat" cmpd="sng">
            <a:solidFill>
              <a:schemeClr val="dk2"/>
            </a:solidFill>
            <a:prstDash val="solid"/>
            <a:round/>
            <a:headEnd type="none" w="med" len="med"/>
            <a:tailEnd type="triangle" w="med" len="med"/>
          </a:ln>
        </p:spPr>
      </p:cxnSp>
      <p:sp>
        <p:nvSpPr>
          <p:cNvPr id="507" name="Google Shape;507;p43"/>
          <p:cNvSpPr txBox="1"/>
          <p:nvPr/>
        </p:nvSpPr>
        <p:spPr>
          <a:xfrm>
            <a:off x="5959525" y="1129750"/>
            <a:ext cx="2353500" cy="41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Upon error, execute this code</a:t>
            </a:r>
            <a:endParaRPr sz="1800">
              <a:solidFill>
                <a:srgbClr val="666666"/>
              </a:solidFill>
              <a:latin typeface="Roboto"/>
              <a:ea typeface="Roboto"/>
              <a:cs typeface="Roboto"/>
              <a:sym typeface="Roboto"/>
            </a:endParaRPr>
          </a:p>
        </p:txBody>
      </p:sp>
      <p:cxnSp>
        <p:nvCxnSpPr>
          <p:cNvPr id="508" name="Google Shape;508;p43"/>
          <p:cNvCxnSpPr/>
          <p:nvPr/>
        </p:nvCxnSpPr>
        <p:spPr>
          <a:xfrm flipH="1">
            <a:off x="3418100" y="1903975"/>
            <a:ext cx="2939400" cy="1779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4"/>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PouchDB</a:t>
            </a:r>
            <a:endParaRPr sz="2400">
              <a:latin typeface="Roboto"/>
              <a:ea typeface="Roboto"/>
              <a:cs typeface="Roboto"/>
              <a:sym typeface="Roboto"/>
            </a:endParaRPr>
          </a:p>
        </p:txBody>
      </p:sp>
      <p:sp>
        <p:nvSpPr>
          <p:cNvPr id="514" name="Google Shape;514;p44"/>
          <p:cNvSpPr txBox="1"/>
          <p:nvPr/>
        </p:nvSpPr>
        <p:spPr>
          <a:xfrm>
            <a:off x="460219" y="1084000"/>
            <a:ext cx="1443600" cy="7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Getting data</a:t>
            </a:r>
            <a:endParaRPr sz="1800">
              <a:solidFill>
                <a:srgbClr val="666666"/>
              </a:solidFill>
              <a:latin typeface="Roboto"/>
              <a:ea typeface="Roboto"/>
              <a:cs typeface="Roboto"/>
              <a:sym typeface="Roboto"/>
            </a:endParaRPr>
          </a:p>
        </p:txBody>
      </p:sp>
      <p:sp>
        <p:nvSpPr>
          <p:cNvPr id="515" name="Google Shape;515;p44"/>
          <p:cNvSpPr txBox="1"/>
          <p:nvPr/>
        </p:nvSpPr>
        <p:spPr>
          <a:xfrm>
            <a:off x="2565600" y="1084000"/>
            <a:ext cx="3440400" cy="45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Return object with id “mydoc” </a:t>
            </a:r>
            <a:endParaRPr sz="1800">
              <a:solidFill>
                <a:srgbClr val="666666"/>
              </a:solidFill>
              <a:latin typeface="Roboto"/>
              <a:ea typeface="Roboto"/>
              <a:cs typeface="Roboto"/>
              <a:sym typeface="Roboto"/>
            </a:endParaRPr>
          </a:p>
        </p:txBody>
      </p:sp>
      <p:pic>
        <p:nvPicPr>
          <p:cNvPr id="516" name="Google Shape;516;p44"/>
          <p:cNvPicPr preferRelativeResize="0"/>
          <p:nvPr/>
        </p:nvPicPr>
        <p:blipFill rotWithShape="1">
          <a:blip r:embed="rId3">
            <a:alphaModFix/>
          </a:blip>
          <a:srcRect b="59698"/>
          <a:stretch/>
        </p:blipFill>
        <p:spPr>
          <a:xfrm>
            <a:off x="460225" y="1676900"/>
            <a:ext cx="8335250" cy="1667725"/>
          </a:xfrm>
          <a:prstGeom prst="rect">
            <a:avLst/>
          </a:prstGeom>
          <a:noFill/>
          <a:ln>
            <a:noFill/>
          </a:ln>
        </p:spPr>
      </p:pic>
      <p:pic>
        <p:nvPicPr>
          <p:cNvPr id="517" name="Google Shape;517;p44"/>
          <p:cNvPicPr preferRelativeResize="0"/>
          <p:nvPr/>
        </p:nvPicPr>
        <p:blipFill rotWithShape="1">
          <a:blip r:embed="rId3">
            <a:alphaModFix/>
          </a:blip>
          <a:srcRect t="62500"/>
          <a:stretch/>
        </p:blipFill>
        <p:spPr>
          <a:xfrm>
            <a:off x="460225" y="3482425"/>
            <a:ext cx="8335250" cy="15517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5"/>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PouchDB</a:t>
            </a:r>
            <a:endParaRPr sz="2400">
              <a:latin typeface="Roboto"/>
              <a:ea typeface="Roboto"/>
              <a:cs typeface="Roboto"/>
              <a:sym typeface="Roboto"/>
            </a:endParaRPr>
          </a:p>
        </p:txBody>
      </p:sp>
      <p:sp>
        <p:nvSpPr>
          <p:cNvPr id="523" name="Google Shape;523;p45"/>
          <p:cNvSpPr txBox="1"/>
          <p:nvPr/>
        </p:nvSpPr>
        <p:spPr>
          <a:xfrm>
            <a:off x="460218" y="1084000"/>
            <a:ext cx="8101200" cy="7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Batch putting</a:t>
            </a:r>
            <a:endParaRPr sz="1800">
              <a:solidFill>
                <a:srgbClr val="666666"/>
              </a:solidFill>
              <a:latin typeface="Roboto"/>
              <a:ea typeface="Roboto"/>
              <a:cs typeface="Roboto"/>
              <a:sym typeface="Roboto"/>
            </a:endParaRPr>
          </a:p>
        </p:txBody>
      </p:sp>
      <p:pic>
        <p:nvPicPr>
          <p:cNvPr id="524" name="Google Shape;524;p45"/>
          <p:cNvPicPr preferRelativeResize="0"/>
          <p:nvPr/>
        </p:nvPicPr>
        <p:blipFill>
          <a:blip r:embed="rId3">
            <a:alphaModFix/>
          </a:blip>
          <a:stretch>
            <a:fillRect/>
          </a:stretch>
        </p:blipFill>
        <p:spPr>
          <a:xfrm>
            <a:off x="243000" y="1847200"/>
            <a:ext cx="8839198" cy="2620853"/>
          </a:xfrm>
          <a:prstGeom prst="rect">
            <a:avLst/>
          </a:prstGeom>
          <a:noFill/>
          <a:ln>
            <a:noFill/>
          </a:ln>
        </p:spPr>
      </p:pic>
      <p:sp>
        <p:nvSpPr>
          <p:cNvPr id="525" name="Google Shape;525;p45"/>
          <p:cNvSpPr txBox="1"/>
          <p:nvPr/>
        </p:nvSpPr>
        <p:spPr>
          <a:xfrm>
            <a:off x="2590125" y="1304650"/>
            <a:ext cx="3440400" cy="45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Specify an array of objects</a:t>
            </a:r>
            <a:endParaRPr sz="1800">
              <a:solidFill>
                <a:srgbClr val="666666"/>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6"/>
          <p:cNvSpPr txBox="1"/>
          <p:nvPr/>
        </p:nvSpPr>
        <p:spPr>
          <a:xfrm>
            <a:off x="0" y="35045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PouchDB</a:t>
            </a:r>
            <a:endParaRPr sz="2400">
              <a:latin typeface="Roboto"/>
              <a:ea typeface="Roboto"/>
              <a:cs typeface="Roboto"/>
              <a:sym typeface="Roboto"/>
            </a:endParaRPr>
          </a:p>
        </p:txBody>
      </p:sp>
      <p:sp>
        <p:nvSpPr>
          <p:cNvPr id="531" name="Google Shape;531;p46"/>
          <p:cNvSpPr txBox="1"/>
          <p:nvPr/>
        </p:nvSpPr>
        <p:spPr>
          <a:xfrm>
            <a:off x="450143" y="842425"/>
            <a:ext cx="8101200" cy="7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Batch deleting</a:t>
            </a:r>
            <a:endParaRPr sz="1800">
              <a:solidFill>
                <a:srgbClr val="666666"/>
              </a:solidFill>
              <a:latin typeface="Roboto"/>
              <a:ea typeface="Roboto"/>
              <a:cs typeface="Roboto"/>
              <a:sym typeface="Roboto"/>
            </a:endParaRPr>
          </a:p>
        </p:txBody>
      </p:sp>
      <p:pic>
        <p:nvPicPr>
          <p:cNvPr id="532" name="Google Shape;532;p46"/>
          <p:cNvPicPr preferRelativeResize="0"/>
          <p:nvPr/>
        </p:nvPicPr>
        <p:blipFill>
          <a:blip r:embed="rId3">
            <a:alphaModFix/>
          </a:blip>
          <a:stretch>
            <a:fillRect/>
          </a:stretch>
        </p:blipFill>
        <p:spPr>
          <a:xfrm>
            <a:off x="450150" y="1475275"/>
            <a:ext cx="5766151" cy="3518876"/>
          </a:xfrm>
          <a:prstGeom prst="rect">
            <a:avLst/>
          </a:prstGeom>
          <a:noFill/>
          <a:ln>
            <a:noFill/>
          </a:ln>
        </p:spPr>
      </p:pic>
      <p:sp>
        <p:nvSpPr>
          <p:cNvPr id="533" name="Google Shape;533;p46"/>
          <p:cNvSpPr txBox="1"/>
          <p:nvPr/>
        </p:nvSpPr>
        <p:spPr>
          <a:xfrm>
            <a:off x="6320550" y="2195375"/>
            <a:ext cx="2230800" cy="115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To delete, set the _deleted flag to be true</a:t>
            </a:r>
            <a:endParaRPr sz="1800">
              <a:solidFill>
                <a:srgbClr val="666666"/>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7"/>
          <p:cNvSpPr txBox="1"/>
          <p:nvPr/>
        </p:nvSpPr>
        <p:spPr>
          <a:xfrm>
            <a:off x="526475" y="1414375"/>
            <a:ext cx="5378400" cy="142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539" name="Google Shape;539;p47"/>
          <p:cNvSpPr txBox="1"/>
          <p:nvPr/>
        </p:nvSpPr>
        <p:spPr>
          <a:xfrm>
            <a:off x="0" y="9621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540" name="Google Shape;540;p47"/>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541" name="Google Shape;541;p47"/>
          <p:cNvPicPr preferRelativeResize="0"/>
          <p:nvPr/>
        </p:nvPicPr>
        <p:blipFill>
          <a:blip r:embed="rId4">
            <a:alphaModFix/>
          </a:blip>
          <a:stretch>
            <a:fillRect/>
          </a:stretch>
        </p:blipFill>
        <p:spPr>
          <a:xfrm>
            <a:off x="2237102" y="1514840"/>
            <a:ext cx="200250" cy="200250"/>
          </a:xfrm>
          <a:prstGeom prst="rect">
            <a:avLst/>
          </a:prstGeom>
          <a:noFill/>
          <a:ln>
            <a:noFill/>
          </a:ln>
        </p:spPr>
      </p:pic>
      <p:pic>
        <p:nvPicPr>
          <p:cNvPr id="542" name="Google Shape;542;p47"/>
          <p:cNvPicPr preferRelativeResize="0"/>
          <p:nvPr/>
        </p:nvPicPr>
        <p:blipFill>
          <a:blip r:embed="rId4">
            <a:alphaModFix/>
          </a:blip>
          <a:stretch>
            <a:fillRect/>
          </a:stretch>
        </p:blipFill>
        <p:spPr>
          <a:xfrm>
            <a:off x="2098094" y="1729661"/>
            <a:ext cx="200250" cy="200250"/>
          </a:xfrm>
          <a:prstGeom prst="rect">
            <a:avLst/>
          </a:prstGeom>
          <a:noFill/>
          <a:ln>
            <a:noFill/>
          </a:ln>
        </p:spPr>
      </p:pic>
      <p:pic>
        <p:nvPicPr>
          <p:cNvPr id="543" name="Google Shape;543;p47"/>
          <p:cNvPicPr preferRelativeResize="0"/>
          <p:nvPr/>
        </p:nvPicPr>
        <p:blipFill>
          <a:blip r:embed="rId4">
            <a:alphaModFix/>
          </a:blip>
          <a:stretch>
            <a:fillRect/>
          </a:stretch>
        </p:blipFill>
        <p:spPr>
          <a:xfrm>
            <a:off x="1871629" y="1933836"/>
            <a:ext cx="200250" cy="200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8"/>
          <p:cNvSpPr txBox="1"/>
          <p:nvPr/>
        </p:nvSpPr>
        <p:spPr>
          <a:xfrm>
            <a:off x="526475" y="1414375"/>
            <a:ext cx="5378400" cy="142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549" name="Google Shape;549;p48"/>
          <p:cNvSpPr txBox="1"/>
          <p:nvPr/>
        </p:nvSpPr>
        <p:spPr>
          <a:xfrm>
            <a:off x="0" y="9621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550" name="Google Shape;550;p48"/>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551" name="Google Shape;551;p48"/>
          <p:cNvPicPr preferRelativeResize="0"/>
          <p:nvPr/>
        </p:nvPicPr>
        <p:blipFill>
          <a:blip r:embed="rId4">
            <a:alphaModFix/>
          </a:blip>
          <a:stretch>
            <a:fillRect/>
          </a:stretch>
        </p:blipFill>
        <p:spPr>
          <a:xfrm>
            <a:off x="679346" y="2143154"/>
            <a:ext cx="224200" cy="224200"/>
          </a:xfrm>
          <a:prstGeom prst="rect">
            <a:avLst/>
          </a:prstGeom>
          <a:noFill/>
          <a:ln>
            <a:noFill/>
          </a:ln>
        </p:spPr>
      </p:pic>
      <p:pic>
        <p:nvPicPr>
          <p:cNvPr id="552" name="Google Shape;552;p48"/>
          <p:cNvPicPr preferRelativeResize="0"/>
          <p:nvPr/>
        </p:nvPicPr>
        <p:blipFill>
          <a:blip r:embed="rId5">
            <a:alphaModFix/>
          </a:blip>
          <a:stretch>
            <a:fillRect/>
          </a:stretch>
        </p:blipFill>
        <p:spPr>
          <a:xfrm>
            <a:off x="2237102" y="1514840"/>
            <a:ext cx="200250" cy="200250"/>
          </a:xfrm>
          <a:prstGeom prst="rect">
            <a:avLst/>
          </a:prstGeom>
          <a:noFill/>
          <a:ln>
            <a:noFill/>
          </a:ln>
        </p:spPr>
      </p:pic>
      <p:pic>
        <p:nvPicPr>
          <p:cNvPr id="553" name="Google Shape;553;p48"/>
          <p:cNvPicPr preferRelativeResize="0"/>
          <p:nvPr/>
        </p:nvPicPr>
        <p:blipFill>
          <a:blip r:embed="rId5">
            <a:alphaModFix/>
          </a:blip>
          <a:stretch>
            <a:fillRect/>
          </a:stretch>
        </p:blipFill>
        <p:spPr>
          <a:xfrm>
            <a:off x="2098094" y="1729661"/>
            <a:ext cx="200250" cy="200250"/>
          </a:xfrm>
          <a:prstGeom prst="rect">
            <a:avLst/>
          </a:prstGeom>
          <a:noFill/>
          <a:ln>
            <a:noFill/>
          </a:ln>
        </p:spPr>
      </p:pic>
      <p:pic>
        <p:nvPicPr>
          <p:cNvPr id="554" name="Google Shape;554;p48"/>
          <p:cNvPicPr preferRelativeResize="0"/>
          <p:nvPr/>
        </p:nvPicPr>
        <p:blipFill>
          <a:blip r:embed="rId5">
            <a:alphaModFix/>
          </a:blip>
          <a:stretch>
            <a:fillRect/>
          </a:stretch>
        </p:blipFill>
        <p:spPr>
          <a:xfrm>
            <a:off x="1871629" y="1933836"/>
            <a:ext cx="200250" cy="200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9"/>
          <p:cNvSpPr txBox="1"/>
          <p:nvPr/>
        </p:nvSpPr>
        <p:spPr>
          <a:xfrm>
            <a:off x="0" y="2032494"/>
            <a:ext cx="9144000" cy="10785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2400">
                <a:latin typeface="Roboto"/>
                <a:ea typeface="Roboto"/>
                <a:cs typeface="Roboto"/>
                <a:sym typeface="Roboto"/>
              </a:rPr>
              <a:t>Exercise</a:t>
            </a:r>
            <a:endParaRPr sz="2400">
              <a:latin typeface="Roboto"/>
              <a:ea typeface="Roboto"/>
              <a:cs typeface="Roboto"/>
              <a:sym typeface="Roboto"/>
            </a:endParaRPr>
          </a:p>
          <a:p>
            <a:pPr marL="0" lvl="0" indent="0" algn="ctr" rtl="0">
              <a:spcBef>
                <a:spcPts val="0"/>
              </a:spcBef>
              <a:spcAft>
                <a:spcPts val="0"/>
              </a:spcAft>
              <a:buNone/>
            </a:pPr>
            <a:endParaRPr sz="2400">
              <a:latin typeface="Roboto"/>
              <a:ea typeface="Roboto"/>
              <a:cs typeface="Roboto"/>
              <a:sym typeface="Roboto"/>
            </a:endParaRPr>
          </a:p>
        </p:txBody>
      </p:sp>
      <p:pic>
        <p:nvPicPr>
          <p:cNvPr id="560" name="Google Shape;560;p49">
            <a:hlinkClick r:id="rId3"/>
          </p:cNvPr>
          <p:cNvPicPr preferRelativeResize="0"/>
          <p:nvPr/>
        </p:nvPicPr>
        <p:blipFill>
          <a:blip r:embed="rId4">
            <a:alphaModFix/>
          </a:blip>
          <a:stretch>
            <a:fillRect/>
          </a:stretch>
        </p:blipFill>
        <p:spPr>
          <a:xfrm>
            <a:off x="3783275" y="3291500"/>
            <a:ext cx="1577428" cy="494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02650" y="1702675"/>
            <a:ext cx="72549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Roboto"/>
                <a:ea typeface="Roboto"/>
                <a:cs typeface="Roboto"/>
                <a:sym typeface="Roboto"/>
              </a:rPr>
              <a:t>CS47: Cross-Platform Mobile Development</a:t>
            </a:r>
            <a:endParaRPr sz="2400">
              <a:latin typeface="Roboto"/>
              <a:ea typeface="Roboto"/>
              <a:cs typeface="Roboto"/>
              <a:sym typeface="Roboto"/>
            </a:endParaRPr>
          </a:p>
        </p:txBody>
      </p:sp>
      <p:sp>
        <p:nvSpPr>
          <p:cNvPr id="55" name="Google Shape;55;p13"/>
          <p:cNvSpPr txBox="1"/>
          <p:nvPr/>
        </p:nvSpPr>
        <p:spPr>
          <a:xfrm>
            <a:off x="636550" y="2119025"/>
            <a:ext cx="7023300" cy="6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666666"/>
                </a:solidFill>
                <a:latin typeface="Roboto"/>
                <a:ea typeface="Roboto"/>
                <a:cs typeface="Roboto"/>
                <a:sym typeface="Roboto"/>
              </a:rPr>
              <a:t>Lecture 5A: </a:t>
            </a:r>
            <a:r>
              <a:rPr lang="en" sz="1800" dirty="0" err="1">
                <a:solidFill>
                  <a:srgbClr val="666666"/>
                </a:solidFill>
                <a:latin typeface="Roboto"/>
                <a:ea typeface="Roboto"/>
                <a:cs typeface="Roboto"/>
                <a:sym typeface="Roboto"/>
              </a:rPr>
              <a:t>AsyncStorage</a:t>
            </a:r>
            <a:r>
              <a:rPr lang="en" sz="1800" dirty="0">
                <a:solidFill>
                  <a:srgbClr val="666666"/>
                </a:solidFill>
                <a:latin typeface="Roboto"/>
                <a:ea typeface="Roboto"/>
                <a:cs typeface="Roboto"/>
                <a:sym typeface="Roboto"/>
              </a:rPr>
              <a:t>, </a:t>
            </a:r>
            <a:r>
              <a:rPr lang="en" sz="1800" dirty="0" err="1">
                <a:solidFill>
                  <a:srgbClr val="666666"/>
                </a:solidFill>
                <a:latin typeface="Roboto"/>
                <a:ea typeface="Roboto"/>
                <a:cs typeface="Roboto"/>
                <a:sym typeface="Roboto"/>
              </a:rPr>
              <a:t>SecureStore</a:t>
            </a:r>
            <a:r>
              <a:rPr lang="en" sz="1800" dirty="0">
                <a:solidFill>
                  <a:srgbClr val="666666"/>
                </a:solidFill>
                <a:latin typeface="Roboto"/>
                <a:ea typeface="Roboto"/>
                <a:cs typeface="Roboto"/>
                <a:sym typeface="Roboto"/>
              </a:rPr>
              <a:t> and </a:t>
            </a:r>
            <a:r>
              <a:rPr lang="en" sz="1800" dirty="0" err="1">
                <a:solidFill>
                  <a:srgbClr val="666666"/>
                </a:solidFill>
                <a:latin typeface="Roboto"/>
                <a:ea typeface="Roboto"/>
                <a:cs typeface="Roboto"/>
                <a:sym typeface="Roboto"/>
              </a:rPr>
              <a:t>PouchDB</a:t>
            </a:r>
            <a:endParaRPr sz="1800" dirty="0">
              <a:solidFill>
                <a:srgbClr val="666666"/>
              </a:solidFill>
              <a:latin typeface="Roboto"/>
              <a:ea typeface="Roboto"/>
              <a:cs typeface="Roboto"/>
              <a:sym typeface="Roboto"/>
            </a:endParaRPr>
          </a:p>
        </p:txBody>
      </p:sp>
      <p:sp>
        <p:nvSpPr>
          <p:cNvPr id="8" name="Google Shape;57;p13">
            <a:extLst>
              <a:ext uri="{FF2B5EF4-FFF2-40B4-BE49-F238E27FC236}">
                <a16:creationId xmlns:a16="http://schemas.microsoft.com/office/drawing/2014/main" id="{8CDE8BB1-0974-6844-8CA7-436AA7563036}"/>
              </a:ext>
            </a:extLst>
          </p:cNvPr>
          <p:cNvSpPr txBox="1"/>
          <p:nvPr/>
        </p:nvSpPr>
        <p:spPr>
          <a:xfrm>
            <a:off x="602650" y="4185525"/>
            <a:ext cx="2463600" cy="38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u="sng" dirty="0">
                <a:solidFill>
                  <a:schemeClr val="hlink"/>
                </a:solidFill>
                <a:latin typeface="Roboto"/>
                <a:ea typeface="Roboto"/>
                <a:cs typeface="Roboto"/>
                <a:sym typeface="Roboto"/>
                <a:hlinkClick r:id="rId3"/>
              </a:rPr>
              <a:t>https://</a:t>
            </a:r>
            <a:r>
              <a:rPr lang="en" sz="1000" u="sng" dirty="0" err="1">
                <a:solidFill>
                  <a:schemeClr val="hlink"/>
                </a:solidFill>
                <a:latin typeface="Roboto"/>
                <a:ea typeface="Roboto"/>
                <a:cs typeface="Roboto"/>
                <a:sym typeface="Roboto"/>
                <a:hlinkClick r:id="rId3"/>
              </a:rPr>
              <a:t>c</a:t>
            </a:r>
            <a:r>
              <a:rPr lang="en" sz="1000" u="sng" dirty="0" err="1">
                <a:solidFill>
                  <a:schemeClr val="hlink"/>
                </a:solidFill>
                <a:latin typeface="Roboto"/>
                <a:ea typeface="Roboto"/>
                <a:cs typeface="Roboto"/>
                <a:sym typeface="Roboto"/>
              </a:rPr>
              <a:t>lass.website</a:t>
            </a:r>
            <a:endParaRPr sz="1000" dirty="0">
              <a:latin typeface="Roboto"/>
              <a:ea typeface="Roboto"/>
              <a:cs typeface="Roboto"/>
              <a:sym typeface="Roboto"/>
            </a:endParaRPr>
          </a:p>
        </p:txBody>
      </p:sp>
      <p:sp>
        <p:nvSpPr>
          <p:cNvPr id="9" name="Google Shape;58;p13">
            <a:extLst>
              <a:ext uri="{FF2B5EF4-FFF2-40B4-BE49-F238E27FC236}">
                <a16:creationId xmlns:a16="http://schemas.microsoft.com/office/drawing/2014/main" id="{9078B6D9-7213-2841-A96F-44379B524144}"/>
              </a:ext>
            </a:extLst>
          </p:cNvPr>
          <p:cNvSpPr txBox="1"/>
          <p:nvPr/>
        </p:nvSpPr>
        <p:spPr>
          <a:xfrm>
            <a:off x="938750" y="4540025"/>
            <a:ext cx="3337800" cy="22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err="1">
                <a:solidFill>
                  <a:srgbClr val="666666"/>
                </a:solidFill>
                <a:latin typeface="Roboto"/>
                <a:ea typeface="Roboto"/>
                <a:cs typeface="Roboto"/>
                <a:sym typeface="Roboto"/>
              </a:rPr>
              <a:t>class.slack.com</a:t>
            </a:r>
            <a:endParaRPr sz="1000" dirty="0">
              <a:solidFill>
                <a:srgbClr val="666666"/>
              </a:solidFill>
              <a:latin typeface="Roboto"/>
              <a:ea typeface="Roboto"/>
              <a:cs typeface="Roboto"/>
              <a:sym typeface="Roboto"/>
            </a:endParaRPr>
          </a:p>
        </p:txBody>
      </p:sp>
      <p:pic>
        <p:nvPicPr>
          <p:cNvPr id="10" name="Google Shape;59;p13">
            <a:extLst>
              <a:ext uri="{FF2B5EF4-FFF2-40B4-BE49-F238E27FC236}">
                <a16:creationId xmlns:a16="http://schemas.microsoft.com/office/drawing/2014/main" id="{DEDBC6C9-7C56-2E47-8418-B9D82C60CD75}"/>
              </a:ext>
            </a:extLst>
          </p:cNvPr>
          <p:cNvPicPr preferRelativeResize="0"/>
          <p:nvPr/>
        </p:nvPicPr>
        <p:blipFill>
          <a:blip r:embed="rId4">
            <a:alphaModFix/>
          </a:blip>
          <a:stretch>
            <a:fillRect/>
          </a:stretch>
        </p:blipFill>
        <p:spPr>
          <a:xfrm>
            <a:off x="697950" y="4511025"/>
            <a:ext cx="284100" cy="284100"/>
          </a:xfrm>
          <a:prstGeom prst="rect">
            <a:avLst/>
          </a:prstGeom>
          <a:noFill/>
          <a:ln>
            <a:noFill/>
          </a:ln>
        </p:spPr>
      </p:pic>
      <p:sp>
        <p:nvSpPr>
          <p:cNvPr id="11" name="Google Shape;101;p26">
            <a:extLst>
              <a:ext uri="{FF2B5EF4-FFF2-40B4-BE49-F238E27FC236}">
                <a16:creationId xmlns:a16="http://schemas.microsoft.com/office/drawing/2014/main" id="{E4C706AF-7B04-864E-B38D-8FEB19BDA81B}"/>
              </a:ext>
            </a:extLst>
          </p:cNvPr>
          <p:cNvSpPr txBox="1"/>
          <p:nvPr/>
        </p:nvSpPr>
        <p:spPr>
          <a:xfrm>
            <a:off x="5505720" y="3665025"/>
            <a:ext cx="3337800" cy="1130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Faculty Advisor</a:t>
            </a:r>
            <a:endParaRPr dirty="0">
              <a:solidFill>
                <a:schemeClr val="dk1"/>
              </a:solidFill>
              <a:latin typeface="Roboto"/>
              <a:ea typeface="Roboto"/>
              <a:cs typeface="Roboto"/>
              <a:sym typeface="Roboto"/>
            </a:endParaRPr>
          </a:p>
          <a:p>
            <a:pPr marL="0" lvl="0" indent="0" algn="r" rtl="0">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Instructor #1</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r" rtl="0">
              <a:spcBef>
                <a:spcPts val="0"/>
              </a:spcBef>
              <a:spcAft>
                <a:spcPts val="0"/>
              </a:spcAft>
              <a:buNone/>
            </a:pPr>
            <a:r>
              <a:rPr lang="en" dirty="0">
                <a:solidFill>
                  <a:srgbClr val="666666"/>
                </a:solidFill>
                <a:latin typeface="Roboto"/>
                <a:ea typeface="Roboto"/>
                <a:cs typeface="Roboto"/>
                <a:sym typeface="Roboto"/>
              </a:rPr>
              <a:t>Fall 2019</a:t>
            </a:r>
            <a:endParaRPr dirty="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162453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AsyncStorage</a:t>
            </a:r>
            <a:endParaRPr sz="2400">
              <a:latin typeface="Roboto"/>
              <a:ea typeface="Roboto"/>
              <a:cs typeface="Roboto"/>
              <a:sym typeface="Roboto"/>
            </a:endParaRPr>
          </a:p>
        </p:txBody>
      </p:sp>
      <p:sp>
        <p:nvSpPr>
          <p:cNvPr id="80" name="Google Shape;80;p16"/>
          <p:cNvSpPr txBox="1"/>
          <p:nvPr/>
        </p:nvSpPr>
        <p:spPr>
          <a:xfrm>
            <a:off x="460218" y="1084000"/>
            <a:ext cx="8101200" cy="7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A simple, unencrypted, asynchronous, persistent, key-value storage system that is global to the app.</a:t>
            </a:r>
            <a:endParaRPr sz="1800">
              <a:solidFill>
                <a:srgbClr val="6666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AsyncStorage</a:t>
            </a:r>
            <a:endParaRPr sz="2400">
              <a:latin typeface="Roboto"/>
              <a:ea typeface="Roboto"/>
              <a:cs typeface="Roboto"/>
              <a:sym typeface="Roboto"/>
            </a:endParaRPr>
          </a:p>
        </p:txBody>
      </p:sp>
      <p:sp>
        <p:nvSpPr>
          <p:cNvPr id="86" name="Google Shape;86;p17"/>
          <p:cNvSpPr txBox="1"/>
          <p:nvPr/>
        </p:nvSpPr>
        <p:spPr>
          <a:xfrm>
            <a:off x="460218" y="1084000"/>
            <a:ext cx="8101200" cy="7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666666"/>
                </a:solidFill>
                <a:latin typeface="Roboto"/>
                <a:ea typeface="Roboto"/>
                <a:cs typeface="Roboto"/>
                <a:sym typeface="Roboto"/>
              </a:rPr>
              <a:t>A simple, unencrypted, asynchronous, persistent, key-value storage system that is global to the app.</a:t>
            </a:r>
            <a:endParaRPr sz="1800">
              <a:solidFill>
                <a:srgbClr val="666666"/>
              </a:solidFill>
              <a:latin typeface="Roboto"/>
              <a:ea typeface="Roboto"/>
              <a:cs typeface="Roboto"/>
              <a:sym typeface="Roboto"/>
            </a:endParaRPr>
          </a:p>
        </p:txBody>
      </p:sp>
      <p:cxnSp>
        <p:nvCxnSpPr>
          <p:cNvPr id="87" name="Google Shape;87;p17"/>
          <p:cNvCxnSpPr/>
          <p:nvPr/>
        </p:nvCxnSpPr>
        <p:spPr>
          <a:xfrm>
            <a:off x="773409" y="279547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88" name="Google Shape;88;p17"/>
          <p:cNvCxnSpPr/>
          <p:nvPr/>
        </p:nvCxnSpPr>
        <p:spPr>
          <a:xfrm>
            <a:off x="773400" y="378665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89" name="Google Shape;89;p17"/>
          <p:cNvCxnSpPr/>
          <p:nvPr/>
        </p:nvCxnSpPr>
        <p:spPr>
          <a:xfrm>
            <a:off x="2500500" y="2795475"/>
            <a:ext cx="0" cy="991200"/>
          </a:xfrm>
          <a:prstGeom prst="straightConnector1">
            <a:avLst/>
          </a:prstGeom>
          <a:noFill/>
          <a:ln w="19050" cap="flat" cmpd="sng">
            <a:solidFill>
              <a:schemeClr val="dk2"/>
            </a:solidFill>
            <a:prstDash val="solid"/>
            <a:round/>
            <a:headEnd type="none" w="med" len="med"/>
            <a:tailEnd type="none" w="med" len="med"/>
          </a:ln>
        </p:spPr>
      </p:cxnSp>
      <p:sp>
        <p:nvSpPr>
          <p:cNvPr id="90" name="Google Shape;90;p17"/>
          <p:cNvSpPr txBox="1"/>
          <p:nvPr/>
        </p:nvSpPr>
        <p:spPr>
          <a:xfrm>
            <a:off x="1284000" y="3882025"/>
            <a:ext cx="7059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Tinder</a:t>
            </a:r>
            <a:endParaRPr/>
          </a:p>
        </p:txBody>
      </p:sp>
      <p:cxnSp>
        <p:nvCxnSpPr>
          <p:cNvPr id="91" name="Google Shape;91;p17"/>
          <p:cNvCxnSpPr/>
          <p:nvPr/>
        </p:nvCxnSpPr>
        <p:spPr>
          <a:xfrm>
            <a:off x="3708459" y="279547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92" name="Google Shape;92;p17"/>
          <p:cNvCxnSpPr/>
          <p:nvPr/>
        </p:nvCxnSpPr>
        <p:spPr>
          <a:xfrm>
            <a:off x="3708450" y="378665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93" name="Google Shape;93;p17"/>
          <p:cNvCxnSpPr/>
          <p:nvPr/>
        </p:nvCxnSpPr>
        <p:spPr>
          <a:xfrm>
            <a:off x="5435550" y="2795475"/>
            <a:ext cx="0" cy="991200"/>
          </a:xfrm>
          <a:prstGeom prst="straightConnector1">
            <a:avLst/>
          </a:prstGeom>
          <a:noFill/>
          <a:ln w="19050" cap="flat" cmpd="sng">
            <a:solidFill>
              <a:schemeClr val="dk2"/>
            </a:solidFill>
            <a:prstDash val="solid"/>
            <a:round/>
            <a:headEnd type="none" w="med" len="med"/>
            <a:tailEnd type="none" w="med" len="med"/>
          </a:ln>
        </p:spPr>
      </p:cxnSp>
      <p:sp>
        <p:nvSpPr>
          <p:cNvPr id="94" name="Google Shape;94;p17"/>
          <p:cNvSpPr txBox="1"/>
          <p:nvPr/>
        </p:nvSpPr>
        <p:spPr>
          <a:xfrm>
            <a:off x="4219050" y="3882025"/>
            <a:ext cx="7059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NYT</a:t>
            </a:r>
            <a:endParaRPr/>
          </a:p>
        </p:txBody>
      </p:sp>
      <p:sp>
        <p:nvSpPr>
          <p:cNvPr id="95" name="Google Shape;95;p17"/>
          <p:cNvSpPr txBox="1"/>
          <p:nvPr/>
        </p:nvSpPr>
        <p:spPr>
          <a:xfrm>
            <a:off x="6883800" y="388202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pic>
        <p:nvPicPr>
          <p:cNvPr id="96" name="Google Shape;96;p17" descr="Image result for curly brackets"/>
          <p:cNvPicPr preferRelativeResize="0"/>
          <p:nvPr/>
        </p:nvPicPr>
        <p:blipFill>
          <a:blip r:embed="rId3">
            <a:alphaModFix/>
          </a:blip>
          <a:stretch>
            <a:fillRect/>
          </a:stretch>
        </p:blipFill>
        <p:spPr>
          <a:xfrm>
            <a:off x="848500" y="2845825"/>
            <a:ext cx="232600" cy="893550"/>
          </a:xfrm>
          <a:prstGeom prst="rect">
            <a:avLst/>
          </a:prstGeom>
          <a:noFill/>
          <a:ln>
            <a:noFill/>
          </a:ln>
        </p:spPr>
      </p:pic>
      <p:pic>
        <p:nvPicPr>
          <p:cNvPr id="97" name="Google Shape;97;p17" descr="Image result for curly brackets"/>
          <p:cNvPicPr preferRelativeResize="0"/>
          <p:nvPr/>
        </p:nvPicPr>
        <p:blipFill>
          <a:blip r:embed="rId3">
            <a:alphaModFix/>
          </a:blip>
          <a:stretch>
            <a:fillRect/>
          </a:stretch>
        </p:blipFill>
        <p:spPr>
          <a:xfrm rot="10800000">
            <a:off x="2200825" y="2844300"/>
            <a:ext cx="232600" cy="893550"/>
          </a:xfrm>
          <a:prstGeom prst="rect">
            <a:avLst/>
          </a:prstGeom>
          <a:noFill/>
          <a:ln>
            <a:noFill/>
          </a:ln>
        </p:spPr>
      </p:pic>
      <p:sp>
        <p:nvSpPr>
          <p:cNvPr id="98" name="Google Shape;98;p17"/>
          <p:cNvSpPr txBox="1"/>
          <p:nvPr/>
        </p:nvSpPr>
        <p:spPr>
          <a:xfrm>
            <a:off x="1024175" y="3413450"/>
            <a:ext cx="13332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Name :  Abd</a:t>
            </a:r>
            <a:endParaRPr>
              <a:latin typeface="Consolas"/>
              <a:ea typeface="Consolas"/>
              <a:cs typeface="Consolas"/>
              <a:sym typeface="Consolas"/>
            </a:endParaRPr>
          </a:p>
        </p:txBody>
      </p:sp>
      <p:sp>
        <p:nvSpPr>
          <p:cNvPr id="99" name="Google Shape;99;p17"/>
          <p:cNvSpPr txBox="1"/>
          <p:nvPr/>
        </p:nvSpPr>
        <p:spPr>
          <a:xfrm>
            <a:off x="1031675" y="321600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Age  :  20</a:t>
            </a:r>
            <a:endParaRPr>
              <a:latin typeface="Consolas"/>
              <a:ea typeface="Consolas"/>
              <a:cs typeface="Consolas"/>
              <a:sym typeface="Consolas"/>
            </a:endParaRPr>
          </a:p>
        </p:txBody>
      </p:sp>
      <p:sp>
        <p:nvSpPr>
          <p:cNvPr id="100" name="Google Shape;100;p17"/>
          <p:cNvSpPr txBox="1"/>
          <p:nvPr/>
        </p:nvSpPr>
        <p:spPr>
          <a:xfrm>
            <a:off x="1030925" y="3030497"/>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Loc  :  CA</a:t>
            </a:r>
            <a:endParaRPr>
              <a:latin typeface="Consolas"/>
              <a:ea typeface="Consolas"/>
              <a:cs typeface="Consolas"/>
              <a:sym typeface="Consolas"/>
            </a:endParaRPr>
          </a:p>
        </p:txBody>
      </p:sp>
      <p:grpSp>
        <p:nvGrpSpPr>
          <p:cNvPr id="101" name="Google Shape;101;p17"/>
          <p:cNvGrpSpPr/>
          <p:nvPr/>
        </p:nvGrpSpPr>
        <p:grpSpPr>
          <a:xfrm>
            <a:off x="1060734" y="2625470"/>
            <a:ext cx="1167451" cy="480121"/>
            <a:chOff x="1053300" y="2430232"/>
            <a:chExt cx="1167451" cy="480121"/>
          </a:xfrm>
        </p:grpSpPr>
        <p:sp>
          <p:nvSpPr>
            <p:cNvPr id="102" name="Google Shape;102;p17"/>
            <p:cNvSpPr txBox="1"/>
            <p:nvPr/>
          </p:nvSpPr>
          <p:spPr>
            <a:xfrm>
              <a:off x="1053300" y="2430232"/>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03" name="Google Shape;103;p17"/>
            <p:cNvSpPr txBox="1"/>
            <p:nvPr/>
          </p:nvSpPr>
          <p:spPr>
            <a:xfrm>
              <a:off x="1053452" y="2540206"/>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04" name="Google Shape;104;p17"/>
            <p:cNvSpPr txBox="1"/>
            <p:nvPr/>
          </p:nvSpPr>
          <p:spPr>
            <a:xfrm>
              <a:off x="1053452" y="2647554"/>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sp>
        <p:nvSpPr>
          <p:cNvPr id="105" name="Google Shape;105;p17"/>
          <p:cNvSpPr txBox="1"/>
          <p:nvPr/>
        </p:nvSpPr>
        <p:spPr>
          <a:xfrm>
            <a:off x="3934802" y="341345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Fav  : World</a:t>
            </a:r>
            <a:endParaRPr>
              <a:latin typeface="Consolas"/>
              <a:ea typeface="Consolas"/>
              <a:cs typeface="Consolas"/>
              <a:sym typeface="Consolas"/>
            </a:endParaRPr>
          </a:p>
        </p:txBody>
      </p:sp>
      <p:sp>
        <p:nvSpPr>
          <p:cNvPr id="106" name="Google Shape;106;p17"/>
          <p:cNvSpPr txBox="1"/>
          <p:nvPr/>
        </p:nvSpPr>
        <p:spPr>
          <a:xfrm>
            <a:off x="3942293" y="321600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Loc  : CA</a:t>
            </a:r>
            <a:endParaRPr>
              <a:latin typeface="Consolas"/>
              <a:ea typeface="Consolas"/>
              <a:cs typeface="Consolas"/>
              <a:sym typeface="Consolas"/>
            </a:endParaRPr>
          </a:p>
        </p:txBody>
      </p:sp>
      <p:grpSp>
        <p:nvGrpSpPr>
          <p:cNvPr id="107" name="Google Shape;107;p17"/>
          <p:cNvGrpSpPr/>
          <p:nvPr/>
        </p:nvGrpSpPr>
        <p:grpSpPr>
          <a:xfrm>
            <a:off x="3988284" y="2822920"/>
            <a:ext cx="1167451" cy="480121"/>
            <a:chOff x="1053300" y="2430232"/>
            <a:chExt cx="1167451" cy="480121"/>
          </a:xfrm>
        </p:grpSpPr>
        <p:sp>
          <p:nvSpPr>
            <p:cNvPr id="108" name="Google Shape;108;p17"/>
            <p:cNvSpPr txBox="1"/>
            <p:nvPr/>
          </p:nvSpPr>
          <p:spPr>
            <a:xfrm>
              <a:off x="1053300" y="2430232"/>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09" name="Google Shape;109;p17"/>
            <p:cNvSpPr txBox="1"/>
            <p:nvPr/>
          </p:nvSpPr>
          <p:spPr>
            <a:xfrm>
              <a:off x="1053452" y="2540206"/>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10" name="Google Shape;110;p17"/>
            <p:cNvSpPr txBox="1"/>
            <p:nvPr/>
          </p:nvSpPr>
          <p:spPr>
            <a:xfrm>
              <a:off x="1053452" y="2647554"/>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id="111" name="Google Shape;111;p17" descr="Image result for curly brackets"/>
          <p:cNvPicPr preferRelativeResize="0"/>
          <p:nvPr/>
        </p:nvPicPr>
        <p:blipFill>
          <a:blip r:embed="rId3">
            <a:alphaModFix/>
          </a:blip>
          <a:stretch>
            <a:fillRect/>
          </a:stretch>
        </p:blipFill>
        <p:spPr>
          <a:xfrm>
            <a:off x="3779538" y="2845062"/>
            <a:ext cx="232600" cy="893550"/>
          </a:xfrm>
          <a:prstGeom prst="rect">
            <a:avLst/>
          </a:prstGeom>
          <a:noFill/>
          <a:ln>
            <a:noFill/>
          </a:ln>
        </p:spPr>
      </p:pic>
      <p:pic>
        <p:nvPicPr>
          <p:cNvPr id="112" name="Google Shape;112;p17" descr="Image result for curly brackets"/>
          <p:cNvPicPr preferRelativeResize="0"/>
          <p:nvPr/>
        </p:nvPicPr>
        <p:blipFill>
          <a:blip r:embed="rId3">
            <a:alphaModFix/>
          </a:blip>
          <a:stretch>
            <a:fillRect/>
          </a:stretch>
        </p:blipFill>
        <p:spPr>
          <a:xfrm rot="10800000">
            <a:off x="5131863" y="2843537"/>
            <a:ext cx="232600" cy="893550"/>
          </a:xfrm>
          <a:prstGeom prst="rect">
            <a:avLst/>
          </a:prstGeom>
          <a:noFill/>
          <a:ln>
            <a:noFill/>
          </a:ln>
        </p:spPr>
      </p:pic>
      <p:cxnSp>
        <p:nvCxnSpPr>
          <p:cNvPr id="113" name="Google Shape;113;p17"/>
          <p:cNvCxnSpPr/>
          <p:nvPr/>
        </p:nvCxnSpPr>
        <p:spPr>
          <a:xfrm>
            <a:off x="6619076" y="279547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114" name="Google Shape;114;p17"/>
          <p:cNvCxnSpPr/>
          <p:nvPr/>
        </p:nvCxnSpPr>
        <p:spPr>
          <a:xfrm>
            <a:off x="6619068" y="378665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115" name="Google Shape;115;p17"/>
          <p:cNvCxnSpPr/>
          <p:nvPr/>
        </p:nvCxnSpPr>
        <p:spPr>
          <a:xfrm>
            <a:off x="8346168" y="2795475"/>
            <a:ext cx="0" cy="991200"/>
          </a:xfrm>
          <a:prstGeom prst="straightConnector1">
            <a:avLst/>
          </a:prstGeom>
          <a:noFill/>
          <a:ln w="19050" cap="flat" cmpd="sng">
            <a:solidFill>
              <a:schemeClr val="dk2"/>
            </a:solidFill>
            <a:prstDash val="solid"/>
            <a:round/>
            <a:headEnd type="none" w="med" len="med"/>
            <a:tailEnd type="none" w="med" len="med"/>
          </a:ln>
        </p:spPr>
      </p:cxnSp>
      <p:sp>
        <p:nvSpPr>
          <p:cNvPr id="116" name="Google Shape;116;p17"/>
          <p:cNvSpPr txBox="1"/>
          <p:nvPr/>
        </p:nvSpPr>
        <p:spPr>
          <a:xfrm>
            <a:off x="6845419" y="341345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117" name="Google Shape;117;p17"/>
          <p:cNvSpPr txBox="1"/>
          <p:nvPr/>
        </p:nvSpPr>
        <p:spPr>
          <a:xfrm>
            <a:off x="6852910" y="321600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grpSp>
        <p:nvGrpSpPr>
          <p:cNvPr id="118" name="Google Shape;118;p17"/>
          <p:cNvGrpSpPr/>
          <p:nvPr/>
        </p:nvGrpSpPr>
        <p:grpSpPr>
          <a:xfrm>
            <a:off x="6898902" y="2822920"/>
            <a:ext cx="1167451" cy="480121"/>
            <a:chOff x="1053300" y="2430232"/>
            <a:chExt cx="1167451" cy="480121"/>
          </a:xfrm>
        </p:grpSpPr>
        <p:sp>
          <p:nvSpPr>
            <p:cNvPr id="119" name="Google Shape;119;p17"/>
            <p:cNvSpPr txBox="1"/>
            <p:nvPr/>
          </p:nvSpPr>
          <p:spPr>
            <a:xfrm>
              <a:off x="1053300" y="2430232"/>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20" name="Google Shape;120;p17"/>
            <p:cNvSpPr txBox="1"/>
            <p:nvPr/>
          </p:nvSpPr>
          <p:spPr>
            <a:xfrm>
              <a:off x="1053452" y="2540206"/>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21" name="Google Shape;121;p17"/>
            <p:cNvSpPr txBox="1"/>
            <p:nvPr/>
          </p:nvSpPr>
          <p:spPr>
            <a:xfrm>
              <a:off x="1053452" y="2647554"/>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id="122" name="Google Shape;122;p17" descr="Image result for curly brackets"/>
          <p:cNvPicPr preferRelativeResize="0"/>
          <p:nvPr/>
        </p:nvPicPr>
        <p:blipFill>
          <a:blip r:embed="rId3">
            <a:alphaModFix/>
          </a:blip>
          <a:stretch>
            <a:fillRect/>
          </a:stretch>
        </p:blipFill>
        <p:spPr>
          <a:xfrm>
            <a:off x="6690155" y="2845062"/>
            <a:ext cx="232600" cy="893550"/>
          </a:xfrm>
          <a:prstGeom prst="rect">
            <a:avLst/>
          </a:prstGeom>
          <a:noFill/>
          <a:ln>
            <a:noFill/>
          </a:ln>
        </p:spPr>
      </p:pic>
      <p:pic>
        <p:nvPicPr>
          <p:cNvPr id="123" name="Google Shape;123;p17" descr="Image result for curly brackets"/>
          <p:cNvPicPr preferRelativeResize="0"/>
          <p:nvPr/>
        </p:nvPicPr>
        <p:blipFill>
          <a:blip r:embed="rId3">
            <a:alphaModFix/>
          </a:blip>
          <a:stretch>
            <a:fillRect/>
          </a:stretch>
        </p:blipFill>
        <p:spPr>
          <a:xfrm rot="10800000">
            <a:off x="8042480" y="2843537"/>
            <a:ext cx="232600" cy="89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129" name="Google Shape;129;p18"/>
          <p:cNvSpPr txBox="1"/>
          <p:nvPr/>
        </p:nvSpPr>
        <p:spPr>
          <a:xfrm>
            <a:off x="841225" y="1084000"/>
            <a:ext cx="15822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sp>
        <p:nvSpPr>
          <p:cNvPr id="130" name="Google Shape;130;p18"/>
          <p:cNvSpPr txBox="1"/>
          <p:nvPr/>
        </p:nvSpPr>
        <p:spPr>
          <a:xfrm>
            <a:off x="6955500" y="409977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cxnSp>
        <p:nvCxnSpPr>
          <p:cNvPr id="131" name="Google Shape;131;p18"/>
          <p:cNvCxnSpPr/>
          <p:nvPr/>
        </p:nvCxnSpPr>
        <p:spPr>
          <a:xfrm>
            <a:off x="6690776" y="301322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132" name="Google Shape;132;p18"/>
          <p:cNvCxnSpPr/>
          <p:nvPr/>
        </p:nvCxnSpPr>
        <p:spPr>
          <a:xfrm>
            <a:off x="6690768" y="400440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133" name="Google Shape;133;p18"/>
          <p:cNvCxnSpPr/>
          <p:nvPr/>
        </p:nvCxnSpPr>
        <p:spPr>
          <a:xfrm>
            <a:off x="8417868" y="3013225"/>
            <a:ext cx="0" cy="991200"/>
          </a:xfrm>
          <a:prstGeom prst="straightConnector1">
            <a:avLst/>
          </a:prstGeom>
          <a:noFill/>
          <a:ln w="19050" cap="flat" cmpd="sng">
            <a:solidFill>
              <a:schemeClr val="dk2"/>
            </a:solidFill>
            <a:prstDash val="solid"/>
            <a:round/>
            <a:headEnd type="none" w="med" len="med"/>
            <a:tailEnd type="none" w="med" len="med"/>
          </a:ln>
        </p:spPr>
      </p:cxnSp>
      <p:sp>
        <p:nvSpPr>
          <p:cNvPr id="134" name="Google Shape;134;p18"/>
          <p:cNvSpPr txBox="1"/>
          <p:nvPr/>
        </p:nvSpPr>
        <p:spPr>
          <a:xfrm>
            <a:off x="6917119" y="363120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135" name="Google Shape;135;p18"/>
          <p:cNvSpPr txBox="1"/>
          <p:nvPr/>
        </p:nvSpPr>
        <p:spPr>
          <a:xfrm>
            <a:off x="6924610" y="343375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grpSp>
        <p:nvGrpSpPr>
          <p:cNvPr id="136" name="Google Shape;136;p18"/>
          <p:cNvGrpSpPr/>
          <p:nvPr/>
        </p:nvGrpSpPr>
        <p:grpSpPr>
          <a:xfrm>
            <a:off x="6970602" y="3040670"/>
            <a:ext cx="1167451" cy="480121"/>
            <a:chOff x="1053300" y="2430232"/>
            <a:chExt cx="1167451" cy="480121"/>
          </a:xfrm>
        </p:grpSpPr>
        <p:sp>
          <p:nvSpPr>
            <p:cNvPr id="137" name="Google Shape;137;p18"/>
            <p:cNvSpPr txBox="1"/>
            <p:nvPr/>
          </p:nvSpPr>
          <p:spPr>
            <a:xfrm>
              <a:off x="1053300" y="2430232"/>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38" name="Google Shape;138;p18"/>
            <p:cNvSpPr txBox="1"/>
            <p:nvPr/>
          </p:nvSpPr>
          <p:spPr>
            <a:xfrm>
              <a:off x="1053452" y="2540206"/>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39" name="Google Shape;139;p18"/>
            <p:cNvSpPr txBox="1"/>
            <p:nvPr/>
          </p:nvSpPr>
          <p:spPr>
            <a:xfrm>
              <a:off x="1053452" y="2647554"/>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id="140" name="Google Shape;140;p18" descr="Image result for curly brackets"/>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id="141" name="Google Shape;141;p18" descr="Image result for curly brackets"/>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pic>
        <p:nvPicPr>
          <p:cNvPr id="142" name="Google Shape;142;p18"/>
          <p:cNvPicPr preferRelativeResize="0"/>
          <p:nvPr/>
        </p:nvPicPr>
        <p:blipFill>
          <a:blip r:embed="rId4">
            <a:alphaModFix/>
          </a:blip>
          <a:stretch>
            <a:fillRect/>
          </a:stretch>
        </p:blipFill>
        <p:spPr>
          <a:xfrm>
            <a:off x="1300800" y="1610225"/>
            <a:ext cx="4733664" cy="99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148" name="Google Shape;148;p19"/>
          <p:cNvSpPr txBox="1"/>
          <p:nvPr/>
        </p:nvSpPr>
        <p:spPr>
          <a:xfrm>
            <a:off x="841225" y="1084000"/>
            <a:ext cx="15822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sp>
        <p:nvSpPr>
          <p:cNvPr id="149" name="Google Shape;149;p19"/>
          <p:cNvSpPr txBox="1"/>
          <p:nvPr/>
        </p:nvSpPr>
        <p:spPr>
          <a:xfrm>
            <a:off x="6955500" y="409977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cxnSp>
        <p:nvCxnSpPr>
          <p:cNvPr id="150" name="Google Shape;150;p19"/>
          <p:cNvCxnSpPr/>
          <p:nvPr/>
        </p:nvCxnSpPr>
        <p:spPr>
          <a:xfrm>
            <a:off x="6690776" y="301322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151" name="Google Shape;151;p19"/>
          <p:cNvCxnSpPr/>
          <p:nvPr/>
        </p:nvCxnSpPr>
        <p:spPr>
          <a:xfrm>
            <a:off x="6690768" y="400440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152" name="Google Shape;152;p19"/>
          <p:cNvCxnSpPr/>
          <p:nvPr/>
        </p:nvCxnSpPr>
        <p:spPr>
          <a:xfrm>
            <a:off x="8417868" y="3013225"/>
            <a:ext cx="0" cy="991200"/>
          </a:xfrm>
          <a:prstGeom prst="straightConnector1">
            <a:avLst/>
          </a:prstGeom>
          <a:noFill/>
          <a:ln w="19050" cap="flat" cmpd="sng">
            <a:solidFill>
              <a:schemeClr val="dk2"/>
            </a:solidFill>
            <a:prstDash val="solid"/>
            <a:round/>
            <a:headEnd type="none" w="med" len="med"/>
            <a:tailEnd type="none" w="med" len="med"/>
          </a:ln>
        </p:spPr>
      </p:cxnSp>
      <p:sp>
        <p:nvSpPr>
          <p:cNvPr id="153" name="Google Shape;153;p19"/>
          <p:cNvSpPr txBox="1"/>
          <p:nvPr/>
        </p:nvSpPr>
        <p:spPr>
          <a:xfrm>
            <a:off x="6917119" y="363120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154" name="Google Shape;154;p19"/>
          <p:cNvSpPr txBox="1"/>
          <p:nvPr/>
        </p:nvSpPr>
        <p:spPr>
          <a:xfrm>
            <a:off x="6924610" y="343375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grpSp>
        <p:nvGrpSpPr>
          <p:cNvPr id="155" name="Google Shape;155;p19"/>
          <p:cNvGrpSpPr/>
          <p:nvPr/>
        </p:nvGrpSpPr>
        <p:grpSpPr>
          <a:xfrm>
            <a:off x="6970602" y="3040670"/>
            <a:ext cx="1167451" cy="480121"/>
            <a:chOff x="1053300" y="2430232"/>
            <a:chExt cx="1167451" cy="480121"/>
          </a:xfrm>
        </p:grpSpPr>
        <p:sp>
          <p:nvSpPr>
            <p:cNvPr id="156" name="Google Shape;156;p19"/>
            <p:cNvSpPr txBox="1"/>
            <p:nvPr/>
          </p:nvSpPr>
          <p:spPr>
            <a:xfrm>
              <a:off x="1053300" y="2430232"/>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57" name="Google Shape;157;p19"/>
            <p:cNvSpPr txBox="1"/>
            <p:nvPr/>
          </p:nvSpPr>
          <p:spPr>
            <a:xfrm>
              <a:off x="1053452" y="2540206"/>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58" name="Google Shape;158;p19"/>
            <p:cNvSpPr txBox="1"/>
            <p:nvPr/>
          </p:nvSpPr>
          <p:spPr>
            <a:xfrm>
              <a:off x="1053452" y="2647554"/>
              <a:ext cx="11673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id="159" name="Google Shape;159;p19" descr="Image result for curly brackets"/>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id="160" name="Google Shape;160;p19" descr="Image result for curly brackets"/>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pic>
        <p:nvPicPr>
          <p:cNvPr id="161" name="Google Shape;161;p19"/>
          <p:cNvPicPr preferRelativeResize="0"/>
          <p:nvPr/>
        </p:nvPicPr>
        <p:blipFill>
          <a:blip r:embed="rId4">
            <a:alphaModFix/>
          </a:blip>
          <a:stretch>
            <a:fillRect/>
          </a:stretch>
        </p:blipFill>
        <p:spPr>
          <a:xfrm>
            <a:off x="1300800" y="1610225"/>
            <a:ext cx="4733664" cy="991200"/>
          </a:xfrm>
          <a:prstGeom prst="rect">
            <a:avLst/>
          </a:prstGeom>
          <a:noFill/>
          <a:ln>
            <a:noFill/>
          </a:ln>
        </p:spPr>
      </p:pic>
      <p:sp>
        <p:nvSpPr>
          <p:cNvPr id="162" name="Google Shape;162;p19"/>
          <p:cNvSpPr txBox="1"/>
          <p:nvPr/>
        </p:nvSpPr>
        <p:spPr>
          <a:xfrm>
            <a:off x="4881900" y="1727000"/>
            <a:ext cx="1076400" cy="337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cxnSp>
        <p:nvCxnSpPr>
          <p:cNvPr id="163" name="Google Shape;163;p19"/>
          <p:cNvCxnSpPr>
            <a:endCxn id="164" idx="0"/>
          </p:cNvCxnSpPr>
          <p:nvPr/>
        </p:nvCxnSpPr>
        <p:spPr>
          <a:xfrm>
            <a:off x="5886850" y="1914725"/>
            <a:ext cx="1734600" cy="1021200"/>
          </a:xfrm>
          <a:prstGeom prst="curvedConnector2">
            <a:avLst/>
          </a:prstGeom>
          <a:noFill/>
          <a:ln w="28575" cap="flat" cmpd="sng">
            <a:solidFill>
              <a:schemeClr val="dk2"/>
            </a:solidFill>
            <a:prstDash val="solid"/>
            <a:round/>
            <a:headEnd type="none" w="med" len="med"/>
            <a:tailEnd type="none" w="med" len="med"/>
          </a:ln>
        </p:spPr>
      </p:cxnSp>
      <p:sp>
        <p:nvSpPr>
          <p:cNvPr id="164" name="Google Shape;164;p19"/>
          <p:cNvSpPr/>
          <p:nvPr/>
        </p:nvSpPr>
        <p:spPr>
          <a:xfrm>
            <a:off x="7538800" y="2935925"/>
            <a:ext cx="165300" cy="189900"/>
          </a:xfrm>
          <a:prstGeom prst="downArrow">
            <a:avLst>
              <a:gd name="adj1" fmla="val 9164"/>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170" name="Google Shape;170;p20"/>
          <p:cNvSpPr txBox="1"/>
          <p:nvPr/>
        </p:nvSpPr>
        <p:spPr>
          <a:xfrm>
            <a:off x="841225" y="1084000"/>
            <a:ext cx="15822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sp>
        <p:nvSpPr>
          <p:cNvPr id="171" name="Google Shape;171;p20"/>
          <p:cNvSpPr txBox="1"/>
          <p:nvPr/>
        </p:nvSpPr>
        <p:spPr>
          <a:xfrm>
            <a:off x="6955500" y="409977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cxnSp>
        <p:nvCxnSpPr>
          <p:cNvPr id="172" name="Google Shape;172;p20"/>
          <p:cNvCxnSpPr/>
          <p:nvPr/>
        </p:nvCxnSpPr>
        <p:spPr>
          <a:xfrm>
            <a:off x="6690776" y="301322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173" name="Google Shape;173;p20"/>
          <p:cNvCxnSpPr/>
          <p:nvPr/>
        </p:nvCxnSpPr>
        <p:spPr>
          <a:xfrm>
            <a:off x="6690768" y="400440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174" name="Google Shape;174;p20"/>
          <p:cNvCxnSpPr/>
          <p:nvPr/>
        </p:nvCxnSpPr>
        <p:spPr>
          <a:xfrm>
            <a:off x="8417868" y="3013225"/>
            <a:ext cx="0" cy="991200"/>
          </a:xfrm>
          <a:prstGeom prst="straightConnector1">
            <a:avLst/>
          </a:prstGeom>
          <a:noFill/>
          <a:ln w="19050" cap="flat" cmpd="sng">
            <a:solidFill>
              <a:schemeClr val="dk2"/>
            </a:solidFill>
            <a:prstDash val="solid"/>
            <a:round/>
            <a:headEnd type="none" w="med" len="med"/>
            <a:tailEnd type="none" w="med" len="med"/>
          </a:ln>
        </p:spPr>
      </p:cxnSp>
      <p:sp>
        <p:nvSpPr>
          <p:cNvPr id="175" name="Google Shape;175;p20"/>
          <p:cNvSpPr txBox="1"/>
          <p:nvPr/>
        </p:nvSpPr>
        <p:spPr>
          <a:xfrm>
            <a:off x="6917119" y="363120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176" name="Google Shape;176;p20"/>
          <p:cNvSpPr txBox="1"/>
          <p:nvPr/>
        </p:nvSpPr>
        <p:spPr>
          <a:xfrm>
            <a:off x="6924610" y="343375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pic>
        <p:nvPicPr>
          <p:cNvPr id="177" name="Google Shape;177;p20" descr="Image result for curly brackets"/>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id="178" name="Google Shape;178;p20" descr="Image result for curly brackets"/>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pic>
        <p:nvPicPr>
          <p:cNvPr id="179" name="Google Shape;179;p20"/>
          <p:cNvPicPr preferRelativeResize="0"/>
          <p:nvPr/>
        </p:nvPicPr>
        <p:blipFill>
          <a:blip r:embed="rId4">
            <a:alphaModFix/>
          </a:blip>
          <a:stretch>
            <a:fillRect/>
          </a:stretch>
        </p:blipFill>
        <p:spPr>
          <a:xfrm>
            <a:off x="1300800" y="1610225"/>
            <a:ext cx="4733664" cy="991200"/>
          </a:xfrm>
          <a:prstGeom prst="rect">
            <a:avLst/>
          </a:prstGeom>
          <a:noFill/>
          <a:ln>
            <a:noFill/>
          </a:ln>
        </p:spPr>
      </p:pic>
      <p:sp>
        <p:nvSpPr>
          <p:cNvPr id="180" name="Google Shape;180;p20"/>
          <p:cNvSpPr txBox="1"/>
          <p:nvPr/>
        </p:nvSpPr>
        <p:spPr>
          <a:xfrm>
            <a:off x="6920510" y="3247156"/>
            <a:ext cx="1076400" cy="33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cxnSp>
        <p:nvCxnSpPr>
          <p:cNvPr id="181" name="Google Shape;181;p20"/>
          <p:cNvCxnSpPr>
            <a:endCxn id="182" idx="0"/>
          </p:cNvCxnSpPr>
          <p:nvPr/>
        </p:nvCxnSpPr>
        <p:spPr>
          <a:xfrm>
            <a:off x="5886850" y="1914725"/>
            <a:ext cx="1734600" cy="1021200"/>
          </a:xfrm>
          <a:prstGeom prst="curvedConnector2">
            <a:avLst/>
          </a:prstGeom>
          <a:noFill/>
          <a:ln w="28575" cap="flat" cmpd="sng">
            <a:solidFill>
              <a:schemeClr val="dk2"/>
            </a:solidFill>
            <a:prstDash val="solid"/>
            <a:round/>
            <a:headEnd type="none" w="med" len="med"/>
            <a:tailEnd type="none" w="med" len="med"/>
          </a:ln>
        </p:spPr>
      </p:cxnSp>
      <p:sp>
        <p:nvSpPr>
          <p:cNvPr id="182" name="Google Shape;182;p20"/>
          <p:cNvSpPr/>
          <p:nvPr/>
        </p:nvSpPr>
        <p:spPr>
          <a:xfrm>
            <a:off x="7538800" y="2935925"/>
            <a:ext cx="165300" cy="189900"/>
          </a:xfrm>
          <a:prstGeom prst="downArrow">
            <a:avLst>
              <a:gd name="adj1" fmla="val 9164"/>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p:nvPr/>
        </p:nvSpPr>
        <p:spPr>
          <a:xfrm>
            <a:off x="0" y="4813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188" name="Google Shape;188;p21"/>
          <p:cNvSpPr txBox="1"/>
          <p:nvPr/>
        </p:nvSpPr>
        <p:spPr>
          <a:xfrm>
            <a:off x="841225" y="1084000"/>
            <a:ext cx="15822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sp>
        <p:nvSpPr>
          <p:cNvPr id="189" name="Google Shape;189;p21"/>
          <p:cNvSpPr txBox="1"/>
          <p:nvPr/>
        </p:nvSpPr>
        <p:spPr>
          <a:xfrm>
            <a:off x="6955500" y="4099775"/>
            <a:ext cx="12465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Jedi ID</a:t>
            </a:r>
            <a:endParaRPr/>
          </a:p>
        </p:txBody>
      </p:sp>
      <p:pic>
        <p:nvPicPr>
          <p:cNvPr id="190" name="Google Shape;190;p21"/>
          <p:cNvPicPr preferRelativeResize="0"/>
          <p:nvPr/>
        </p:nvPicPr>
        <p:blipFill>
          <a:blip r:embed="rId3">
            <a:alphaModFix/>
          </a:blip>
          <a:stretch>
            <a:fillRect/>
          </a:stretch>
        </p:blipFill>
        <p:spPr>
          <a:xfrm>
            <a:off x="1300800" y="1610225"/>
            <a:ext cx="4733664" cy="991200"/>
          </a:xfrm>
          <a:prstGeom prst="rect">
            <a:avLst/>
          </a:prstGeom>
          <a:noFill/>
          <a:ln>
            <a:noFill/>
          </a:ln>
        </p:spPr>
      </p:pic>
      <p:sp>
        <p:nvSpPr>
          <p:cNvPr id="191" name="Google Shape;191;p21"/>
          <p:cNvSpPr txBox="1"/>
          <p:nvPr/>
        </p:nvSpPr>
        <p:spPr>
          <a:xfrm>
            <a:off x="841225" y="2788575"/>
            <a:ext cx="18543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latin typeface="Roboto"/>
                <a:ea typeface="Roboto"/>
                <a:cs typeface="Roboto"/>
                <a:sym typeface="Roboto"/>
              </a:rPr>
              <a:t>Fetching Data</a:t>
            </a:r>
            <a:endParaRPr sz="1800">
              <a:latin typeface="Roboto"/>
              <a:ea typeface="Roboto"/>
              <a:cs typeface="Roboto"/>
              <a:sym typeface="Roboto"/>
            </a:endParaRPr>
          </a:p>
        </p:txBody>
      </p:sp>
      <p:pic>
        <p:nvPicPr>
          <p:cNvPr id="192" name="Google Shape;192;p21"/>
          <p:cNvPicPr preferRelativeResize="0"/>
          <p:nvPr/>
        </p:nvPicPr>
        <p:blipFill>
          <a:blip r:embed="rId4">
            <a:alphaModFix/>
          </a:blip>
          <a:stretch>
            <a:fillRect/>
          </a:stretch>
        </p:blipFill>
        <p:spPr>
          <a:xfrm>
            <a:off x="1300800" y="3264067"/>
            <a:ext cx="4733674" cy="1621357"/>
          </a:xfrm>
          <a:prstGeom prst="rect">
            <a:avLst/>
          </a:prstGeom>
          <a:noFill/>
          <a:ln>
            <a:noFill/>
          </a:ln>
        </p:spPr>
      </p:pic>
      <p:cxnSp>
        <p:nvCxnSpPr>
          <p:cNvPr id="193" name="Google Shape;193;p21"/>
          <p:cNvCxnSpPr/>
          <p:nvPr/>
        </p:nvCxnSpPr>
        <p:spPr>
          <a:xfrm>
            <a:off x="6690776" y="3013225"/>
            <a:ext cx="0" cy="991200"/>
          </a:xfrm>
          <a:prstGeom prst="straightConnector1">
            <a:avLst/>
          </a:prstGeom>
          <a:noFill/>
          <a:ln w="19050" cap="flat" cmpd="sng">
            <a:solidFill>
              <a:schemeClr val="dk2"/>
            </a:solidFill>
            <a:prstDash val="solid"/>
            <a:round/>
            <a:headEnd type="none" w="med" len="med"/>
            <a:tailEnd type="none" w="med" len="med"/>
          </a:ln>
        </p:spPr>
      </p:cxnSp>
      <p:cxnSp>
        <p:nvCxnSpPr>
          <p:cNvPr id="194" name="Google Shape;194;p21"/>
          <p:cNvCxnSpPr/>
          <p:nvPr/>
        </p:nvCxnSpPr>
        <p:spPr>
          <a:xfrm>
            <a:off x="6690768" y="4004400"/>
            <a:ext cx="1727100" cy="0"/>
          </a:xfrm>
          <a:prstGeom prst="straightConnector1">
            <a:avLst/>
          </a:prstGeom>
          <a:noFill/>
          <a:ln w="19050" cap="flat" cmpd="sng">
            <a:solidFill>
              <a:schemeClr val="dk2"/>
            </a:solidFill>
            <a:prstDash val="solid"/>
            <a:round/>
            <a:headEnd type="none" w="med" len="med"/>
            <a:tailEnd type="none" w="med" len="med"/>
          </a:ln>
        </p:spPr>
      </p:cxnSp>
      <p:cxnSp>
        <p:nvCxnSpPr>
          <p:cNvPr id="195" name="Google Shape;195;p21"/>
          <p:cNvCxnSpPr/>
          <p:nvPr/>
        </p:nvCxnSpPr>
        <p:spPr>
          <a:xfrm>
            <a:off x="8417868" y="3013225"/>
            <a:ext cx="0" cy="991200"/>
          </a:xfrm>
          <a:prstGeom prst="straightConnector1">
            <a:avLst/>
          </a:prstGeom>
          <a:noFill/>
          <a:ln w="19050" cap="flat" cmpd="sng">
            <a:solidFill>
              <a:schemeClr val="dk2"/>
            </a:solidFill>
            <a:prstDash val="solid"/>
            <a:round/>
            <a:headEnd type="none" w="med" len="med"/>
            <a:tailEnd type="none" w="med" len="med"/>
          </a:ln>
        </p:spPr>
      </p:cxnSp>
      <p:sp>
        <p:nvSpPr>
          <p:cNvPr id="196" name="Google Shape;196;p21"/>
          <p:cNvSpPr txBox="1"/>
          <p:nvPr/>
        </p:nvSpPr>
        <p:spPr>
          <a:xfrm>
            <a:off x="6917119" y="3631200"/>
            <a:ext cx="1644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197" name="Google Shape;197;p21"/>
          <p:cNvSpPr txBox="1"/>
          <p:nvPr/>
        </p:nvSpPr>
        <p:spPr>
          <a:xfrm>
            <a:off x="6924610" y="3433750"/>
            <a:ext cx="11673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pic>
        <p:nvPicPr>
          <p:cNvPr id="198" name="Google Shape;198;p21" descr="Image result for curly brackets"/>
          <p:cNvPicPr preferRelativeResize="0"/>
          <p:nvPr/>
        </p:nvPicPr>
        <p:blipFill>
          <a:blip r:embed="rId5">
            <a:alphaModFix/>
          </a:blip>
          <a:stretch>
            <a:fillRect/>
          </a:stretch>
        </p:blipFill>
        <p:spPr>
          <a:xfrm>
            <a:off x="6761855" y="3062812"/>
            <a:ext cx="232600" cy="893550"/>
          </a:xfrm>
          <a:prstGeom prst="rect">
            <a:avLst/>
          </a:prstGeom>
          <a:noFill/>
          <a:ln>
            <a:noFill/>
          </a:ln>
        </p:spPr>
      </p:pic>
      <p:pic>
        <p:nvPicPr>
          <p:cNvPr id="199" name="Google Shape;199;p21" descr="Image result for curly brackets"/>
          <p:cNvPicPr preferRelativeResize="0"/>
          <p:nvPr/>
        </p:nvPicPr>
        <p:blipFill>
          <a:blip r:embed="rId5">
            <a:alphaModFix/>
          </a:blip>
          <a:stretch>
            <a:fillRect/>
          </a:stretch>
        </p:blipFill>
        <p:spPr>
          <a:xfrm rot="10800000">
            <a:off x="8114180" y="3061287"/>
            <a:ext cx="232600" cy="893550"/>
          </a:xfrm>
          <a:prstGeom prst="rect">
            <a:avLst/>
          </a:prstGeom>
          <a:noFill/>
          <a:ln>
            <a:noFill/>
          </a:ln>
        </p:spPr>
      </p:pic>
      <p:sp>
        <p:nvSpPr>
          <p:cNvPr id="200" name="Google Shape;200;p21"/>
          <p:cNvSpPr txBox="1"/>
          <p:nvPr/>
        </p:nvSpPr>
        <p:spPr>
          <a:xfrm>
            <a:off x="6920510" y="3247156"/>
            <a:ext cx="1076400" cy="33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863</Words>
  <Application>Microsoft Macintosh PowerPoint</Application>
  <PresentationFormat>On-screen Show (16:9)</PresentationFormat>
  <Paragraphs>232</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Consolas</vt:lpstr>
      <vt:lpstr>Droid Sans</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Christine Abernathy</cp:lastModifiedBy>
  <cp:revision>2</cp:revision>
  <dcterms:modified xsi:type="dcterms:W3CDTF">2020-06-25T00:35:35Z</dcterms:modified>
</cp:coreProperties>
</file>