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</p:sldMasterIdLst>
  <p:notesMasterIdLst>
    <p:notesMasterId r:id="rId25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Helvetica Neue" panose="02000503000000020004" pitchFamily="2" charset="0"/>
      <p:regular r:id="rId30"/>
      <p:bold r:id="rId31"/>
      <p:italic r:id="rId32"/>
      <p:boldItalic r:id="rId33"/>
    </p:embeddedFont>
    <p:embeddedFont>
      <p:font typeface="Helvetica Neue Light" panose="02000403000000020004" pitchFamily="2" charset="0"/>
      <p:regular r:id="rId34"/>
      <p:bold r:id="rId35"/>
      <p:italic r:id="rId36"/>
      <p:boldItalic r:id="rId37"/>
    </p:embeddedFont>
    <p:embeddedFont>
      <p:font typeface="Kalam" panose="02000000000000000000" pitchFamily="2" charset="77"/>
      <p:regular r:id="rId38"/>
      <p:bold r:id="rId39"/>
    </p:embeddedFont>
    <p:embeddedFont>
      <p:font typeface="Roboto" pitchFamily="2" charset="0"/>
      <p:regular r:id="rId40"/>
      <p:bold r:id="rId41"/>
      <p:italic r:id="rId42"/>
      <p:boldItalic r:id="rId43"/>
    </p:embeddedFont>
    <p:embeddedFont>
      <p:font typeface="Roboto Medium" pitchFamily="2" charset="0"/>
      <p:regular r:id="rId44"/>
      <p:bold r:id="rId45"/>
      <p:italic r:id="rId46"/>
      <p:boldItalic r:id="rId47"/>
    </p:embeddedFont>
    <p:embeddedFont>
      <p:font typeface="Roboto Mono" pitchFamily="2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6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75"/>
    <p:restoredTop sz="94770"/>
  </p:normalViewPr>
  <p:slideViewPr>
    <p:cSldViewPr snapToGrid="0">
      <p:cViewPr varScale="1">
        <p:scale>
          <a:sx n="136" d="100"/>
          <a:sy n="136" d="100"/>
        </p:scale>
        <p:origin x="208" y="208"/>
      </p:cViewPr>
      <p:guideLst>
        <p:guide orient="horz" pos="1620"/>
        <p:guide pos="2880"/>
        <p:guide orient="horz" pos="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font" Target="fonts/font22.fntdata"/><Relationship Id="rId50" Type="http://schemas.openxmlformats.org/officeDocument/2006/relationships/font" Target="fonts/font25.fntdata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4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font" Target="fonts/font23.fntdata"/><Relationship Id="rId8" Type="http://schemas.openxmlformats.org/officeDocument/2006/relationships/slide" Target="slides/slide6.xml"/><Relationship Id="rId51" Type="http://schemas.openxmlformats.org/officeDocument/2006/relationships/font" Target="fonts/font26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0" Type="http://schemas.openxmlformats.org/officeDocument/2006/relationships/slide" Target="slides/slide18.xml"/><Relationship Id="rId41" Type="http://schemas.openxmlformats.org/officeDocument/2006/relationships/font" Target="fonts/font16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2a7e086f5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2a7e086f5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adee6f059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6adee6f059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adee6f059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6adee6f059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adee6f059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6adee6f059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Unless for some reason you really need to handle errors for each promise specifically.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adee6f059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adee6f059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You can simply return the next promise that you want to resolve next.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6adee6f059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6adee6f059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6adee6f059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6adee6f059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6adee6f059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6adee6f059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6adee6f059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6adee6f059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adee6f059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6adee6f059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6adee6f059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6adee6f059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adee6f059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adee6f059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6adee6f059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6adee6f059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adee6f05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adee6f05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620e1807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620e1807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adee6f0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adee6f0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adee6f059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adee6f059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adee6f059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adee6f059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adee6f059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adee6f059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adee6f059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adee6f059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adee6f059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adee6f059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adee6f059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adee6f059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s47si.stanford.edu" TargetMode="Externa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Helvetica Neue Light"/>
              <a:buNone/>
              <a:defRPr sz="5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CUSTOM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/>
        </p:nvSpPr>
        <p:spPr>
          <a:xfrm>
            <a:off x="602650" y="1729525"/>
            <a:ext cx="7847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CS47: Cross-Platform Mobile Development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15;p3"/>
          <p:cNvSpPr txBox="1"/>
          <p:nvPr/>
        </p:nvSpPr>
        <p:spPr>
          <a:xfrm>
            <a:off x="602650" y="4185525"/>
            <a:ext cx="24636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 dirty="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https://</a:t>
            </a:r>
            <a:r>
              <a:rPr lang="en" sz="1200" u="sng" dirty="0" err="1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</a:t>
            </a:r>
            <a:r>
              <a:rPr lang="en" sz="1200" u="sng" dirty="0" err="1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lass.website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16;p3"/>
          <p:cNvSpPr txBox="1"/>
          <p:nvPr/>
        </p:nvSpPr>
        <p:spPr>
          <a:xfrm>
            <a:off x="938750" y="4540025"/>
            <a:ext cx="33378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class.slack.com</a:t>
            </a:r>
            <a:endParaRPr sz="12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950" y="4511025"/>
            <a:ext cx="284100" cy="2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/>
        </p:nvSpPr>
        <p:spPr>
          <a:xfrm>
            <a:off x="5211990" y="3088725"/>
            <a:ext cx="3337800" cy="17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Faculty Advisor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Instructor #1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Fall 2019</a:t>
            </a:r>
            <a:endParaRPr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602650" y="2181750"/>
            <a:ext cx="78474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40">
          <p15:clr>
            <a:srgbClr val="FA7B17"/>
          </p15:clr>
        </p15:guide>
        <p15:guide id="2" pos="5323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25"/>
          <p:cNvPicPr preferRelativeResize="0"/>
          <p:nvPr/>
        </p:nvPicPr>
        <p:blipFill rotWithShape="1">
          <a:blip r:embed="rId2">
            <a:alphaModFix/>
          </a:blip>
          <a:srcRect r="86462" b="74991"/>
          <a:stretch/>
        </p:blipFill>
        <p:spPr>
          <a:xfrm>
            <a:off x="246700" y="386075"/>
            <a:ext cx="327214" cy="4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A7B17"/>
          </p15:clr>
        </p15:guide>
        <p15:guide id="2" pos="5472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No block)">
  <p:cSld name="BLANK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A7B17"/>
          </p15:clr>
        </p15:guide>
        <p15:guide id="2" pos="5472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None/>
              <a:defRPr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  <a:defRPr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Promis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javascript.info/promise-chaini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Promis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.jpg"/><Relationship Id="rId4" Type="http://schemas.openxmlformats.org/officeDocument/2006/relationships/hyperlink" Target="https://javascript.info/promise-chaini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Promis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javascript.info/promise-chaini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Promis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javascript.info/promise-chaini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async-awai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developer.mozilla.org/en-US/docs/Web/JavaScript/Reference/Statements/try...catch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Promis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javascript.info/promise-chaini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Promis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5.png"/><Relationship Id="rId4" Type="http://schemas.openxmlformats.org/officeDocument/2006/relationships/hyperlink" Target="https://javascript.info/promise-chainin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Promis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5.png"/><Relationship Id="rId4" Type="http://schemas.openxmlformats.org/officeDocument/2006/relationships/hyperlink" Target="https://javascript.info/promise-chainin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Fetch_API/Using_Fetch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wapi.dev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s://reflect.sh/various-ocean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wapi.dev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s://github.com/stanford-cs47/React-Native-Demos/tree/master/content/14-Lecture7B-Starter-Class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developer.spotify.com/documentation/web-api/reference/" TargetMode="External"/><Relationship Id="rId7" Type="http://schemas.openxmlformats.org/officeDocument/2006/relationships/hyperlink" Target="https://openweathermap.org/ap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png"/><Relationship Id="rId5" Type="http://schemas.openxmlformats.org/officeDocument/2006/relationships/hyperlink" Target="https://github.com/maivy/Rechords/blob/master/App/Data/api/searchApi.js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github.com/stanford-cs47/React-Native-Demos/tree/master/content/15-Lecture7B-Starter-Functiona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Promis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javascript.info/promise-chain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Promis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javascript.info/promise-chain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Promis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javascript.info/promise-chaini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Promis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javascript.info/promise-chain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Promis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javascript.info/promise-chaini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Promis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javascript.info/promise-chaini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Promis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javascript.info/promise-chai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9"/>
          <p:cNvSpPr txBox="1">
            <a:spLocks noGrp="1"/>
          </p:cNvSpPr>
          <p:nvPr>
            <p:ph type="subTitle" idx="1"/>
          </p:nvPr>
        </p:nvSpPr>
        <p:spPr>
          <a:xfrm>
            <a:off x="602650" y="2181750"/>
            <a:ext cx="78474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Lecture 7B: Networking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9"/>
          <p:cNvSpPr txBox="1">
            <a:spLocks noGrp="1"/>
          </p:cNvSpPr>
          <p:nvPr>
            <p:ph type="title" idx="4294967295"/>
          </p:nvPr>
        </p:nvSpPr>
        <p:spPr>
          <a:xfrm>
            <a:off x="381000" y="152400"/>
            <a:ext cx="489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Chaining Promises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16" name="Google Shape;316;p49"/>
          <p:cNvSpPr txBox="1">
            <a:spLocks noGrp="1"/>
          </p:cNvSpPr>
          <p:nvPr>
            <p:ph type="title" idx="4294967295"/>
          </p:nvPr>
        </p:nvSpPr>
        <p:spPr>
          <a:xfrm>
            <a:off x="4572000" y="152400"/>
            <a:ext cx="4229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DFE0E2"/>
                </a:solidFill>
              </a:rPr>
              <a:t>Not the ones people make</a:t>
            </a:r>
            <a:endParaRPr sz="1800" b="1">
              <a:solidFill>
                <a:srgbClr val="DFE0E2"/>
              </a:solidFill>
            </a:endParaRPr>
          </a:p>
        </p:txBody>
      </p:sp>
      <p:sp>
        <p:nvSpPr>
          <p:cNvPr id="317" name="Google Shape;317;p49"/>
          <p:cNvSpPr txBox="1"/>
          <p:nvPr/>
        </p:nvSpPr>
        <p:spPr>
          <a:xfrm>
            <a:off x="0" y="4742475"/>
            <a:ext cx="9144000" cy="401100"/>
          </a:xfrm>
          <a:prstGeom prst="rect">
            <a:avLst/>
          </a:prstGeom>
          <a:solidFill>
            <a:srgbClr val="384048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00050" marR="38675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USEFUL LINKS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JavaScript Demo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Chaining Promises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49"/>
          <p:cNvSpPr/>
          <p:nvPr/>
        </p:nvSpPr>
        <p:spPr>
          <a:xfrm>
            <a:off x="3904500" y="984200"/>
            <a:ext cx="4782300" cy="3674700"/>
          </a:xfrm>
          <a:prstGeom prst="roundRect">
            <a:avLst>
              <a:gd name="adj" fmla="val 7145"/>
            </a:avLst>
          </a:prstGeom>
          <a:solidFill>
            <a:srgbClr val="282C34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resolve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reject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=&gt;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resolve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}).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}).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}).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Google Shape;319;p49"/>
          <p:cNvSpPr txBox="1">
            <a:spLocks noGrp="1"/>
          </p:cNvSpPr>
          <p:nvPr>
            <p:ph type="title" idx="4294967295"/>
          </p:nvPr>
        </p:nvSpPr>
        <p:spPr>
          <a:xfrm>
            <a:off x="381000" y="984200"/>
            <a:ext cx="311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can run asynchronous functions in order by chaining them.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 txBox="1">
            <a:spLocks noGrp="1"/>
          </p:cNvSpPr>
          <p:nvPr>
            <p:ph type="title" idx="4294967295"/>
          </p:nvPr>
        </p:nvSpPr>
        <p:spPr>
          <a:xfrm>
            <a:off x="381000" y="152400"/>
            <a:ext cx="489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Chaining Promises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25" name="Google Shape;325;p50"/>
          <p:cNvSpPr txBox="1">
            <a:spLocks noGrp="1"/>
          </p:cNvSpPr>
          <p:nvPr>
            <p:ph type="title" idx="4294967295"/>
          </p:nvPr>
        </p:nvSpPr>
        <p:spPr>
          <a:xfrm>
            <a:off x="4572000" y="152400"/>
            <a:ext cx="4229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DFE0E2"/>
                </a:solidFill>
              </a:rPr>
              <a:t>Not the ones people make</a:t>
            </a:r>
            <a:endParaRPr sz="1800" b="1">
              <a:solidFill>
                <a:srgbClr val="DFE0E2"/>
              </a:solidFill>
            </a:endParaRPr>
          </a:p>
        </p:txBody>
      </p:sp>
      <p:sp>
        <p:nvSpPr>
          <p:cNvPr id="326" name="Google Shape;326;p50"/>
          <p:cNvSpPr txBox="1"/>
          <p:nvPr/>
        </p:nvSpPr>
        <p:spPr>
          <a:xfrm>
            <a:off x="0" y="4742475"/>
            <a:ext cx="9144000" cy="401100"/>
          </a:xfrm>
          <a:prstGeom prst="rect">
            <a:avLst/>
          </a:prstGeom>
          <a:solidFill>
            <a:srgbClr val="384048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00050" marR="38675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USEFUL LINKS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JavaScript Demo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Chaining Promises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50"/>
          <p:cNvSpPr/>
          <p:nvPr/>
        </p:nvSpPr>
        <p:spPr>
          <a:xfrm>
            <a:off x="3904500" y="984200"/>
            <a:ext cx="4782300" cy="3674700"/>
          </a:xfrm>
          <a:prstGeom prst="roundRect">
            <a:avLst>
              <a:gd name="adj" fmla="val 7145"/>
            </a:avLst>
          </a:prstGeom>
          <a:solidFill>
            <a:srgbClr val="282C34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resolve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reject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=&gt;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resolve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}).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}).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}).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8" name="Google Shape;328;p50"/>
          <p:cNvSpPr txBox="1">
            <a:spLocks noGrp="1"/>
          </p:cNvSpPr>
          <p:nvPr>
            <p:ph type="title" idx="4294967295"/>
          </p:nvPr>
        </p:nvSpPr>
        <p:spPr>
          <a:xfrm>
            <a:off x="381000" y="984200"/>
            <a:ext cx="311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can run asynchronous functions in order by chaining them.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29" name="Google Shape;329;p50"/>
          <p:cNvSpPr txBox="1">
            <a:spLocks noGrp="1"/>
          </p:cNvSpPr>
          <p:nvPr>
            <p:ph type="title" idx="4294967295"/>
          </p:nvPr>
        </p:nvSpPr>
        <p:spPr>
          <a:xfrm>
            <a:off x="381000" y="2109050"/>
            <a:ext cx="31197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CAVEAT</a:t>
            </a:r>
            <a:endParaRPr sz="1400" b="1"/>
          </a:p>
        </p:txBody>
      </p:sp>
      <p:sp>
        <p:nvSpPr>
          <p:cNvPr id="330" name="Google Shape;330;p50"/>
          <p:cNvSpPr txBox="1">
            <a:spLocks noGrp="1"/>
          </p:cNvSpPr>
          <p:nvPr>
            <p:ph type="title" idx="4294967295"/>
          </p:nvPr>
        </p:nvSpPr>
        <p:spPr>
          <a:xfrm>
            <a:off x="381000" y="2571780"/>
            <a:ext cx="3119700" cy="19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Pyramid of doom</a:t>
            </a:r>
            <a:endParaRPr sz="1800" b="1"/>
          </a:p>
        </p:txBody>
      </p:sp>
      <p:cxnSp>
        <p:nvCxnSpPr>
          <p:cNvPr id="331" name="Google Shape;331;p50"/>
          <p:cNvCxnSpPr/>
          <p:nvPr/>
        </p:nvCxnSpPr>
        <p:spPr>
          <a:xfrm>
            <a:off x="457200" y="2490950"/>
            <a:ext cx="3084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332" name="Google Shape;332;p50" descr="Image result for js pyramid of doom"/>
          <p:cNvPicPr preferRelativeResize="0"/>
          <p:nvPr/>
        </p:nvPicPr>
        <p:blipFill rotWithShape="1">
          <a:blip r:embed="rId5">
            <a:alphaModFix/>
          </a:blip>
          <a:srcRect l="1039" t="24236" r="51259"/>
          <a:stretch/>
        </p:blipFill>
        <p:spPr>
          <a:xfrm>
            <a:off x="457200" y="3114925"/>
            <a:ext cx="3084000" cy="1467900"/>
          </a:xfrm>
          <a:prstGeom prst="roundRect">
            <a:avLst>
              <a:gd name="adj" fmla="val 8295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1"/>
          <p:cNvSpPr txBox="1"/>
          <p:nvPr/>
        </p:nvSpPr>
        <p:spPr>
          <a:xfrm>
            <a:off x="0" y="4742475"/>
            <a:ext cx="9144000" cy="401100"/>
          </a:xfrm>
          <a:prstGeom prst="rect">
            <a:avLst/>
          </a:prstGeom>
          <a:solidFill>
            <a:srgbClr val="384048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00050" marR="38675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USEFUL LINKS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JavaScript Demo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Chaining Promises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51"/>
          <p:cNvSpPr/>
          <p:nvPr/>
        </p:nvSpPr>
        <p:spPr>
          <a:xfrm>
            <a:off x="457200" y="618931"/>
            <a:ext cx="3609000" cy="3905100"/>
          </a:xfrm>
          <a:prstGeom prst="roundRect">
            <a:avLst>
              <a:gd name="adj" fmla="val 7145"/>
            </a:avLst>
          </a:prstGeom>
          <a:solidFill>
            <a:srgbClr val="282C34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myfunction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()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promise1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value1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value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promise2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value2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value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promise3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value3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value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}).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error3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error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})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}).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error2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error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})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}).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error1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error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Google Shape;339;p51"/>
          <p:cNvSpPr txBox="1">
            <a:spLocks noGrp="1"/>
          </p:cNvSpPr>
          <p:nvPr>
            <p:ph type="title" idx="4294967295"/>
          </p:nvPr>
        </p:nvSpPr>
        <p:spPr>
          <a:xfrm>
            <a:off x="457200" y="224100"/>
            <a:ext cx="31197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Promises</a:t>
            </a:r>
            <a:endParaRPr sz="1400" b="1"/>
          </a:p>
        </p:txBody>
      </p:sp>
      <p:sp>
        <p:nvSpPr>
          <p:cNvPr id="340" name="Google Shape;340;p51"/>
          <p:cNvSpPr txBox="1"/>
          <p:nvPr/>
        </p:nvSpPr>
        <p:spPr>
          <a:xfrm>
            <a:off x="4572000" y="984200"/>
            <a:ext cx="2154300" cy="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rPr>
              <a:t>Don’t do this</a:t>
            </a:r>
            <a:endParaRPr sz="2000">
              <a:solidFill>
                <a:schemeClr val="dk1"/>
              </a:solidFill>
              <a:latin typeface="Kalam"/>
              <a:ea typeface="Kalam"/>
              <a:cs typeface="Kalam"/>
              <a:sym typeface="Kala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2"/>
          <p:cNvSpPr txBox="1"/>
          <p:nvPr/>
        </p:nvSpPr>
        <p:spPr>
          <a:xfrm>
            <a:off x="0" y="4742475"/>
            <a:ext cx="9144000" cy="401100"/>
          </a:xfrm>
          <a:prstGeom prst="rect">
            <a:avLst/>
          </a:prstGeom>
          <a:solidFill>
            <a:srgbClr val="384048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00050" marR="38675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USEFUL LINKS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JavaScript Demo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Chaining Promises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52"/>
          <p:cNvSpPr/>
          <p:nvPr/>
        </p:nvSpPr>
        <p:spPr>
          <a:xfrm>
            <a:off x="457200" y="618931"/>
            <a:ext cx="3609000" cy="3905100"/>
          </a:xfrm>
          <a:prstGeom prst="roundRect">
            <a:avLst>
              <a:gd name="adj" fmla="val 7145"/>
            </a:avLst>
          </a:prstGeom>
          <a:solidFill>
            <a:srgbClr val="282C34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myfunction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()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promise1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value1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value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promise2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}).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value2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value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promise3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}).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value3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value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}).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error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})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7" name="Google Shape;347;p52"/>
          <p:cNvSpPr txBox="1">
            <a:spLocks noGrp="1"/>
          </p:cNvSpPr>
          <p:nvPr>
            <p:ph type="title" idx="4294967295"/>
          </p:nvPr>
        </p:nvSpPr>
        <p:spPr>
          <a:xfrm>
            <a:off x="457200" y="224100"/>
            <a:ext cx="31197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Promises</a:t>
            </a:r>
            <a:endParaRPr sz="1400" b="1"/>
          </a:p>
        </p:txBody>
      </p:sp>
      <p:sp>
        <p:nvSpPr>
          <p:cNvPr id="348" name="Google Shape;348;p52"/>
          <p:cNvSpPr txBox="1"/>
          <p:nvPr/>
        </p:nvSpPr>
        <p:spPr>
          <a:xfrm>
            <a:off x="4572000" y="984200"/>
            <a:ext cx="2154300" cy="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rPr>
              <a:t>A little better</a:t>
            </a:r>
            <a:endParaRPr sz="2000">
              <a:solidFill>
                <a:schemeClr val="dk1"/>
              </a:solidFill>
              <a:latin typeface="Kalam"/>
              <a:ea typeface="Kalam"/>
              <a:cs typeface="Kalam"/>
              <a:sym typeface="Kala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3"/>
          <p:cNvSpPr txBox="1">
            <a:spLocks noGrp="1"/>
          </p:cNvSpPr>
          <p:nvPr>
            <p:ph type="title" idx="4294967295"/>
          </p:nvPr>
        </p:nvSpPr>
        <p:spPr>
          <a:xfrm>
            <a:off x="381000" y="152400"/>
            <a:ext cx="489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Async / Await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4" name="Google Shape;354;p53"/>
          <p:cNvSpPr txBox="1">
            <a:spLocks noGrp="1"/>
          </p:cNvSpPr>
          <p:nvPr>
            <p:ph type="title" idx="4294967295"/>
          </p:nvPr>
        </p:nvSpPr>
        <p:spPr>
          <a:xfrm>
            <a:off x="4572000" y="152400"/>
            <a:ext cx="4229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DFE0E2"/>
                </a:solidFill>
              </a:rPr>
              <a:t>The Hero We Deserved</a:t>
            </a:r>
            <a:endParaRPr sz="1800" b="1">
              <a:solidFill>
                <a:srgbClr val="DFE0E2"/>
              </a:solidFill>
            </a:endParaRPr>
          </a:p>
        </p:txBody>
      </p:sp>
      <p:sp>
        <p:nvSpPr>
          <p:cNvPr id="355" name="Google Shape;355;p53"/>
          <p:cNvSpPr txBox="1"/>
          <p:nvPr/>
        </p:nvSpPr>
        <p:spPr>
          <a:xfrm>
            <a:off x="0" y="4742475"/>
            <a:ext cx="9144000" cy="401100"/>
          </a:xfrm>
          <a:prstGeom prst="rect">
            <a:avLst/>
          </a:prstGeom>
          <a:solidFill>
            <a:srgbClr val="384048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00050" marR="38675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USEFUL LINKS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Async / Await Guide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Try...Catch Statement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53"/>
          <p:cNvSpPr/>
          <p:nvPr/>
        </p:nvSpPr>
        <p:spPr>
          <a:xfrm>
            <a:off x="457200" y="1366099"/>
            <a:ext cx="3609000" cy="2885400"/>
          </a:xfrm>
          <a:prstGeom prst="roundRect">
            <a:avLst>
              <a:gd name="adj" fmla="val 7145"/>
            </a:avLst>
          </a:prstGeom>
          <a:solidFill>
            <a:srgbClr val="282C34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myfunction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() 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value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}).</a:t>
            </a:r>
            <a:r>
              <a:rPr lang="en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error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7" name="Google Shape;357;p53"/>
          <p:cNvSpPr/>
          <p:nvPr/>
        </p:nvSpPr>
        <p:spPr>
          <a:xfrm>
            <a:off x="4901125" y="1363250"/>
            <a:ext cx="3785700" cy="2885400"/>
          </a:xfrm>
          <a:prstGeom prst="roundRect">
            <a:avLst>
              <a:gd name="adj" fmla="val 7145"/>
            </a:avLst>
          </a:prstGeom>
          <a:solidFill>
            <a:srgbClr val="282C34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myfunction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value</a:t>
            </a:r>
            <a:endParaRPr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r>
              <a:rPr lang="en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error</a:t>
            </a:r>
            <a:endParaRPr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8" name="Google Shape;358;p53"/>
          <p:cNvCxnSpPr>
            <a:stCxn id="356" idx="3"/>
            <a:endCxn id="357" idx="1"/>
          </p:cNvCxnSpPr>
          <p:nvPr/>
        </p:nvCxnSpPr>
        <p:spPr>
          <a:xfrm rot="10800000" flipH="1">
            <a:off x="4066200" y="2806099"/>
            <a:ext cx="834900" cy="2700"/>
          </a:xfrm>
          <a:prstGeom prst="bentConnector3">
            <a:avLst>
              <a:gd name="adj1" fmla="val 5000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9" name="Google Shape;359;p53"/>
          <p:cNvSpPr txBox="1">
            <a:spLocks noGrp="1"/>
          </p:cNvSpPr>
          <p:nvPr>
            <p:ph type="title" idx="4294967295"/>
          </p:nvPr>
        </p:nvSpPr>
        <p:spPr>
          <a:xfrm>
            <a:off x="457200" y="984200"/>
            <a:ext cx="31197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Promises</a:t>
            </a:r>
            <a:endParaRPr sz="1400" b="1"/>
          </a:p>
        </p:txBody>
      </p:sp>
      <p:sp>
        <p:nvSpPr>
          <p:cNvPr id="360" name="Google Shape;360;p53"/>
          <p:cNvSpPr txBox="1">
            <a:spLocks noGrp="1"/>
          </p:cNvSpPr>
          <p:nvPr>
            <p:ph type="title" idx="4294967295"/>
          </p:nvPr>
        </p:nvSpPr>
        <p:spPr>
          <a:xfrm>
            <a:off x="4901100" y="984200"/>
            <a:ext cx="31197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Async/Await</a:t>
            </a:r>
            <a:endParaRPr sz="14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4"/>
          <p:cNvSpPr txBox="1"/>
          <p:nvPr/>
        </p:nvSpPr>
        <p:spPr>
          <a:xfrm>
            <a:off x="0" y="4742475"/>
            <a:ext cx="9144000" cy="401100"/>
          </a:xfrm>
          <a:prstGeom prst="rect">
            <a:avLst/>
          </a:prstGeom>
          <a:solidFill>
            <a:srgbClr val="384048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00050" marR="38675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USEFUL LINKS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JavaScript Demo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Chaining Promises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54"/>
          <p:cNvSpPr/>
          <p:nvPr/>
        </p:nvSpPr>
        <p:spPr>
          <a:xfrm>
            <a:off x="457200" y="618931"/>
            <a:ext cx="3609000" cy="3905100"/>
          </a:xfrm>
          <a:prstGeom prst="roundRect">
            <a:avLst>
              <a:gd name="adj" fmla="val 7145"/>
            </a:avLst>
          </a:prstGeom>
          <a:solidFill>
            <a:srgbClr val="282C34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myfunction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()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promise1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value1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value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promise2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}).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value2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value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promise3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}).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value3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value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}).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error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})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7" name="Google Shape;367;p54"/>
          <p:cNvSpPr/>
          <p:nvPr/>
        </p:nvSpPr>
        <p:spPr>
          <a:xfrm>
            <a:off x="4901125" y="1392384"/>
            <a:ext cx="3785700" cy="2885400"/>
          </a:xfrm>
          <a:prstGeom prst="roundRect">
            <a:avLst>
              <a:gd name="adj" fmla="val 7145"/>
            </a:avLst>
          </a:prstGeom>
          <a:solidFill>
            <a:srgbClr val="282C34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myfunction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value1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promise1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value2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promise2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value3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promise3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values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error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8" name="Google Shape;368;p54"/>
          <p:cNvCxnSpPr>
            <a:stCxn id="366" idx="3"/>
            <a:endCxn id="367" idx="1"/>
          </p:cNvCxnSpPr>
          <p:nvPr/>
        </p:nvCxnSpPr>
        <p:spPr>
          <a:xfrm>
            <a:off x="4066200" y="2571481"/>
            <a:ext cx="834900" cy="263700"/>
          </a:xfrm>
          <a:prstGeom prst="bentConnector3">
            <a:avLst>
              <a:gd name="adj1" fmla="val 5000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9" name="Google Shape;369;p54"/>
          <p:cNvSpPr txBox="1">
            <a:spLocks noGrp="1"/>
          </p:cNvSpPr>
          <p:nvPr>
            <p:ph type="title" idx="4294967295"/>
          </p:nvPr>
        </p:nvSpPr>
        <p:spPr>
          <a:xfrm>
            <a:off x="457200" y="224100"/>
            <a:ext cx="31197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Promises</a:t>
            </a:r>
            <a:endParaRPr sz="1400" b="1"/>
          </a:p>
        </p:txBody>
      </p:sp>
      <p:sp>
        <p:nvSpPr>
          <p:cNvPr id="370" name="Google Shape;370;p54"/>
          <p:cNvSpPr txBox="1">
            <a:spLocks noGrp="1"/>
          </p:cNvSpPr>
          <p:nvPr>
            <p:ph type="title" idx="4294967295"/>
          </p:nvPr>
        </p:nvSpPr>
        <p:spPr>
          <a:xfrm>
            <a:off x="4901100" y="1013334"/>
            <a:ext cx="31197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Async/Await</a:t>
            </a:r>
            <a:endParaRPr sz="14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5"/>
          <p:cNvSpPr txBox="1"/>
          <p:nvPr/>
        </p:nvSpPr>
        <p:spPr>
          <a:xfrm>
            <a:off x="0" y="4742475"/>
            <a:ext cx="9144000" cy="401100"/>
          </a:xfrm>
          <a:prstGeom prst="rect">
            <a:avLst/>
          </a:prstGeom>
          <a:solidFill>
            <a:srgbClr val="384048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00050" marR="38675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USEFUL LINKS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JavaScript Demo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Chaining Promises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55"/>
          <p:cNvSpPr/>
          <p:nvPr/>
        </p:nvSpPr>
        <p:spPr>
          <a:xfrm>
            <a:off x="457200" y="618931"/>
            <a:ext cx="3609000" cy="3905100"/>
          </a:xfrm>
          <a:prstGeom prst="roundRect">
            <a:avLst>
              <a:gd name="adj" fmla="val 7145"/>
            </a:avLst>
          </a:prstGeom>
          <a:solidFill>
            <a:srgbClr val="282C34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myfunction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()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promise1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value1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value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promise2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}).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value2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value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promise3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}).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value3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value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}).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error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})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7" name="Google Shape;377;p55"/>
          <p:cNvSpPr/>
          <p:nvPr/>
        </p:nvSpPr>
        <p:spPr>
          <a:xfrm>
            <a:off x="4901125" y="1392384"/>
            <a:ext cx="3785700" cy="2885400"/>
          </a:xfrm>
          <a:prstGeom prst="roundRect">
            <a:avLst>
              <a:gd name="adj" fmla="val 7145"/>
            </a:avLst>
          </a:prstGeom>
          <a:solidFill>
            <a:srgbClr val="282C34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myfunction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value1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promise1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value2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promise2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value3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promise3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values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error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8" name="Google Shape;378;p55"/>
          <p:cNvCxnSpPr>
            <a:stCxn id="376" idx="3"/>
            <a:endCxn id="377" idx="1"/>
          </p:cNvCxnSpPr>
          <p:nvPr/>
        </p:nvCxnSpPr>
        <p:spPr>
          <a:xfrm>
            <a:off x="4066200" y="2571481"/>
            <a:ext cx="834900" cy="263700"/>
          </a:xfrm>
          <a:prstGeom prst="bentConnector3">
            <a:avLst>
              <a:gd name="adj1" fmla="val 5000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9" name="Google Shape;379;p55"/>
          <p:cNvSpPr txBox="1">
            <a:spLocks noGrp="1"/>
          </p:cNvSpPr>
          <p:nvPr>
            <p:ph type="title" idx="4294967295"/>
          </p:nvPr>
        </p:nvSpPr>
        <p:spPr>
          <a:xfrm>
            <a:off x="457200" y="224100"/>
            <a:ext cx="31197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Promises</a:t>
            </a:r>
            <a:endParaRPr sz="1400" b="1"/>
          </a:p>
        </p:txBody>
      </p:sp>
      <p:pic>
        <p:nvPicPr>
          <p:cNvPr id="380" name="Google Shape;380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2076" y="846588"/>
            <a:ext cx="6133898" cy="3450326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55"/>
          <p:cNvSpPr txBox="1">
            <a:spLocks noGrp="1"/>
          </p:cNvSpPr>
          <p:nvPr>
            <p:ph type="title" idx="4294967295"/>
          </p:nvPr>
        </p:nvSpPr>
        <p:spPr>
          <a:xfrm>
            <a:off x="4901100" y="1013334"/>
            <a:ext cx="31197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Async/Await</a:t>
            </a:r>
            <a:endParaRPr sz="1400" b="1"/>
          </a:p>
        </p:txBody>
      </p:sp>
      <p:sp>
        <p:nvSpPr>
          <p:cNvPr id="382" name="Google Shape;382;p55"/>
          <p:cNvSpPr txBox="1"/>
          <p:nvPr/>
        </p:nvSpPr>
        <p:spPr>
          <a:xfrm>
            <a:off x="5447425" y="220950"/>
            <a:ext cx="32394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rPr>
              <a:t>Hooray for async/await1</a:t>
            </a:r>
            <a:endParaRPr sz="2000">
              <a:solidFill>
                <a:schemeClr val="dk1"/>
              </a:solidFill>
              <a:latin typeface="Kalam"/>
              <a:ea typeface="Kalam"/>
              <a:cs typeface="Kalam"/>
              <a:sym typeface="Kala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6"/>
          <p:cNvSpPr txBox="1"/>
          <p:nvPr/>
        </p:nvSpPr>
        <p:spPr>
          <a:xfrm>
            <a:off x="0" y="4742475"/>
            <a:ext cx="9144000" cy="401100"/>
          </a:xfrm>
          <a:prstGeom prst="rect">
            <a:avLst/>
          </a:prstGeom>
          <a:solidFill>
            <a:srgbClr val="384048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00050" marR="38675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USEFUL LINKS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JavaScript Demo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Chaining Promises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56"/>
          <p:cNvSpPr/>
          <p:nvPr/>
        </p:nvSpPr>
        <p:spPr>
          <a:xfrm>
            <a:off x="457200" y="618931"/>
            <a:ext cx="3609000" cy="3905100"/>
          </a:xfrm>
          <a:prstGeom prst="roundRect">
            <a:avLst>
              <a:gd name="adj" fmla="val 7145"/>
            </a:avLst>
          </a:prstGeom>
          <a:solidFill>
            <a:srgbClr val="282C34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myfunction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()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promise1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value1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value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promise2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}).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value2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value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promise3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}).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value3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value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}).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error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})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Google Shape;389;p56"/>
          <p:cNvSpPr/>
          <p:nvPr/>
        </p:nvSpPr>
        <p:spPr>
          <a:xfrm>
            <a:off x="4901125" y="1392384"/>
            <a:ext cx="3785700" cy="2885400"/>
          </a:xfrm>
          <a:prstGeom prst="roundRect">
            <a:avLst>
              <a:gd name="adj" fmla="val 7145"/>
            </a:avLst>
          </a:prstGeom>
          <a:solidFill>
            <a:srgbClr val="282C34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myfunction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value1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promise1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value2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promise2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value3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promise3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values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error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90" name="Google Shape;390;p56"/>
          <p:cNvCxnSpPr>
            <a:stCxn id="388" idx="3"/>
            <a:endCxn id="389" idx="1"/>
          </p:cNvCxnSpPr>
          <p:nvPr/>
        </p:nvCxnSpPr>
        <p:spPr>
          <a:xfrm>
            <a:off x="4066200" y="2571481"/>
            <a:ext cx="834900" cy="263700"/>
          </a:xfrm>
          <a:prstGeom prst="bentConnector3">
            <a:avLst>
              <a:gd name="adj1" fmla="val 5000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1" name="Google Shape;391;p56"/>
          <p:cNvSpPr txBox="1">
            <a:spLocks noGrp="1"/>
          </p:cNvSpPr>
          <p:nvPr>
            <p:ph type="title" idx="4294967295"/>
          </p:nvPr>
        </p:nvSpPr>
        <p:spPr>
          <a:xfrm>
            <a:off x="457200" y="224100"/>
            <a:ext cx="31197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Promises</a:t>
            </a:r>
            <a:endParaRPr sz="1400" b="1"/>
          </a:p>
        </p:txBody>
      </p:sp>
      <p:pic>
        <p:nvPicPr>
          <p:cNvPr id="392" name="Google Shape;392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2076" y="846588"/>
            <a:ext cx="6133898" cy="3450326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6"/>
          <p:cNvSpPr txBox="1">
            <a:spLocks noGrp="1"/>
          </p:cNvSpPr>
          <p:nvPr>
            <p:ph type="title" idx="4294967295"/>
          </p:nvPr>
        </p:nvSpPr>
        <p:spPr>
          <a:xfrm>
            <a:off x="4901100" y="1013334"/>
            <a:ext cx="31197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Async/Await</a:t>
            </a:r>
            <a:endParaRPr sz="1400" b="1"/>
          </a:p>
        </p:txBody>
      </p:sp>
      <p:sp>
        <p:nvSpPr>
          <p:cNvPr id="394" name="Google Shape;394;p56"/>
          <p:cNvSpPr txBox="1"/>
          <p:nvPr/>
        </p:nvSpPr>
        <p:spPr>
          <a:xfrm>
            <a:off x="5447425" y="220950"/>
            <a:ext cx="32394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rPr>
              <a:t>Hooray for async/await1</a:t>
            </a:r>
            <a:endParaRPr sz="2000">
              <a:solidFill>
                <a:schemeClr val="dk1"/>
              </a:solidFill>
              <a:latin typeface="Kalam"/>
              <a:ea typeface="Kalam"/>
              <a:cs typeface="Kalam"/>
              <a:sym typeface="Kala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7"/>
          <p:cNvSpPr txBox="1">
            <a:spLocks noGrp="1"/>
          </p:cNvSpPr>
          <p:nvPr>
            <p:ph type="title" idx="4294967295"/>
          </p:nvPr>
        </p:nvSpPr>
        <p:spPr>
          <a:xfrm>
            <a:off x="381000" y="152400"/>
            <a:ext cx="489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Networking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00" name="Google Shape;400;p57"/>
          <p:cNvSpPr txBox="1">
            <a:spLocks noGrp="1"/>
          </p:cNvSpPr>
          <p:nvPr>
            <p:ph type="title" idx="4294967295"/>
          </p:nvPr>
        </p:nvSpPr>
        <p:spPr>
          <a:xfrm>
            <a:off x="4572000" y="152400"/>
            <a:ext cx="4229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DFE0E2"/>
                </a:solidFill>
              </a:rPr>
              <a:t>The Hero We Deserved</a:t>
            </a:r>
            <a:endParaRPr sz="1800" b="1">
              <a:solidFill>
                <a:srgbClr val="DFE0E2"/>
              </a:solidFill>
            </a:endParaRPr>
          </a:p>
        </p:txBody>
      </p:sp>
      <p:sp>
        <p:nvSpPr>
          <p:cNvPr id="401" name="Google Shape;401;p57"/>
          <p:cNvSpPr txBox="1"/>
          <p:nvPr/>
        </p:nvSpPr>
        <p:spPr>
          <a:xfrm>
            <a:off x="0" y="4742475"/>
            <a:ext cx="9144000" cy="401100"/>
          </a:xfrm>
          <a:prstGeom prst="rect">
            <a:avLst/>
          </a:prstGeom>
          <a:solidFill>
            <a:srgbClr val="384048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00050" marR="38675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USEFUL LINKS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Fetch Documentation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57"/>
          <p:cNvSpPr/>
          <p:nvPr/>
        </p:nvSpPr>
        <p:spPr>
          <a:xfrm>
            <a:off x="457200" y="1366100"/>
            <a:ext cx="8229600" cy="1205700"/>
          </a:xfrm>
          <a:prstGeom prst="roundRect">
            <a:avLst>
              <a:gd name="adj" fmla="val 7145"/>
            </a:avLst>
          </a:prstGeom>
          <a:solidFill>
            <a:srgbClr val="282C34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7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lang="en" sz="17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70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 sz="17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fetch</a:t>
            </a:r>
            <a:r>
              <a:rPr lang="en" sz="17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'https://</a:t>
            </a:r>
            <a:r>
              <a:rPr lang="en" sz="1700" dirty="0" err="1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swapi.dev</a:t>
            </a:r>
            <a:r>
              <a:rPr lang="en" sz="17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700" dirty="0" err="1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api</a:t>
            </a:r>
            <a:r>
              <a:rPr lang="en" sz="17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/people/'</a:t>
            </a:r>
            <a:r>
              <a:rPr lang="en" sz="17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7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7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 dirty="0" err="1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responseJson</a:t>
            </a:r>
            <a:r>
              <a:rPr lang="en" sz="17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70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 sz="17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 dirty="0" err="1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lang="en" sz="1700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 dirty="0" err="1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lang="en" sz="17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7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3" name="Google Shape;403;p57"/>
          <p:cNvSpPr txBox="1">
            <a:spLocks noGrp="1"/>
          </p:cNvSpPr>
          <p:nvPr>
            <p:ph type="title" idx="4294967295"/>
          </p:nvPr>
        </p:nvSpPr>
        <p:spPr>
          <a:xfrm>
            <a:off x="457200" y="984200"/>
            <a:ext cx="31197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Fetch</a:t>
            </a:r>
            <a:endParaRPr sz="14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E22"/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8"/>
          <p:cNvSpPr txBox="1"/>
          <p:nvPr/>
        </p:nvSpPr>
        <p:spPr>
          <a:xfrm>
            <a:off x="647241" y="2954222"/>
            <a:ext cx="37347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rgbClr val="4DD0E1"/>
                </a:solidFill>
                <a:latin typeface="Roboto Medium"/>
                <a:ea typeface="Roboto Medium"/>
                <a:cs typeface="Roboto Medium"/>
                <a:sym typeface="Roboto Medium"/>
                <a:hlinkClick r:id="rId3"/>
              </a:rPr>
              <a:t>https://swapi.dev/</a:t>
            </a:r>
            <a:endParaRPr sz="2400" dirty="0">
              <a:solidFill>
                <a:srgbClr val="4DD0E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409" name="Google Shape;40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992879"/>
            <a:ext cx="4114801" cy="2161897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8"/>
          <p:cNvSpPr txBox="1"/>
          <p:nvPr/>
        </p:nvSpPr>
        <p:spPr>
          <a:xfrm>
            <a:off x="4700925" y="970050"/>
            <a:ext cx="3916200" cy="32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Live Exercise</a:t>
            </a:r>
            <a:endParaRPr sz="36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EE133"/>
                </a:solidFill>
                <a:latin typeface="Roboto Medium"/>
                <a:ea typeface="Roboto Medium"/>
                <a:cs typeface="Roboto Medium"/>
                <a:sym typeface="Roboto Medium"/>
              </a:rPr>
              <a:t>Spaceship Store</a:t>
            </a:r>
            <a:endParaRPr sz="24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AutoNum type="arabicPeriod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Familiarize yourself with the App file structure.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Find the function that loads the starship data from SWAPI.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lang="en" sz="1800">
                <a:solidFill>
                  <a:srgbClr val="FEE133"/>
                </a:solidFill>
                <a:latin typeface="Roboto Mono"/>
                <a:ea typeface="Roboto Mono"/>
                <a:cs typeface="Roboto Mono"/>
                <a:sym typeface="Roboto Mono"/>
              </a:rPr>
              <a:t>fetch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to load data.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58"/>
          <p:cNvSpPr txBox="1"/>
          <p:nvPr/>
        </p:nvSpPr>
        <p:spPr>
          <a:xfrm>
            <a:off x="735900" y="3634613"/>
            <a:ext cx="35574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Follow Along</a:t>
            </a:r>
            <a:endParaRPr sz="24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https://reflect.sh/various-ocean</a:t>
            </a:r>
            <a:endParaRPr sz="18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E22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1"/>
          <p:cNvSpPr txBox="1"/>
          <p:nvPr/>
        </p:nvSpPr>
        <p:spPr>
          <a:xfrm>
            <a:off x="675353" y="3385784"/>
            <a:ext cx="37347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rgbClr val="4DD0E1"/>
                </a:solidFill>
                <a:latin typeface="Roboto Medium"/>
                <a:ea typeface="Roboto Medium"/>
                <a:cs typeface="Roboto Medium"/>
                <a:sym typeface="Roboto Medium"/>
                <a:hlinkClick r:id="rId3"/>
              </a:rPr>
              <a:t>https://swapi.dev/</a:t>
            </a:r>
            <a:endParaRPr sz="2400" dirty="0">
              <a:solidFill>
                <a:srgbClr val="4DD0E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65" name="Google Shape;16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13" y="1424441"/>
            <a:ext cx="4114801" cy="216189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41"/>
          <p:cNvSpPr txBox="1"/>
          <p:nvPr/>
        </p:nvSpPr>
        <p:spPr>
          <a:xfrm>
            <a:off x="4742488" y="1143613"/>
            <a:ext cx="3916200" cy="20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Live Exercise</a:t>
            </a:r>
            <a:endParaRPr sz="36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EE133"/>
                </a:solidFill>
                <a:latin typeface="Roboto Medium"/>
                <a:ea typeface="Roboto Medium"/>
                <a:cs typeface="Roboto Medium"/>
                <a:sym typeface="Roboto Medium"/>
              </a:rPr>
              <a:t>Spaceship Store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41">
            <a:hlinkClick r:id="rId5"/>
          </p:cNvPr>
          <p:cNvSpPr/>
          <p:nvPr/>
        </p:nvSpPr>
        <p:spPr>
          <a:xfrm>
            <a:off x="5798488" y="3395888"/>
            <a:ext cx="1804200" cy="471300"/>
          </a:xfrm>
          <a:prstGeom prst="roundRect">
            <a:avLst>
              <a:gd name="adj" fmla="val 16667"/>
            </a:avLst>
          </a:prstGeom>
          <a:solidFill>
            <a:srgbClr val="FEE1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STARTER CODE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41"/>
          <p:cNvSpPr txBox="1"/>
          <p:nvPr/>
        </p:nvSpPr>
        <p:spPr>
          <a:xfrm>
            <a:off x="6047488" y="3011288"/>
            <a:ext cx="13062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Download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E22"/>
        </a:solidFill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9"/>
          <p:cNvSpPr txBox="1"/>
          <p:nvPr/>
        </p:nvSpPr>
        <p:spPr>
          <a:xfrm>
            <a:off x="492000" y="423500"/>
            <a:ext cx="81600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Ending Exercise</a:t>
            </a:r>
            <a:endParaRPr sz="24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EE133"/>
                </a:solidFill>
                <a:latin typeface="Roboto Medium"/>
                <a:ea typeface="Roboto Medium"/>
                <a:cs typeface="Roboto Medium"/>
                <a:sym typeface="Roboto Medium"/>
              </a:rPr>
              <a:t>Load data from another API</a:t>
            </a:r>
            <a:endParaRPr sz="3600">
              <a:solidFill>
                <a:srgbClr val="FEE13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17" name="Google Shape;417;p59"/>
          <p:cNvSpPr txBox="1"/>
          <p:nvPr/>
        </p:nvSpPr>
        <p:spPr>
          <a:xfrm>
            <a:off x="459664" y="3885054"/>
            <a:ext cx="24345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2FD566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Spotify</a:t>
            </a:r>
            <a:endParaRPr sz="3600" b="1">
              <a:solidFill>
                <a:srgbClr val="2FD5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8" name="Google Shape;418;p5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577" y="1800415"/>
            <a:ext cx="1902577" cy="1902579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59"/>
          <p:cNvSpPr txBox="1"/>
          <p:nvPr/>
        </p:nvSpPr>
        <p:spPr>
          <a:xfrm>
            <a:off x="241825" y="4425204"/>
            <a:ext cx="28701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4DD0E1"/>
                </a:solidFill>
                <a:hlinkClick r:id="rId5"/>
              </a:rPr>
              <a:t>Example</a:t>
            </a:r>
            <a:endParaRPr>
              <a:solidFill>
                <a:srgbClr val="4DD0E1"/>
              </a:solidFill>
            </a:endParaRPr>
          </a:p>
        </p:txBody>
      </p:sp>
      <p:sp>
        <p:nvSpPr>
          <p:cNvPr id="420" name="Google Shape;420;p59"/>
          <p:cNvSpPr txBox="1"/>
          <p:nvPr/>
        </p:nvSpPr>
        <p:spPr>
          <a:xfrm>
            <a:off x="3100992" y="3846021"/>
            <a:ext cx="23190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Unsplash</a:t>
            </a:r>
            <a:endParaRPr sz="3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59"/>
          <p:cNvSpPr/>
          <p:nvPr/>
        </p:nvSpPr>
        <p:spPr>
          <a:xfrm>
            <a:off x="3287858" y="1800415"/>
            <a:ext cx="1902600" cy="190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422" name="Google Shape;422;p59"/>
          <p:cNvPicPr preferRelativeResize="0"/>
          <p:nvPr/>
        </p:nvPicPr>
        <p:blipFill rotWithShape="1">
          <a:blip r:embed="rId6">
            <a:alphaModFix/>
          </a:blip>
          <a:srcRect r="80775"/>
          <a:stretch/>
        </p:blipFill>
        <p:spPr>
          <a:xfrm>
            <a:off x="3687170" y="2098939"/>
            <a:ext cx="1103955" cy="1305531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59"/>
          <p:cNvSpPr txBox="1"/>
          <p:nvPr/>
        </p:nvSpPr>
        <p:spPr>
          <a:xfrm>
            <a:off x="5741797" y="3846021"/>
            <a:ext cx="27432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C6958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/>
              </a:rPr>
              <a:t>Map</a:t>
            </a:r>
            <a:endParaRPr sz="3600" b="1">
              <a:solidFill>
                <a:srgbClr val="FC6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4" name="Google Shape;424;p5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92859" y="2801584"/>
            <a:ext cx="2440823" cy="1044448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9">
            <a:hlinkClick r:id="rId9"/>
          </p:cNvPr>
          <p:cNvSpPr/>
          <p:nvPr/>
        </p:nvSpPr>
        <p:spPr>
          <a:xfrm>
            <a:off x="6153350" y="1741225"/>
            <a:ext cx="1804200" cy="471300"/>
          </a:xfrm>
          <a:prstGeom prst="roundRect">
            <a:avLst>
              <a:gd name="adj" fmla="val 16667"/>
            </a:avLst>
          </a:prstGeom>
          <a:solidFill>
            <a:srgbClr val="FEE1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STARTER CODE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6" name="Google Shape;426;p59"/>
          <p:cNvSpPr txBox="1"/>
          <p:nvPr/>
        </p:nvSpPr>
        <p:spPr>
          <a:xfrm>
            <a:off x="6402350" y="1356625"/>
            <a:ext cx="13062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Download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E22"/>
        </a:solid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0"/>
          <p:cNvSpPr txBox="1"/>
          <p:nvPr/>
        </p:nvSpPr>
        <p:spPr>
          <a:xfrm>
            <a:off x="492000" y="791325"/>
            <a:ext cx="81600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Next Week</a:t>
            </a:r>
            <a:endParaRPr sz="24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EE133"/>
                </a:solidFill>
                <a:latin typeface="Roboto Medium"/>
                <a:ea typeface="Roboto Medium"/>
                <a:cs typeface="Roboto Medium"/>
                <a:sym typeface="Roboto Medium"/>
              </a:rPr>
              <a:t>Firebase</a:t>
            </a:r>
            <a:endParaRPr sz="3600">
              <a:solidFill>
                <a:srgbClr val="FEE13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432" name="Google Shape;43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69292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2"/>
          <p:cNvSpPr txBox="1">
            <a:spLocks noGrp="1"/>
          </p:cNvSpPr>
          <p:nvPr>
            <p:ph type="subTitle" idx="1"/>
          </p:nvPr>
        </p:nvSpPr>
        <p:spPr>
          <a:xfrm>
            <a:off x="602650" y="2181750"/>
            <a:ext cx="78474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Lecture 7B: Networking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2"/>
          <p:cNvSpPr txBox="1">
            <a:spLocks noGrp="1"/>
          </p:cNvSpPr>
          <p:nvPr>
            <p:ph type="title" idx="4294967295"/>
          </p:nvPr>
        </p:nvSpPr>
        <p:spPr>
          <a:xfrm>
            <a:off x="381000" y="152400"/>
            <a:ext cx="489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Promises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4" name="Google Shape;174;p42"/>
          <p:cNvSpPr txBox="1">
            <a:spLocks noGrp="1"/>
          </p:cNvSpPr>
          <p:nvPr>
            <p:ph type="title" idx="4294967295"/>
          </p:nvPr>
        </p:nvSpPr>
        <p:spPr>
          <a:xfrm>
            <a:off x="4572000" y="152400"/>
            <a:ext cx="4229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DFE0E2"/>
                </a:solidFill>
              </a:rPr>
              <a:t>Not the ones people make</a:t>
            </a:r>
            <a:endParaRPr sz="1800" b="1">
              <a:solidFill>
                <a:srgbClr val="DFE0E2"/>
              </a:solidFill>
            </a:endParaRPr>
          </a:p>
        </p:txBody>
      </p:sp>
      <p:sp>
        <p:nvSpPr>
          <p:cNvPr id="175" name="Google Shape;175;p42"/>
          <p:cNvSpPr txBox="1"/>
          <p:nvPr/>
        </p:nvSpPr>
        <p:spPr>
          <a:xfrm>
            <a:off x="0" y="4742475"/>
            <a:ext cx="9144000" cy="401100"/>
          </a:xfrm>
          <a:prstGeom prst="rect">
            <a:avLst/>
          </a:prstGeom>
          <a:solidFill>
            <a:srgbClr val="384048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00050" marR="38675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USEFUL LINKS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JavaScript Demo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Chaining Promises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42"/>
          <p:cNvSpPr/>
          <p:nvPr/>
        </p:nvSpPr>
        <p:spPr>
          <a:xfrm>
            <a:off x="3904500" y="984200"/>
            <a:ext cx="4782300" cy="3499200"/>
          </a:xfrm>
          <a:prstGeom prst="roundRect">
            <a:avLst>
              <a:gd name="adj" fmla="val 7145"/>
            </a:avLst>
          </a:prstGeom>
          <a:solidFill>
            <a:srgbClr val="282C34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resolve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reject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resolve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'foo'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}, </a:t>
            </a:r>
            <a:r>
              <a:rPr lang="en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Expected Output: 'foo'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586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42"/>
          <p:cNvSpPr txBox="1">
            <a:spLocks noGrp="1"/>
          </p:cNvSpPr>
          <p:nvPr>
            <p:ph type="title" idx="4294967295"/>
          </p:nvPr>
        </p:nvSpPr>
        <p:spPr>
          <a:xfrm>
            <a:off x="381000" y="984200"/>
            <a:ext cx="311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Promise is a proxy for a value not necessarily known when the promise is created.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8" name="Google Shape;178;p42"/>
          <p:cNvSpPr txBox="1">
            <a:spLocks noGrp="1"/>
          </p:cNvSpPr>
          <p:nvPr>
            <p:ph type="title" idx="4294967295"/>
          </p:nvPr>
        </p:nvSpPr>
        <p:spPr>
          <a:xfrm>
            <a:off x="381000" y="2109050"/>
            <a:ext cx="31197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USAGE</a:t>
            </a:r>
            <a:endParaRPr sz="1400" b="1"/>
          </a:p>
        </p:txBody>
      </p:sp>
      <p:sp>
        <p:nvSpPr>
          <p:cNvPr id="179" name="Google Shape;179;p42"/>
          <p:cNvSpPr txBox="1">
            <a:spLocks noGrp="1"/>
          </p:cNvSpPr>
          <p:nvPr>
            <p:ph type="title" idx="4294967295"/>
          </p:nvPr>
        </p:nvSpPr>
        <p:spPr>
          <a:xfrm>
            <a:off x="381000" y="2571780"/>
            <a:ext cx="3119700" cy="19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Running asynchronous functions:</a:t>
            </a: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Networking calls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Accessing storage</a:t>
            </a:r>
            <a:endParaRPr sz="1800"/>
          </a:p>
        </p:txBody>
      </p:sp>
      <p:cxnSp>
        <p:nvCxnSpPr>
          <p:cNvPr id="180" name="Google Shape;180;p42"/>
          <p:cNvCxnSpPr/>
          <p:nvPr/>
        </p:nvCxnSpPr>
        <p:spPr>
          <a:xfrm>
            <a:off x="457200" y="2490950"/>
            <a:ext cx="3084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3"/>
          <p:cNvSpPr txBox="1">
            <a:spLocks noGrp="1"/>
          </p:cNvSpPr>
          <p:nvPr>
            <p:ph type="title" idx="4294967295"/>
          </p:nvPr>
        </p:nvSpPr>
        <p:spPr>
          <a:xfrm>
            <a:off x="381000" y="152400"/>
            <a:ext cx="489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Promises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6" name="Google Shape;186;p43"/>
          <p:cNvSpPr txBox="1">
            <a:spLocks noGrp="1"/>
          </p:cNvSpPr>
          <p:nvPr>
            <p:ph type="title" idx="4294967295"/>
          </p:nvPr>
        </p:nvSpPr>
        <p:spPr>
          <a:xfrm>
            <a:off x="4572000" y="152400"/>
            <a:ext cx="4229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DFE0E2"/>
                </a:solidFill>
              </a:rPr>
              <a:t>Not the ones people make</a:t>
            </a:r>
            <a:endParaRPr sz="1800" b="1">
              <a:solidFill>
                <a:srgbClr val="DFE0E2"/>
              </a:solidFill>
            </a:endParaRPr>
          </a:p>
        </p:txBody>
      </p:sp>
      <p:sp>
        <p:nvSpPr>
          <p:cNvPr id="187" name="Google Shape;187;p43"/>
          <p:cNvSpPr txBox="1"/>
          <p:nvPr/>
        </p:nvSpPr>
        <p:spPr>
          <a:xfrm>
            <a:off x="0" y="4742475"/>
            <a:ext cx="9144000" cy="401100"/>
          </a:xfrm>
          <a:prstGeom prst="rect">
            <a:avLst/>
          </a:prstGeom>
          <a:solidFill>
            <a:srgbClr val="384048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00050" marR="38675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USEFUL LINKS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JavaScript Demo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Chaining Promises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43"/>
          <p:cNvSpPr txBox="1"/>
          <p:nvPr/>
        </p:nvSpPr>
        <p:spPr>
          <a:xfrm>
            <a:off x="457225" y="996700"/>
            <a:ext cx="2020200" cy="3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SIMPLE VERSION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457225" y="2315398"/>
            <a:ext cx="1131000" cy="512700"/>
          </a:xfrm>
          <a:prstGeom prst="roundRect">
            <a:avLst>
              <a:gd name="adj" fmla="val 16667"/>
            </a:avLst>
          </a:prstGeom>
          <a:solidFill>
            <a:srgbClr val="9CDC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Pending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43"/>
          <p:cNvSpPr/>
          <p:nvPr/>
        </p:nvSpPr>
        <p:spPr>
          <a:xfrm>
            <a:off x="2722200" y="1742292"/>
            <a:ext cx="1585800" cy="512700"/>
          </a:xfrm>
          <a:prstGeom prst="roundRect">
            <a:avLst>
              <a:gd name="adj" fmla="val 16667"/>
            </a:avLst>
          </a:prstGeom>
          <a:solidFill>
            <a:srgbClr val="4EC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Resolved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2722200" y="2893458"/>
            <a:ext cx="1585800" cy="623100"/>
          </a:xfrm>
          <a:prstGeom prst="roundRect">
            <a:avLst>
              <a:gd name="adj" fmla="val 16667"/>
            </a:avLst>
          </a:prstGeom>
          <a:solidFill>
            <a:srgbClr val="FD7E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Rejected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2" name="Google Shape;192;p43"/>
          <p:cNvCxnSpPr>
            <a:stCxn id="189" idx="3"/>
            <a:endCxn id="190" idx="1"/>
          </p:cNvCxnSpPr>
          <p:nvPr/>
        </p:nvCxnSpPr>
        <p:spPr>
          <a:xfrm rot="10800000" flipH="1">
            <a:off x="1588225" y="1998748"/>
            <a:ext cx="1134000" cy="573000"/>
          </a:xfrm>
          <a:prstGeom prst="bentConnector3">
            <a:avLst>
              <a:gd name="adj1" fmla="val 2736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93;p43"/>
          <p:cNvCxnSpPr>
            <a:stCxn id="189" idx="3"/>
            <a:endCxn id="191" idx="1"/>
          </p:cNvCxnSpPr>
          <p:nvPr/>
        </p:nvCxnSpPr>
        <p:spPr>
          <a:xfrm>
            <a:off x="1588225" y="2571748"/>
            <a:ext cx="1134000" cy="633300"/>
          </a:xfrm>
          <a:prstGeom prst="bentConnector3">
            <a:avLst>
              <a:gd name="adj1" fmla="val 2736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4" name="Google Shape;194;p43"/>
          <p:cNvSpPr txBox="1"/>
          <p:nvPr/>
        </p:nvSpPr>
        <p:spPr>
          <a:xfrm>
            <a:off x="147475" y="1816219"/>
            <a:ext cx="17505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PROMISE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4456800" y="1557800"/>
            <a:ext cx="2719800" cy="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rPr>
              <a:t>Returns a value</a:t>
            </a:r>
            <a:endParaRPr sz="2000">
              <a:solidFill>
                <a:schemeClr val="dk1"/>
              </a:solidFill>
              <a:latin typeface="Kalam"/>
              <a:ea typeface="Kalam"/>
              <a:cs typeface="Kalam"/>
              <a:sym typeface="Kalam"/>
            </a:endParaRPr>
          </a:p>
        </p:txBody>
      </p:sp>
      <p:sp>
        <p:nvSpPr>
          <p:cNvPr id="196" name="Google Shape;196;p43"/>
          <p:cNvSpPr txBox="1"/>
          <p:nvPr/>
        </p:nvSpPr>
        <p:spPr>
          <a:xfrm>
            <a:off x="4456800" y="2764150"/>
            <a:ext cx="2968200" cy="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rPr>
              <a:t>Something went wrong,</a:t>
            </a:r>
            <a:endParaRPr sz="2000">
              <a:solidFill>
                <a:schemeClr val="dk1"/>
              </a:solidFill>
              <a:latin typeface="Kalam"/>
              <a:ea typeface="Kalam"/>
              <a:cs typeface="Kalam"/>
              <a:sym typeface="Kala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rPr>
              <a:t>returns an error</a:t>
            </a:r>
            <a:endParaRPr sz="2000">
              <a:solidFill>
                <a:schemeClr val="dk1"/>
              </a:solidFill>
              <a:latin typeface="Kalam"/>
              <a:ea typeface="Kalam"/>
              <a:cs typeface="Kalam"/>
              <a:sym typeface="Kala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4"/>
          <p:cNvSpPr txBox="1">
            <a:spLocks noGrp="1"/>
          </p:cNvSpPr>
          <p:nvPr>
            <p:ph type="title" idx="4294967295"/>
          </p:nvPr>
        </p:nvSpPr>
        <p:spPr>
          <a:xfrm>
            <a:off x="381000" y="152400"/>
            <a:ext cx="489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Promises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2" name="Google Shape;202;p44"/>
          <p:cNvSpPr txBox="1">
            <a:spLocks noGrp="1"/>
          </p:cNvSpPr>
          <p:nvPr>
            <p:ph type="title" idx="4294967295"/>
          </p:nvPr>
        </p:nvSpPr>
        <p:spPr>
          <a:xfrm>
            <a:off x="4572000" y="152400"/>
            <a:ext cx="4229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DFE0E2"/>
                </a:solidFill>
              </a:rPr>
              <a:t>Not the ones people make</a:t>
            </a:r>
            <a:endParaRPr sz="1800" b="1">
              <a:solidFill>
                <a:srgbClr val="DFE0E2"/>
              </a:solidFill>
            </a:endParaRPr>
          </a:p>
        </p:txBody>
      </p:sp>
      <p:sp>
        <p:nvSpPr>
          <p:cNvPr id="203" name="Google Shape;203;p44"/>
          <p:cNvSpPr txBox="1"/>
          <p:nvPr/>
        </p:nvSpPr>
        <p:spPr>
          <a:xfrm>
            <a:off x="0" y="4742475"/>
            <a:ext cx="9144000" cy="401100"/>
          </a:xfrm>
          <a:prstGeom prst="rect">
            <a:avLst/>
          </a:prstGeom>
          <a:solidFill>
            <a:srgbClr val="384048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00050" marR="38675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USEFUL LINKS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JavaScript Demo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Chaining Promises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44"/>
          <p:cNvSpPr txBox="1"/>
          <p:nvPr/>
        </p:nvSpPr>
        <p:spPr>
          <a:xfrm>
            <a:off x="457225" y="996700"/>
            <a:ext cx="2020200" cy="3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SIMPLE VERSION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44"/>
          <p:cNvSpPr/>
          <p:nvPr/>
        </p:nvSpPr>
        <p:spPr>
          <a:xfrm>
            <a:off x="457225" y="2315398"/>
            <a:ext cx="1131000" cy="512700"/>
          </a:xfrm>
          <a:prstGeom prst="roundRect">
            <a:avLst>
              <a:gd name="adj" fmla="val 16667"/>
            </a:avLst>
          </a:prstGeom>
          <a:solidFill>
            <a:srgbClr val="9CDC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Pending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44"/>
          <p:cNvSpPr/>
          <p:nvPr/>
        </p:nvSpPr>
        <p:spPr>
          <a:xfrm>
            <a:off x="2722200" y="1742292"/>
            <a:ext cx="1585800" cy="512700"/>
          </a:xfrm>
          <a:prstGeom prst="roundRect">
            <a:avLst>
              <a:gd name="adj" fmla="val 16667"/>
            </a:avLst>
          </a:prstGeom>
          <a:solidFill>
            <a:srgbClr val="4EC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Resolved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4"/>
          <p:cNvSpPr/>
          <p:nvPr/>
        </p:nvSpPr>
        <p:spPr>
          <a:xfrm>
            <a:off x="2722200" y="2893458"/>
            <a:ext cx="1585800" cy="623100"/>
          </a:xfrm>
          <a:prstGeom prst="roundRect">
            <a:avLst>
              <a:gd name="adj" fmla="val 16667"/>
            </a:avLst>
          </a:prstGeom>
          <a:solidFill>
            <a:srgbClr val="FD7E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Rejected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" name="Google Shape;208;p44"/>
          <p:cNvCxnSpPr>
            <a:stCxn id="205" idx="3"/>
            <a:endCxn id="206" idx="1"/>
          </p:cNvCxnSpPr>
          <p:nvPr/>
        </p:nvCxnSpPr>
        <p:spPr>
          <a:xfrm rot="10800000" flipH="1">
            <a:off x="1588225" y="1998748"/>
            <a:ext cx="1134000" cy="573000"/>
          </a:xfrm>
          <a:prstGeom prst="bentConnector3">
            <a:avLst>
              <a:gd name="adj1" fmla="val 2736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p44"/>
          <p:cNvCxnSpPr>
            <a:stCxn id="205" idx="3"/>
            <a:endCxn id="207" idx="1"/>
          </p:cNvCxnSpPr>
          <p:nvPr/>
        </p:nvCxnSpPr>
        <p:spPr>
          <a:xfrm>
            <a:off x="1588225" y="2571748"/>
            <a:ext cx="1134000" cy="633300"/>
          </a:xfrm>
          <a:prstGeom prst="bentConnector3">
            <a:avLst>
              <a:gd name="adj1" fmla="val 2736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0" name="Google Shape;210;p44"/>
          <p:cNvSpPr txBox="1"/>
          <p:nvPr/>
        </p:nvSpPr>
        <p:spPr>
          <a:xfrm>
            <a:off x="147475" y="1816219"/>
            <a:ext cx="17505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PROMISE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1" name="Google Shape;211;p44"/>
          <p:cNvGrpSpPr/>
          <p:nvPr/>
        </p:nvGrpSpPr>
        <p:grpSpPr>
          <a:xfrm>
            <a:off x="3515100" y="984200"/>
            <a:ext cx="2731800" cy="3190757"/>
            <a:chOff x="3515100" y="984200"/>
            <a:chExt cx="2731800" cy="3190757"/>
          </a:xfrm>
        </p:grpSpPr>
        <p:sp>
          <p:nvSpPr>
            <p:cNvPr id="212" name="Google Shape;212;p44"/>
            <p:cNvSpPr/>
            <p:nvPr/>
          </p:nvSpPr>
          <p:spPr>
            <a:xfrm>
              <a:off x="4661100" y="984200"/>
              <a:ext cx="1585800" cy="512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Async Actions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Google Shape;213;p44"/>
            <p:cNvSpPr/>
            <p:nvPr/>
          </p:nvSpPr>
          <p:spPr>
            <a:xfrm>
              <a:off x="4661100" y="3662257"/>
              <a:ext cx="1585800" cy="512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Error Handling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4" name="Google Shape;214;p44"/>
            <p:cNvCxnSpPr>
              <a:stCxn id="206" idx="0"/>
              <a:endCxn id="212" idx="1"/>
            </p:cNvCxnSpPr>
            <p:nvPr/>
          </p:nvCxnSpPr>
          <p:spPr>
            <a:xfrm rot="-5400000">
              <a:off x="3837300" y="918492"/>
              <a:ext cx="501600" cy="11460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5" name="Google Shape;215;p44"/>
            <p:cNvCxnSpPr>
              <a:stCxn id="207" idx="2"/>
              <a:endCxn id="213" idx="1"/>
            </p:cNvCxnSpPr>
            <p:nvPr/>
          </p:nvCxnSpPr>
          <p:spPr>
            <a:xfrm rot="-5400000" flipH="1">
              <a:off x="3887100" y="3144558"/>
              <a:ext cx="402000" cy="11460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16" name="Google Shape;216;p44"/>
          <p:cNvSpPr txBox="1"/>
          <p:nvPr/>
        </p:nvSpPr>
        <p:spPr>
          <a:xfrm>
            <a:off x="6341850" y="844300"/>
            <a:ext cx="2154300" cy="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rPr>
              <a:t>Do something with the resolved value </a:t>
            </a:r>
            <a:endParaRPr sz="2000">
              <a:solidFill>
                <a:schemeClr val="dk1"/>
              </a:solidFill>
              <a:latin typeface="Kalam"/>
              <a:ea typeface="Kalam"/>
              <a:cs typeface="Kalam"/>
              <a:sym typeface="Kalam"/>
            </a:endParaRPr>
          </a:p>
        </p:txBody>
      </p:sp>
      <p:sp>
        <p:nvSpPr>
          <p:cNvPr id="217" name="Google Shape;217;p44"/>
          <p:cNvSpPr txBox="1"/>
          <p:nvPr/>
        </p:nvSpPr>
        <p:spPr>
          <a:xfrm>
            <a:off x="6341850" y="3514600"/>
            <a:ext cx="2154300" cy="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rPr>
              <a:t>Do something based on error</a:t>
            </a:r>
            <a:endParaRPr sz="2000">
              <a:solidFill>
                <a:schemeClr val="dk1"/>
              </a:solidFill>
              <a:latin typeface="Kalam"/>
              <a:ea typeface="Kalam"/>
              <a:cs typeface="Kalam"/>
              <a:sym typeface="Kala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5"/>
          <p:cNvSpPr txBox="1">
            <a:spLocks noGrp="1"/>
          </p:cNvSpPr>
          <p:nvPr>
            <p:ph type="title" idx="4294967295"/>
          </p:nvPr>
        </p:nvSpPr>
        <p:spPr>
          <a:xfrm>
            <a:off x="381000" y="152400"/>
            <a:ext cx="489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Promises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23" name="Google Shape;223;p45"/>
          <p:cNvSpPr txBox="1">
            <a:spLocks noGrp="1"/>
          </p:cNvSpPr>
          <p:nvPr>
            <p:ph type="title" idx="4294967295"/>
          </p:nvPr>
        </p:nvSpPr>
        <p:spPr>
          <a:xfrm>
            <a:off x="4572000" y="152400"/>
            <a:ext cx="4229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DFE0E2"/>
                </a:solidFill>
              </a:rPr>
              <a:t>Not the ones people make</a:t>
            </a:r>
            <a:endParaRPr sz="1800" b="1">
              <a:solidFill>
                <a:srgbClr val="DFE0E2"/>
              </a:solidFill>
            </a:endParaRPr>
          </a:p>
        </p:txBody>
      </p:sp>
      <p:sp>
        <p:nvSpPr>
          <p:cNvPr id="224" name="Google Shape;224;p45"/>
          <p:cNvSpPr txBox="1"/>
          <p:nvPr/>
        </p:nvSpPr>
        <p:spPr>
          <a:xfrm>
            <a:off x="0" y="4742475"/>
            <a:ext cx="9144000" cy="401100"/>
          </a:xfrm>
          <a:prstGeom prst="rect">
            <a:avLst/>
          </a:prstGeom>
          <a:solidFill>
            <a:srgbClr val="384048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00050" marR="38675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USEFUL LINKS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JavaScript Demo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Chaining Promises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45"/>
          <p:cNvSpPr txBox="1"/>
          <p:nvPr/>
        </p:nvSpPr>
        <p:spPr>
          <a:xfrm>
            <a:off x="457225" y="996700"/>
            <a:ext cx="2020200" cy="3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SIMPLE VERSION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45"/>
          <p:cNvSpPr/>
          <p:nvPr/>
        </p:nvSpPr>
        <p:spPr>
          <a:xfrm>
            <a:off x="457225" y="2315398"/>
            <a:ext cx="1131000" cy="512700"/>
          </a:xfrm>
          <a:prstGeom prst="roundRect">
            <a:avLst>
              <a:gd name="adj" fmla="val 16667"/>
            </a:avLst>
          </a:prstGeom>
          <a:solidFill>
            <a:srgbClr val="9CDC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Pending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45"/>
          <p:cNvSpPr/>
          <p:nvPr/>
        </p:nvSpPr>
        <p:spPr>
          <a:xfrm>
            <a:off x="2722200" y="1742292"/>
            <a:ext cx="1585800" cy="512700"/>
          </a:xfrm>
          <a:prstGeom prst="roundRect">
            <a:avLst>
              <a:gd name="adj" fmla="val 16667"/>
            </a:avLst>
          </a:prstGeom>
          <a:solidFill>
            <a:srgbClr val="4EC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Resolved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45"/>
          <p:cNvSpPr/>
          <p:nvPr/>
        </p:nvSpPr>
        <p:spPr>
          <a:xfrm>
            <a:off x="2722200" y="2893458"/>
            <a:ext cx="1585800" cy="623100"/>
          </a:xfrm>
          <a:prstGeom prst="roundRect">
            <a:avLst>
              <a:gd name="adj" fmla="val 16667"/>
            </a:avLst>
          </a:prstGeom>
          <a:solidFill>
            <a:srgbClr val="FD7E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Rejected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9" name="Google Shape;229;p45"/>
          <p:cNvCxnSpPr>
            <a:stCxn id="226" idx="3"/>
            <a:endCxn id="227" idx="1"/>
          </p:cNvCxnSpPr>
          <p:nvPr/>
        </p:nvCxnSpPr>
        <p:spPr>
          <a:xfrm rot="10800000" flipH="1">
            <a:off x="1588225" y="1998748"/>
            <a:ext cx="1134000" cy="573000"/>
          </a:xfrm>
          <a:prstGeom prst="bentConnector3">
            <a:avLst>
              <a:gd name="adj1" fmla="val 2736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" name="Google Shape;230;p45"/>
          <p:cNvCxnSpPr>
            <a:stCxn id="226" idx="3"/>
            <a:endCxn id="228" idx="1"/>
          </p:cNvCxnSpPr>
          <p:nvPr/>
        </p:nvCxnSpPr>
        <p:spPr>
          <a:xfrm>
            <a:off x="1588225" y="2571748"/>
            <a:ext cx="1134000" cy="633300"/>
          </a:xfrm>
          <a:prstGeom prst="bentConnector3">
            <a:avLst>
              <a:gd name="adj1" fmla="val 2736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1" name="Google Shape;231;p45"/>
          <p:cNvSpPr txBox="1"/>
          <p:nvPr/>
        </p:nvSpPr>
        <p:spPr>
          <a:xfrm>
            <a:off x="147475" y="1816219"/>
            <a:ext cx="17505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PROMISE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45"/>
          <p:cNvSpPr/>
          <p:nvPr/>
        </p:nvSpPr>
        <p:spPr>
          <a:xfrm>
            <a:off x="4981925" y="1461300"/>
            <a:ext cx="3704700" cy="2220900"/>
          </a:xfrm>
          <a:prstGeom prst="roundRect">
            <a:avLst>
              <a:gd name="adj" fmla="val 7145"/>
            </a:avLst>
          </a:prstGeom>
          <a:solidFill>
            <a:srgbClr val="282C34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value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}).</a:t>
            </a:r>
            <a:r>
              <a:rPr lang="en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error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45"/>
          <p:cNvSpPr/>
          <p:nvPr/>
        </p:nvSpPr>
        <p:spPr>
          <a:xfrm>
            <a:off x="5132225" y="1654950"/>
            <a:ext cx="3350400" cy="741600"/>
          </a:xfrm>
          <a:prstGeom prst="roundRect">
            <a:avLst>
              <a:gd name="adj" fmla="val 16667"/>
            </a:avLst>
          </a:prstGeom>
          <a:solidFill>
            <a:srgbClr val="FF0000">
              <a:alpha val="13970"/>
            </a:srgbClr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4" name="Google Shape;234;p45"/>
          <p:cNvCxnSpPr>
            <a:stCxn id="233" idx="1"/>
            <a:endCxn id="227" idx="3"/>
          </p:cNvCxnSpPr>
          <p:nvPr/>
        </p:nvCxnSpPr>
        <p:spPr>
          <a:xfrm rot="10800000">
            <a:off x="4308125" y="1998750"/>
            <a:ext cx="824100" cy="27000"/>
          </a:xfrm>
          <a:prstGeom prst="curvedConnector3">
            <a:avLst>
              <a:gd name="adj1" fmla="val 50008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"/>
          <p:cNvSpPr txBox="1">
            <a:spLocks noGrp="1"/>
          </p:cNvSpPr>
          <p:nvPr>
            <p:ph type="title" idx="4294967295"/>
          </p:nvPr>
        </p:nvSpPr>
        <p:spPr>
          <a:xfrm>
            <a:off x="381000" y="152400"/>
            <a:ext cx="489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Promises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40" name="Google Shape;240;p46"/>
          <p:cNvSpPr txBox="1">
            <a:spLocks noGrp="1"/>
          </p:cNvSpPr>
          <p:nvPr>
            <p:ph type="title" idx="4294967295"/>
          </p:nvPr>
        </p:nvSpPr>
        <p:spPr>
          <a:xfrm>
            <a:off x="4572000" y="152400"/>
            <a:ext cx="4229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DFE0E2"/>
                </a:solidFill>
              </a:rPr>
              <a:t>Not the ones people make</a:t>
            </a:r>
            <a:endParaRPr sz="1800" b="1">
              <a:solidFill>
                <a:srgbClr val="DFE0E2"/>
              </a:solidFill>
            </a:endParaRPr>
          </a:p>
        </p:txBody>
      </p:sp>
      <p:sp>
        <p:nvSpPr>
          <p:cNvPr id="241" name="Google Shape;241;p46"/>
          <p:cNvSpPr txBox="1"/>
          <p:nvPr/>
        </p:nvSpPr>
        <p:spPr>
          <a:xfrm>
            <a:off x="0" y="4742475"/>
            <a:ext cx="9144000" cy="401100"/>
          </a:xfrm>
          <a:prstGeom prst="rect">
            <a:avLst/>
          </a:prstGeom>
          <a:solidFill>
            <a:srgbClr val="384048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00050" marR="38675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USEFUL LINKS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JavaScript Demo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Chaining Promises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46"/>
          <p:cNvSpPr txBox="1"/>
          <p:nvPr/>
        </p:nvSpPr>
        <p:spPr>
          <a:xfrm>
            <a:off x="457225" y="996700"/>
            <a:ext cx="2020200" cy="3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SIMPLE VERSION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46"/>
          <p:cNvSpPr/>
          <p:nvPr/>
        </p:nvSpPr>
        <p:spPr>
          <a:xfrm>
            <a:off x="457225" y="2315398"/>
            <a:ext cx="1131000" cy="512700"/>
          </a:xfrm>
          <a:prstGeom prst="roundRect">
            <a:avLst>
              <a:gd name="adj" fmla="val 16667"/>
            </a:avLst>
          </a:prstGeom>
          <a:solidFill>
            <a:srgbClr val="9CDC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Pending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46"/>
          <p:cNvSpPr/>
          <p:nvPr/>
        </p:nvSpPr>
        <p:spPr>
          <a:xfrm>
            <a:off x="2722200" y="1742292"/>
            <a:ext cx="1585800" cy="512700"/>
          </a:xfrm>
          <a:prstGeom prst="roundRect">
            <a:avLst>
              <a:gd name="adj" fmla="val 16667"/>
            </a:avLst>
          </a:prstGeom>
          <a:solidFill>
            <a:srgbClr val="4EC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Resolved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46"/>
          <p:cNvSpPr/>
          <p:nvPr/>
        </p:nvSpPr>
        <p:spPr>
          <a:xfrm>
            <a:off x="2722200" y="2893458"/>
            <a:ext cx="1585800" cy="623100"/>
          </a:xfrm>
          <a:prstGeom prst="roundRect">
            <a:avLst>
              <a:gd name="adj" fmla="val 16667"/>
            </a:avLst>
          </a:prstGeom>
          <a:solidFill>
            <a:srgbClr val="FD7E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Rejected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6" name="Google Shape;246;p46"/>
          <p:cNvCxnSpPr>
            <a:stCxn id="243" idx="3"/>
            <a:endCxn id="244" idx="1"/>
          </p:cNvCxnSpPr>
          <p:nvPr/>
        </p:nvCxnSpPr>
        <p:spPr>
          <a:xfrm rot="10800000" flipH="1">
            <a:off x="1588225" y="1998748"/>
            <a:ext cx="1134000" cy="573000"/>
          </a:xfrm>
          <a:prstGeom prst="bentConnector3">
            <a:avLst>
              <a:gd name="adj1" fmla="val 2736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" name="Google Shape;247;p46"/>
          <p:cNvCxnSpPr>
            <a:stCxn id="243" idx="3"/>
            <a:endCxn id="245" idx="1"/>
          </p:cNvCxnSpPr>
          <p:nvPr/>
        </p:nvCxnSpPr>
        <p:spPr>
          <a:xfrm>
            <a:off x="1588225" y="2571748"/>
            <a:ext cx="1134000" cy="633300"/>
          </a:xfrm>
          <a:prstGeom prst="bentConnector3">
            <a:avLst>
              <a:gd name="adj1" fmla="val 2736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8" name="Google Shape;248;p46"/>
          <p:cNvSpPr txBox="1"/>
          <p:nvPr/>
        </p:nvSpPr>
        <p:spPr>
          <a:xfrm>
            <a:off x="147475" y="1816219"/>
            <a:ext cx="17505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PROMISE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46"/>
          <p:cNvSpPr/>
          <p:nvPr/>
        </p:nvSpPr>
        <p:spPr>
          <a:xfrm>
            <a:off x="4981925" y="1461300"/>
            <a:ext cx="3704700" cy="2220900"/>
          </a:xfrm>
          <a:prstGeom prst="roundRect">
            <a:avLst>
              <a:gd name="adj" fmla="val 7145"/>
            </a:avLst>
          </a:prstGeom>
          <a:solidFill>
            <a:srgbClr val="282C34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value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}).</a:t>
            </a:r>
            <a:r>
              <a:rPr lang="en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error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0" name="Google Shape;250;p46"/>
          <p:cNvSpPr/>
          <p:nvPr/>
        </p:nvSpPr>
        <p:spPr>
          <a:xfrm>
            <a:off x="5132225" y="2355100"/>
            <a:ext cx="3350400" cy="1093500"/>
          </a:xfrm>
          <a:prstGeom prst="roundRect">
            <a:avLst>
              <a:gd name="adj" fmla="val 16667"/>
            </a:avLst>
          </a:prstGeom>
          <a:solidFill>
            <a:srgbClr val="FF0000">
              <a:alpha val="13970"/>
            </a:srgbClr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" name="Google Shape;251;p46"/>
          <p:cNvCxnSpPr>
            <a:stCxn id="250" idx="1"/>
            <a:endCxn id="245" idx="3"/>
          </p:cNvCxnSpPr>
          <p:nvPr/>
        </p:nvCxnSpPr>
        <p:spPr>
          <a:xfrm flipH="1">
            <a:off x="4308125" y="2901850"/>
            <a:ext cx="824100" cy="303300"/>
          </a:xfrm>
          <a:prstGeom prst="curvedConnector3">
            <a:avLst>
              <a:gd name="adj1" fmla="val 50008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7"/>
          <p:cNvSpPr txBox="1">
            <a:spLocks noGrp="1"/>
          </p:cNvSpPr>
          <p:nvPr>
            <p:ph type="title" idx="4294967295"/>
          </p:nvPr>
        </p:nvSpPr>
        <p:spPr>
          <a:xfrm>
            <a:off x="381000" y="152400"/>
            <a:ext cx="489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Promises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57" name="Google Shape;257;p47"/>
          <p:cNvSpPr txBox="1">
            <a:spLocks noGrp="1"/>
          </p:cNvSpPr>
          <p:nvPr>
            <p:ph type="title" idx="4294967295"/>
          </p:nvPr>
        </p:nvSpPr>
        <p:spPr>
          <a:xfrm>
            <a:off x="4572000" y="152400"/>
            <a:ext cx="4229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DFE0E2"/>
                </a:solidFill>
              </a:rPr>
              <a:t>Not the ones people make</a:t>
            </a:r>
            <a:endParaRPr sz="1800" b="1">
              <a:solidFill>
                <a:srgbClr val="DFE0E2"/>
              </a:solidFill>
            </a:endParaRPr>
          </a:p>
        </p:txBody>
      </p:sp>
      <p:sp>
        <p:nvSpPr>
          <p:cNvPr id="258" name="Google Shape;258;p47"/>
          <p:cNvSpPr txBox="1"/>
          <p:nvPr/>
        </p:nvSpPr>
        <p:spPr>
          <a:xfrm>
            <a:off x="0" y="4742475"/>
            <a:ext cx="9144000" cy="401100"/>
          </a:xfrm>
          <a:prstGeom prst="rect">
            <a:avLst/>
          </a:prstGeom>
          <a:solidFill>
            <a:srgbClr val="384048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00050" marR="38675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USEFUL LINKS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JavaScript Demo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Chaining Promises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47"/>
          <p:cNvSpPr txBox="1"/>
          <p:nvPr/>
        </p:nvSpPr>
        <p:spPr>
          <a:xfrm>
            <a:off x="457225" y="996700"/>
            <a:ext cx="2612700" cy="3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COMPLICATED VERSION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47"/>
          <p:cNvSpPr/>
          <p:nvPr/>
        </p:nvSpPr>
        <p:spPr>
          <a:xfrm>
            <a:off x="457225" y="2315398"/>
            <a:ext cx="1131000" cy="512700"/>
          </a:xfrm>
          <a:prstGeom prst="roundRect">
            <a:avLst>
              <a:gd name="adj" fmla="val 16667"/>
            </a:avLst>
          </a:prstGeom>
          <a:solidFill>
            <a:srgbClr val="9CDC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Promise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47"/>
          <p:cNvSpPr/>
          <p:nvPr/>
        </p:nvSpPr>
        <p:spPr>
          <a:xfrm>
            <a:off x="2722200" y="1742292"/>
            <a:ext cx="1585800" cy="512700"/>
          </a:xfrm>
          <a:prstGeom prst="roundRect">
            <a:avLst>
              <a:gd name="adj" fmla="val 16667"/>
            </a:avLst>
          </a:prstGeom>
          <a:solidFill>
            <a:srgbClr val="4EC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.then (resolve)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47"/>
          <p:cNvSpPr/>
          <p:nvPr/>
        </p:nvSpPr>
        <p:spPr>
          <a:xfrm>
            <a:off x="2722200" y="2893458"/>
            <a:ext cx="1585800" cy="623100"/>
          </a:xfrm>
          <a:prstGeom prst="roundRect">
            <a:avLst>
              <a:gd name="adj" fmla="val 16667"/>
            </a:avLst>
          </a:prstGeom>
          <a:solidFill>
            <a:srgbClr val="FD7E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.then (...reject)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.catch(... reject)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47"/>
          <p:cNvSpPr/>
          <p:nvPr/>
        </p:nvSpPr>
        <p:spPr>
          <a:xfrm>
            <a:off x="4661100" y="984200"/>
            <a:ext cx="1585800" cy="51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Async Actions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47"/>
          <p:cNvSpPr/>
          <p:nvPr/>
        </p:nvSpPr>
        <p:spPr>
          <a:xfrm>
            <a:off x="4661100" y="3662257"/>
            <a:ext cx="1585800" cy="51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Error Handling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5" name="Google Shape;265;p47"/>
          <p:cNvCxnSpPr>
            <a:stCxn id="260" idx="3"/>
            <a:endCxn id="261" idx="1"/>
          </p:cNvCxnSpPr>
          <p:nvPr/>
        </p:nvCxnSpPr>
        <p:spPr>
          <a:xfrm rot="10800000" flipH="1">
            <a:off x="1588225" y="1998748"/>
            <a:ext cx="1134000" cy="573000"/>
          </a:xfrm>
          <a:prstGeom prst="bentConnector3">
            <a:avLst>
              <a:gd name="adj1" fmla="val 2736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6" name="Google Shape;266;p47"/>
          <p:cNvCxnSpPr>
            <a:stCxn id="260" idx="3"/>
            <a:endCxn id="262" idx="1"/>
          </p:cNvCxnSpPr>
          <p:nvPr/>
        </p:nvCxnSpPr>
        <p:spPr>
          <a:xfrm>
            <a:off x="1588225" y="2571748"/>
            <a:ext cx="1134000" cy="633300"/>
          </a:xfrm>
          <a:prstGeom prst="bentConnector3">
            <a:avLst>
              <a:gd name="adj1" fmla="val 2736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7" name="Google Shape;267;p47"/>
          <p:cNvCxnSpPr>
            <a:stCxn id="261" idx="0"/>
            <a:endCxn id="263" idx="1"/>
          </p:cNvCxnSpPr>
          <p:nvPr/>
        </p:nvCxnSpPr>
        <p:spPr>
          <a:xfrm rot="-5400000">
            <a:off x="3837300" y="918492"/>
            <a:ext cx="501600" cy="11460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8" name="Google Shape;268;p47"/>
          <p:cNvCxnSpPr>
            <a:stCxn id="262" idx="2"/>
            <a:endCxn id="264" idx="1"/>
          </p:cNvCxnSpPr>
          <p:nvPr/>
        </p:nvCxnSpPr>
        <p:spPr>
          <a:xfrm rot="-5400000" flipH="1">
            <a:off x="3887100" y="3144558"/>
            <a:ext cx="402000" cy="11460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47"/>
          <p:cNvCxnSpPr>
            <a:stCxn id="262" idx="3"/>
            <a:endCxn id="270" idx="1"/>
          </p:cNvCxnSpPr>
          <p:nvPr/>
        </p:nvCxnSpPr>
        <p:spPr>
          <a:xfrm rot="10800000" flipH="1">
            <a:off x="4308000" y="2571708"/>
            <a:ext cx="1710000" cy="633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1" name="Google Shape;271;p47"/>
          <p:cNvCxnSpPr>
            <a:stCxn id="261" idx="3"/>
            <a:endCxn id="270" idx="1"/>
          </p:cNvCxnSpPr>
          <p:nvPr/>
        </p:nvCxnSpPr>
        <p:spPr>
          <a:xfrm>
            <a:off x="4308000" y="1998642"/>
            <a:ext cx="1710000" cy="573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2" name="Google Shape;272;p47"/>
          <p:cNvSpPr txBox="1"/>
          <p:nvPr/>
        </p:nvSpPr>
        <p:spPr>
          <a:xfrm>
            <a:off x="2639850" y="2317819"/>
            <a:ext cx="17505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DADFDF"/>
                </a:solidFill>
                <a:latin typeface="Roboto"/>
                <a:ea typeface="Roboto"/>
                <a:cs typeface="Roboto"/>
                <a:sym typeface="Roboto"/>
              </a:rPr>
              <a:t>SETTLED</a:t>
            </a:r>
            <a:endParaRPr sz="1800" b="1">
              <a:solidFill>
                <a:srgbClr val="DADFD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47"/>
          <p:cNvSpPr txBox="1"/>
          <p:nvPr/>
        </p:nvSpPr>
        <p:spPr>
          <a:xfrm>
            <a:off x="147475" y="1816219"/>
            <a:ext cx="17505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DADFDF"/>
                </a:solidFill>
                <a:latin typeface="Roboto"/>
                <a:ea typeface="Roboto"/>
                <a:cs typeface="Roboto"/>
                <a:sym typeface="Roboto"/>
              </a:rPr>
              <a:t>PENDING</a:t>
            </a:r>
            <a:endParaRPr sz="1800" b="1">
              <a:solidFill>
                <a:srgbClr val="DADFD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47"/>
          <p:cNvSpPr txBox="1"/>
          <p:nvPr/>
        </p:nvSpPr>
        <p:spPr>
          <a:xfrm>
            <a:off x="5132225" y="2190744"/>
            <a:ext cx="17505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47"/>
          <p:cNvSpPr txBox="1"/>
          <p:nvPr/>
        </p:nvSpPr>
        <p:spPr>
          <a:xfrm>
            <a:off x="1897975" y="1585400"/>
            <a:ext cx="8241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fulfill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47"/>
          <p:cNvSpPr txBox="1"/>
          <p:nvPr/>
        </p:nvSpPr>
        <p:spPr>
          <a:xfrm>
            <a:off x="1897975" y="3118552"/>
            <a:ext cx="8241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reject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>
            <a:spLocks noGrp="1"/>
          </p:cNvSpPr>
          <p:nvPr>
            <p:ph type="title" idx="4294967295"/>
          </p:nvPr>
        </p:nvSpPr>
        <p:spPr>
          <a:xfrm>
            <a:off x="381000" y="152400"/>
            <a:ext cx="489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Promises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82" name="Google Shape;282;p48"/>
          <p:cNvSpPr txBox="1">
            <a:spLocks noGrp="1"/>
          </p:cNvSpPr>
          <p:nvPr>
            <p:ph type="title" idx="4294967295"/>
          </p:nvPr>
        </p:nvSpPr>
        <p:spPr>
          <a:xfrm>
            <a:off x="4572000" y="152400"/>
            <a:ext cx="4229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DFE0E2"/>
                </a:solidFill>
              </a:rPr>
              <a:t>Not the ones people make</a:t>
            </a:r>
            <a:endParaRPr sz="1800" b="1">
              <a:solidFill>
                <a:srgbClr val="DFE0E2"/>
              </a:solidFill>
            </a:endParaRPr>
          </a:p>
        </p:txBody>
      </p:sp>
      <p:sp>
        <p:nvSpPr>
          <p:cNvPr id="283" name="Google Shape;283;p48"/>
          <p:cNvSpPr txBox="1"/>
          <p:nvPr/>
        </p:nvSpPr>
        <p:spPr>
          <a:xfrm>
            <a:off x="0" y="4742475"/>
            <a:ext cx="9144000" cy="401100"/>
          </a:xfrm>
          <a:prstGeom prst="rect">
            <a:avLst/>
          </a:prstGeom>
          <a:solidFill>
            <a:srgbClr val="384048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00050" marR="38675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USEFUL LINKS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JavaScript Demo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Chaining Promises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48"/>
          <p:cNvSpPr txBox="1"/>
          <p:nvPr/>
        </p:nvSpPr>
        <p:spPr>
          <a:xfrm>
            <a:off x="457225" y="996700"/>
            <a:ext cx="2612700" cy="3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COMPLICATED VERSION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5" name="Google Shape;285;p48"/>
          <p:cNvGrpSpPr/>
          <p:nvPr/>
        </p:nvGrpSpPr>
        <p:grpSpPr>
          <a:xfrm>
            <a:off x="147475" y="984200"/>
            <a:ext cx="8539250" cy="3190757"/>
            <a:chOff x="147475" y="984200"/>
            <a:chExt cx="8539250" cy="3190757"/>
          </a:xfrm>
        </p:grpSpPr>
        <p:sp>
          <p:nvSpPr>
            <p:cNvPr id="286" name="Google Shape;286;p48"/>
            <p:cNvSpPr/>
            <p:nvPr/>
          </p:nvSpPr>
          <p:spPr>
            <a:xfrm>
              <a:off x="457225" y="2315398"/>
              <a:ext cx="1131000" cy="512700"/>
            </a:xfrm>
            <a:prstGeom prst="roundRect">
              <a:avLst>
                <a:gd name="adj" fmla="val 16667"/>
              </a:avLst>
            </a:prstGeom>
            <a:solidFill>
              <a:srgbClr val="9CDC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Promise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" name="Google Shape;287;p48"/>
            <p:cNvSpPr/>
            <p:nvPr/>
          </p:nvSpPr>
          <p:spPr>
            <a:xfrm>
              <a:off x="2722200" y="1742292"/>
              <a:ext cx="1585800" cy="512700"/>
            </a:xfrm>
            <a:prstGeom prst="roundRect">
              <a:avLst>
                <a:gd name="adj" fmla="val 16667"/>
              </a:avLst>
            </a:prstGeom>
            <a:solidFill>
              <a:srgbClr val="4EC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.then (resolve)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8" name="Google Shape;288;p48"/>
            <p:cNvSpPr/>
            <p:nvPr/>
          </p:nvSpPr>
          <p:spPr>
            <a:xfrm>
              <a:off x="2722200" y="2893458"/>
              <a:ext cx="1585800" cy="623100"/>
            </a:xfrm>
            <a:prstGeom prst="roundRect">
              <a:avLst>
                <a:gd name="adj" fmla="val 16667"/>
              </a:avLst>
            </a:prstGeom>
            <a:solidFill>
              <a:srgbClr val="FD7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.then (...reject)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.catch(... reject)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9" name="Google Shape;289;p48"/>
            <p:cNvSpPr/>
            <p:nvPr/>
          </p:nvSpPr>
          <p:spPr>
            <a:xfrm>
              <a:off x="4661100" y="984200"/>
              <a:ext cx="1585800" cy="512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Async Actions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0" name="Google Shape;290;p48"/>
            <p:cNvSpPr/>
            <p:nvPr/>
          </p:nvSpPr>
          <p:spPr>
            <a:xfrm>
              <a:off x="4661100" y="3662257"/>
              <a:ext cx="1585800" cy="512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Error Handling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1" name="Google Shape;291;p48"/>
            <p:cNvSpPr/>
            <p:nvPr/>
          </p:nvSpPr>
          <p:spPr>
            <a:xfrm>
              <a:off x="6017925" y="2315398"/>
              <a:ext cx="1131000" cy="512700"/>
            </a:xfrm>
            <a:prstGeom prst="roundRect">
              <a:avLst>
                <a:gd name="adj" fmla="val 16667"/>
              </a:avLst>
            </a:prstGeom>
            <a:solidFill>
              <a:srgbClr val="9CDC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Promise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92" name="Google Shape;292;p48"/>
            <p:cNvCxnSpPr>
              <a:stCxn id="286" idx="3"/>
              <a:endCxn id="287" idx="1"/>
            </p:cNvCxnSpPr>
            <p:nvPr/>
          </p:nvCxnSpPr>
          <p:spPr>
            <a:xfrm rot="10800000" flipH="1">
              <a:off x="1588225" y="1998748"/>
              <a:ext cx="1134000" cy="573000"/>
            </a:xfrm>
            <a:prstGeom prst="bentConnector3">
              <a:avLst>
                <a:gd name="adj1" fmla="val 27363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3" name="Google Shape;293;p48"/>
            <p:cNvCxnSpPr>
              <a:stCxn id="286" idx="3"/>
              <a:endCxn id="288" idx="1"/>
            </p:cNvCxnSpPr>
            <p:nvPr/>
          </p:nvCxnSpPr>
          <p:spPr>
            <a:xfrm>
              <a:off x="1588225" y="2571748"/>
              <a:ext cx="1134000" cy="633300"/>
            </a:xfrm>
            <a:prstGeom prst="bentConnector3">
              <a:avLst>
                <a:gd name="adj1" fmla="val 27363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4" name="Google Shape;294;p48"/>
            <p:cNvCxnSpPr>
              <a:stCxn id="287" idx="0"/>
              <a:endCxn id="289" idx="1"/>
            </p:cNvCxnSpPr>
            <p:nvPr/>
          </p:nvCxnSpPr>
          <p:spPr>
            <a:xfrm rot="-5400000">
              <a:off x="3837300" y="918492"/>
              <a:ext cx="501600" cy="11460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5" name="Google Shape;295;p48"/>
            <p:cNvCxnSpPr>
              <a:stCxn id="288" idx="2"/>
              <a:endCxn id="290" idx="1"/>
            </p:cNvCxnSpPr>
            <p:nvPr/>
          </p:nvCxnSpPr>
          <p:spPr>
            <a:xfrm rot="-5400000" flipH="1">
              <a:off x="3887100" y="3144558"/>
              <a:ext cx="402000" cy="11460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6" name="Google Shape;296;p48"/>
            <p:cNvCxnSpPr>
              <a:stCxn id="288" idx="3"/>
              <a:endCxn id="291" idx="1"/>
            </p:cNvCxnSpPr>
            <p:nvPr/>
          </p:nvCxnSpPr>
          <p:spPr>
            <a:xfrm rot="10800000" flipH="1">
              <a:off x="4308000" y="2571708"/>
              <a:ext cx="1710000" cy="633300"/>
            </a:xfrm>
            <a:prstGeom prst="bentConnector3">
              <a:avLst>
                <a:gd name="adj1" fmla="val 49998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7" name="Google Shape;297;p48"/>
            <p:cNvCxnSpPr>
              <a:stCxn id="287" idx="3"/>
              <a:endCxn id="291" idx="1"/>
            </p:cNvCxnSpPr>
            <p:nvPr/>
          </p:nvCxnSpPr>
          <p:spPr>
            <a:xfrm>
              <a:off x="4308000" y="1998642"/>
              <a:ext cx="1710000" cy="573000"/>
            </a:xfrm>
            <a:prstGeom prst="bentConnector3">
              <a:avLst>
                <a:gd name="adj1" fmla="val 49998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48"/>
            <p:cNvSpPr/>
            <p:nvPr/>
          </p:nvSpPr>
          <p:spPr>
            <a:xfrm>
              <a:off x="8253825" y="1742300"/>
              <a:ext cx="432900" cy="5127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...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9" name="Google Shape;299;p48"/>
            <p:cNvSpPr/>
            <p:nvPr/>
          </p:nvSpPr>
          <p:spPr>
            <a:xfrm>
              <a:off x="8253825" y="2893449"/>
              <a:ext cx="432900" cy="6231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...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00" name="Google Shape;300;p48"/>
            <p:cNvCxnSpPr>
              <a:stCxn id="291" idx="3"/>
              <a:endCxn id="298" idx="1"/>
            </p:cNvCxnSpPr>
            <p:nvPr/>
          </p:nvCxnSpPr>
          <p:spPr>
            <a:xfrm rot="10800000" flipH="1">
              <a:off x="7148925" y="1998748"/>
              <a:ext cx="1104900" cy="573000"/>
            </a:xfrm>
            <a:prstGeom prst="bentConnector3">
              <a:avLst>
                <a:gd name="adj1" fmla="val 28102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1" name="Google Shape;301;p48"/>
            <p:cNvCxnSpPr>
              <a:stCxn id="291" idx="3"/>
              <a:endCxn id="299" idx="1"/>
            </p:cNvCxnSpPr>
            <p:nvPr/>
          </p:nvCxnSpPr>
          <p:spPr>
            <a:xfrm>
              <a:off x="7148925" y="2571748"/>
              <a:ext cx="1104900" cy="633300"/>
            </a:xfrm>
            <a:prstGeom prst="bentConnector3">
              <a:avLst>
                <a:gd name="adj1" fmla="val 28102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02" name="Google Shape;302;p48"/>
            <p:cNvSpPr txBox="1"/>
            <p:nvPr/>
          </p:nvSpPr>
          <p:spPr>
            <a:xfrm>
              <a:off x="2639850" y="2317819"/>
              <a:ext cx="17505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DADFDF"/>
                  </a:solidFill>
                  <a:latin typeface="Roboto"/>
                  <a:ea typeface="Roboto"/>
                  <a:cs typeface="Roboto"/>
                  <a:sym typeface="Roboto"/>
                </a:rPr>
                <a:t>SETTLED</a:t>
              </a:r>
              <a:endParaRPr sz="1800" b="1">
                <a:solidFill>
                  <a:srgbClr val="DADF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3" name="Google Shape;303;p48"/>
            <p:cNvSpPr txBox="1"/>
            <p:nvPr/>
          </p:nvSpPr>
          <p:spPr>
            <a:xfrm>
              <a:off x="147475" y="1816219"/>
              <a:ext cx="17505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DADFDF"/>
                  </a:solidFill>
                  <a:latin typeface="Roboto"/>
                  <a:ea typeface="Roboto"/>
                  <a:cs typeface="Roboto"/>
                  <a:sym typeface="Roboto"/>
                </a:rPr>
                <a:t>PENDING</a:t>
              </a:r>
              <a:endParaRPr sz="1800" b="1">
                <a:solidFill>
                  <a:srgbClr val="DADF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4" name="Google Shape;304;p48"/>
            <p:cNvSpPr txBox="1"/>
            <p:nvPr/>
          </p:nvSpPr>
          <p:spPr>
            <a:xfrm>
              <a:off x="5708175" y="1816219"/>
              <a:ext cx="17505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DADFDF"/>
                  </a:solidFill>
                  <a:latin typeface="Roboto"/>
                  <a:ea typeface="Roboto"/>
                  <a:cs typeface="Roboto"/>
                  <a:sym typeface="Roboto"/>
                </a:rPr>
                <a:t>PENDING</a:t>
              </a:r>
              <a:endParaRPr sz="1800" b="1">
                <a:solidFill>
                  <a:srgbClr val="DADF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5" name="Google Shape;305;p48"/>
            <p:cNvSpPr txBox="1"/>
            <p:nvPr/>
          </p:nvSpPr>
          <p:spPr>
            <a:xfrm>
              <a:off x="5132225" y="2190744"/>
              <a:ext cx="17505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return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6" name="Google Shape;306;p48"/>
            <p:cNvSpPr txBox="1"/>
            <p:nvPr/>
          </p:nvSpPr>
          <p:spPr>
            <a:xfrm>
              <a:off x="1897975" y="1585400"/>
              <a:ext cx="8241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fulfill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7" name="Google Shape;307;p48"/>
            <p:cNvSpPr txBox="1"/>
            <p:nvPr/>
          </p:nvSpPr>
          <p:spPr>
            <a:xfrm>
              <a:off x="1897975" y="3118552"/>
              <a:ext cx="8241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reject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8" name="Google Shape;308;p48"/>
            <p:cNvSpPr txBox="1"/>
            <p:nvPr/>
          </p:nvSpPr>
          <p:spPr>
            <a:xfrm>
              <a:off x="7458675" y="1585400"/>
              <a:ext cx="8241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fulfill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9" name="Google Shape;309;p48"/>
            <p:cNvSpPr txBox="1"/>
            <p:nvPr/>
          </p:nvSpPr>
          <p:spPr>
            <a:xfrm>
              <a:off x="7458675" y="3118552"/>
              <a:ext cx="8241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reject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0" name="Google Shape;310;p48"/>
          <p:cNvSpPr txBox="1"/>
          <p:nvPr/>
        </p:nvSpPr>
        <p:spPr>
          <a:xfrm>
            <a:off x="6828525" y="3837450"/>
            <a:ext cx="1858200" cy="714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rPr>
              <a:t>You can ‘chain’ promises</a:t>
            </a:r>
            <a:endParaRPr sz="1800">
              <a:solidFill>
                <a:schemeClr val="dk1"/>
              </a:solidFill>
              <a:latin typeface="Kalam"/>
              <a:ea typeface="Kalam"/>
              <a:cs typeface="Kalam"/>
              <a:sym typeface="Kala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424B54"/>
      </a:dk1>
      <a:lt1>
        <a:srgbClr val="FFFFFF"/>
      </a:lt1>
      <a:dk2>
        <a:srgbClr val="595959"/>
      </a:dk2>
      <a:lt2>
        <a:srgbClr val="EEEEEE"/>
      </a:lt2>
      <a:accent1>
        <a:srgbClr val="4DD0E1"/>
      </a:accent1>
      <a:accent2>
        <a:srgbClr val="212121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1451</Words>
  <Application>Microsoft Macintosh PowerPoint</Application>
  <PresentationFormat>On-screen Show (16:9)</PresentationFormat>
  <Paragraphs>332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Roboto Medium</vt:lpstr>
      <vt:lpstr>Arial</vt:lpstr>
      <vt:lpstr>Kalam</vt:lpstr>
      <vt:lpstr>Helvetica Neue</vt:lpstr>
      <vt:lpstr>Consolas</vt:lpstr>
      <vt:lpstr>Roboto</vt:lpstr>
      <vt:lpstr>Roboto Mono</vt:lpstr>
      <vt:lpstr>Helvetica Neue Light</vt:lpstr>
      <vt:lpstr>Simple Light</vt:lpstr>
      <vt:lpstr>Simple Light</vt:lpstr>
      <vt:lpstr>PowerPoint Presentation</vt:lpstr>
      <vt:lpstr>PowerPoint Presentation</vt:lpstr>
      <vt:lpstr>Promises</vt:lpstr>
      <vt:lpstr>Promises</vt:lpstr>
      <vt:lpstr>Promises</vt:lpstr>
      <vt:lpstr>Promises</vt:lpstr>
      <vt:lpstr>Promises</vt:lpstr>
      <vt:lpstr>Promises</vt:lpstr>
      <vt:lpstr>Promises</vt:lpstr>
      <vt:lpstr>Chaining Promises</vt:lpstr>
      <vt:lpstr>Chaining Promises</vt:lpstr>
      <vt:lpstr>Promises</vt:lpstr>
      <vt:lpstr>Promises</vt:lpstr>
      <vt:lpstr>Async / Await</vt:lpstr>
      <vt:lpstr>Promises</vt:lpstr>
      <vt:lpstr>Promises</vt:lpstr>
      <vt:lpstr>Promises</vt:lpstr>
      <vt:lpstr>Networking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Christine Abernathy</cp:lastModifiedBy>
  <cp:revision>1</cp:revision>
  <dcterms:modified xsi:type="dcterms:W3CDTF">2020-06-25T03:54:21Z</dcterms:modified>
</cp:coreProperties>
</file>