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slideMasters/slideMaster2.xml" ContentType="application/vnd.openxmlformats-officedocument.presentationml.slideMaster+xml"/>
  <Default Extension="xml" ContentType="application/xml"/>
  <Override PartName="/ppt/tableStyles.xml" ContentType="application/vnd.openxmlformats-officedocument.presentationml.tableStyles+xml"/>
  <Override PartName="/ppt/theme/theme7.xml" ContentType="application/vnd.openxmlformats-officedocument.theme+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Masters/slideMaster8.xml" ContentType="application/vnd.openxmlformats-officedocument.presentationml.slideMaster+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theme/theme6.xml" ContentType="application/vnd.openxmlformats-officedocument.theme+xml"/>
  <Override PartName="/ppt/slideLayouts/slideLayout15.xml" ContentType="application/vnd.openxmlformats-officedocument.presentationml.slideLayout+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Masters/slideMaster7.xml" ContentType="application/vnd.openxmlformats-officedocument.presentationml.slideMaster+xml"/>
  <Override PartName="/ppt/slideLayouts/slideLayout4.xml" ContentType="application/vnd.openxmlformats-officedocument.presentationml.slideLayout+xml"/>
  <Override PartName="/ppt/notesSlides/notesSlide8.xml" ContentType="application/vnd.openxmlformats-officedocument.presentationml.notesSlide+xml"/>
  <Override PartName="/ppt/slides/slide12.xml" ContentType="application/vnd.openxmlformats-officedocument.presentationml.slide+xml"/>
  <Override PartName="/ppt/notesSlides/notesSlide6.xml" ContentType="application/vnd.openxmlformats-officedocument.presentationml.notesSlide+xml"/>
  <Override PartName="/ppt/presProps.xml" ContentType="application/vnd.openxmlformats-officedocument.presentationml.presProps+xml"/>
  <Override PartName="/ppt/theme/theme5.xml" ContentType="application/vnd.openxmlformats-officedocument.theme+xml"/>
  <Override PartName="/ppt/slides/slide26.xml" ContentType="application/vnd.openxmlformats-officedocument.presentationml.slide+xml"/>
  <Override PartName="/ppt/slideLayouts/slideLayout14.xml" ContentType="application/vnd.openxmlformats-officedocument.presentationml.slideLayout+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Masters/slideMaster6.xml" ContentType="application/vnd.openxmlformats-officedocument.presentationml.slideMaster+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5.xml" ContentType="application/vnd.openxmlformats-officedocument.presentationml.notesSlide+xml"/>
  <Override PartName="/ppt/theme/theme4.xml" ContentType="application/vnd.openxmlformats-officedocument.them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Masters/slideMaster5.xml" ContentType="application/vnd.openxmlformats-officedocument.presentationml.slideMaster+xml"/>
  <Override PartName="/ppt/slides/slide10.xml" ContentType="application/vnd.openxmlformats-officedocument.presentationml.slide+xml"/>
  <Override PartName="/docProps/app.xml" ContentType="application/vnd.openxmlformats-officedocument.extended-properties+xml"/>
  <Override PartName="/ppt/notesSlides/notesSlide4.xml" ContentType="application/vnd.openxmlformats-officedocument.presentationml.notesSlide+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slideMasters/slideMaster4.xml" ContentType="application/vnd.openxmlformats-officedocument.presentationml.slideMaster+xml"/>
  <Override PartName="/ppt/viewProps.xml" ContentType="application/vnd.openxmlformats-officedocument.presentationml.viewProps+xml"/>
  <Default Extension="jpeg" ContentType="image/jpeg"/>
  <Override PartName="/ppt/theme/theme9.xml" ContentType="application/vnd.openxmlformats-officedocument.theme+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Masters/slideMaster3.xml" ContentType="application/vnd.openxmlformats-officedocument.presentationml.slideMaster+xml"/>
  <Override PartName="/ppt/theme/theme8.xml" ContentType="application/vnd.openxmlformats-officedocument.theme+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 id="2147483660" r:id="rId2"/>
    <p:sldMasterId id="2147483664" r:id="rId3"/>
    <p:sldMasterId id="2147483666" r:id="rId4"/>
    <p:sldMasterId id="2147483668" r:id="rId5"/>
    <p:sldMasterId id="2147483670" r:id="rId6"/>
    <p:sldMasterId id="2147483672" r:id="rId7"/>
    <p:sldMasterId id="2147483674" r:id="rId8"/>
  </p:sldMasterIdLst>
  <p:notesMasterIdLst>
    <p:notesMasterId r:id="rId49"/>
  </p:notesMasterIdLst>
  <p:sldIdLst>
    <p:sldId id="286" r:id="rId9"/>
    <p:sldId id="315" r:id="rId10"/>
    <p:sldId id="288" r:id="rId11"/>
    <p:sldId id="289" r:id="rId12"/>
    <p:sldId id="290" r:id="rId13"/>
    <p:sldId id="291" r:id="rId14"/>
    <p:sldId id="292" r:id="rId15"/>
    <p:sldId id="294" r:id="rId16"/>
    <p:sldId id="303" r:id="rId17"/>
    <p:sldId id="306" r:id="rId18"/>
    <p:sldId id="316" r:id="rId19"/>
    <p:sldId id="307" r:id="rId20"/>
    <p:sldId id="304" r:id="rId21"/>
    <p:sldId id="305" r:id="rId22"/>
    <p:sldId id="308" r:id="rId23"/>
    <p:sldId id="309" r:id="rId24"/>
    <p:sldId id="310" r:id="rId25"/>
    <p:sldId id="311" r:id="rId26"/>
    <p:sldId id="312" r:id="rId27"/>
    <p:sldId id="313" r:id="rId28"/>
    <p:sldId id="314" r:id="rId29"/>
    <p:sldId id="295" r:id="rId30"/>
    <p:sldId id="296" r:id="rId31"/>
    <p:sldId id="297" r:id="rId32"/>
    <p:sldId id="298" r:id="rId33"/>
    <p:sldId id="299" r:id="rId34"/>
    <p:sldId id="300" r:id="rId35"/>
    <p:sldId id="301" r:id="rId36"/>
    <p:sldId id="302" r:id="rId37"/>
    <p:sldId id="258" r:id="rId38"/>
    <p:sldId id="270" r:id="rId39"/>
    <p:sldId id="271" r:id="rId40"/>
    <p:sldId id="278" r:id="rId41"/>
    <p:sldId id="272" r:id="rId42"/>
    <p:sldId id="282" r:id="rId43"/>
    <p:sldId id="273" r:id="rId44"/>
    <p:sldId id="274" r:id="rId45"/>
    <p:sldId id="275" r:id="rId46"/>
    <p:sldId id="276" r:id="rId47"/>
    <p:sldId id="277"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950005"/>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21528" autoAdjust="0"/>
    <p:restoredTop sz="94660"/>
  </p:normalViewPr>
  <p:slideViewPr>
    <p:cSldViewPr snapToGrid="0" snapToObjects="1">
      <p:cViewPr>
        <p:scale>
          <a:sx n="75" d="100"/>
          <a:sy n="75" d="100"/>
        </p:scale>
        <p:origin x="-952" y="-3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 Target="slides/slide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9705A0-4E8E-5B4A-AAF0-5C95C99EE361}" type="datetimeFigureOut">
              <a:rPr lang="en-US" smtClean="0"/>
              <a:pPr/>
              <a:t>4/6/13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8B4B40-FEE3-AE47-9304-E0CF667BFC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CBACD1-CF4E-B541-A1E0-386959E46898}" type="slidenum">
              <a:rPr lang="en-US">
                <a:solidFill>
                  <a:prstClr val="black"/>
                </a:solidFill>
              </a:rPr>
              <a:pPr/>
              <a:t>1</a:t>
            </a:fld>
            <a:endParaRPr lang="en-US">
              <a:solidFill>
                <a:prstClr val="black"/>
              </a:solidFill>
            </a:endParaRPr>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a:t>Response at Stanford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D769E6-D2F6-F64D-A744-6DC72B05AD2B}" type="slidenum">
              <a:rPr lang="en-US">
                <a:solidFill>
                  <a:prstClr val="black"/>
                </a:solidFill>
              </a:rPr>
              <a:pPr/>
              <a:t>2</a:t>
            </a:fld>
            <a:endParaRPr lang="en-US">
              <a:solidFill>
                <a:prstClr val="black"/>
              </a:solidFill>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lang="en-US"/>
              <a:t>Response at Stanford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318AE3-0118-6E4F-9DF0-6AFE21E88BD3}" type="slidenum">
              <a:rPr lang="en-US">
                <a:solidFill>
                  <a:prstClr val="black"/>
                </a:solidFill>
              </a:rPr>
              <a:pPr/>
              <a:t>3</a:t>
            </a:fld>
            <a:endParaRPr lang="en-US">
              <a:solidFill>
                <a:prstClr val="black"/>
              </a:solidFill>
            </a:endParaRPr>
          </a:p>
        </p:txBody>
      </p:sp>
      <p:sp>
        <p:nvSpPr>
          <p:cNvPr id="153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6E8BD4-0F62-2E4A-9A82-996B96D7F5B9}" type="slidenum">
              <a:rPr lang="en-US">
                <a:solidFill>
                  <a:prstClr val="black"/>
                </a:solidFill>
              </a:rPr>
              <a:pPr/>
              <a:t>4</a:t>
            </a:fld>
            <a:endParaRPr lang="en-US">
              <a:solidFill>
                <a:prstClr val="black"/>
              </a:solidFill>
            </a:endParaRPr>
          </a:p>
        </p:txBody>
      </p:sp>
      <p:sp>
        <p:nvSpPr>
          <p:cNvPr id="808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08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8E959D-5570-D245-BEC0-5CCC20088759}" type="slidenum">
              <a:rPr lang="en-US">
                <a:solidFill>
                  <a:prstClr val="black"/>
                </a:solidFill>
              </a:rPr>
              <a:pPr/>
              <a:t>5</a:t>
            </a:fld>
            <a:endParaRPr lang="en-US">
              <a:solidFill>
                <a:prstClr val="black"/>
              </a:solidFill>
            </a:endParaRPr>
          </a:p>
        </p:txBody>
      </p:sp>
      <p:sp>
        <p:nvSpPr>
          <p:cNvPr id="747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47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a:t>Response at Stanford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59F590-4419-E140-88B6-72CD2B9EA731}" type="slidenum">
              <a:rPr lang="en-US">
                <a:solidFill>
                  <a:prstClr val="black"/>
                </a:solidFill>
              </a:rPr>
              <a:pPr/>
              <a:t>6</a:t>
            </a:fld>
            <a:endParaRPr lang="en-US">
              <a:solidFill>
                <a:prstClr val="black"/>
              </a:solidFill>
            </a:endParaRPr>
          </a:p>
        </p:txBody>
      </p:sp>
      <p:sp>
        <p:nvSpPr>
          <p:cNvPr id="788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a:t>Response at Stanford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387ABE-A752-7D4C-B9E9-22E461E8BB21}" type="slidenum">
              <a:rPr lang="en-US">
                <a:solidFill>
                  <a:prstClr val="black"/>
                </a:solidFill>
              </a:rPr>
              <a:pPr/>
              <a:t>7</a:t>
            </a:fld>
            <a:endParaRPr lang="en-US">
              <a:solidFill>
                <a:prstClr val="black"/>
              </a:solidFill>
            </a:endParaRPr>
          </a:p>
        </p:txBody>
      </p:sp>
      <p:sp>
        <p:nvSpPr>
          <p:cNvPr id="768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68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a:t>Response at Stanford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318AE3-0118-6E4F-9DF0-6AFE21E88BD3}" type="slidenum">
              <a:rPr lang="en-US">
                <a:solidFill>
                  <a:prstClr val="black"/>
                </a:solidFill>
              </a:rPr>
              <a:pPr/>
              <a:t>13</a:t>
            </a:fld>
            <a:endParaRPr lang="en-US">
              <a:solidFill>
                <a:prstClr val="black"/>
              </a:solidFill>
            </a:endParaRPr>
          </a:p>
        </p:txBody>
      </p:sp>
      <p:sp>
        <p:nvSpPr>
          <p:cNvPr id="153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3FF2ED-709D-9E4F-BB10-F1CE18D34AB8}" type="datetimeFigureOut">
              <a:rPr lang="en-US" smtClean="0"/>
              <a:pPr/>
              <a:t>4/6/13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46A03-1B99-9F46-980F-159767AF9094}"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48277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3FF2ED-709D-9E4F-BB10-F1CE18D34AB8}" type="datetimeFigureOut">
              <a:rPr lang="en-US" smtClean="0"/>
              <a:pPr/>
              <a:t>4/6/13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46A03-1B99-9F46-980F-159767AF9094}"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9185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3FF2ED-709D-9E4F-BB10-F1CE18D34AB8}" type="datetimeFigureOut">
              <a:rPr lang="en-US" smtClean="0"/>
              <a:pPr/>
              <a:t>4/6/13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46A03-1B99-9F46-980F-159767AF9094}"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84777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smtClean="0"/>
            </a:lvl1pPr>
          </a:lstStyle>
          <a:p>
            <a:fld id="{A9C880D1-0653-E343-8BC2-043A3C840264}"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smtClean="0"/>
            </a:lvl1pPr>
          </a:lstStyle>
          <a:p>
            <a:fld id="{A9C880D1-0653-E343-8BC2-043A3C840264}"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smtClean="0"/>
            </a:lvl1pPr>
          </a:lstStyle>
          <a:p>
            <a:fld id="{A9C880D1-0653-E343-8BC2-043A3C840264}"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3FF2ED-709D-9E4F-BB10-F1CE18D34AB8}" type="datetimeFigureOut">
              <a:rPr lang="en-US" smtClean="0">
                <a:solidFill>
                  <a:prstClr val="black">
                    <a:tint val="75000"/>
                  </a:prstClr>
                </a:solidFill>
              </a:rPr>
              <a:pPr/>
              <a:t>4/6/13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7E46A03-1B99-9F46-980F-159767AF90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95710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3FF2ED-709D-9E4F-BB10-F1CE18D34AB8}" type="datetimeFigureOut">
              <a:rPr lang="en-US" smtClean="0">
                <a:solidFill>
                  <a:prstClr val="black">
                    <a:tint val="75000"/>
                  </a:prstClr>
                </a:solidFill>
              </a:rPr>
              <a:pPr/>
              <a:t>4/6/13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7E46A03-1B99-9F46-980F-159767AF90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95710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3FF2ED-709D-9E4F-BB10-F1CE18D34AB8}" type="datetimeFigureOut">
              <a:rPr lang="en-US" smtClean="0">
                <a:solidFill>
                  <a:prstClr val="black">
                    <a:tint val="75000"/>
                  </a:prstClr>
                </a:solidFill>
              </a:rPr>
              <a:pPr/>
              <a:t>4/6/13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7E46A03-1B99-9F46-980F-159767AF90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95710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smtClean="0"/>
            </a:lvl1pPr>
          </a:lstStyle>
          <a:p>
            <a:fld id="{92478CBA-A01F-9344-838E-9F697804BE64}"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3FF2ED-709D-9E4F-BB10-F1CE18D34AB8}" type="datetimeFigureOut">
              <a:rPr lang="en-US" smtClean="0"/>
              <a:pPr/>
              <a:t>4/6/13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46A03-1B99-9F46-980F-159767AF9094}"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9571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3FF2ED-709D-9E4F-BB10-F1CE18D34AB8}" type="datetimeFigureOut">
              <a:rPr lang="en-US" smtClean="0"/>
              <a:pPr/>
              <a:t>4/6/13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46A03-1B99-9F46-980F-159767AF9094}"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148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3FF2ED-709D-9E4F-BB10-F1CE18D34AB8}" type="datetimeFigureOut">
              <a:rPr lang="en-US" smtClean="0"/>
              <a:pPr/>
              <a:t>4/6/13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46A03-1B99-9F46-980F-159767AF9094}"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14144900"/>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3FF2ED-709D-9E4F-BB10-F1CE18D34AB8}" type="datetimeFigureOut">
              <a:rPr lang="en-US" smtClean="0"/>
              <a:pPr/>
              <a:t>4/6/13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E46A03-1B99-9F46-980F-159767AF9094}"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2749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3FF2ED-709D-9E4F-BB10-F1CE18D34AB8}" type="datetimeFigureOut">
              <a:rPr lang="en-US" smtClean="0"/>
              <a:pPr/>
              <a:t>4/6/13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E46A03-1B99-9F46-980F-159767AF9094}"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850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FF2ED-709D-9E4F-BB10-F1CE18D34AB8}" type="datetimeFigureOut">
              <a:rPr lang="en-US" smtClean="0"/>
              <a:pPr/>
              <a:t>4/6/13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E46A03-1B99-9F46-980F-159767AF9094}"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00634012"/>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3FF2ED-709D-9E4F-BB10-F1CE18D34AB8}" type="datetimeFigureOut">
              <a:rPr lang="en-US" smtClean="0"/>
              <a:pPr/>
              <a:t>4/6/13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46A03-1B99-9F46-980F-159767AF9094}"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9977798"/>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3FF2ED-709D-9E4F-BB10-F1CE18D34AB8}" type="datetimeFigureOut">
              <a:rPr lang="en-US" smtClean="0"/>
              <a:pPr/>
              <a:t>4/6/13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46A03-1B99-9F46-980F-159767AF9094}"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860277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FF2ED-709D-9E4F-BB10-F1CE18D34AB8}" type="datetimeFigureOut">
              <a:rPr lang="en-US" smtClean="0"/>
              <a:pPr/>
              <a:t>4/6/13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46A03-1B99-9F46-980F-159767AF9094}"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9947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pPr defTabSz="914400" eaLnBrk="0" fontAlgn="base" hangingPunct="0">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pPr defTabSz="914400" eaLnBrk="0" fontAlgn="base" hangingPunct="0">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defTabSz="914400" eaLnBrk="0" fontAlgn="base" hangingPunct="0">
              <a:spcBef>
                <a:spcPct val="0"/>
              </a:spcBef>
              <a:spcAft>
                <a:spcPct val="0"/>
              </a:spcAft>
            </a:pPr>
            <a:fld id="{EFCC5707-F159-CC41-8F19-34133D08B58B}" type="slidenum">
              <a:rPr lang="en-US">
                <a:solidFill>
                  <a:srgbClr val="000000"/>
                </a:solidFill>
              </a:rPr>
              <a:pPr defTabSz="914400" eaLnBrk="0" fontAlgn="base" hangingPunct="0">
                <a:spcBef>
                  <a:spcPct val="0"/>
                </a:spcBef>
                <a:spcAft>
                  <a:spcPct val="0"/>
                </a:spcAft>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charset="-128"/>
          <a:cs typeface="ＭＳ Ｐゴシック" charset="-128"/>
        </a:defRPr>
      </a:lvl2pPr>
      <a:lvl3pPr algn="ctr" rtl="0" fontAlgn="base">
        <a:spcBef>
          <a:spcPct val="0"/>
        </a:spcBef>
        <a:spcAft>
          <a:spcPct val="0"/>
        </a:spcAft>
        <a:defRPr sz="4400">
          <a:solidFill>
            <a:schemeClr val="tx2"/>
          </a:solidFill>
          <a:latin typeface="Arial" charset="0"/>
          <a:ea typeface="ＭＳ Ｐゴシック" charset="-128"/>
          <a:cs typeface="ＭＳ Ｐゴシック" charset="-128"/>
        </a:defRPr>
      </a:lvl3pPr>
      <a:lvl4pPr algn="ctr" rtl="0" fontAlgn="base">
        <a:spcBef>
          <a:spcPct val="0"/>
        </a:spcBef>
        <a:spcAft>
          <a:spcPct val="0"/>
        </a:spcAft>
        <a:defRPr sz="4400">
          <a:solidFill>
            <a:schemeClr val="tx2"/>
          </a:solidFill>
          <a:latin typeface="Arial" charset="0"/>
          <a:ea typeface="ＭＳ Ｐゴシック" charset="-128"/>
          <a:cs typeface="ＭＳ Ｐゴシック" charset="-128"/>
        </a:defRPr>
      </a:lvl4pPr>
      <a:lvl5pPr algn="ctr" rtl="0" fontAlgn="base">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ea typeface="ＭＳ Ｐゴシック" charset="-128"/>
          <a:cs typeface="ＭＳ Ｐゴシック" charset="-128"/>
        </a:defRPr>
      </a:lvl6pPr>
      <a:lvl7pPr marL="914400" algn="ctr" rtl="0" fontAlgn="base">
        <a:spcBef>
          <a:spcPct val="0"/>
        </a:spcBef>
        <a:spcAft>
          <a:spcPct val="0"/>
        </a:spcAft>
        <a:defRPr sz="4400">
          <a:solidFill>
            <a:schemeClr val="tx2"/>
          </a:solidFill>
          <a:latin typeface="Arial" charset="0"/>
          <a:ea typeface="ＭＳ Ｐゴシック" charset="-128"/>
          <a:cs typeface="ＭＳ Ｐゴシック" charset="-128"/>
        </a:defRPr>
      </a:lvl7pPr>
      <a:lvl8pPr marL="1371600" algn="ctr" rtl="0" fontAlgn="base">
        <a:spcBef>
          <a:spcPct val="0"/>
        </a:spcBef>
        <a:spcAft>
          <a:spcPct val="0"/>
        </a:spcAft>
        <a:defRPr sz="4400">
          <a:solidFill>
            <a:schemeClr val="tx2"/>
          </a:solidFill>
          <a:latin typeface="Arial" charset="0"/>
          <a:ea typeface="ＭＳ Ｐゴシック" charset="-128"/>
          <a:cs typeface="ＭＳ Ｐゴシック" charset="-128"/>
        </a:defRPr>
      </a:lvl8pPr>
      <a:lvl9pPr marL="1828800" algn="ctr" rtl="0" fontAlgn="base">
        <a:spcBef>
          <a:spcPct val="0"/>
        </a:spcBef>
        <a:spcAft>
          <a:spcPct val="0"/>
        </a:spcAft>
        <a:defRPr sz="4400">
          <a:solidFill>
            <a:schemeClr val="tx2"/>
          </a:solidFill>
          <a:latin typeface="Arial" charset="0"/>
          <a:ea typeface="ＭＳ Ｐゴシック" charset="-128"/>
          <a:cs typeface="ＭＳ Ｐゴシック"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pPr defTabSz="914400" eaLnBrk="0" fontAlgn="base" hangingPunct="0">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pPr defTabSz="914400" eaLnBrk="0" fontAlgn="base" hangingPunct="0">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defTabSz="914400" eaLnBrk="0" fontAlgn="base" hangingPunct="0">
              <a:spcBef>
                <a:spcPct val="0"/>
              </a:spcBef>
              <a:spcAft>
                <a:spcPct val="0"/>
              </a:spcAft>
            </a:pPr>
            <a:fld id="{EFCC5707-F159-CC41-8F19-34133D08B58B}" type="slidenum">
              <a:rPr lang="en-US">
                <a:solidFill>
                  <a:srgbClr val="000000"/>
                </a:solidFill>
              </a:rPr>
              <a:pPr defTabSz="914400" eaLnBrk="0" fontAlgn="base" hangingPunct="0">
                <a:spcBef>
                  <a:spcPct val="0"/>
                </a:spcBef>
                <a:spcAft>
                  <a:spcPct val="0"/>
                </a:spcAft>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charset="-128"/>
          <a:cs typeface="ＭＳ Ｐゴシック" charset="-128"/>
        </a:defRPr>
      </a:lvl2pPr>
      <a:lvl3pPr algn="ctr" rtl="0" fontAlgn="base">
        <a:spcBef>
          <a:spcPct val="0"/>
        </a:spcBef>
        <a:spcAft>
          <a:spcPct val="0"/>
        </a:spcAft>
        <a:defRPr sz="4400">
          <a:solidFill>
            <a:schemeClr val="tx2"/>
          </a:solidFill>
          <a:latin typeface="Arial" charset="0"/>
          <a:ea typeface="ＭＳ Ｐゴシック" charset="-128"/>
          <a:cs typeface="ＭＳ Ｐゴシック" charset="-128"/>
        </a:defRPr>
      </a:lvl3pPr>
      <a:lvl4pPr algn="ctr" rtl="0" fontAlgn="base">
        <a:spcBef>
          <a:spcPct val="0"/>
        </a:spcBef>
        <a:spcAft>
          <a:spcPct val="0"/>
        </a:spcAft>
        <a:defRPr sz="4400">
          <a:solidFill>
            <a:schemeClr val="tx2"/>
          </a:solidFill>
          <a:latin typeface="Arial" charset="0"/>
          <a:ea typeface="ＭＳ Ｐゴシック" charset="-128"/>
          <a:cs typeface="ＭＳ Ｐゴシック" charset="-128"/>
        </a:defRPr>
      </a:lvl4pPr>
      <a:lvl5pPr algn="ctr" rtl="0" fontAlgn="base">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ea typeface="ＭＳ Ｐゴシック" charset="-128"/>
          <a:cs typeface="ＭＳ Ｐゴシック" charset="-128"/>
        </a:defRPr>
      </a:lvl6pPr>
      <a:lvl7pPr marL="914400" algn="ctr" rtl="0" fontAlgn="base">
        <a:spcBef>
          <a:spcPct val="0"/>
        </a:spcBef>
        <a:spcAft>
          <a:spcPct val="0"/>
        </a:spcAft>
        <a:defRPr sz="4400">
          <a:solidFill>
            <a:schemeClr val="tx2"/>
          </a:solidFill>
          <a:latin typeface="Arial" charset="0"/>
          <a:ea typeface="ＭＳ Ｐゴシック" charset="-128"/>
          <a:cs typeface="ＭＳ Ｐゴシック" charset="-128"/>
        </a:defRPr>
      </a:lvl7pPr>
      <a:lvl8pPr marL="1371600" algn="ctr" rtl="0" fontAlgn="base">
        <a:spcBef>
          <a:spcPct val="0"/>
        </a:spcBef>
        <a:spcAft>
          <a:spcPct val="0"/>
        </a:spcAft>
        <a:defRPr sz="4400">
          <a:solidFill>
            <a:schemeClr val="tx2"/>
          </a:solidFill>
          <a:latin typeface="Arial" charset="0"/>
          <a:ea typeface="ＭＳ Ｐゴシック" charset="-128"/>
          <a:cs typeface="ＭＳ Ｐゴシック" charset="-128"/>
        </a:defRPr>
      </a:lvl8pPr>
      <a:lvl9pPr marL="1828800" algn="ctr" rtl="0" fontAlgn="base">
        <a:spcBef>
          <a:spcPct val="0"/>
        </a:spcBef>
        <a:spcAft>
          <a:spcPct val="0"/>
        </a:spcAft>
        <a:defRPr sz="4400">
          <a:solidFill>
            <a:schemeClr val="tx2"/>
          </a:solidFill>
          <a:latin typeface="Arial" charset="0"/>
          <a:ea typeface="ＭＳ Ｐゴシック" charset="-128"/>
          <a:cs typeface="ＭＳ Ｐゴシック"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pPr defTabSz="914400" eaLnBrk="0" fontAlgn="base" hangingPunct="0">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pPr defTabSz="914400" eaLnBrk="0" fontAlgn="base" hangingPunct="0">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defTabSz="914400" eaLnBrk="0" fontAlgn="base" hangingPunct="0">
              <a:spcBef>
                <a:spcPct val="0"/>
              </a:spcBef>
              <a:spcAft>
                <a:spcPct val="0"/>
              </a:spcAft>
            </a:pPr>
            <a:fld id="{EFCC5707-F159-CC41-8F19-34133D08B58B}" type="slidenum">
              <a:rPr lang="en-US">
                <a:solidFill>
                  <a:srgbClr val="000000"/>
                </a:solidFill>
              </a:rPr>
              <a:pPr defTabSz="914400" eaLnBrk="0" fontAlgn="base" hangingPunct="0">
                <a:spcBef>
                  <a:spcPct val="0"/>
                </a:spcBef>
                <a:spcAft>
                  <a:spcPct val="0"/>
                </a:spcAft>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charset="-128"/>
          <a:cs typeface="ＭＳ Ｐゴシック" charset="-128"/>
        </a:defRPr>
      </a:lvl2pPr>
      <a:lvl3pPr algn="ctr" rtl="0" fontAlgn="base">
        <a:spcBef>
          <a:spcPct val="0"/>
        </a:spcBef>
        <a:spcAft>
          <a:spcPct val="0"/>
        </a:spcAft>
        <a:defRPr sz="4400">
          <a:solidFill>
            <a:schemeClr val="tx2"/>
          </a:solidFill>
          <a:latin typeface="Arial" charset="0"/>
          <a:ea typeface="ＭＳ Ｐゴシック" charset="-128"/>
          <a:cs typeface="ＭＳ Ｐゴシック" charset="-128"/>
        </a:defRPr>
      </a:lvl3pPr>
      <a:lvl4pPr algn="ctr" rtl="0" fontAlgn="base">
        <a:spcBef>
          <a:spcPct val="0"/>
        </a:spcBef>
        <a:spcAft>
          <a:spcPct val="0"/>
        </a:spcAft>
        <a:defRPr sz="4400">
          <a:solidFill>
            <a:schemeClr val="tx2"/>
          </a:solidFill>
          <a:latin typeface="Arial" charset="0"/>
          <a:ea typeface="ＭＳ Ｐゴシック" charset="-128"/>
          <a:cs typeface="ＭＳ Ｐゴシック" charset="-128"/>
        </a:defRPr>
      </a:lvl4pPr>
      <a:lvl5pPr algn="ctr" rtl="0" fontAlgn="base">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ea typeface="ＭＳ Ｐゴシック" charset="-128"/>
          <a:cs typeface="ＭＳ Ｐゴシック" charset="-128"/>
        </a:defRPr>
      </a:lvl6pPr>
      <a:lvl7pPr marL="914400" algn="ctr" rtl="0" fontAlgn="base">
        <a:spcBef>
          <a:spcPct val="0"/>
        </a:spcBef>
        <a:spcAft>
          <a:spcPct val="0"/>
        </a:spcAft>
        <a:defRPr sz="4400">
          <a:solidFill>
            <a:schemeClr val="tx2"/>
          </a:solidFill>
          <a:latin typeface="Arial" charset="0"/>
          <a:ea typeface="ＭＳ Ｐゴシック" charset="-128"/>
          <a:cs typeface="ＭＳ Ｐゴシック" charset="-128"/>
        </a:defRPr>
      </a:lvl7pPr>
      <a:lvl8pPr marL="1371600" algn="ctr" rtl="0" fontAlgn="base">
        <a:spcBef>
          <a:spcPct val="0"/>
        </a:spcBef>
        <a:spcAft>
          <a:spcPct val="0"/>
        </a:spcAft>
        <a:defRPr sz="4400">
          <a:solidFill>
            <a:schemeClr val="tx2"/>
          </a:solidFill>
          <a:latin typeface="Arial" charset="0"/>
          <a:ea typeface="ＭＳ Ｐゴシック" charset="-128"/>
          <a:cs typeface="ＭＳ Ｐゴシック" charset="-128"/>
        </a:defRPr>
      </a:lvl8pPr>
      <a:lvl9pPr marL="1828800" algn="ctr" rtl="0" fontAlgn="base">
        <a:spcBef>
          <a:spcPct val="0"/>
        </a:spcBef>
        <a:spcAft>
          <a:spcPct val="0"/>
        </a:spcAft>
        <a:defRPr sz="4400">
          <a:solidFill>
            <a:schemeClr val="tx2"/>
          </a:solidFill>
          <a:latin typeface="Arial" charset="0"/>
          <a:ea typeface="ＭＳ Ｐゴシック" charset="-128"/>
          <a:cs typeface="ＭＳ Ｐゴシック"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FF2ED-709D-9E4F-BB10-F1CE18D34AB8}" type="datetimeFigureOut">
              <a:rPr lang="en-US" smtClean="0">
                <a:solidFill>
                  <a:prstClr val="black">
                    <a:tint val="75000"/>
                  </a:prstClr>
                </a:solidFill>
              </a:rPr>
              <a:pPr/>
              <a:t>4/6/13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46A03-1B99-9F46-980F-159767AF90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9947647"/>
      </p:ext>
    </p:extLst>
  </p:cSld>
  <p:clrMap bg1="lt1" tx1="dk1" bg2="lt2" tx2="dk2" accent1="accent1" accent2="accent2" accent3="accent3" accent4="accent4" accent5="accent5" accent6="accent6" hlink="hlink" folHlink="folHlink"/>
  <p:sldLayoutIdLst>
    <p:sldLayoutId id="214748366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FF2ED-709D-9E4F-BB10-F1CE18D34AB8}" type="datetimeFigureOut">
              <a:rPr lang="en-US" smtClean="0">
                <a:solidFill>
                  <a:prstClr val="black">
                    <a:tint val="75000"/>
                  </a:prstClr>
                </a:solidFill>
              </a:rPr>
              <a:pPr/>
              <a:t>4/6/13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46A03-1B99-9F46-980F-159767AF90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9947647"/>
      </p:ext>
    </p:extLst>
  </p:cSld>
  <p:clrMap bg1="lt1" tx1="dk1" bg2="lt2" tx2="dk2" accent1="accent1" accent2="accent2" accent3="accent3" accent4="accent4" accent5="accent5" accent6="accent6" hlink="hlink" folHlink="folHlink"/>
  <p:sldLayoutIdLst>
    <p:sldLayoutId id="214748367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FF2ED-709D-9E4F-BB10-F1CE18D34AB8}" type="datetimeFigureOut">
              <a:rPr lang="en-US" smtClean="0">
                <a:solidFill>
                  <a:prstClr val="black">
                    <a:tint val="75000"/>
                  </a:prstClr>
                </a:solidFill>
              </a:rPr>
              <a:pPr/>
              <a:t>4/6/13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46A03-1B99-9F46-980F-159767AF90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9947647"/>
      </p:ext>
    </p:extLst>
  </p:cSld>
  <p:clrMap bg1="lt1" tx1="dk1" bg2="lt2" tx2="dk2" accent1="accent1" accent2="accent2" accent3="accent3" accent4="accent4" accent5="accent5" accent6="accent6" hlink="hlink" folHlink="folHlink"/>
  <p:sldLayoutIdLst>
    <p:sldLayoutId id="214748367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pPr defTabSz="914400" eaLnBrk="0" fontAlgn="base" hangingPunct="0">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pPr defTabSz="914400" eaLnBrk="0" fontAlgn="base" hangingPunct="0">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defTabSz="914400" eaLnBrk="0" fontAlgn="base" hangingPunct="0">
              <a:spcBef>
                <a:spcPct val="0"/>
              </a:spcBef>
              <a:spcAft>
                <a:spcPct val="0"/>
              </a:spcAft>
            </a:pPr>
            <a:fld id="{03E6C518-8DBF-604A-B6C2-5D8E5762C1F5}" type="slidenum">
              <a:rPr lang="en-US">
                <a:solidFill>
                  <a:srgbClr val="000000"/>
                </a:solidFill>
              </a:rPr>
              <a:pPr defTabSz="914400" eaLnBrk="0" fontAlgn="base" hangingPunct="0">
                <a:spcBef>
                  <a:spcPct val="0"/>
                </a:spcBef>
                <a:spcAft>
                  <a:spcPct val="0"/>
                </a:spcAft>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charset="-128"/>
          <a:cs typeface="ＭＳ Ｐゴシック" charset="-128"/>
        </a:defRPr>
      </a:lvl2pPr>
      <a:lvl3pPr algn="ctr" rtl="0" fontAlgn="base">
        <a:spcBef>
          <a:spcPct val="0"/>
        </a:spcBef>
        <a:spcAft>
          <a:spcPct val="0"/>
        </a:spcAft>
        <a:defRPr sz="4400">
          <a:solidFill>
            <a:schemeClr val="tx2"/>
          </a:solidFill>
          <a:latin typeface="Arial" charset="0"/>
          <a:ea typeface="ＭＳ Ｐゴシック" charset="-128"/>
          <a:cs typeface="ＭＳ Ｐゴシック" charset="-128"/>
        </a:defRPr>
      </a:lvl3pPr>
      <a:lvl4pPr algn="ctr" rtl="0" fontAlgn="base">
        <a:spcBef>
          <a:spcPct val="0"/>
        </a:spcBef>
        <a:spcAft>
          <a:spcPct val="0"/>
        </a:spcAft>
        <a:defRPr sz="4400">
          <a:solidFill>
            <a:schemeClr val="tx2"/>
          </a:solidFill>
          <a:latin typeface="Arial" charset="0"/>
          <a:ea typeface="ＭＳ Ｐゴシック" charset="-128"/>
          <a:cs typeface="ＭＳ Ｐゴシック" charset="-128"/>
        </a:defRPr>
      </a:lvl4pPr>
      <a:lvl5pPr algn="ctr" rtl="0" fontAlgn="base">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ea typeface="ＭＳ Ｐゴシック" charset="-128"/>
          <a:cs typeface="ＭＳ Ｐゴシック" charset="-128"/>
        </a:defRPr>
      </a:lvl6pPr>
      <a:lvl7pPr marL="914400" algn="ctr" rtl="0" fontAlgn="base">
        <a:spcBef>
          <a:spcPct val="0"/>
        </a:spcBef>
        <a:spcAft>
          <a:spcPct val="0"/>
        </a:spcAft>
        <a:defRPr sz="4400">
          <a:solidFill>
            <a:schemeClr val="tx2"/>
          </a:solidFill>
          <a:latin typeface="Arial" charset="0"/>
          <a:ea typeface="ＭＳ Ｐゴシック" charset="-128"/>
          <a:cs typeface="ＭＳ Ｐゴシック" charset="-128"/>
        </a:defRPr>
      </a:lvl7pPr>
      <a:lvl8pPr marL="1371600" algn="ctr" rtl="0" fontAlgn="base">
        <a:spcBef>
          <a:spcPct val="0"/>
        </a:spcBef>
        <a:spcAft>
          <a:spcPct val="0"/>
        </a:spcAft>
        <a:defRPr sz="4400">
          <a:solidFill>
            <a:schemeClr val="tx2"/>
          </a:solidFill>
          <a:latin typeface="Arial" charset="0"/>
          <a:ea typeface="ＭＳ Ｐゴシック" charset="-128"/>
          <a:cs typeface="ＭＳ Ｐゴシック" charset="-128"/>
        </a:defRPr>
      </a:lvl8pPr>
      <a:lvl9pPr marL="1828800" algn="ctr" rtl="0" fontAlgn="base">
        <a:spcBef>
          <a:spcPct val="0"/>
        </a:spcBef>
        <a:spcAft>
          <a:spcPct val="0"/>
        </a:spcAft>
        <a:defRPr sz="4400">
          <a:solidFill>
            <a:schemeClr val="tx2"/>
          </a:solidFill>
          <a:latin typeface="Arial" charset="0"/>
          <a:ea typeface="ＭＳ Ｐゴシック" charset="-128"/>
          <a:cs typeface="ＭＳ Ｐゴシック"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1B1EFF"/>
        </a:solidFill>
        <a:effectLst/>
      </p:bgPr>
    </p:bg>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508125" y="1571625"/>
            <a:ext cx="1841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endParaRPr lang="en-US" sz="2400">
              <a:solidFill>
                <a:srgbClr val="000000"/>
              </a:solidFill>
            </a:endParaRPr>
          </a:p>
        </p:txBody>
      </p:sp>
      <p:sp>
        <p:nvSpPr>
          <p:cNvPr id="65539" name="Text Box 3"/>
          <p:cNvSpPr txBox="1">
            <a:spLocks noChangeArrowheads="1"/>
          </p:cNvSpPr>
          <p:nvPr/>
        </p:nvSpPr>
        <p:spPr bwMode="auto">
          <a:xfrm>
            <a:off x="1295400" y="1447800"/>
            <a:ext cx="6934200" cy="1631216"/>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endParaRPr lang="en-US" sz="2400" i="1" dirty="0" smtClean="0">
              <a:solidFill>
                <a:srgbClr val="000000"/>
              </a:solidFill>
            </a:endParaRPr>
          </a:p>
          <a:p>
            <a:pPr defTabSz="914400" eaLnBrk="0" fontAlgn="base" hangingPunct="0">
              <a:spcBef>
                <a:spcPct val="0"/>
              </a:spcBef>
              <a:spcAft>
                <a:spcPct val="0"/>
              </a:spcAft>
            </a:pPr>
            <a:endParaRPr lang="en-US" sz="2400" i="1" dirty="0">
              <a:solidFill>
                <a:srgbClr val="000000"/>
              </a:solidFill>
            </a:endParaRPr>
          </a:p>
          <a:p>
            <a:pPr defTabSz="914400" eaLnBrk="0" fontAlgn="base" hangingPunct="0">
              <a:spcBef>
                <a:spcPct val="0"/>
              </a:spcBef>
              <a:spcAft>
                <a:spcPct val="0"/>
              </a:spcAft>
            </a:pPr>
            <a:endParaRPr lang="en-US" sz="2400" i="1" dirty="0">
              <a:solidFill>
                <a:srgbClr val="000000"/>
              </a:solidFill>
            </a:endParaRPr>
          </a:p>
          <a:p>
            <a:pPr defTabSz="914400" eaLnBrk="0" fontAlgn="base" hangingPunct="0">
              <a:spcBef>
                <a:spcPct val="0"/>
              </a:spcBef>
              <a:spcAft>
                <a:spcPct val="0"/>
              </a:spcAft>
            </a:pPr>
            <a:r>
              <a:rPr lang="en-US" sz="2400" i="1" dirty="0">
                <a:solidFill>
                  <a:srgbClr val="000000"/>
                </a:solidFill>
              </a:rPr>
              <a:t>	</a:t>
            </a:r>
            <a:r>
              <a:rPr lang="en-US" sz="2800" i="1" dirty="0">
                <a:solidFill>
                  <a:srgbClr val="FFF404"/>
                </a:solidFill>
              </a:rPr>
              <a:t>What is essential to education?</a:t>
            </a:r>
            <a:endParaRPr lang="en-US" sz="2400"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required courses</a:t>
            </a:r>
            <a:endParaRPr lang="en-US" dirty="0"/>
          </a:p>
        </p:txBody>
      </p:sp>
      <p:graphicFrame>
        <p:nvGraphicFramePr>
          <p:cNvPr id="4" name="Content Placeholder 3"/>
          <p:cNvGraphicFramePr>
            <a:graphicFrameLocks noGrp="1"/>
          </p:cNvGraphicFramePr>
          <p:nvPr>
            <p:ph idx="1"/>
          </p:nvPr>
        </p:nvGraphicFramePr>
        <p:xfrm>
          <a:off x="1432971" y="1719340"/>
          <a:ext cx="6187351" cy="4150359"/>
        </p:xfrm>
        <a:graphic>
          <a:graphicData uri="http://schemas.openxmlformats.org/drawingml/2006/table">
            <a:tbl>
              <a:tblPr firstRow="1" bandRow="1">
                <a:tableStyleId>{5C22544A-7EE6-4342-B048-85BDC9FD1C3A}</a:tableStyleId>
              </a:tblPr>
              <a:tblGrid>
                <a:gridCol w="4638505"/>
                <a:gridCol w="1548846"/>
              </a:tblGrid>
              <a:tr h="370840">
                <a:tc>
                  <a:txBody>
                    <a:bodyPr/>
                    <a:lstStyle/>
                    <a:p>
                      <a:pPr algn="ctr" fontAlgn="ctr"/>
                      <a:r>
                        <a:rPr lang="en-US" sz="2400" b="1" i="0" u="none" strike="noStrike" dirty="0" smtClean="0">
                          <a:solidFill>
                            <a:srgbClr val="000000"/>
                          </a:solidFill>
                          <a:latin typeface="Calibri"/>
                        </a:rPr>
                        <a:t>Name</a:t>
                      </a:r>
                      <a:r>
                        <a:rPr lang="en-US" sz="2400" b="1" i="0" u="none" strike="noStrike" baseline="0" dirty="0" smtClean="0">
                          <a:solidFill>
                            <a:srgbClr val="000000"/>
                          </a:solidFill>
                          <a:latin typeface="Calibri"/>
                        </a:rPr>
                        <a:t> of “Way”</a:t>
                      </a:r>
                      <a:endParaRPr lang="en-US" sz="2400" b="1" i="0" u="none" strike="noStrike" dirty="0">
                        <a:solidFill>
                          <a:srgbClr val="000000"/>
                        </a:solidFill>
                        <a:latin typeface="Calibri"/>
                      </a:endParaRPr>
                    </a:p>
                  </a:txBody>
                  <a:tcPr marL="12700" marR="12700" marT="12700" marB="0" anchor="ctr"/>
                </a:tc>
                <a:tc>
                  <a:txBody>
                    <a:bodyPr/>
                    <a:lstStyle/>
                    <a:p>
                      <a:pPr algn="ctr" fontAlgn="ctr"/>
                      <a:r>
                        <a:rPr lang="en-US" sz="2400" b="1" i="0" u="none" strike="noStrike" dirty="0">
                          <a:solidFill>
                            <a:srgbClr val="000000"/>
                          </a:solidFill>
                          <a:latin typeface="Calibri"/>
                        </a:rPr>
                        <a:t>Required </a:t>
                      </a:r>
                      <a:r>
                        <a:rPr lang="en-US" sz="2400" b="1" i="0" u="none" strike="noStrike" dirty="0" smtClean="0">
                          <a:solidFill>
                            <a:srgbClr val="000000"/>
                          </a:solidFill>
                          <a:latin typeface="Calibri"/>
                        </a:rPr>
                        <a:t># of Courses</a:t>
                      </a:r>
                      <a:endParaRPr lang="en-US" sz="2400" b="1" i="0" u="none" strike="noStrike" dirty="0">
                        <a:solidFill>
                          <a:srgbClr val="000000"/>
                        </a:solidFill>
                        <a:latin typeface="Calibri"/>
                      </a:endParaRPr>
                    </a:p>
                  </a:txBody>
                  <a:tcPr marL="12700" marR="12700" marT="12700" marB="0" anchor="ctr"/>
                </a:tc>
              </a:tr>
              <a:tr h="370840">
                <a:tc>
                  <a:txBody>
                    <a:bodyPr/>
                    <a:lstStyle/>
                    <a:p>
                      <a:pPr algn="l" fontAlgn="ctr"/>
                      <a:r>
                        <a:rPr lang="en-US" sz="2400" b="0" i="0" u="none" strike="noStrike" dirty="0" smtClean="0">
                          <a:solidFill>
                            <a:srgbClr val="000000"/>
                          </a:solidFill>
                          <a:latin typeface="Calibri"/>
                        </a:rPr>
                        <a:t>Aesthetic &amp; Interpretative Inquiry</a:t>
                      </a:r>
                      <a:endParaRPr lang="en-US" sz="2400" b="0" i="0" u="none" strike="noStrike" dirty="0">
                        <a:solidFill>
                          <a:srgbClr val="000000"/>
                        </a:solidFill>
                        <a:latin typeface="Calibri"/>
                      </a:endParaRPr>
                    </a:p>
                  </a:txBody>
                  <a:tcPr marL="12700" marR="12700" marT="12700" marB="0" anchor="ctr"/>
                </a:tc>
                <a:tc>
                  <a:txBody>
                    <a:bodyPr/>
                    <a:lstStyle/>
                    <a:p>
                      <a:pPr algn="ctr" fontAlgn="ctr"/>
                      <a:r>
                        <a:rPr lang="en-US" sz="2400" b="0" i="0" u="none" strike="noStrike" dirty="0">
                          <a:solidFill>
                            <a:srgbClr val="000000"/>
                          </a:solidFill>
                          <a:latin typeface="Calibri"/>
                        </a:rPr>
                        <a:t>2</a:t>
                      </a:r>
                    </a:p>
                  </a:txBody>
                  <a:tcPr marL="12700" marR="12700" marT="12700" marB="0" anchor="ctr"/>
                </a:tc>
              </a:tr>
              <a:tr h="370840">
                <a:tc>
                  <a:txBody>
                    <a:bodyPr/>
                    <a:lstStyle/>
                    <a:p>
                      <a:pPr algn="l" fontAlgn="ctr"/>
                      <a:r>
                        <a:rPr lang="en-US" sz="2400" b="0" i="0" u="none" strike="noStrike" dirty="0" smtClean="0">
                          <a:solidFill>
                            <a:srgbClr val="000000"/>
                          </a:solidFill>
                          <a:latin typeface="Calibri"/>
                        </a:rPr>
                        <a:t>Social Inquiry</a:t>
                      </a:r>
                      <a:endParaRPr lang="en-US" sz="2400" b="0" i="0" u="none" strike="noStrike" dirty="0">
                        <a:solidFill>
                          <a:srgbClr val="000000"/>
                        </a:solidFill>
                        <a:latin typeface="Calibri"/>
                      </a:endParaRPr>
                    </a:p>
                  </a:txBody>
                  <a:tcPr marL="12700" marR="12700" marT="12700" marB="0" anchor="ctr"/>
                </a:tc>
                <a:tc>
                  <a:txBody>
                    <a:bodyPr/>
                    <a:lstStyle/>
                    <a:p>
                      <a:pPr algn="ctr" fontAlgn="ctr"/>
                      <a:r>
                        <a:rPr lang="en-US" sz="2400" b="0" i="0" u="none" strike="noStrike" dirty="0">
                          <a:solidFill>
                            <a:srgbClr val="000000"/>
                          </a:solidFill>
                          <a:latin typeface="Calibri"/>
                        </a:rPr>
                        <a:t>2</a:t>
                      </a:r>
                    </a:p>
                  </a:txBody>
                  <a:tcPr marL="12700" marR="12700" marT="12700" marB="0" anchor="ctr"/>
                </a:tc>
              </a:tr>
              <a:tr h="370840">
                <a:tc>
                  <a:txBody>
                    <a:bodyPr/>
                    <a:lstStyle/>
                    <a:p>
                      <a:pPr algn="l" fontAlgn="ctr"/>
                      <a:r>
                        <a:rPr lang="en-US" sz="2400" b="0" i="0" u="none" strike="noStrike" dirty="0" smtClean="0">
                          <a:solidFill>
                            <a:srgbClr val="000000"/>
                          </a:solidFill>
                          <a:latin typeface="Calibri"/>
                        </a:rPr>
                        <a:t>Scientific</a:t>
                      </a:r>
                      <a:r>
                        <a:rPr lang="en-US" sz="2400" b="0" i="0" u="none" strike="noStrike" baseline="0" dirty="0" smtClean="0">
                          <a:solidFill>
                            <a:srgbClr val="000000"/>
                          </a:solidFill>
                          <a:latin typeface="Calibri"/>
                        </a:rPr>
                        <a:t> Method and Analysis</a:t>
                      </a:r>
                      <a:endParaRPr lang="en-US" sz="2400" b="0" i="0" u="none" strike="noStrike" dirty="0">
                        <a:solidFill>
                          <a:srgbClr val="000000"/>
                        </a:solidFill>
                        <a:latin typeface="Calibri"/>
                      </a:endParaRPr>
                    </a:p>
                  </a:txBody>
                  <a:tcPr marL="12700" marR="12700" marT="12700" marB="0" anchor="ctr"/>
                </a:tc>
                <a:tc>
                  <a:txBody>
                    <a:bodyPr/>
                    <a:lstStyle/>
                    <a:p>
                      <a:pPr algn="ctr" fontAlgn="ctr"/>
                      <a:r>
                        <a:rPr lang="en-US" sz="2400" b="0" i="0" u="none" strike="noStrike" dirty="0">
                          <a:solidFill>
                            <a:srgbClr val="000000"/>
                          </a:solidFill>
                          <a:latin typeface="Calibri"/>
                        </a:rPr>
                        <a:t>2</a:t>
                      </a:r>
                    </a:p>
                  </a:txBody>
                  <a:tcPr marL="12700" marR="12700" marT="12700" marB="0" anchor="ctr"/>
                </a:tc>
              </a:tr>
              <a:tr h="370840">
                <a:tc>
                  <a:txBody>
                    <a:bodyPr/>
                    <a:lstStyle/>
                    <a:p>
                      <a:pPr algn="l" fontAlgn="ctr"/>
                      <a:r>
                        <a:rPr lang="en-US" sz="2400" b="0" i="0" u="none" strike="noStrike" dirty="0">
                          <a:solidFill>
                            <a:srgbClr val="000000"/>
                          </a:solidFill>
                          <a:latin typeface="Calibri"/>
                        </a:rPr>
                        <a:t>Formal Reasoning</a:t>
                      </a:r>
                    </a:p>
                  </a:txBody>
                  <a:tcPr marL="12700" marR="12700" marT="12700" marB="0" anchor="ctr"/>
                </a:tc>
                <a:tc>
                  <a:txBody>
                    <a:bodyPr/>
                    <a:lstStyle/>
                    <a:p>
                      <a:pPr algn="ctr" fontAlgn="ctr"/>
                      <a:r>
                        <a:rPr lang="en-US" sz="2400" b="0" i="0" u="none" strike="noStrike" dirty="0">
                          <a:solidFill>
                            <a:srgbClr val="000000"/>
                          </a:solidFill>
                          <a:latin typeface="Calibri"/>
                        </a:rPr>
                        <a:t>1</a:t>
                      </a:r>
                    </a:p>
                  </a:txBody>
                  <a:tcPr marL="12700" marR="12700" marT="12700" marB="0" anchor="ctr"/>
                </a:tc>
              </a:tr>
              <a:tr h="370840">
                <a:tc>
                  <a:txBody>
                    <a:bodyPr/>
                    <a:lstStyle/>
                    <a:p>
                      <a:pPr algn="l" fontAlgn="ctr"/>
                      <a:r>
                        <a:rPr lang="en-US" sz="2400" b="0" i="0" u="none" strike="noStrike" dirty="0" smtClean="0">
                          <a:solidFill>
                            <a:srgbClr val="000000"/>
                          </a:solidFill>
                          <a:latin typeface="Calibri"/>
                        </a:rPr>
                        <a:t>Applied Quantitative Reasoning</a:t>
                      </a:r>
                      <a:endParaRPr lang="en-US" sz="2400" b="0" i="0" u="none" strike="noStrike" dirty="0">
                        <a:solidFill>
                          <a:srgbClr val="000000"/>
                        </a:solidFill>
                        <a:latin typeface="Calibri"/>
                      </a:endParaRPr>
                    </a:p>
                  </a:txBody>
                  <a:tcPr marL="12700" marR="12700" marT="12700" marB="0" anchor="ctr"/>
                </a:tc>
                <a:tc>
                  <a:txBody>
                    <a:bodyPr/>
                    <a:lstStyle/>
                    <a:p>
                      <a:pPr algn="ctr" fontAlgn="ctr"/>
                      <a:r>
                        <a:rPr lang="en-US" sz="2400" b="0" i="0" u="none" strike="noStrike" dirty="0">
                          <a:solidFill>
                            <a:srgbClr val="000000"/>
                          </a:solidFill>
                          <a:latin typeface="Calibri"/>
                        </a:rPr>
                        <a:t>1</a:t>
                      </a:r>
                    </a:p>
                  </a:txBody>
                  <a:tcPr marL="12700" marR="12700" marT="12700" marB="0" anchor="ctr"/>
                </a:tc>
              </a:tr>
              <a:tr h="370840">
                <a:tc>
                  <a:txBody>
                    <a:bodyPr/>
                    <a:lstStyle/>
                    <a:p>
                      <a:pPr algn="l" fontAlgn="ctr"/>
                      <a:r>
                        <a:rPr lang="en-US" sz="2400" b="0" i="0" u="none" strike="noStrike" dirty="0" smtClean="0">
                          <a:solidFill>
                            <a:srgbClr val="000000"/>
                          </a:solidFill>
                          <a:latin typeface="Calibri"/>
                        </a:rPr>
                        <a:t>Engaging Diversity </a:t>
                      </a:r>
                      <a:endParaRPr lang="en-US" sz="2400" b="0" i="0" u="none" strike="noStrike" dirty="0">
                        <a:solidFill>
                          <a:srgbClr val="000000"/>
                        </a:solidFill>
                        <a:latin typeface="Calibri"/>
                      </a:endParaRPr>
                    </a:p>
                  </a:txBody>
                  <a:tcPr marL="12700" marR="12700" marT="12700" marB="0" anchor="ctr"/>
                </a:tc>
                <a:tc>
                  <a:txBody>
                    <a:bodyPr/>
                    <a:lstStyle/>
                    <a:p>
                      <a:pPr algn="ctr" fontAlgn="ctr"/>
                      <a:r>
                        <a:rPr lang="en-US" sz="2400" b="0" i="0" u="none" strike="noStrike" dirty="0">
                          <a:solidFill>
                            <a:srgbClr val="000000"/>
                          </a:solidFill>
                          <a:latin typeface="Calibri"/>
                        </a:rPr>
                        <a:t>1</a:t>
                      </a:r>
                    </a:p>
                  </a:txBody>
                  <a:tcPr marL="12700" marR="12700" marT="12700" marB="0" anchor="ctr"/>
                </a:tc>
              </a:tr>
              <a:tr h="370840">
                <a:tc>
                  <a:txBody>
                    <a:bodyPr/>
                    <a:lstStyle/>
                    <a:p>
                      <a:pPr algn="l" fontAlgn="ctr"/>
                      <a:r>
                        <a:rPr lang="en-US" sz="2400" b="0" i="0" u="none" strike="noStrike" dirty="0" smtClean="0">
                          <a:solidFill>
                            <a:srgbClr val="000000"/>
                          </a:solidFill>
                          <a:latin typeface="Calibri"/>
                        </a:rPr>
                        <a:t>Ethical</a:t>
                      </a:r>
                      <a:r>
                        <a:rPr lang="en-US" sz="2400" b="0" i="0" u="none" strike="noStrike" baseline="0" dirty="0" smtClean="0">
                          <a:solidFill>
                            <a:srgbClr val="000000"/>
                          </a:solidFill>
                          <a:latin typeface="Calibri"/>
                        </a:rPr>
                        <a:t> Reasoning</a:t>
                      </a:r>
                      <a:endParaRPr lang="en-US" sz="2400" b="0" i="0" u="none" strike="noStrike" dirty="0">
                        <a:solidFill>
                          <a:srgbClr val="000000"/>
                        </a:solidFill>
                        <a:latin typeface="Calibri"/>
                      </a:endParaRPr>
                    </a:p>
                  </a:txBody>
                  <a:tcPr marL="12700" marR="12700" marT="12700" marB="0" anchor="ctr"/>
                </a:tc>
                <a:tc>
                  <a:txBody>
                    <a:bodyPr/>
                    <a:lstStyle/>
                    <a:p>
                      <a:pPr algn="ctr" fontAlgn="ctr"/>
                      <a:r>
                        <a:rPr lang="en-US" sz="2400" b="0" i="0" u="none" strike="noStrike" dirty="0">
                          <a:solidFill>
                            <a:srgbClr val="000000"/>
                          </a:solidFill>
                          <a:latin typeface="Calibri"/>
                        </a:rPr>
                        <a:t>1</a:t>
                      </a:r>
                    </a:p>
                  </a:txBody>
                  <a:tcPr marL="12700" marR="12700" marT="12700" marB="0" anchor="ctr"/>
                </a:tc>
              </a:tr>
              <a:tr h="370840">
                <a:tc>
                  <a:txBody>
                    <a:bodyPr/>
                    <a:lstStyle/>
                    <a:p>
                      <a:pPr algn="l" fontAlgn="ctr"/>
                      <a:r>
                        <a:rPr lang="en-US" sz="2400" b="0" i="0" u="none" strike="noStrike" dirty="0">
                          <a:solidFill>
                            <a:srgbClr val="000000"/>
                          </a:solidFill>
                          <a:latin typeface="Calibri"/>
                        </a:rPr>
                        <a:t>Creative </a:t>
                      </a:r>
                      <a:r>
                        <a:rPr lang="en-US" sz="2400" b="0" i="0" u="none" strike="noStrike" dirty="0" smtClean="0">
                          <a:solidFill>
                            <a:srgbClr val="000000"/>
                          </a:solidFill>
                          <a:latin typeface="Calibri"/>
                        </a:rPr>
                        <a:t>Expression</a:t>
                      </a:r>
                      <a:endParaRPr lang="en-US" sz="2400" b="0" i="0" u="none" strike="noStrike" dirty="0">
                        <a:solidFill>
                          <a:srgbClr val="000000"/>
                        </a:solidFill>
                        <a:latin typeface="Calibri"/>
                      </a:endParaRPr>
                    </a:p>
                  </a:txBody>
                  <a:tcPr marL="12700" marR="12700" marT="12700" marB="0" anchor="ctr"/>
                </a:tc>
                <a:tc>
                  <a:txBody>
                    <a:bodyPr/>
                    <a:lstStyle/>
                    <a:p>
                      <a:pPr algn="ctr" fontAlgn="ctr"/>
                      <a:r>
                        <a:rPr lang="en-US" sz="2400" b="0" i="0" u="none" strike="noStrike" dirty="0">
                          <a:solidFill>
                            <a:srgbClr val="000000"/>
                          </a:solidFill>
                          <a:latin typeface="Calibri"/>
                        </a:rPr>
                        <a:t>1</a:t>
                      </a:r>
                    </a:p>
                  </a:txBody>
                  <a:tcPr marL="12700" marR="12700" marT="12700" marB="0" anchor="ctr"/>
                </a:tc>
              </a:tr>
              <a:tr h="370840">
                <a:tc>
                  <a:txBody>
                    <a:bodyPr/>
                    <a:lstStyle/>
                    <a:p>
                      <a:pPr algn="l" fontAlgn="ctr"/>
                      <a:r>
                        <a:rPr lang="en-US" sz="2400" b="0" i="1" u="none" strike="noStrike" dirty="0" smtClean="0">
                          <a:solidFill>
                            <a:srgbClr val="000000"/>
                          </a:solidFill>
                          <a:latin typeface="Calibri"/>
                        </a:rPr>
                        <a:t>Total General Education Electives </a:t>
                      </a:r>
                      <a:endParaRPr lang="en-US" sz="2400" b="0" i="1" u="none" strike="noStrike" dirty="0">
                        <a:solidFill>
                          <a:srgbClr val="000000"/>
                        </a:solidFill>
                        <a:latin typeface="Calibri"/>
                      </a:endParaRPr>
                    </a:p>
                  </a:txBody>
                  <a:tcPr marL="12700" marR="12700" marT="12700" marB="0" anchor="ctr"/>
                </a:tc>
                <a:tc>
                  <a:txBody>
                    <a:bodyPr/>
                    <a:lstStyle/>
                    <a:p>
                      <a:pPr algn="ctr" fontAlgn="ctr"/>
                      <a:r>
                        <a:rPr lang="en-US" sz="2400" b="1" i="1" u="none" strike="noStrike" dirty="0" smtClean="0">
                          <a:solidFill>
                            <a:srgbClr val="000000"/>
                          </a:solidFill>
                          <a:latin typeface="Calibri"/>
                        </a:rPr>
                        <a:t>11</a:t>
                      </a:r>
                      <a:endParaRPr lang="en-US" sz="2400" b="1" i="1" u="none" strike="noStrike" dirty="0">
                        <a:solidFill>
                          <a:srgbClr val="000000"/>
                        </a:solidFill>
                        <a:latin typeface="Calibri"/>
                      </a:endParaRPr>
                    </a:p>
                  </a:txBody>
                  <a:tcPr marL="12700" marR="12700" marT="12700" marB="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required courses</a:t>
            </a:r>
            <a:endParaRPr lang="en-US" dirty="0"/>
          </a:p>
        </p:txBody>
      </p:sp>
      <p:graphicFrame>
        <p:nvGraphicFramePr>
          <p:cNvPr id="4" name="Content Placeholder 3"/>
          <p:cNvGraphicFramePr>
            <a:graphicFrameLocks noGrp="1"/>
          </p:cNvGraphicFramePr>
          <p:nvPr>
            <p:ph idx="1"/>
          </p:nvPr>
        </p:nvGraphicFramePr>
        <p:xfrm>
          <a:off x="1432971" y="1719340"/>
          <a:ext cx="6187351" cy="4150359"/>
        </p:xfrm>
        <a:graphic>
          <a:graphicData uri="http://schemas.openxmlformats.org/drawingml/2006/table">
            <a:tbl>
              <a:tblPr firstRow="1" bandRow="1">
                <a:tableStyleId>{5C22544A-7EE6-4342-B048-85BDC9FD1C3A}</a:tableStyleId>
              </a:tblPr>
              <a:tblGrid>
                <a:gridCol w="4638505"/>
                <a:gridCol w="1548846"/>
              </a:tblGrid>
              <a:tr h="370840">
                <a:tc>
                  <a:txBody>
                    <a:bodyPr/>
                    <a:lstStyle/>
                    <a:p>
                      <a:pPr algn="ctr" fontAlgn="ctr"/>
                      <a:r>
                        <a:rPr lang="en-US" sz="2400" b="1" i="0" u="none" strike="noStrike" dirty="0" smtClean="0">
                          <a:solidFill>
                            <a:srgbClr val="000000"/>
                          </a:solidFill>
                          <a:latin typeface="Calibri"/>
                        </a:rPr>
                        <a:t>Name</a:t>
                      </a:r>
                      <a:r>
                        <a:rPr lang="en-US" sz="2400" b="1" i="0" u="none" strike="noStrike" baseline="0" dirty="0" smtClean="0">
                          <a:solidFill>
                            <a:srgbClr val="000000"/>
                          </a:solidFill>
                          <a:latin typeface="Calibri"/>
                        </a:rPr>
                        <a:t> of “Way”</a:t>
                      </a:r>
                      <a:endParaRPr lang="en-US" sz="2400" b="1" i="0" u="none" strike="noStrike" dirty="0">
                        <a:solidFill>
                          <a:srgbClr val="000000"/>
                        </a:solidFill>
                        <a:latin typeface="Calibri"/>
                      </a:endParaRPr>
                    </a:p>
                  </a:txBody>
                  <a:tcPr marL="12700" marR="12700" marT="12700" marB="0" anchor="ctr"/>
                </a:tc>
                <a:tc>
                  <a:txBody>
                    <a:bodyPr/>
                    <a:lstStyle/>
                    <a:p>
                      <a:pPr algn="ctr" fontAlgn="ctr"/>
                      <a:r>
                        <a:rPr lang="en-US" sz="2400" b="1" i="0" u="none" strike="noStrike" dirty="0">
                          <a:solidFill>
                            <a:srgbClr val="000000"/>
                          </a:solidFill>
                          <a:latin typeface="Calibri"/>
                        </a:rPr>
                        <a:t>Required </a:t>
                      </a:r>
                      <a:r>
                        <a:rPr lang="en-US" sz="2400" b="1" i="0" u="none" strike="noStrike" dirty="0" smtClean="0">
                          <a:solidFill>
                            <a:srgbClr val="000000"/>
                          </a:solidFill>
                          <a:latin typeface="Calibri"/>
                        </a:rPr>
                        <a:t># of Courses</a:t>
                      </a:r>
                      <a:endParaRPr lang="en-US" sz="2400" b="1" i="0" u="none" strike="noStrike" dirty="0">
                        <a:solidFill>
                          <a:srgbClr val="000000"/>
                        </a:solidFill>
                        <a:latin typeface="Calibri"/>
                      </a:endParaRPr>
                    </a:p>
                  </a:txBody>
                  <a:tcPr marL="12700" marR="12700" marT="12700" marB="0" anchor="ctr"/>
                </a:tc>
              </a:tr>
              <a:tr h="370840">
                <a:tc>
                  <a:txBody>
                    <a:bodyPr/>
                    <a:lstStyle/>
                    <a:p>
                      <a:pPr algn="l" fontAlgn="ctr"/>
                      <a:r>
                        <a:rPr lang="en-US" sz="2400" b="0" i="0" u="none" strike="noStrike" dirty="0" smtClean="0">
                          <a:solidFill>
                            <a:srgbClr val="000000"/>
                          </a:solidFill>
                          <a:latin typeface="Calibri"/>
                        </a:rPr>
                        <a:t>Aesthetic &amp; Interpretative Inquiry</a:t>
                      </a:r>
                      <a:endParaRPr lang="en-US" sz="2400" b="0" i="0" u="none" strike="noStrike" dirty="0">
                        <a:solidFill>
                          <a:srgbClr val="000000"/>
                        </a:solidFill>
                        <a:latin typeface="Calibri"/>
                      </a:endParaRPr>
                    </a:p>
                  </a:txBody>
                  <a:tcPr marL="12700" marR="12700" marT="12700" marB="0" anchor="ctr"/>
                </a:tc>
                <a:tc>
                  <a:txBody>
                    <a:bodyPr/>
                    <a:lstStyle/>
                    <a:p>
                      <a:pPr algn="ctr" fontAlgn="ctr"/>
                      <a:r>
                        <a:rPr lang="en-US" sz="2400" b="0" i="0" u="none" strike="noStrike" dirty="0">
                          <a:solidFill>
                            <a:srgbClr val="000000"/>
                          </a:solidFill>
                          <a:latin typeface="Calibri"/>
                        </a:rPr>
                        <a:t>2</a:t>
                      </a:r>
                    </a:p>
                  </a:txBody>
                  <a:tcPr marL="12700" marR="12700" marT="12700" marB="0" anchor="ctr"/>
                </a:tc>
              </a:tr>
              <a:tr h="370840">
                <a:tc>
                  <a:txBody>
                    <a:bodyPr/>
                    <a:lstStyle/>
                    <a:p>
                      <a:pPr algn="l" fontAlgn="ctr"/>
                      <a:r>
                        <a:rPr lang="en-US" sz="2400" b="0" i="0" u="none" strike="noStrike" dirty="0" smtClean="0">
                          <a:solidFill>
                            <a:srgbClr val="000000"/>
                          </a:solidFill>
                          <a:latin typeface="Calibri"/>
                        </a:rPr>
                        <a:t>Social Inquiry</a:t>
                      </a:r>
                      <a:endParaRPr lang="en-US" sz="2400" b="0" i="0" u="none" strike="noStrike" dirty="0">
                        <a:solidFill>
                          <a:srgbClr val="000000"/>
                        </a:solidFill>
                        <a:latin typeface="Calibri"/>
                      </a:endParaRPr>
                    </a:p>
                  </a:txBody>
                  <a:tcPr marL="12700" marR="12700" marT="12700" marB="0" anchor="ctr"/>
                </a:tc>
                <a:tc>
                  <a:txBody>
                    <a:bodyPr/>
                    <a:lstStyle/>
                    <a:p>
                      <a:pPr algn="ctr" fontAlgn="ctr"/>
                      <a:r>
                        <a:rPr lang="en-US" sz="2400" b="0" i="0" u="none" strike="noStrike" dirty="0">
                          <a:solidFill>
                            <a:srgbClr val="000000"/>
                          </a:solidFill>
                          <a:latin typeface="Calibri"/>
                        </a:rPr>
                        <a:t>2</a:t>
                      </a:r>
                    </a:p>
                  </a:txBody>
                  <a:tcPr marL="12700" marR="12700" marT="12700" marB="0" anchor="ctr"/>
                </a:tc>
              </a:tr>
              <a:tr h="370840">
                <a:tc>
                  <a:txBody>
                    <a:bodyPr/>
                    <a:lstStyle/>
                    <a:p>
                      <a:pPr algn="l" fontAlgn="ctr"/>
                      <a:r>
                        <a:rPr lang="en-US" sz="2400" b="0" i="0" u="none" strike="noStrike" dirty="0" smtClean="0">
                          <a:solidFill>
                            <a:srgbClr val="000000"/>
                          </a:solidFill>
                          <a:latin typeface="Calibri"/>
                        </a:rPr>
                        <a:t>Scientific</a:t>
                      </a:r>
                      <a:r>
                        <a:rPr lang="en-US" sz="2400" b="0" i="0" u="none" strike="noStrike" baseline="0" dirty="0" smtClean="0">
                          <a:solidFill>
                            <a:srgbClr val="000000"/>
                          </a:solidFill>
                          <a:latin typeface="Calibri"/>
                        </a:rPr>
                        <a:t> Method and Analysis</a:t>
                      </a:r>
                      <a:endParaRPr lang="en-US" sz="2400" b="0" i="0" u="none" strike="noStrike" dirty="0">
                        <a:solidFill>
                          <a:srgbClr val="000000"/>
                        </a:solidFill>
                        <a:latin typeface="Calibri"/>
                      </a:endParaRPr>
                    </a:p>
                  </a:txBody>
                  <a:tcPr marL="12700" marR="12700" marT="12700" marB="0" anchor="ctr"/>
                </a:tc>
                <a:tc>
                  <a:txBody>
                    <a:bodyPr/>
                    <a:lstStyle/>
                    <a:p>
                      <a:pPr algn="ctr" fontAlgn="ctr"/>
                      <a:r>
                        <a:rPr lang="en-US" sz="2400" b="0" i="0" u="none" strike="noStrike" dirty="0">
                          <a:solidFill>
                            <a:srgbClr val="000000"/>
                          </a:solidFill>
                          <a:latin typeface="Calibri"/>
                        </a:rPr>
                        <a:t>2</a:t>
                      </a:r>
                    </a:p>
                  </a:txBody>
                  <a:tcPr marL="12700" marR="12700" marT="12700" marB="0" anchor="ctr"/>
                </a:tc>
              </a:tr>
              <a:tr h="370840">
                <a:tc>
                  <a:txBody>
                    <a:bodyPr/>
                    <a:lstStyle/>
                    <a:p>
                      <a:pPr algn="l" fontAlgn="ctr"/>
                      <a:r>
                        <a:rPr lang="en-US" sz="2400" b="0" i="0" u="none" strike="noStrike" dirty="0">
                          <a:solidFill>
                            <a:srgbClr val="000000"/>
                          </a:solidFill>
                          <a:latin typeface="Calibri"/>
                        </a:rPr>
                        <a:t>Formal Reasoning</a:t>
                      </a:r>
                    </a:p>
                  </a:txBody>
                  <a:tcPr marL="12700" marR="12700" marT="12700" marB="0" anchor="ctr"/>
                </a:tc>
                <a:tc>
                  <a:txBody>
                    <a:bodyPr/>
                    <a:lstStyle/>
                    <a:p>
                      <a:pPr algn="ctr" fontAlgn="ctr"/>
                      <a:r>
                        <a:rPr lang="en-US" sz="2400" b="0" i="0" u="none" strike="noStrike" dirty="0">
                          <a:solidFill>
                            <a:srgbClr val="000000"/>
                          </a:solidFill>
                          <a:latin typeface="Calibri"/>
                        </a:rPr>
                        <a:t>1</a:t>
                      </a:r>
                    </a:p>
                  </a:txBody>
                  <a:tcPr marL="12700" marR="12700" marT="12700" marB="0" anchor="ctr"/>
                </a:tc>
              </a:tr>
              <a:tr h="370840">
                <a:tc>
                  <a:txBody>
                    <a:bodyPr/>
                    <a:lstStyle/>
                    <a:p>
                      <a:pPr algn="l" fontAlgn="ctr"/>
                      <a:r>
                        <a:rPr lang="en-US" sz="2400" b="0" i="0" u="none" strike="noStrike" dirty="0" smtClean="0">
                          <a:solidFill>
                            <a:srgbClr val="000000"/>
                          </a:solidFill>
                          <a:latin typeface="Calibri"/>
                        </a:rPr>
                        <a:t>Applied Quantitative Reasoning</a:t>
                      </a:r>
                      <a:endParaRPr lang="en-US" sz="2400" b="0" i="0" u="none" strike="noStrike" dirty="0">
                        <a:solidFill>
                          <a:srgbClr val="000000"/>
                        </a:solidFill>
                        <a:latin typeface="Calibri"/>
                      </a:endParaRPr>
                    </a:p>
                  </a:txBody>
                  <a:tcPr marL="12700" marR="12700" marT="12700" marB="0" anchor="ctr"/>
                </a:tc>
                <a:tc>
                  <a:txBody>
                    <a:bodyPr/>
                    <a:lstStyle/>
                    <a:p>
                      <a:pPr algn="ctr" fontAlgn="ctr"/>
                      <a:r>
                        <a:rPr lang="en-US" sz="2400" b="0" i="0" u="none" strike="noStrike" dirty="0">
                          <a:solidFill>
                            <a:srgbClr val="000000"/>
                          </a:solidFill>
                          <a:latin typeface="Calibri"/>
                        </a:rPr>
                        <a:t>1</a:t>
                      </a:r>
                    </a:p>
                  </a:txBody>
                  <a:tcPr marL="12700" marR="12700" marT="12700" marB="0" anchor="ctr"/>
                </a:tc>
              </a:tr>
              <a:tr h="370840">
                <a:tc>
                  <a:txBody>
                    <a:bodyPr/>
                    <a:lstStyle/>
                    <a:p>
                      <a:pPr algn="l" fontAlgn="ctr"/>
                      <a:r>
                        <a:rPr lang="en-US" sz="2400" b="0" i="0" u="none" strike="noStrike" dirty="0" smtClean="0">
                          <a:solidFill>
                            <a:srgbClr val="000000"/>
                          </a:solidFill>
                          <a:latin typeface="Calibri"/>
                        </a:rPr>
                        <a:t>Engaging Diversity </a:t>
                      </a:r>
                      <a:endParaRPr lang="en-US" sz="2400" b="0" i="0" u="none" strike="noStrike" dirty="0">
                        <a:solidFill>
                          <a:srgbClr val="000000"/>
                        </a:solidFill>
                        <a:latin typeface="Calibri"/>
                      </a:endParaRPr>
                    </a:p>
                  </a:txBody>
                  <a:tcPr marL="12700" marR="12700" marT="12700" marB="0" anchor="ctr"/>
                </a:tc>
                <a:tc>
                  <a:txBody>
                    <a:bodyPr/>
                    <a:lstStyle/>
                    <a:p>
                      <a:pPr algn="ctr" fontAlgn="ctr"/>
                      <a:r>
                        <a:rPr lang="en-US" sz="2400" b="0" i="0" u="none" strike="noStrike" dirty="0">
                          <a:solidFill>
                            <a:srgbClr val="000000"/>
                          </a:solidFill>
                          <a:latin typeface="Calibri"/>
                        </a:rPr>
                        <a:t>1</a:t>
                      </a:r>
                    </a:p>
                  </a:txBody>
                  <a:tcPr marL="12700" marR="12700" marT="12700" marB="0" anchor="ctr"/>
                </a:tc>
              </a:tr>
              <a:tr h="370840">
                <a:tc>
                  <a:txBody>
                    <a:bodyPr/>
                    <a:lstStyle/>
                    <a:p>
                      <a:pPr algn="l" fontAlgn="ctr"/>
                      <a:r>
                        <a:rPr lang="en-US" sz="2400" b="0" i="0" u="none" strike="noStrike" dirty="0" smtClean="0">
                          <a:solidFill>
                            <a:srgbClr val="000000"/>
                          </a:solidFill>
                          <a:latin typeface="Calibri"/>
                        </a:rPr>
                        <a:t>Ethical</a:t>
                      </a:r>
                      <a:r>
                        <a:rPr lang="en-US" sz="2400" b="0" i="0" u="none" strike="noStrike" baseline="0" dirty="0" smtClean="0">
                          <a:solidFill>
                            <a:srgbClr val="000000"/>
                          </a:solidFill>
                          <a:latin typeface="Calibri"/>
                        </a:rPr>
                        <a:t> Reasoning</a:t>
                      </a:r>
                      <a:endParaRPr lang="en-US" sz="2400" b="0" i="0" u="none" strike="noStrike" dirty="0">
                        <a:solidFill>
                          <a:srgbClr val="000000"/>
                        </a:solidFill>
                        <a:latin typeface="Calibri"/>
                      </a:endParaRPr>
                    </a:p>
                  </a:txBody>
                  <a:tcPr marL="12700" marR="12700" marT="12700" marB="0" anchor="ctr"/>
                </a:tc>
                <a:tc>
                  <a:txBody>
                    <a:bodyPr/>
                    <a:lstStyle/>
                    <a:p>
                      <a:pPr algn="ctr" fontAlgn="ctr"/>
                      <a:r>
                        <a:rPr lang="en-US" sz="2400" b="0" i="0" u="none" strike="noStrike" dirty="0">
                          <a:solidFill>
                            <a:srgbClr val="000000"/>
                          </a:solidFill>
                          <a:latin typeface="Calibri"/>
                        </a:rPr>
                        <a:t>1</a:t>
                      </a:r>
                    </a:p>
                  </a:txBody>
                  <a:tcPr marL="12700" marR="12700" marT="12700" marB="0" anchor="ctr"/>
                </a:tc>
              </a:tr>
              <a:tr h="370840">
                <a:tc>
                  <a:txBody>
                    <a:bodyPr/>
                    <a:lstStyle/>
                    <a:p>
                      <a:pPr algn="l" fontAlgn="ctr"/>
                      <a:r>
                        <a:rPr lang="en-US" sz="2400" b="0" i="0" u="none" strike="noStrike" dirty="0">
                          <a:solidFill>
                            <a:srgbClr val="000000"/>
                          </a:solidFill>
                          <a:latin typeface="Calibri"/>
                        </a:rPr>
                        <a:t>Creative </a:t>
                      </a:r>
                      <a:r>
                        <a:rPr lang="en-US" sz="2400" b="0" i="0" u="none" strike="noStrike" dirty="0" smtClean="0">
                          <a:solidFill>
                            <a:srgbClr val="000000"/>
                          </a:solidFill>
                          <a:latin typeface="Calibri"/>
                        </a:rPr>
                        <a:t>Expression</a:t>
                      </a:r>
                      <a:endParaRPr lang="en-US" sz="2400" b="0" i="0" u="none" strike="noStrike" dirty="0">
                        <a:solidFill>
                          <a:srgbClr val="000000"/>
                        </a:solidFill>
                        <a:latin typeface="Calibri"/>
                      </a:endParaRPr>
                    </a:p>
                  </a:txBody>
                  <a:tcPr marL="12700" marR="12700" marT="12700" marB="0" anchor="ctr"/>
                </a:tc>
                <a:tc>
                  <a:txBody>
                    <a:bodyPr/>
                    <a:lstStyle/>
                    <a:p>
                      <a:pPr algn="ctr" fontAlgn="ctr"/>
                      <a:r>
                        <a:rPr lang="en-US" sz="2400" b="0" i="0" u="none" strike="noStrike" dirty="0">
                          <a:solidFill>
                            <a:srgbClr val="000000"/>
                          </a:solidFill>
                          <a:latin typeface="Calibri"/>
                        </a:rPr>
                        <a:t>1</a:t>
                      </a:r>
                    </a:p>
                  </a:txBody>
                  <a:tcPr marL="12700" marR="12700" marT="12700" marB="0" anchor="ctr"/>
                </a:tc>
              </a:tr>
              <a:tr h="370840">
                <a:tc>
                  <a:txBody>
                    <a:bodyPr/>
                    <a:lstStyle/>
                    <a:p>
                      <a:pPr algn="l" fontAlgn="ctr"/>
                      <a:r>
                        <a:rPr lang="en-US" sz="2400" b="0" i="1" u="none" strike="noStrike" dirty="0" smtClean="0">
                          <a:solidFill>
                            <a:srgbClr val="000000"/>
                          </a:solidFill>
                          <a:latin typeface="Calibri"/>
                        </a:rPr>
                        <a:t>Total General Education Electives </a:t>
                      </a:r>
                      <a:endParaRPr lang="en-US" sz="2400" b="0" i="1" u="none" strike="noStrike" dirty="0">
                        <a:solidFill>
                          <a:srgbClr val="000000"/>
                        </a:solidFill>
                        <a:latin typeface="Calibri"/>
                      </a:endParaRPr>
                    </a:p>
                  </a:txBody>
                  <a:tcPr marL="12700" marR="12700" marT="12700" marB="0" anchor="ctr"/>
                </a:tc>
                <a:tc>
                  <a:txBody>
                    <a:bodyPr/>
                    <a:lstStyle/>
                    <a:p>
                      <a:pPr algn="ctr" fontAlgn="ctr"/>
                      <a:r>
                        <a:rPr lang="en-US" sz="2400" b="1" i="1" u="none" strike="noStrike" dirty="0" smtClean="0">
                          <a:solidFill>
                            <a:srgbClr val="000000"/>
                          </a:solidFill>
                          <a:latin typeface="Calibri"/>
                        </a:rPr>
                        <a:t>11</a:t>
                      </a:r>
                      <a:endParaRPr lang="en-US" sz="2400" b="1" i="1" u="none" strike="noStrike" dirty="0">
                        <a:solidFill>
                          <a:srgbClr val="000000"/>
                        </a:solidFill>
                        <a:latin typeface="Calibri"/>
                      </a:endParaRPr>
                    </a:p>
                  </a:txBody>
                  <a:tcPr marL="12700" marR="12700" marT="12700" marB="0" anchor="ctr"/>
                </a:tc>
              </a:tr>
            </a:tbl>
          </a:graphicData>
        </a:graphic>
      </p:graphicFrame>
      <p:sp>
        <p:nvSpPr>
          <p:cNvPr id="5" name="Oval 4"/>
          <p:cNvSpPr/>
          <p:nvPr/>
        </p:nvSpPr>
        <p:spPr>
          <a:xfrm>
            <a:off x="6485467" y="5401735"/>
            <a:ext cx="795866" cy="694267"/>
          </a:xfrm>
          <a:prstGeom prst="ellipse">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Faculty College </a:t>
            </a:r>
            <a:r>
              <a:rPr lang="en-US" dirty="0" err="1" smtClean="0"/>
              <a:t>iEarth</a:t>
            </a:r>
            <a:r>
              <a:rPr lang="en-US" dirty="0" smtClean="0"/>
              <a:t> team</a:t>
            </a:r>
            <a:endParaRPr lang="en-US" dirty="0"/>
          </a:p>
        </p:txBody>
      </p:sp>
      <p:sp>
        <p:nvSpPr>
          <p:cNvPr id="3" name="Content Placeholder 2"/>
          <p:cNvSpPr>
            <a:spLocks noGrp="1"/>
          </p:cNvSpPr>
          <p:nvPr>
            <p:ph idx="1"/>
          </p:nvPr>
        </p:nvSpPr>
        <p:spPr>
          <a:xfrm>
            <a:off x="457200" y="2037925"/>
            <a:ext cx="8229600" cy="2770052"/>
          </a:xfrm>
        </p:spPr>
        <p:txBody>
          <a:bodyPr>
            <a:normAutofit fontScale="77500" lnSpcReduction="20000"/>
          </a:bodyPr>
          <a:lstStyle/>
          <a:p>
            <a:r>
              <a:rPr lang="en-US" dirty="0" smtClean="0"/>
              <a:t>Ali Boehm (</a:t>
            </a:r>
            <a:r>
              <a:rPr lang="en-US" i="1" dirty="0" smtClean="0"/>
              <a:t>Civil &amp; Environmental Engineering</a:t>
            </a:r>
            <a:r>
              <a:rPr lang="en-US" dirty="0" smtClean="0"/>
              <a:t>)</a:t>
            </a:r>
          </a:p>
          <a:p>
            <a:r>
              <a:rPr lang="en-US" dirty="0" smtClean="0"/>
              <a:t>Russell Berman (</a:t>
            </a:r>
            <a:r>
              <a:rPr lang="en-US" i="1" dirty="0" smtClean="0"/>
              <a:t>Comparative Literature</a:t>
            </a:r>
            <a:r>
              <a:rPr lang="en-US" dirty="0" smtClean="0"/>
              <a:t>)</a:t>
            </a:r>
          </a:p>
          <a:p>
            <a:r>
              <a:rPr lang="en-US" dirty="0" smtClean="0"/>
              <a:t>Robyn Dunbar (</a:t>
            </a:r>
            <a:r>
              <a:rPr lang="en-US" i="1" dirty="0" smtClean="0"/>
              <a:t>Center for Teaching &amp; Learning</a:t>
            </a:r>
            <a:r>
              <a:rPr lang="en-US" dirty="0" smtClean="0"/>
              <a:t>)</a:t>
            </a:r>
          </a:p>
          <a:p>
            <a:r>
              <a:rPr lang="en-US" dirty="0" smtClean="0"/>
              <a:t>Liz </a:t>
            </a:r>
            <a:r>
              <a:rPr lang="en-US" dirty="0" err="1" smtClean="0"/>
              <a:t>Hadly</a:t>
            </a:r>
            <a:r>
              <a:rPr lang="en-US" dirty="0" smtClean="0"/>
              <a:t> (</a:t>
            </a:r>
            <a:r>
              <a:rPr lang="en-US" i="1" dirty="0" smtClean="0"/>
              <a:t>Biology</a:t>
            </a:r>
            <a:r>
              <a:rPr lang="en-US" dirty="0" smtClean="0"/>
              <a:t>)</a:t>
            </a:r>
          </a:p>
          <a:p>
            <a:r>
              <a:rPr lang="en-US" dirty="0" smtClean="0"/>
              <a:t>James Holland Jones (</a:t>
            </a:r>
            <a:r>
              <a:rPr lang="en-US" i="1" dirty="0" smtClean="0"/>
              <a:t>Anthropology</a:t>
            </a:r>
            <a:r>
              <a:rPr lang="en-US" dirty="0" smtClean="0"/>
              <a:t>)</a:t>
            </a:r>
          </a:p>
          <a:p>
            <a:r>
              <a:rPr lang="en-US" dirty="0" smtClean="0"/>
              <a:t>Rosemary Knight (</a:t>
            </a:r>
            <a:r>
              <a:rPr lang="en-US" i="1" dirty="0" smtClean="0"/>
              <a:t>Geophysics</a:t>
            </a:r>
            <a:r>
              <a:rPr lang="en-US" dirty="0" smtClean="0"/>
              <a:t>)</a:t>
            </a:r>
          </a:p>
          <a:p>
            <a:r>
              <a:rPr lang="en-US" dirty="0" smtClean="0"/>
              <a:t>Andrew </a:t>
            </a:r>
            <a:r>
              <a:rPr lang="en-US" dirty="0" err="1" smtClean="0"/>
              <a:t>Parsekian</a:t>
            </a:r>
            <a:r>
              <a:rPr lang="en-US" dirty="0" smtClean="0"/>
              <a:t> (</a:t>
            </a:r>
            <a:r>
              <a:rPr lang="en-US" i="1" dirty="0" smtClean="0"/>
              <a:t>Geophysics</a:t>
            </a:r>
            <a:r>
              <a:rPr lang="en-US" dirty="0" smtClean="0"/>
              <a:t>)</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4338" name="Picture 2" descr="I-Earth-Web-page"/>
          <p:cNvPicPr>
            <a:picLocks noChangeAspect="1" noChangeArrowheads="1"/>
          </p:cNvPicPr>
          <p:nvPr/>
        </p:nvPicPr>
        <p:blipFill>
          <a:blip r:embed="rId3"/>
          <a:srcRect/>
          <a:stretch>
            <a:fillRect/>
          </a:stretch>
        </p:blipFill>
        <p:spPr bwMode="auto">
          <a:xfrm>
            <a:off x="2460625" y="165100"/>
            <a:ext cx="4222750" cy="65278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3" name="Picture 2" descr="iearth_diagram4_revised_web.jp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400300" y="0"/>
            <a:ext cx="4471394" cy="68580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53873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71166752"/>
              </p:ext>
            </p:extLst>
          </p:nvPr>
        </p:nvGraphicFramePr>
        <p:xfrm>
          <a:off x="1779992" y="2794000"/>
          <a:ext cx="4870825" cy="3644344"/>
        </p:xfrm>
        <a:graphic>
          <a:graphicData uri="http://schemas.openxmlformats.org/drawingml/2006/table">
            <a:tbl>
              <a:tblPr firstRow="1" bandRow="1">
                <a:tableStyleId>{3C2FFA5D-87B4-456A-9821-1D502468CF0F}</a:tableStyleId>
              </a:tblPr>
              <a:tblGrid>
                <a:gridCol w="2007238"/>
                <a:gridCol w="1212333"/>
                <a:gridCol w="1651254"/>
              </a:tblGrid>
              <a:tr h="677624">
                <a:tc>
                  <a:txBody>
                    <a:bodyPr/>
                    <a:lstStyle/>
                    <a:p>
                      <a:pPr algn="ctr" fontAlgn="b"/>
                      <a:endParaRPr lang="en-US" sz="1600" b="0" i="0" u="none" strike="noStrike" dirty="0">
                        <a:solidFill>
                          <a:srgbClr val="000000"/>
                        </a:solidFill>
                        <a:effectLst/>
                        <a:latin typeface="Calibri"/>
                      </a:endParaRPr>
                    </a:p>
                  </a:txBody>
                  <a:tcPr marL="12700" marR="12700" marT="12700" marB="0" anchor="ctr"/>
                </a:tc>
                <a:tc>
                  <a:txBody>
                    <a:bodyPr/>
                    <a:lstStyle/>
                    <a:p>
                      <a:pPr algn="ctr" fontAlgn="b"/>
                      <a:r>
                        <a:rPr lang="en-US" sz="1600" b="0" i="0" u="none" strike="noStrike" dirty="0">
                          <a:solidFill>
                            <a:srgbClr val="000000"/>
                          </a:solidFill>
                          <a:effectLst/>
                          <a:latin typeface="Calibri"/>
                        </a:rPr>
                        <a:t>Total number on our list</a:t>
                      </a:r>
                    </a:p>
                  </a:txBody>
                  <a:tcPr marL="12700" marR="12700" marT="12700" marB="0" anchor="ctr"/>
                </a:tc>
                <a:tc>
                  <a:txBody>
                    <a:bodyPr/>
                    <a:lstStyle/>
                    <a:p>
                      <a:pPr algn="ctr" fontAlgn="b"/>
                      <a:r>
                        <a:rPr lang="en-US" sz="1600" b="0" i="0" u="none" strike="noStrike" dirty="0" smtClean="0">
                          <a:solidFill>
                            <a:srgbClr val="000000"/>
                          </a:solidFill>
                          <a:effectLst/>
                          <a:latin typeface="Calibri"/>
                        </a:rPr>
                        <a:t>Known submitted</a:t>
                      </a:r>
                      <a:r>
                        <a:rPr lang="en-US" sz="1600" b="0" i="0" u="none" strike="noStrike" baseline="0" dirty="0" smtClean="0">
                          <a:solidFill>
                            <a:srgbClr val="000000"/>
                          </a:solidFill>
                          <a:effectLst/>
                          <a:latin typeface="Calibri"/>
                        </a:rPr>
                        <a:t> for approval</a:t>
                      </a:r>
                      <a:endParaRPr lang="en-US" sz="1600" b="0" i="0" u="none" strike="noStrike" dirty="0">
                        <a:solidFill>
                          <a:srgbClr val="000000"/>
                        </a:solidFill>
                        <a:effectLst/>
                        <a:latin typeface="Calibri"/>
                      </a:endParaRPr>
                    </a:p>
                  </a:txBody>
                  <a:tcPr marL="12700" marR="12700" marT="12700" marB="0" anchor="ctr"/>
                </a:tc>
              </a:tr>
              <a:tr h="370840">
                <a:tc>
                  <a:txBody>
                    <a:bodyPr/>
                    <a:lstStyle/>
                    <a:p>
                      <a:pPr algn="ctr" fontAlgn="b"/>
                      <a:r>
                        <a:rPr lang="en-US" sz="1600" b="0" i="0" u="none" strike="noStrike" dirty="0">
                          <a:solidFill>
                            <a:srgbClr val="000000"/>
                          </a:solidFill>
                          <a:effectLst/>
                          <a:latin typeface="Calibri"/>
                        </a:rPr>
                        <a:t>Aesthetic</a:t>
                      </a:r>
                    </a:p>
                  </a:txBody>
                  <a:tcPr marL="12700" marR="12700" marT="12700" marB="0" anchor="ctr"/>
                </a:tc>
                <a:tc>
                  <a:txBody>
                    <a:bodyPr/>
                    <a:lstStyle/>
                    <a:p>
                      <a:pPr algn="ctr" fontAlgn="b"/>
                      <a:r>
                        <a:rPr lang="en-US" sz="1600" b="0" i="0" u="none" strike="noStrike">
                          <a:solidFill>
                            <a:srgbClr val="000000"/>
                          </a:solidFill>
                          <a:effectLst/>
                          <a:latin typeface="Calibri"/>
                        </a:rPr>
                        <a:t>48</a:t>
                      </a:r>
                    </a:p>
                  </a:txBody>
                  <a:tcPr marL="12700" marR="12700" marT="12700" marB="0" anchor="ctr"/>
                </a:tc>
                <a:tc>
                  <a:txBody>
                    <a:bodyPr/>
                    <a:lstStyle/>
                    <a:p>
                      <a:pPr algn="ctr" fontAlgn="b"/>
                      <a:r>
                        <a:rPr lang="en-US" sz="1600" b="0" i="0" u="none" strike="noStrike">
                          <a:solidFill>
                            <a:srgbClr val="000000"/>
                          </a:solidFill>
                          <a:effectLst/>
                          <a:latin typeface="Calibri"/>
                        </a:rPr>
                        <a:t>6</a:t>
                      </a:r>
                    </a:p>
                  </a:txBody>
                  <a:tcPr marL="12700" marR="12700" marT="12700" marB="0" anchor="ctr"/>
                </a:tc>
              </a:tr>
              <a:tr h="370840">
                <a:tc>
                  <a:txBody>
                    <a:bodyPr/>
                    <a:lstStyle/>
                    <a:p>
                      <a:pPr algn="ctr" fontAlgn="b"/>
                      <a:r>
                        <a:rPr lang="en-US" sz="1600" b="0" i="0" u="none" strike="noStrike" dirty="0">
                          <a:solidFill>
                            <a:srgbClr val="000000"/>
                          </a:solidFill>
                          <a:effectLst/>
                          <a:latin typeface="Calibri"/>
                        </a:rPr>
                        <a:t>Social</a:t>
                      </a:r>
                    </a:p>
                  </a:txBody>
                  <a:tcPr marL="12700" marR="12700" marT="12700" marB="0" anchor="ctr"/>
                </a:tc>
                <a:tc>
                  <a:txBody>
                    <a:bodyPr/>
                    <a:lstStyle/>
                    <a:p>
                      <a:pPr algn="ctr" fontAlgn="b"/>
                      <a:r>
                        <a:rPr lang="en-US" sz="1600" b="0" i="0" u="none" strike="noStrike">
                          <a:solidFill>
                            <a:srgbClr val="000000"/>
                          </a:solidFill>
                          <a:effectLst/>
                          <a:latin typeface="Calibri"/>
                        </a:rPr>
                        <a:t>175</a:t>
                      </a:r>
                    </a:p>
                  </a:txBody>
                  <a:tcPr marL="12700" marR="12700" marT="12700" marB="0" anchor="ctr"/>
                </a:tc>
                <a:tc>
                  <a:txBody>
                    <a:bodyPr/>
                    <a:lstStyle/>
                    <a:p>
                      <a:pPr algn="ctr" fontAlgn="b"/>
                      <a:r>
                        <a:rPr lang="en-US" sz="1600" b="0" i="0" u="none" strike="noStrike">
                          <a:solidFill>
                            <a:srgbClr val="000000"/>
                          </a:solidFill>
                          <a:effectLst/>
                          <a:latin typeface="Calibri"/>
                        </a:rPr>
                        <a:t>8</a:t>
                      </a:r>
                    </a:p>
                  </a:txBody>
                  <a:tcPr marL="12700" marR="12700" marT="12700" marB="0" anchor="ctr"/>
                </a:tc>
              </a:tr>
              <a:tr h="370840">
                <a:tc>
                  <a:txBody>
                    <a:bodyPr/>
                    <a:lstStyle/>
                    <a:p>
                      <a:pPr algn="ctr" fontAlgn="b"/>
                      <a:r>
                        <a:rPr lang="en-US" sz="1600" b="0" i="0" u="none" strike="noStrike">
                          <a:solidFill>
                            <a:srgbClr val="000000"/>
                          </a:solidFill>
                          <a:effectLst/>
                          <a:latin typeface="Calibri"/>
                        </a:rPr>
                        <a:t>Science</a:t>
                      </a:r>
                    </a:p>
                  </a:txBody>
                  <a:tcPr marL="12700" marR="12700" marT="12700" marB="0" anchor="ctr"/>
                </a:tc>
                <a:tc>
                  <a:txBody>
                    <a:bodyPr/>
                    <a:lstStyle/>
                    <a:p>
                      <a:pPr algn="ctr" fontAlgn="b"/>
                      <a:r>
                        <a:rPr lang="en-US" sz="1600" b="0" i="0" u="none" strike="noStrike">
                          <a:solidFill>
                            <a:srgbClr val="000000"/>
                          </a:solidFill>
                          <a:effectLst/>
                          <a:latin typeface="Calibri"/>
                        </a:rPr>
                        <a:t>176</a:t>
                      </a:r>
                    </a:p>
                  </a:txBody>
                  <a:tcPr marL="12700" marR="12700" marT="12700" marB="0" anchor="ctr"/>
                </a:tc>
                <a:tc>
                  <a:txBody>
                    <a:bodyPr/>
                    <a:lstStyle/>
                    <a:p>
                      <a:pPr algn="ctr" fontAlgn="b"/>
                      <a:r>
                        <a:rPr lang="en-US" sz="1600" b="0" i="0" u="none" strike="noStrike">
                          <a:solidFill>
                            <a:srgbClr val="000000"/>
                          </a:solidFill>
                          <a:effectLst/>
                          <a:latin typeface="Calibri"/>
                        </a:rPr>
                        <a:t>29</a:t>
                      </a:r>
                    </a:p>
                  </a:txBody>
                  <a:tcPr marL="12700" marR="12700" marT="12700" marB="0" anchor="ctr"/>
                </a:tc>
              </a:tr>
              <a:tr h="370840">
                <a:tc>
                  <a:txBody>
                    <a:bodyPr/>
                    <a:lstStyle/>
                    <a:p>
                      <a:pPr algn="ctr" fontAlgn="b"/>
                      <a:r>
                        <a:rPr lang="en-US" sz="1600" b="0" i="0" u="none" strike="noStrike">
                          <a:solidFill>
                            <a:srgbClr val="000000"/>
                          </a:solidFill>
                          <a:effectLst/>
                          <a:latin typeface="Calibri"/>
                        </a:rPr>
                        <a:t>Formal Reasoning</a:t>
                      </a:r>
                    </a:p>
                  </a:txBody>
                  <a:tcPr marL="12700" marR="12700" marT="12700" marB="0" anchor="ctr"/>
                </a:tc>
                <a:tc>
                  <a:txBody>
                    <a:bodyPr/>
                    <a:lstStyle/>
                    <a:p>
                      <a:pPr algn="ctr" fontAlgn="b"/>
                      <a:r>
                        <a:rPr lang="en-US" sz="1600" b="0" i="0" u="none" strike="noStrike">
                          <a:solidFill>
                            <a:srgbClr val="000000"/>
                          </a:solidFill>
                          <a:effectLst/>
                          <a:latin typeface="Calibri"/>
                        </a:rPr>
                        <a:t>55</a:t>
                      </a:r>
                    </a:p>
                  </a:txBody>
                  <a:tcPr marL="12700" marR="12700" marT="12700" marB="0" anchor="ctr"/>
                </a:tc>
                <a:tc>
                  <a:txBody>
                    <a:bodyPr/>
                    <a:lstStyle/>
                    <a:p>
                      <a:pPr algn="ctr" fontAlgn="b"/>
                      <a:r>
                        <a:rPr lang="en-US" sz="1600" b="0" i="0" u="none" strike="noStrike">
                          <a:solidFill>
                            <a:srgbClr val="000000"/>
                          </a:solidFill>
                          <a:effectLst/>
                          <a:latin typeface="Calibri"/>
                        </a:rPr>
                        <a:t>7</a:t>
                      </a:r>
                    </a:p>
                  </a:txBody>
                  <a:tcPr marL="12700" marR="12700" marT="12700" marB="0" anchor="ctr"/>
                </a:tc>
              </a:tr>
              <a:tr h="370840">
                <a:tc>
                  <a:txBody>
                    <a:bodyPr/>
                    <a:lstStyle/>
                    <a:p>
                      <a:pPr algn="ctr" fontAlgn="b"/>
                      <a:r>
                        <a:rPr lang="en-US" sz="1600" b="0" i="0" u="none" strike="noStrike">
                          <a:solidFill>
                            <a:srgbClr val="000000"/>
                          </a:solidFill>
                          <a:effectLst/>
                          <a:latin typeface="Calibri"/>
                        </a:rPr>
                        <a:t>App. Quantitative</a:t>
                      </a:r>
                    </a:p>
                  </a:txBody>
                  <a:tcPr marL="12700" marR="12700" marT="12700" marB="0" anchor="ctr"/>
                </a:tc>
                <a:tc>
                  <a:txBody>
                    <a:bodyPr/>
                    <a:lstStyle/>
                    <a:p>
                      <a:pPr algn="ctr" fontAlgn="b"/>
                      <a:r>
                        <a:rPr lang="en-US" sz="1600" b="0" i="0" u="none" strike="noStrike">
                          <a:solidFill>
                            <a:srgbClr val="000000"/>
                          </a:solidFill>
                          <a:effectLst/>
                          <a:latin typeface="Calibri"/>
                        </a:rPr>
                        <a:t>33</a:t>
                      </a:r>
                    </a:p>
                  </a:txBody>
                  <a:tcPr marL="12700" marR="12700" marT="12700" marB="0" anchor="ctr"/>
                </a:tc>
                <a:tc>
                  <a:txBody>
                    <a:bodyPr/>
                    <a:lstStyle/>
                    <a:p>
                      <a:pPr algn="ctr" fontAlgn="b"/>
                      <a:r>
                        <a:rPr lang="en-US" sz="1600" b="0" i="0" u="none" strike="noStrike">
                          <a:solidFill>
                            <a:srgbClr val="000000"/>
                          </a:solidFill>
                          <a:effectLst/>
                          <a:latin typeface="Calibri"/>
                        </a:rPr>
                        <a:t>10</a:t>
                      </a:r>
                    </a:p>
                  </a:txBody>
                  <a:tcPr marL="12700" marR="12700" marT="12700" marB="0" anchor="ctr"/>
                </a:tc>
              </a:tr>
              <a:tr h="370840">
                <a:tc>
                  <a:txBody>
                    <a:bodyPr/>
                    <a:lstStyle/>
                    <a:p>
                      <a:pPr algn="ctr" fontAlgn="b"/>
                      <a:r>
                        <a:rPr lang="en-US" sz="1600" b="0" i="0" u="none" strike="noStrike">
                          <a:solidFill>
                            <a:srgbClr val="000000"/>
                          </a:solidFill>
                          <a:effectLst/>
                          <a:latin typeface="Calibri"/>
                        </a:rPr>
                        <a:t>Diversity</a:t>
                      </a:r>
                    </a:p>
                  </a:txBody>
                  <a:tcPr marL="12700" marR="12700" marT="12700" marB="0" anchor="ctr"/>
                </a:tc>
                <a:tc>
                  <a:txBody>
                    <a:bodyPr/>
                    <a:lstStyle/>
                    <a:p>
                      <a:pPr algn="ctr" fontAlgn="b"/>
                      <a:r>
                        <a:rPr lang="en-US" sz="1600" b="0" i="0" u="none" strike="noStrike">
                          <a:solidFill>
                            <a:srgbClr val="000000"/>
                          </a:solidFill>
                          <a:effectLst/>
                          <a:latin typeface="Calibri"/>
                        </a:rPr>
                        <a:t>41</a:t>
                      </a:r>
                    </a:p>
                  </a:txBody>
                  <a:tcPr marL="12700" marR="12700" marT="12700" marB="0" anchor="ctr"/>
                </a:tc>
                <a:tc>
                  <a:txBody>
                    <a:bodyPr/>
                    <a:lstStyle/>
                    <a:p>
                      <a:pPr algn="ctr" fontAlgn="b"/>
                      <a:r>
                        <a:rPr lang="en-US" sz="1600" b="0" i="0" u="none" strike="noStrike">
                          <a:solidFill>
                            <a:srgbClr val="000000"/>
                          </a:solidFill>
                          <a:effectLst/>
                          <a:latin typeface="Calibri"/>
                        </a:rPr>
                        <a:t>0</a:t>
                      </a:r>
                    </a:p>
                  </a:txBody>
                  <a:tcPr marL="12700" marR="12700" marT="12700" marB="0" anchor="ctr"/>
                </a:tc>
              </a:tr>
              <a:tr h="370840">
                <a:tc>
                  <a:txBody>
                    <a:bodyPr/>
                    <a:lstStyle/>
                    <a:p>
                      <a:pPr algn="ctr" fontAlgn="b"/>
                      <a:r>
                        <a:rPr lang="en-US" sz="1600" b="0" i="0" u="none" strike="noStrike">
                          <a:solidFill>
                            <a:srgbClr val="000000"/>
                          </a:solidFill>
                          <a:effectLst/>
                          <a:latin typeface="Calibri"/>
                        </a:rPr>
                        <a:t>Ethics</a:t>
                      </a:r>
                    </a:p>
                  </a:txBody>
                  <a:tcPr marL="12700" marR="12700" marT="12700" marB="0" anchor="ctr"/>
                </a:tc>
                <a:tc>
                  <a:txBody>
                    <a:bodyPr/>
                    <a:lstStyle/>
                    <a:p>
                      <a:pPr algn="ctr" fontAlgn="b"/>
                      <a:r>
                        <a:rPr lang="en-US" sz="1600" b="0" i="0" u="none" strike="noStrike">
                          <a:solidFill>
                            <a:srgbClr val="000000"/>
                          </a:solidFill>
                          <a:effectLst/>
                          <a:latin typeface="Calibri"/>
                        </a:rPr>
                        <a:t>48</a:t>
                      </a:r>
                    </a:p>
                  </a:txBody>
                  <a:tcPr marL="12700" marR="12700" marT="12700" marB="0" anchor="ctr"/>
                </a:tc>
                <a:tc>
                  <a:txBody>
                    <a:bodyPr/>
                    <a:lstStyle/>
                    <a:p>
                      <a:pPr algn="ctr" fontAlgn="b"/>
                      <a:r>
                        <a:rPr lang="en-US" sz="1600" b="0" i="0" u="none" strike="noStrike">
                          <a:solidFill>
                            <a:srgbClr val="000000"/>
                          </a:solidFill>
                          <a:effectLst/>
                          <a:latin typeface="Calibri"/>
                        </a:rPr>
                        <a:t>8</a:t>
                      </a:r>
                    </a:p>
                  </a:txBody>
                  <a:tcPr marL="12700" marR="12700" marT="12700" marB="0" anchor="ctr"/>
                </a:tc>
              </a:tr>
              <a:tr h="370840">
                <a:tc>
                  <a:txBody>
                    <a:bodyPr/>
                    <a:lstStyle/>
                    <a:p>
                      <a:pPr algn="ctr" fontAlgn="b"/>
                      <a:r>
                        <a:rPr lang="en-US" sz="1600" b="0" i="0" u="none" strike="noStrike" dirty="0">
                          <a:solidFill>
                            <a:srgbClr val="000000"/>
                          </a:solidFill>
                          <a:effectLst/>
                          <a:latin typeface="Calibri"/>
                        </a:rPr>
                        <a:t>Creative </a:t>
                      </a:r>
                      <a:r>
                        <a:rPr lang="en-US" sz="1600" b="0" i="0" u="none" strike="noStrike" dirty="0" smtClean="0">
                          <a:solidFill>
                            <a:srgbClr val="000000"/>
                          </a:solidFill>
                          <a:effectLst/>
                          <a:latin typeface="Calibri"/>
                        </a:rPr>
                        <a:t>Expression</a:t>
                      </a:r>
                      <a:endParaRPr lang="en-US" sz="1600" b="0" i="0" u="none" strike="noStrike" dirty="0">
                        <a:solidFill>
                          <a:srgbClr val="000000"/>
                        </a:solidFill>
                        <a:effectLst/>
                        <a:latin typeface="Calibri"/>
                      </a:endParaRPr>
                    </a:p>
                  </a:txBody>
                  <a:tcPr marL="12700" marR="12700" marT="12700" marB="0" anchor="ctr"/>
                </a:tc>
                <a:tc>
                  <a:txBody>
                    <a:bodyPr/>
                    <a:lstStyle/>
                    <a:p>
                      <a:pPr algn="ctr" fontAlgn="b"/>
                      <a:r>
                        <a:rPr lang="en-US" sz="1600" b="0" i="0" u="none" strike="noStrike" dirty="0">
                          <a:solidFill>
                            <a:srgbClr val="000000"/>
                          </a:solidFill>
                          <a:effectLst/>
                          <a:latin typeface="Calibri"/>
                        </a:rPr>
                        <a:t>16</a:t>
                      </a:r>
                    </a:p>
                  </a:txBody>
                  <a:tcPr marL="12700" marR="12700" marT="12700" marB="0" anchor="ctr"/>
                </a:tc>
                <a:tc>
                  <a:txBody>
                    <a:bodyPr/>
                    <a:lstStyle/>
                    <a:p>
                      <a:pPr algn="ctr" fontAlgn="b"/>
                      <a:r>
                        <a:rPr lang="en-US" sz="1600" b="0" i="0" u="none" strike="noStrike" dirty="0">
                          <a:solidFill>
                            <a:srgbClr val="000000"/>
                          </a:solidFill>
                          <a:effectLst/>
                          <a:latin typeface="Calibri"/>
                        </a:rPr>
                        <a:t>2</a:t>
                      </a:r>
                    </a:p>
                  </a:txBody>
                  <a:tcPr marL="12700" marR="12700" marT="12700" marB="0" anchor="ctr"/>
                </a:tc>
              </a:tr>
            </a:tbl>
          </a:graphicData>
        </a:graphic>
      </p:graphicFrame>
      <p:sp>
        <p:nvSpPr>
          <p:cNvPr id="3" name="TextBox 2"/>
          <p:cNvSpPr txBox="1"/>
          <p:nvPr/>
        </p:nvSpPr>
        <p:spPr>
          <a:xfrm>
            <a:off x="0" y="203196"/>
            <a:ext cx="9000480" cy="2308324"/>
          </a:xfrm>
          <a:prstGeom prst="rect">
            <a:avLst/>
          </a:prstGeom>
          <a:noFill/>
        </p:spPr>
        <p:txBody>
          <a:bodyPr wrap="none" rtlCol="0">
            <a:spAutoFit/>
          </a:bodyPr>
          <a:lstStyle/>
          <a:p>
            <a:r>
              <a:rPr lang="en-US" dirty="0" err="1" smtClean="0"/>
              <a:t>iEarth</a:t>
            </a:r>
            <a:r>
              <a:rPr lang="en-US" dirty="0" smtClean="0"/>
              <a:t> Courses:</a:t>
            </a:r>
          </a:p>
          <a:p>
            <a:r>
              <a:rPr lang="en-US" dirty="0" smtClean="0"/>
              <a:t>	Human Engagement with planet Earth though our social systems and creative expression.</a:t>
            </a:r>
          </a:p>
          <a:p>
            <a:r>
              <a:rPr lang="en-US" dirty="0" smtClean="0"/>
              <a:t>						</a:t>
            </a:r>
          </a:p>
          <a:p>
            <a:r>
              <a:rPr lang="en-US" dirty="0" smtClean="0"/>
              <a:t>						People, Place and Planet.</a:t>
            </a:r>
          </a:p>
          <a:p>
            <a:r>
              <a:rPr lang="en-US" dirty="0" smtClean="0"/>
              <a:t>						Environmental literacy.</a:t>
            </a:r>
          </a:p>
          <a:p>
            <a:r>
              <a:rPr lang="en-US" dirty="0" smtClean="0"/>
              <a:t> </a:t>
            </a:r>
          </a:p>
          <a:p>
            <a:r>
              <a:rPr lang="en-US" dirty="0" smtClean="0"/>
              <a:t>	All include some aspect of natural systems plus human intersection through</a:t>
            </a:r>
          </a:p>
          <a:p>
            <a:r>
              <a:rPr lang="en-US" dirty="0" smtClean="0"/>
              <a:t>	 social systems and/or creative expression.</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33483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274638"/>
            <a:ext cx="8674100" cy="1143000"/>
          </a:xfrm>
        </p:spPr>
        <p:txBody>
          <a:bodyPr>
            <a:normAutofit fontScale="90000"/>
          </a:bodyPr>
          <a:lstStyle/>
          <a:p>
            <a:r>
              <a:rPr lang="en-US" dirty="0" smtClean="0"/>
              <a:t>iEarth as a platform to inspire “Helices”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Helix: Technology for a better Environment</a:t>
            </a:r>
            <a:endParaRPr lang="en-US" dirty="0"/>
          </a:p>
          <a:p>
            <a:pPr lvl="0"/>
            <a:r>
              <a:rPr lang="en-US" dirty="0"/>
              <a:t>AA 116N Electric Automobiles and Aircraft?</a:t>
            </a:r>
          </a:p>
          <a:p>
            <a:pPr lvl="0"/>
            <a:r>
              <a:rPr lang="en-US" dirty="0"/>
              <a:t>CEE 13SC Energizing a sustainable future</a:t>
            </a:r>
          </a:p>
          <a:p>
            <a:pPr lvl="0"/>
            <a:r>
              <a:rPr lang="en-US" dirty="0"/>
              <a:t>GEOPH 60N: Man versus Nature: Coping with Disasters Using Space Technology (EE 60N)</a:t>
            </a:r>
          </a:p>
          <a:p>
            <a:pPr marL="0" indent="0">
              <a:buNone/>
            </a:pPr>
            <a:endParaRPr lang="en-US" dirty="0"/>
          </a:p>
          <a:p>
            <a:r>
              <a:rPr lang="en-US" b="1" dirty="0"/>
              <a:t>Helix: Running out of room on</a:t>
            </a:r>
            <a:r>
              <a:rPr lang="en-US" b="1" dirty="0" smtClean="0"/>
              <a:t> Earth</a:t>
            </a:r>
            <a:r>
              <a:rPr lang="en-US" b="1" dirty="0"/>
              <a:t>?</a:t>
            </a:r>
            <a:endParaRPr lang="en-US" dirty="0"/>
          </a:p>
          <a:p>
            <a:pPr lvl="0"/>
            <a:r>
              <a:rPr lang="en-US" dirty="0"/>
              <a:t>URBANST 163: Land Use Control</a:t>
            </a:r>
          </a:p>
          <a:p>
            <a:pPr lvl="0"/>
            <a:r>
              <a:rPr lang="en-US" dirty="0"/>
              <a:t>ANTHRO 16: Peopling of the Globe: Changing Patterns of Land Use and Consumption Over the Last 50,000 Years</a:t>
            </a:r>
          </a:p>
          <a:p>
            <a:pPr lvl="0"/>
            <a:r>
              <a:rPr lang="en-US" dirty="0"/>
              <a:t>CEE 11SC: People, Land, and Water in the Heart of the West</a:t>
            </a:r>
          </a:p>
          <a:p>
            <a:pPr marL="0" indent="0">
              <a:buNone/>
            </a:pPr>
            <a:r>
              <a:rPr lang="en-US" dirty="0"/>
              <a:t> </a:t>
            </a:r>
          </a:p>
          <a:p>
            <a:r>
              <a:rPr lang="en-US" b="1" dirty="0"/>
              <a:t>Helix:</a:t>
            </a:r>
            <a:r>
              <a:rPr lang="en-US" b="1" dirty="0" smtClean="0"/>
              <a:t> Protecting Marine habitat</a:t>
            </a:r>
            <a:endParaRPr lang="en-US" dirty="0" smtClean="0"/>
          </a:p>
          <a:p>
            <a:pPr lvl="0"/>
            <a:r>
              <a:rPr lang="en-US" dirty="0"/>
              <a:t>BIO3: Frontiers in marine biology</a:t>
            </a:r>
          </a:p>
          <a:p>
            <a:pPr lvl="0"/>
            <a:r>
              <a:rPr lang="en-US" dirty="0"/>
              <a:t>CEE175A: Cali Coast: </a:t>
            </a:r>
            <a:r>
              <a:rPr lang="en-US" dirty="0" err="1"/>
              <a:t>Sci</a:t>
            </a:r>
            <a:r>
              <a:rPr lang="en-US" dirty="0"/>
              <a:t>, Policy &amp; Law</a:t>
            </a:r>
          </a:p>
          <a:p>
            <a:pPr lvl="0"/>
            <a:r>
              <a:rPr lang="en-US" dirty="0"/>
              <a:t>Econ 156: Marine Resource Economics and </a:t>
            </a:r>
            <a:r>
              <a:rPr lang="en-US" dirty="0" smtClean="0"/>
              <a:t>Conservation</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39115665"/>
      </p:ext>
    </p:extLst>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3001433" y="1105930"/>
            <a:ext cx="2945075" cy="369332"/>
          </a:xfrm>
          <a:prstGeom prst="rect">
            <a:avLst/>
          </a:prstGeom>
          <a:noFill/>
        </p:spPr>
        <p:txBody>
          <a:bodyPr wrap="none" rtlCol="0">
            <a:spAutoFit/>
          </a:bodyPr>
          <a:lstStyle/>
          <a:p>
            <a:r>
              <a:rPr lang="en-US" dirty="0" smtClean="0"/>
              <a:t>“Our American Environment”</a:t>
            </a:r>
            <a:endParaRPr lang="en-US" dirty="0"/>
          </a:p>
        </p:txBody>
      </p:sp>
      <p:graphicFrame>
        <p:nvGraphicFramePr>
          <p:cNvPr id="5" name="Table 4"/>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09189889"/>
              </p:ext>
            </p:extLst>
          </p:nvPr>
        </p:nvGraphicFramePr>
        <p:xfrm>
          <a:off x="611717" y="1718679"/>
          <a:ext cx="7916334" cy="4759960"/>
        </p:xfrm>
        <a:graphic>
          <a:graphicData uri="http://schemas.openxmlformats.org/drawingml/2006/table">
            <a:tbl>
              <a:tblPr firstRow="1" bandRow="1">
                <a:tableStyleId>{3C2FFA5D-87B4-456A-9821-1D502468CF0F}</a:tableStyleId>
              </a:tblPr>
              <a:tblGrid>
                <a:gridCol w="1767417"/>
                <a:gridCol w="2190750"/>
                <a:gridCol w="2095500"/>
                <a:gridCol w="1862667"/>
              </a:tblGrid>
              <a:tr h="370840">
                <a:tc>
                  <a:txBody>
                    <a:bodyPr/>
                    <a:lstStyle/>
                    <a:p>
                      <a:r>
                        <a:rPr lang="en-US" sz="1200" dirty="0" smtClean="0"/>
                        <a:t>“Ways” requirement</a:t>
                      </a:r>
                      <a:endParaRPr lang="en-US" sz="1200" dirty="0"/>
                    </a:p>
                  </a:txBody>
                  <a:tcPr/>
                </a:tc>
                <a:tc gridSpan="3">
                  <a:txBody>
                    <a:bodyPr/>
                    <a:lstStyle/>
                    <a:p>
                      <a:pPr algn="ctr"/>
                      <a:r>
                        <a:rPr lang="en-US" sz="1200" dirty="0" smtClean="0"/>
                        <a:t>Possible courses</a:t>
                      </a:r>
                      <a:r>
                        <a:rPr lang="en-US" sz="1200" baseline="0" dirty="0" smtClean="0"/>
                        <a:t> in iEarth pathway</a:t>
                      </a:r>
                      <a:endParaRPr lang="en-US" sz="1200" dirty="0"/>
                    </a:p>
                  </a:txBody>
                  <a:tcPr/>
                </a:tc>
                <a:tc hMerge="1">
                  <a:txBody>
                    <a:bodyPr/>
                    <a:lstStyle/>
                    <a:p>
                      <a:endParaRPr lang="en-US" sz="1400" dirty="0"/>
                    </a:p>
                  </a:txBody>
                  <a:tcPr/>
                </a:tc>
                <a:tc hMerge="1">
                  <a:txBody>
                    <a:bodyPr/>
                    <a:lstStyle/>
                    <a:p>
                      <a:endParaRPr lang="en-US" sz="1400" dirty="0"/>
                    </a:p>
                  </a:txBody>
                  <a:tcPr/>
                </a:tc>
              </a:tr>
              <a:tr h="370840">
                <a:tc>
                  <a:txBody>
                    <a:bodyPr/>
                    <a:lstStyle/>
                    <a:p>
                      <a:pPr algn="ctr"/>
                      <a:r>
                        <a:rPr lang="en-US" sz="1200" b="1" dirty="0" smtClean="0"/>
                        <a:t>Aesthetic</a:t>
                      </a:r>
                      <a:endParaRPr lang="en-US" sz="1200" b="1" dirty="0"/>
                    </a:p>
                  </a:txBody>
                  <a:tcPr anchor="ctr"/>
                </a:tc>
                <a:tc>
                  <a:txBody>
                    <a:bodyPr/>
                    <a:lstStyle/>
                    <a:p>
                      <a:r>
                        <a:rPr lang="en-US" sz="1200" kern="1200" dirty="0" smtClean="0">
                          <a:solidFill>
                            <a:schemeClr val="dk1"/>
                          </a:solidFill>
                          <a:effectLst/>
                          <a:latin typeface="+mn-lt"/>
                          <a:ea typeface="+mn-ea"/>
                          <a:cs typeface="+mn-cs"/>
                        </a:rPr>
                        <a:t>ENGLISH 68N: Mark Twain and American Culture</a:t>
                      </a:r>
                      <a:r>
                        <a:rPr lang="en-US" sz="1200" dirty="0" smtClean="0">
                          <a:effectLst/>
                        </a:rPr>
                        <a:t> </a:t>
                      </a:r>
                      <a:endParaRPr lang="en-US" sz="12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CEE 11SC: People, land and water in the heart of the West</a:t>
                      </a:r>
                    </a:p>
                  </a:txBody>
                  <a:tcPr/>
                </a:tc>
                <a:tc>
                  <a:txBody>
                    <a:bodyPr/>
                    <a:lstStyle/>
                    <a:p>
                      <a:r>
                        <a:rPr lang="en-US" sz="1200" dirty="0" smtClean="0"/>
                        <a:t>COMPLIT 142: Literature</a:t>
                      </a:r>
                      <a:r>
                        <a:rPr lang="en-US" sz="1200" baseline="0" dirty="0" smtClean="0"/>
                        <a:t> of the Americas</a:t>
                      </a:r>
                      <a:endParaRPr lang="en-US" sz="1200" dirty="0"/>
                    </a:p>
                  </a:txBody>
                  <a:tcPr/>
                </a:tc>
              </a:tr>
              <a:tr h="370840">
                <a:tc>
                  <a:txBody>
                    <a:bodyPr/>
                    <a:lstStyle/>
                    <a:p>
                      <a:pPr algn="ctr"/>
                      <a:r>
                        <a:rPr lang="en-US" sz="1200" b="1" dirty="0" smtClean="0"/>
                        <a:t>Social</a:t>
                      </a:r>
                      <a:endParaRPr lang="en-US" sz="1200" b="1" dirty="0"/>
                    </a:p>
                  </a:txBody>
                  <a:tcPr anchor="ctr"/>
                </a:tc>
                <a:tc>
                  <a:txBody>
                    <a:bodyPr/>
                    <a:lstStyle/>
                    <a:p>
                      <a:r>
                        <a:rPr lang="en-US" sz="1200" kern="1200" dirty="0" smtClean="0">
                          <a:solidFill>
                            <a:schemeClr val="dk1"/>
                          </a:solidFill>
                          <a:effectLst/>
                          <a:latin typeface="+mn-lt"/>
                          <a:ea typeface="+mn-ea"/>
                          <a:cs typeface="+mn-cs"/>
                        </a:rPr>
                        <a:t>POLISCI 18SC: The federal government and the west</a:t>
                      </a:r>
                      <a:r>
                        <a:rPr lang="en-US" sz="1200" dirty="0" smtClean="0">
                          <a:effectLst/>
                        </a:rPr>
                        <a:t> </a:t>
                      </a:r>
                      <a:endParaRPr lang="en-US" sz="12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POLISCI 110C: America in the world economy</a:t>
                      </a:r>
                    </a:p>
                    <a:p>
                      <a:endParaRPr lang="en-US" sz="1200" dirty="0"/>
                    </a:p>
                  </a:txBody>
                  <a:tcPr/>
                </a:tc>
                <a:tc>
                  <a:txBody>
                    <a:bodyPr/>
                    <a:lstStyle/>
                    <a:p>
                      <a:r>
                        <a:rPr lang="en-US" sz="1200" dirty="0" smtClean="0"/>
                        <a:t>ANTHRO</a:t>
                      </a:r>
                      <a:r>
                        <a:rPr lang="en-US" sz="1200" baseline="0" dirty="0" smtClean="0"/>
                        <a:t> 22: Archeology of North America</a:t>
                      </a:r>
                      <a:endParaRPr lang="en-US" sz="1200" dirty="0"/>
                    </a:p>
                  </a:txBody>
                  <a:tcPr/>
                </a:tc>
              </a:tr>
              <a:tr h="370840">
                <a:tc>
                  <a:txBody>
                    <a:bodyPr/>
                    <a:lstStyle/>
                    <a:p>
                      <a:pPr algn="ctr"/>
                      <a:r>
                        <a:rPr lang="en-US" sz="1200" b="1" dirty="0" smtClean="0"/>
                        <a:t>Science</a:t>
                      </a:r>
                      <a:endParaRPr lang="en-US" sz="1200" b="1" dirty="0"/>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GES 55Q: The California Gold Rush: Geologic Background and Environmental Impact</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BIO 323: Detecting Climate: Driven Changes in California Plant Ranges</a:t>
                      </a:r>
                    </a:p>
                  </a:txBody>
                  <a:tcPr/>
                </a:tc>
                <a:tc>
                  <a:txBody>
                    <a:bodyPr/>
                    <a:lstStyle/>
                    <a:p>
                      <a:r>
                        <a:rPr lang="en-US" sz="1200" dirty="0" smtClean="0"/>
                        <a:t>EARTHSYS</a:t>
                      </a:r>
                      <a:r>
                        <a:rPr lang="en-US" sz="1200" baseline="0" dirty="0" smtClean="0"/>
                        <a:t> 104: The Water Course</a:t>
                      </a:r>
                      <a:endParaRPr lang="en-US" sz="1200" dirty="0"/>
                    </a:p>
                  </a:txBody>
                  <a:tcPr/>
                </a:tc>
              </a:tr>
              <a:tr h="370840">
                <a:tc>
                  <a:txBody>
                    <a:bodyPr/>
                    <a:lstStyle/>
                    <a:p>
                      <a:pPr algn="ctr"/>
                      <a:r>
                        <a:rPr lang="en-US" sz="1200" b="1" dirty="0" smtClean="0"/>
                        <a:t>Formal Reasoning</a:t>
                      </a:r>
                      <a:endParaRPr lang="en-US" sz="1200" b="1" dirty="0"/>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ANTHRO 125: Language</a:t>
                      </a:r>
                      <a:r>
                        <a:rPr lang="en-US" sz="1200" kern="1200" baseline="0" dirty="0" smtClean="0">
                          <a:solidFill>
                            <a:schemeClr val="dk1"/>
                          </a:solidFill>
                          <a:effectLst/>
                          <a:latin typeface="+mn-lt"/>
                          <a:ea typeface="+mn-ea"/>
                          <a:cs typeface="+mn-cs"/>
                        </a:rPr>
                        <a:t> and the environment</a:t>
                      </a:r>
                      <a:endParaRPr lang="en-US" sz="1200" kern="1200" dirty="0" smtClean="0">
                        <a:solidFill>
                          <a:schemeClr val="dk1"/>
                        </a:solidFill>
                        <a:effectLst/>
                        <a:latin typeface="+mn-lt"/>
                        <a:ea typeface="+mn-ea"/>
                        <a:cs typeface="+mn-cs"/>
                      </a:endParaRPr>
                    </a:p>
                  </a:txBody>
                  <a:tcPr/>
                </a:tc>
                <a:tc>
                  <a:txBody>
                    <a:bodyPr/>
                    <a:lstStyle/>
                    <a:p>
                      <a:r>
                        <a:rPr lang="en-US" sz="1200" dirty="0" smtClean="0"/>
                        <a:t>EARTHSYS</a:t>
                      </a:r>
                      <a:r>
                        <a:rPr lang="en-US" sz="1200" baseline="0" dirty="0" smtClean="0"/>
                        <a:t> 211: Fundamentals of modeling</a:t>
                      </a:r>
                      <a:endParaRPr lang="en-US" sz="1200" dirty="0"/>
                    </a:p>
                  </a:txBody>
                  <a:tcPr/>
                </a:tc>
                <a:tc>
                  <a:txBody>
                    <a:bodyPr/>
                    <a:lstStyle/>
                    <a:p>
                      <a:r>
                        <a:rPr lang="en-US" sz="1200" dirty="0" smtClean="0"/>
                        <a:t>AMSTUD 50: Economic analysis</a:t>
                      </a:r>
                      <a:r>
                        <a:rPr lang="en-US" sz="1200" baseline="0" dirty="0" smtClean="0"/>
                        <a:t> I</a:t>
                      </a:r>
                      <a:endParaRPr lang="en-US" sz="1200" dirty="0"/>
                    </a:p>
                  </a:txBody>
                  <a:tcPr/>
                </a:tc>
              </a:tr>
              <a:tr h="370840">
                <a:tc>
                  <a:txBody>
                    <a:bodyPr/>
                    <a:lstStyle/>
                    <a:p>
                      <a:pPr algn="ctr"/>
                      <a:r>
                        <a:rPr lang="en-US" sz="1200" b="1" dirty="0" smtClean="0"/>
                        <a:t>Applied Quantitative</a:t>
                      </a:r>
                      <a:endParaRPr lang="en-US" sz="1200" b="1" dirty="0"/>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PHYSICS 81N: Science on the back of an envelope</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BIO 202: Ecological Statistics</a:t>
                      </a:r>
                    </a:p>
                  </a:txBody>
                  <a:tcPr/>
                </a:tc>
                <a:tc>
                  <a:txBody>
                    <a:bodyPr/>
                    <a:lstStyle/>
                    <a:p>
                      <a:r>
                        <a:rPr lang="en-US" sz="1200" dirty="0" smtClean="0"/>
                        <a:t>EARTHSYS 104: The</a:t>
                      </a:r>
                      <a:r>
                        <a:rPr lang="en-US" sz="1200" baseline="0" dirty="0" smtClean="0"/>
                        <a:t> water course</a:t>
                      </a:r>
                      <a:endParaRPr lang="en-US" sz="1200" dirty="0"/>
                    </a:p>
                  </a:txBody>
                  <a:tcPr/>
                </a:tc>
              </a:tr>
              <a:tr h="370840">
                <a:tc>
                  <a:txBody>
                    <a:bodyPr/>
                    <a:lstStyle/>
                    <a:p>
                      <a:pPr algn="ctr"/>
                      <a:r>
                        <a:rPr lang="en-US" sz="1200" b="1" dirty="0" smtClean="0"/>
                        <a:t>Diversity</a:t>
                      </a:r>
                      <a:endParaRPr lang="en-US" sz="1200" b="1" dirty="0"/>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PHIL 90G: Native American Philosophy</a:t>
                      </a:r>
                    </a:p>
                  </a:txBody>
                  <a:tcPr/>
                </a:tc>
                <a:tc>
                  <a:txBody>
                    <a:bodyPr/>
                    <a:lstStyle/>
                    <a:p>
                      <a:r>
                        <a:rPr lang="en-US" sz="1200" dirty="0" smtClean="0"/>
                        <a:t>CSRE 109B:  Indian country economic development </a:t>
                      </a:r>
                      <a:endParaRPr lang="en-US" sz="1200" dirty="0"/>
                    </a:p>
                  </a:txBody>
                  <a:tcPr/>
                </a:tc>
                <a:tc>
                  <a:txBody>
                    <a:bodyPr/>
                    <a:lstStyle/>
                    <a:p>
                      <a:r>
                        <a:rPr lang="en-US" sz="1200" dirty="0" smtClean="0"/>
                        <a:t>ANTHRO 24N: Mayan</a:t>
                      </a:r>
                      <a:r>
                        <a:rPr lang="en-US" sz="1200" baseline="0" dirty="0" smtClean="0"/>
                        <a:t> hieroglyphic writing</a:t>
                      </a:r>
                      <a:endParaRPr lang="en-US" sz="1200" dirty="0"/>
                    </a:p>
                  </a:txBody>
                  <a:tcPr/>
                </a:tc>
              </a:tr>
              <a:tr h="370840">
                <a:tc>
                  <a:txBody>
                    <a:bodyPr/>
                    <a:lstStyle/>
                    <a:p>
                      <a:pPr algn="ctr"/>
                      <a:r>
                        <a:rPr lang="en-US" sz="1200" b="1" dirty="0" smtClean="0"/>
                        <a:t>Ethics</a:t>
                      </a:r>
                      <a:endParaRPr lang="en-US" sz="1200" b="1" dirty="0"/>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PHIL 71: Population ethics</a:t>
                      </a:r>
                    </a:p>
                  </a:txBody>
                  <a:tcPr/>
                </a:tc>
                <a:tc>
                  <a:txBody>
                    <a:bodyPr/>
                    <a:lstStyle/>
                    <a:p>
                      <a:r>
                        <a:rPr lang="en-US" sz="1200" dirty="0" smtClean="0"/>
                        <a:t>STS 110: Ethics and public policy</a:t>
                      </a:r>
                      <a:endParaRPr lang="en-US" sz="1200" dirty="0"/>
                    </a:p>
                  </a:txBody>
                  <a:tcPr/>
                </a:tc>
                <a:tc>
                  <a:txBody>
                    <a:bodyPr/>
                    <a:lstStyle/>
                    <a:p>
                      <a:r>
                        <a:rPr lang="en-US" sz="1200" dirty="0" smtClean="0"/>
                        <a:t>ETHICSOC 185M: Contemporary moral</a:t>
                      </a:r>
                      <a:r>
                        <a:rPr lang="en-US" sz="1200" baseline="0" dirty="0" smtClean="0"/>
                        <a:t> problems</a:t>
                      </a:r>
                      <a:endParaRPr lang="en-US" sz="1200" dirty="0"/>
                    </a:p>
                  </a:txBody>
                  <a:tcPr/>
                </a:tc>
              </a:tr>
              <a:tr h="370840">
                <a:tc>
                  <a:txBody>
                    <a:bodyPr/>
                    <a:lstStyle/>
                    <a:p>
                      <a:pPr algn="ctr"/>
                      <a:r>
                        <a:rPr lang="en-US" sz="1200" b="1" dirty="0" smtClean="0"/>
                        <a:t>Creative Expression</a:t>
                      </a:r>
                      <a:endParaRPr lang="en-US" sz="1200" b="1" dirty="0"/>
                    </a:p>
                  </a:txBody>
                  <a:tcPr anchor="ctr"/>
                </a:tc>
                <a:tc>
                  <a:txBody>
                    <a:bodyPr/>
                    <a:lstStyle/>
                    <a:p>
                      <a:pPr lvl="0"/>
                      <a:r>
                        <a:rPr lang="en-US" sz="1200" kern="1200" dirty="0" smtClean="0">
                          <a:solidFill>
                            <a:schemeClr val="dk1"/>
                          </a:solidFill>
                          <a:effectLst/>
                          <a:latin typeface="+mn-lt"/>
                          <a:ea typeface="+mn-ea"/>
                          <a:cs typeface="+mn-cs"/>
                        </a:rPr>
                        <a:t>BIO 122: Fusion of Art and Science: Along the Track of the Yellowstone Hotspot</a:t>
                      </a:r>
                      <a:endParaRPr lang="en-US" sz="1200" kern="1200" dirty="0">
                        <a:solidFill>
                          <a:schemeClr val="dk1"/>
                        </a:solidFill>
                        <a:effectLst/>
                        <a:latin typeface="+mn-lt"/>
                        <a:ea typeface="+mn-ea"/>
                        <a:cs typeface="+mn-cs"/>
                      </a:endParaRPr>
                    </a:p>
                  </a:txBody>
                  <a:tcPr/>
                </a:tc>
                <a:tc>
                  <a:txBody>
                    <a:bodyPr/>
                    <a:lstStyle/>
                    <a:p>
                      <a:r>
                        <a:rPr lang="en-US" sz="1200" dirty="0" smtClean="0"/>
                        <a:t>California Dreaming: West Coast Art and Visual Culture, 1848-present</a:t>
                      </a:r>
                      <a:endParaRPr lang="en-US" sz="1200" dirty="0"/>
                    </a:p>
                  </a:txBody>
                  <a:tcPr/>
                </a:tc>
                <a:tc>
                  <a:txBody>
                    <a:bodyPr/>
                    <a:lstStyle/>
                    <a:p>
                      <a:r>
                        <a:rPr lang="en-US" sz="1200" dirty="0" smtClean="0"/>
                        <a:t>MI 70Q:</a:t>
                      </a:r>
                      <a:r>
                        <a:rPr lang="en-US" sz="1200" baseline="0" dirty="0" smtClean="0"/>
                        <a:t> Photographing nature</a:t>
                      </a:r>
                      <a:endParaRPr lang="en-US" sz="1200" dirty="0"/>
                    </a:p>
                  </a:txBody>
                  <a:tcPr/>
                </a:tc>
              </a:tr>
            </a:tbl>
          </a:graphicData>
        </a:graphic>
      </p:graphicFrame>
      <p:sp>
        <p:nvSpPr>
          <p:cNvPr id="6" name="Title 1"/>
          <p:cNvSpPr>
            <a:spLocks noGrp="1"/>
          </p:cNvSpPr>
          <p:nvPr>
            <p:ph type="title"/>
          </p:nvPr>
        </p:nvSpPr>
        <p:spPr>
          <a:xfrm>
            <a:off x="457200" y="274638"/>
            <a:ext cx="8229600" cy="831292"/>
          </a:xfrm>
        </p:spPr>
        <p:txBody>
          <a:bodyPr>
            <a:normAutofit/>
          </a:bodyPr>
          <a:lstStyle/>
          <a:p>
            <a:r>
              <a:rPr lang="en-US" dirty="0" smtClean="0"/>
              <a:t>An Example iEarth Pathway</a:t>
            </a:r>
            <a:endParaRPr lang="en-US" dirty="0"/>
          </a:p>
        </p:txBody>
      </p:sp>
      <p:sp>
        <p:nvSpPr>
          <p:cNvPr id="7" name="Freeform 6"/>
          <p:cNvSpPr/>
          <p:nvPr/>
        </p:nvSpPr>
        <p:spPr>
          <a:xfrm>
            <a:off x="4064000" y="2400300"/>
            <a:ext cx="2819400" cy="4368800"/>
          </a:xfrm>
          <a:custGeom>
            <a:avLst/>
            <a:gdLst>
              <a:gd name="connsiteX0" fmla="*/ 139700 w 4305300"/>
              <a:gd name="connsiteY0" fmla="*/ 0 h 4381500"/>
              <a:gd name="connsiteX1" fmla="*/ 2451100 w 4305300"/>
              <a:gd name="connsiteY1" fmla="*/ 635000 h 4381500"/>
              <a:gd name="connsiteX2" fmla="*/ 2438400 w 4305300"/>
              <a:gd name="connsiteY2" fmla="*/ 1308100 h 4381500"/>
              <a:gd name="connsiteX3" fmla="*/ 4089400 w 4305300"/>
              <a:gd name="connsiteY3" fmla="*/ 1816100 h 4381500"/>
              <a:gd name="connsiteX4" fmla="*/ 0 w 4305300"/>
              <a:gd name="connsiteY4" fmla="*/ 2235200 h 4381500"/>
              <a:gd name="connsiteX5" fmla="*/ 0 w 4305300"/>
              <a:gd name="connsiteY5" fmla="*/ 2794000 h 4381500"/>
              <a:gd name="connsiteX6" fmla="*/ 2451100 w 4305300"/>
              <a:gd name="connsiteY6" fmla="*/ 3263900 h 4381500"/>
              <a:gd name="connsiteX7" fmla="*/ 4305300 w 4305300"/>
              <a:gd name="connsiteY7" fmla="*/ 3886200 h 4381500"/>
              <a:gd name="connsiteX8" fmla="*/ 4305300 w 4305300"/>
              <a:gd name="connsiteY8" fmla="*/ 4381500 h 4381500"/>
              <a:gd name="connsiteX0" fmla="*/ 139700 w 4381500"/>
              <a:gd name="connsiteY0" fmla="*/ 0 h 4381500"/>
              <a:gd name="connsiteX1" fmla="*/ 4381500 w 4381500"/>
              <a:gd name="connsiteY1" fmla="*/ 609600 h 4381500"/>
              <a:gd name="connsiteX2" fmla="*/ 2438400 w 4381500"/>
              <a:gd name="connsiteY2" fmla="*/ 1308100 h 4381500"/>
              <a:gd name="connsiteX3" fmla="*/ 4089400 w 4381500"/>
              <a:gd name="connsiteY3" fmla="*/ 1816100 h 4381500"/>
              <a:gd name="connsiteX4" fmla="*/ 0 w 4381500"/>
              <a:gd name="connsiteY4" fmla="*/ 2235200 h 4381500"/>
              <a:gd name="connsiteX5" fmla="*/ 0 w 4381500"/>
              <a:gd name="connsiteY5" fmla="*/ 2794000 h 4381500"/>
              <a:gd name="connsiteX6" fmla="*/ 2451100 w 4381500"/>
              <a:gd name="connsiteY6" fmla="*/ 3263900 h 4381500"/>
              <a:gd name="connsiteX7" fmla="*/ 4305300 w 4381500"/>
              <a:gd name="connsiteY7" fmla="*/ 3886200 h 4381500"/>
              <a:gd name="connsiteX8" fmla="*/ 4305300 w 4381500"/>
              <a:gd name="connsiteY8" fmla="*/ 4381500 h 4381500"/>
              <a:gd name="connsiteX0" fmla="*/ 139700 w 4381500"/>
              <a:gd name="connsiteY0" fmla="*/ 0 h 4381500"/>
              <a:gd name="connsiteX1" fmla="*/ 4381500 w 4381500"/>
              <a:gd name="connsiteY1" fmla="*/ 609600 h 4381500"/>
              <a:gd name="connsiteX2" fmla="*/ 3378200 w 4381500"/>
              <a:gd name="connsiteY2" fmla="*/ 1257300 h 4381500"/>
              <a:gd name="connsiteX3" fmla="*/ 4089400 w 4381500"/>
              <a:gd name="connsiteY3" fmla="*/ 1816100 h 4381500"/>
              <a:gd name="connsiteX4" fmla="*/ 0 w 4381500"/>
              <a:gd name="connsiteY4" fmla="*/ 2235200 h 4381500"/>
              <a:gd name="connsiteX5" fmla="*/ 0 w 4381500"/>
              <a:gd name="connsiteY5" fmla="*/ 2794000 h 4381500"/>
              <a:gd name="connsiteX6" fmla="*/ 2451100 w 4381500"/>
              <a:gd name="connsiteY6" fmla="*/ 3263900 h 4381500"/>
              <a:gd name="connsiteX7" fmla="*/ 4305300 w 4381500"/>
              <a:gd name="connsiteY7" fmla="*/ 3886200 h 4381500"/>
              <a:gd name="connsiteX8" fmla="*/ 4305300 w 4381500"/>
              <a:gd name="connsiteY8" fmla="*/ 4381500 h 4381500"/>
              <a:gd name="connsiteX0" fmla="*/ 139700 w 4305300"/>
              <a:gd name="connsiteY0" fmla="*/ 0 h 4381500"/>
              <a:gd name="connsiteX1" fmla="*/ 3467100 w 4305300"/>
              <a:gd name="connsiteY1" fmla="*/ 622300 h 4381500"/>
              <a:gd name="connsiteX2" fmla="*/ 3378200 w 4305300"/>
              <a:gd name="connsiteY2" fmla="*/ 1257300 h 4381500"/>
              <a:gd name="connsiteX3" fmla="*/ 4089400 w 4305300"/>
              <a:gd name="connsiteY3" fmla="*/ 1816100 h 4381500"/>
              <a:gd name="connsiteX4" fmla="*/ 0 w 4305300"/>
              <a:gd name="connsiteY4" fmla="*/ 2235200 h 4381500"/>
              <a:gd name="connsiteX5" fmla="*/ 0 w 4305300"/>
              <a:gd name="connsiteY5" fmla="*/ 2794000 h 4381500"/>
              <a:gd name="connsiteX6" fmla="*/ 2451100 w 4305300"/>
              <a:gd name="connsiteY6" fmla="*/ 3263900 h 4381500"/>
              <a:gd name="connsiteX7" fmla="*/ 4305300 w 4305300"/>
              <a:gd name="connsiteY7" fmla="*/ 3886200 h 4381500"/>
              <a:gd name="connsiteX8" fmla="*/ 4305300 w 4305300"/>
              <a:gd name="connsiteY8" fmla="*/ 4381500 h 4381500"/>
              <a:gd name="connsiteX0" fmla="*/ 914400 w 4305300"/>
              <a:gd name="connsiteY0" fmla="*/ 0 h 4229100"/>
              <a:gd name="connsiteX1" fmla="*/ 3467100 w 4305300"/>
              <a:gd name="connsiteY1" fmla="*/ 469900 h 4229100"/>
              <a:gd name="connsiteX2" fmla="*/ 3378200 w 4305300"/>
              <a:gd name="connsiteY2" fmla="*/ 1104900 h 4229100"/>
              <a:gd name="connsiteX3" fmla="*/ 4089400 w 4305300"/>
              <a:gd name="connsiteY3" fmla="*/ 1663700 h 4229100"/>
              <a:gd name="connsiteX4" fmla="*/ 0 w 4305300"/>
              <a:gd name="connsiteY4" fmla="*/ 2082800 h 4229100"/>
              <a:gd name="connsiteX5" fmla="*/ 0 w 4305300"/>
              <a:gd name="connsiteY5" fmla="*/ 2641600 h 4229100"/>
              <a:gd name="connsiteX6" fmla="*/ 2451100 w 4305300"/>
              <a:gd name="connsiteY6" fmla="*/ 3111500 h 4229100"/>
              <a:gd name="connsiteX7" fmla="*/ 4305300 w 4305300"/>
              <a:gd name="connsiteY7" fmla="*/ 3733800 h 4229100"/>
              <a:gd name="connsiteX8" fmla="*/ 4305300 w 4305300"/>
              <a:gd name="connsiteY8" fmla="*/ 4229100 h 4229100"/>
              <a:gd name="connsiteX0" fmla="*/ 914400 w 4305300"/>
              <a:gd name="connsiteY0" fmla="*/ 0 h 4229100"/>
              <a:gd name="connsiteX1" fmla="*/ 3467100 w 4305300"/>
              <a:gd name="connsiteY1" fmla="*/ 469900 h 4229100"/>
              <a:gd name="connsiteX2" fmla="*/ 3378200 w 4305300"/>
              <a:gd name="connsiteY2" fmla="*/ 1104900 h 4229100"/>
              <a:gd name="connsiteX3" fmla="*/ 3733800 w 4305300"/>
              <a:gd name="connsiteY3" fmla="*/ 1562100 h 4229100"/>
              <a:gd name="connsiteX4" fmla="*/ 0 w 4305300"/>
              <a:gd name="connsiteY4" fmla="*/ 2082800 h 4229100"/>
              <a:gd name="connsiteX5" fmla="*/ 0 w 4305300"/>
              <a:gd name="connsiteY5" fmla="*/ 2641600 h 4229100"/>
              <a:gd name="connsiteX6" fmla="*/ 2451100 w 4305300"/>
              <a:gd name="connsiteY6" fmla="*/ 3111500 h 4229100"/>
              <a:gd name="connsiteX7" fmla="*/ 4305300 w 4305300"/>
              <a:gd name="connsiteY7" fmla="*/ 3733800 h 4229100"/>
              <a:gd name="connsiteX8" fmla="*/ 4305300 w 4305300"/>
              <a:gd name="connsiteY8" fmla="*/ 4229100 h 4229100"/>
              <a:gd name="connsiteX0" fmla="*/ 914400 w 4305300"/>
              <a:gd name="connsiteY0" fmla="*/ 0 h 4229100"/>
              <a:gd name="connsiteX1" fmla="*/ 3467100 w 4305300"/>
              <a:gd name="connsiteY1" fmla="*/ 469900 h 4229100"/>
              <a:gd name="connsiteX2" fmla="*/ 3378200 w 4305300"/>
              <a:gd name="connsiteY2" fmla="*/ 1104900 h 4229100"/>
              <a:gd name="connsiteX3" fmla="*/ 3733800 w 4305300"/>
              <a:gd name="connsiteY3" fmla="*/ 1562100 h 4229100"/>
              <a:gd name="connsiteX4" fmla="*/ 1231900 w 4305300"/>
              <a:gd name="connsiteY4" fmla="*/ 2006600 h 4229100"/>
              <a:gd name="connsiteX5" fmla="*/ 0 w 4305300"/>
              <a:gd name="connsiteY5" fmla="*/ 2641600 h 4229100"/>
              <a:gd name="connsiteX6" fmla="*/ 2451100 w 4305300"/>
              <a:gd name="connsiteY6" fmla="*/ 3111500 h 4229100"/>
              <a:gd name="connsiteX7" fmla="*/ 4305300 w 4305300"/>
              <a:gd name="connsiteY7" fmla="*/ 3733800 h 4229100"/>
              <a:gd name="connsiteX8" fmla="*/ 4305300 w 4305300"/>
              <a:gd name="connsiteY8" fmla="*/ 4229100 h 4229100"/>
              <a:gd name="connsiteX0" fmla="*/ 0 w 3390900"/>
              <a:gd name="connsiteY0" fmla="*/ 0 h 4229100"/>
              <a:gd name="connsiteX1" fmla="*/ 2552700 w 3390900"/>
              <a:gd name="connsiteY1" fmla="*/ 469900 h 4229100"/>
              <a:gd name="connsiteX2" fmla="*/ 2463800 w 3390900"/>
              <a:gd name="connsiteY2" fmla="*/ 1104900 h 4229100"/>
              <a:gd name="connsiteX3" fmla="*/ 2819400 w 3390900"/>
              <a:gd name="connsiteY3" fmla="*/ 1562100 h 4229100"/>
              <a:gd name="connsiteX4" fmla="*/ 317500 w 3390900"/>
              <a:gd name="connsiteY4" fmla="*/ 2006600 h 4229100"/>
              <a:gd name="connsiteX5" fmla="*/ 279400 w 3390900"/>
              <a:gd name="connsiteY5" fmla="*/ 2705100 h 4229100"/>
              <a:gd name="connsiteX6" fmla="*/ 1536700 w 3390900"/>
              <a:gd name="connsiteY6" fmla="*/ 3111500 h 4229100"/>
              <a:gd name="connsiteX7" fmla="*/ 3390900 w 3390900"/>
              <a:gd name="connsiteY7" fmla="*/ 3733800 h 4229100"/>
              <a:gd name="connsiteX8" fmla="*/ 3390900 w 3390900"/>
              <a:gd name="connsiteY8" fmla="*/ 4229100 h 4229100"/>
              <a:gd name="connsiteX0" fmla="*/ 0 w 3390900"/>
              <a:gd name="connsiteY0" fmla="*/ 0 h 4229100"/>
              <a:gd name="connsiteX1" fmla="*/ 2552700 w 3390900"/>
              <a:gd name="connsiteY1" fmla="*/ 469900 h 4229100"/>
              <a:gd name="connsiteX2" fmla="*/ 2463800 w 3390900"/>
              <a:gd name="connsiteY2" fmla="*/ 1104900 h 4229100"/>
              <a:gd name="connsiteX3" fmla="*/ 2819400 w 3390900"/>
              <a:gd name="connsiteY3" fmla="*/ 1562100 h 4229100"/>
              <a:gd name="connsiteX4" fmla="*/ 317500 w 3390900"/>
              <a:gd name="connsiteY4" fmla="*/ 2006600 h 4229100"/>
              <a:gd name="connsiteX5" fmla="*/ 279400 w 3390900"/>
              <a:gd name="connsiteY5" fmla="*/ 2705100 h 4229100"/>
              <a:gd name="connsiteX6" fmla="*/ 635000 w 3390900"/>
              <a:gd name="connsiteY6" fmla="*/ 3289300 h 4229100"/>
              <a:gd name="connsiteX7" fmla="*/ 3390900 w 3390900"/>
              <a:gd name="connsiteY7" fmla="*/ 3733800 h 4229100"/>
              <a:gd name="connsiteX8" fmla="*/ 3390900 w 3390900"/>
              <a:gd name="connsiteY8" fmla="*/ 4229100 h 4229100"/>
              <a:gd name="connsiteX0" fmla="*/ 0 w 3390900"/>
              <a:gd name="connsiteY0" fmla="*/ 0 h 4229100"/>
              <a:gd name="connsiteX1" fmla="*/ 2552700 w 3390900"/>
              <a:gd name="connsiteY1" fmla="*/ 469900 h 4229100"/>
              <a:gd name="connsiteX2" fmla="*/ 2463800 w 3390900"/>
              <a:gd name="connsiteY2" fmla="*/ 1104900 h 4229100"/>
              <a:gd name="connsiteX3" fmla="*/ 2819400 w 3390900"/>
              <a:gd name="connsiteY3" fmla="*/ 1562100 h 4229100"/>
              <a:gd name="connsiteX4" fmla="*/ 317500 w 3390900"/>
              <a:gd name="connsiteY4" fmla="*/ 2006600 h 4229100"/>
              <a:gd name="connsiteX5" fmla="*/ 127000 w 3390900"/>
              <a:gd name="connsiteY5" fmla="*/ 2527300 h 4229100"/>
              <a:gd name="connsiteX6" fmla="*/ 635000 w 3390900"/>
              <a:gd name="connsiteY6" fmla="*/ 3289300 h 4229100"/>
              <a:gd name="connsiteX7" fmla="*/ 3390900 w 3390900"/>
              <a:gd name="connsiteY7" fmla="*/ 3733800 h 4229100"/>
              <a:gd name="connsiteX8" fmla="*/ 3390900 w 3390900"/>
              <a:gd name="connsiteY8" fmla="*/ 4229100 h 4229100"/>
              <a:gd name="connsiteX0" fmla="*/ 0 w 3390900"/>
              <a:gd name="connsiteY0" fmla="*/ 0 h 4229100"/>
              <a:gd name="connsiteX1" fmla="*/ 2552700 w 3390900"/>
              <a:gd name="connsiteY1" fmla="*/ 469900 h 4229100"/>
              <a:gd name="connsiteX2" fmla="*/ 2463800 w 3390900"/>
              <a:gd name="connsiteY2" fmla="*/ 1104900 h 4229100"/>
              <a:gd name="connsiteX3" fmla="*/ 2819400 w 3390900"/>
              <a:gd name="connsiteY3" fmla="*/ 1562100 h 4229100"/>
              <a:gd name="connsiteX4" fmla="*/ 317500 w 3390900"/>
              <a:gd name="connsiteY4" fmla="*/ 2006600 h 4229100"/>
              <a:gd name="connsiteX5" fmla="*/ 127000 w 3390900"/>
              <a:gd name="connsiteY5" fmla="*/ 2527300 h 4229100"/>
              <a:gd name="connsiteX6" fmla="*/ 635000 w 3390900"/>
              <a:gd name="connsiteY6" fmla="*/ 3289300 h 4229100"/>
              <a:gd name="connsiteX7" fmla="*/ 2768600 w 3390900"/>
              <a:gd name="connsiteY7" fmla="*/ 3937000 h 4229100"/>
              <a:gd name="connsiteX8" fmla="*/ 3390900 w 3390900"/>
              <a:gd name="connsiteY8" fmla="*/ 4229100 h 4229100"/>
              <a:gd name="connsiteX0" fmla="*/ 0 w 2819400"/>
              <a:gd name="connsiteY0" fmla="*/ 0 h 4368800"/>
              <a:gd name="connsiteX1" fmla="*/ 2552700 w 2819400"/>
              <a:gd name="connsiteY1" fmla="*/ 469900 h 4368800"/>
              <a:gd name="connsiteX2" fmla="*/ 2463800 w 2819400"/>
              <a:gd name="connsiteY2" fmla="*/ 1104900 h 4368800"/>
              <a:gd name="connsiteX3" fmla="*/ 2819400 w 2819400"/>
              <a:gd name="connsiteY3" fmla="*/ 1562100 h 4368800"/>
              <a:gd name="connsiteX4" fmla="*/ 317500 w 2819400"/>
              <a:gd name="connsiteY4" fmla="*/ 2006600 h 4368800"/>
              <a:gd name="connsiteX5" fmla="*/ 127000 w 2819400"/>
              <a:gd name="connsiteY5" fmla="*/ 2527300 h 4368800"/>
              <a:gd name="connsiteX6" fmla="*/ 635000 w 2819400"/>
              <a:gd name="connsiteY6" fmla="*/ 3289300 h 4368800"/>
              <a:gd name="connsiteX7" fmla="*/ 2768600 w 2819400"/>
              <a:gd name="connsiteY7" fmla="*/ 3937000 h 4368800"/>
              <a:gd name="connsiteX8" fmla="*/ 2768600 w 2819400"/>
              <a:gd name="connsiteY8" fmla="*/ 4368800 h 436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9400" h="4368800">
                <a:moveTo>
                  <a:pt x="0" y="0"/>
                </a:moveTo>
                <a:lnTo>
                  <a:pt x="2552700" y="469900"/>
                </a:lnTo>
                <a:lnTo>
                  <a:pt x="2463800" y="1104900"/>
                </a:lnTo>
                <a:lnTo>
                  <a:pt x="2819400" y="1562100"/>
                </a:lnTo>
                <a:lnTo>
                  <a:pt x="317500" y="2006600"/>
                </a:lnTo>
                <a:lnTo>
                  <a:pt x="127000" y="2527300"/>
                </a:lnTo>
                <a:lnTo>
                  <a:pt x="635000" y="3289300"/>
                </a:lnTo>
                <a:lnTo>
                  <a:pt x="2768600" y="3937000"/>
                </a:lnTo>
                <a:lnTo>
                  <a:pt x="2768600" y="4368800"/>
                </a:lnTo>
              </a:path>
            </a:pathLst>
          </a:custGeom>
          <a:ln w="28575" cmpd="sng">
            <a:solidFill>
              <a:srgbClr val="FF0000">
                <a:alpha val="51000"/>
              </a:srgbClr>
            </a:solidFill>
            <a:headEnd type="none"/>
            <a:tailEnd type="arrow"/>
          </a:ln>
          <a:effectLst>
            <a:outerShdw blurRad="40000" dist="20000" dir="5400000" sx="95000" sy="95000" rotWithShape="0">
              <a:srgbClr val="000000">
                <a:alpha val="39000"/>
              </a:srgb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9898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 in Writing &amp; Rhetoric (PWR)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Students complete the following writing requirements:</a:t>
            </a:r>
          </a:p>
          <a:p>
            <a:pPr lvl="1"/>
            <a:r>
              <a:rPr lang="en-US" b="1" dirty="0" smtClean="0"/>
              <a:t>Freshman year: </a:t>
            </a:r>
            <a:r>
              <a:rPr lang="en-US" dirty="0" smtClean="0"/>
              <a:t>completion of a WR 1 course through PWR, focusing on careful analysis of complex arguments and developing mastery of the conventions of academic discourse</a:t>
            </a:r>
          </a:p>
          <a:p>
            <a:pPr lvl="1"/>
            <a:r>
              <a:rPr lang="en-US" b="1" dirty="0" smtClean="0"/>
              <a:t>Sophomore year: </a:t>
            </a:r>
            <a:r>
              <a:rPr lang="en-US" dirty="0" smtClean="0"/>
              <a:t>completion of a WR 2 course through PWR or an academic department, focusing on communicating research-based argument through writing, oral presentation, and multimedia</a:t>
            </a:r>
          </a:p>
          <a:p>
            <a:pPr lvl="1"/>
            <a:r>
              <a:rPr lang="en-US" b="1" dirty="0" smtClean="0"/>
              <a:t>Junior or Senior year: </a:t>
            </a:r>
            <a:r>
              <a:rPr lang="en-US" dirty="0" smtClean="0"/>
              <a:t>completion of a Writing in the Major (WIM) course through an academic department, focusing on the specialized conversations of disciplinary discourse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Matters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“All students will take at least one of these innovative courses, which will welcome you directly into intellectual life at Stanford while developing the critical and analytical skills required for rigorous university-level work.”</a:t>
            </a:r>
            <a:br>
              <a:rPr lang="en-US" dirty="0" smtClean="0"/>
            </a:br>
            <a:endParaRPr lang="en-US" dirty="0" smtClean="0"/>
          </a:p>
          <a:p>
            <a:r>
              <a:rPr lang="en-US" dirty="0" smtClean="0"/>
              <a:t>“In Thinking Matters, our main goal is to help you develop the ability to ask rigorous and genuine questions that can lead to scientific experimentation or literary interpretation or social policy analysis. Thinking Matters will also help you discover, in a lively lecture and seminar format, collaborative ways to approach solving problems and understanding issues.”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1B1EFF"/>
        </a:solidFill>
        <a:effectLst/>
      </p:bgPr>
    </p:bg>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1508125" y="1571625"/>
            <a:ext cx="1841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endParaRPr lang="en-US" sz="2400">
              <a:solidFill>
                <a:srgbClr val="000000"/>
              </a:solidFill>
            </a:endParaRPr>
          </a:p>
        </p:txBody>
      </p:sp>
      <p:sp>
        <p:nvSpPr>
          <p:cNvPr id="71683" name="Text Box 3"/>
          <p:cNvSpPr txBox="1">
            <a:spLocks noChangeArrowheads="1"/>
          </p:cNvSpPr>
          <p:nvPr/>
        </p:nvSpPr>
        <p:spPr bwMode="auto">
          <a:xfrm>
            <a:off x="304800" y="1143000"/>
            <a:ext cx="8266113" cy="36703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404"/>
                </a:solidFill>
              </a:rPr>
              <a:t>David Or, Earth in Mind</a:t>
            </a:r>
          </a:p>
          <a:p>
            <a:pPr defTabSz="914400" eaLnBrk="0" fontAlgn="base" hangingPunct="0">
              <a:spcBef>
                <a:spcPct val="0"/>
              </a:spcBef>
              <a:spcAft>
                <a:spcPct val="0"/>
              </a:spcAft>
            </a:pPr>
            <a:endParaRPr lang="en-US" sz="2400">
              <a:solidFill>
                <a:srgbClr val="FFF404"/>
              </a:solidFill>
            </a:endParaRPr>
          </a:p>
          <a:p>
            <a:pPr defTabSz="914400" eaLnBrk="0" fontAlgn="base" hangingPunct="0">
              <a:spcBef>
                <a:spcPct val="0"/>
              </a:spcBef>
              <a:spcAft>
                <a:spcPct val="0"/>
              </a:spcAft>
            </a:pPr>
            <a:endParaRPr lang="en-US" sz="2400">
              <a:solidFill>
                <a:srgbClr val="FFF404"/>
              </a:solidFill>
            </a:endParaRPr>
          </a:p>
          <a:p>
            <a:pPr defTabSz="914400" eaLnBrk="0" fontAlgn="base" hangingPunct="0">
              <a:spcBef>
                <a:spcPct val="0"/>
              </a:spcBef>
              <a:spcAft>
                <a:spcPct val="0"/>
              </a:spcAft>
            </a:pPr>
            <a:endParaRPr lang="en-US" sz="2400">
              <a:solidFill>
                <a:srgbClr val="FFF404"/>
              </a:solidFill>
            </a:endParaRPr>
          </a:p>
          <a:p>
            <a:pPr defTabSz="914400" eaLnBrk="0" fontAlgn="base" hangingPunct="0">
              <a:spcBef>
                <a:spcPct val="0"/>
              </a:spcBef>
              <a:spcAft>
                <a:spcPct val="0"/>
              </a:spcAft>
            </a:pPr>
            <a:endParaRPr lang="en-US" sz="2400">
              <a:solidFill>
                <a:srgbClr val="FFF404"/>
              </a:solidFill>
            </a:endParaRPr>
          </a:p>
          <a:p>
            <a:pPr defTabSz="914400" eaLnBrk="0" fontAlgn="base" hangingPunct="0">
              <a:lnSpc>
                <a:spcPct val="120000"/>
              </a:lnSpc>
              <a:spcBef>
                <a:spcPct val="0"/>
              </a:spcBef>
              <a:spcAft>
                <a:spcPct val="0"/>
              </a:spcAft>
            </a:pPr>
            <a:r>
              <a:rPr lang="en-US" sz="2400" i="1">
                <a:solidFill>
                  <a:srgbClr val="FFF404"/>
                </a:solidFill>
              </a:rPr>
              <a:t>If one listens carefully it may be possible to hear, every year</a:t>
            </a:r>
          </a:p>
          <a:p>
            <a:pPr defTabSz="914400" eaLnBrk="0" fontAlgn="base" hangingPunct="0">
              <a:lnSpc>
                <a:spcPct val="120000"/>
              </a:lnSpc>
              <a:spcBef>
                <a:spcPct val="0"/>
              </a:spcBef>
              <a:spcAft>
                <a:spcPct val="0"/>
              </a:spcAft>
            </a:pPr>
            <a:r>
              <a:rPr lang="en-US" sz="2400" i="1">
                <a:solidFill>
                  <a:srgbClr val="FFF404"/>
                </a:solidFill>
              </a:rPr>
              <a:t>in late May, the Creation groan as one more batch of smart,</a:t>
            </a:r>
          </a:p>
          <a:p>
            <a:pPr defTabSz="914400" eaLnBrk="0" fontAlgn="base" hangingPunct="0">
              <a:lnSpc>
                <a:spcPct val="120000"/>
              </a:lnSpc>
              <a:spcBef>
                <a:spcPct val="0"/>
              </a:spcBef>
              <a:spcAft>
                <a:spcPct val="0"/>
              </a:spcAft>
            </a:pPr>
            <a:r>
              <a:rPr lang="en-US" sz="2400" i="1">
                <a:solidFill>
                  <a:srgbClr val="FFF404"/>
                </a:solidFill>
              </a:rPr>
              <a:t>degree holding, but ecologically illiterate Homo sapiens who</a:t>
            </a:r>
          </a:p>
          <a:p>
            <a:pPr defTabSz="914400" eaLnBrk="0" fontAlgn="base" hangingPunct="0">
              <a:lnSpc>
                <a:spcPct val="120000"/>
              </a:lnSpc>
              <a:spcBef>
                <a:spcPct val="0"/>
              </a:spcBef>
              <a:spcAft>
                <a:spcPct val="0"/>
              </a:spcAft>
            </a:pPr>
            <a:r>
              <a:rPr lang="en-US" sz="2400" i="1">
                <a:solidFill>
                  <a:srgbClr val="FFF404"/>
                </a:solidFill>
              </a:rPr>
              <a:t>are eager to succeed are launched into the biosphere.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3" name="Picture 2" descr="iearth_diagram4_revised_web.jp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2400300" y="0"/>
            <a:ext cx="4471394" cy="68580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53873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83262"/>
            <a:ext cx="8229600" cy="1143000"/>
          </a:xfrm>
        </p:spPr>
        <p:txBody>
          <a:bodyPr/>
          <a:lstStyle/>
          <a:p>
            <a:r>
              <a:rPr lang="en-US" dirty="0" smtClean="0"/>
              <a:t>Appendix: The iEarth Course List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Aesthetic and Interpretive Inquiry</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Requirement: Two courses devoted to theoretical, historical, or critical analysis of texts, art works, cultural artifacts, cultural practices, or philosophical concepts.</a:t>
            </a:r>
          </a:p>
          <a:p>
            <a:pPr>
              <a:buNone/>
            </a:pPr>
            <a:endParaRPr lang="en-US" dirty="0" smtClean="0"/>
          </a:p>
          <a:p>
            <a:pPr>
              <a:buNone/>
            </a:pPr>
            <a:r>
              <a:rPr lang="en-US" dirty="0" smtClean="0"/>
              <a:t>Rationale: Every reflective person needs to confront the variety of cultural and artistic efforts to express and understand the human condition. These efforts include theoretical traditions, such as philosophy, and aesthetic or expressive traditions, such as literature, music, and the visual arts. Students should develop the analytic techniques and interpretive skills to appreciate and understand both creative and theoretical achievements of human cultures, and thus to nurture a deeper conception of their own place in the universe.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Inquiry</a:t>
            </a:r>
            <a:endParaRPr lang="en-US" dirty="0"/>
          </a:p>
        </p:txBody>
      </p:sp>
      <p:sp>
        <p:nvSpPr>
          <p:cNvPr id="3" name="Content Placeholder 2"/>
          <p:cNvSpPr>
            <a:spLocks noGrp="1"/>
          </p:cNvSpPr>
          <p:nvPr>
            <p:ph idx="1"/>
          </p:nvPr>
        </p:nvSpPr>
        <p:spPr/>
        <p:txBody>
          <a:bodyPr>
            <a:normAutofit fontScale="77500" lnSpcReduction="20000"/>
          </a:bodyPr>
          <a:lstStyle/>
          <a:p>
            <a:pPr lvl="1">
              <a:buNone/>
            </a:pPr>
            <a:r>
              <a:rPr lang="en-US" dirty="0" smtClean="0"/>
              <a:t>Requirement: Two courses that use methods in the social sciences and/or historical inquiry to recognize and analyze human behavior and forms of social, political, and economic organization as well as linguistic practices and the human capacities that make society possible. </a:t>
            </a:r>
            <a:endParaRPr lang="en-US" sz="3200" dirty="0" smtClean="0"/>
          </a:p>
          <a:p>
            <a:pPr lvl="1">
              <a:buNone/>
            </a:pPr>
            <a:r>
              <a:rPr lang="en-US" dirty="0" smtClean="0"/>
              <a:t>Rationale: Human beings are social and create social structures and societies, and those societies, in turn, shape and provide opportunities and constraints to individuals. To understand human behavior and to exercise responsible citizenship, students need to be able to think critically about social orderings, their own as well as others, and to recognize and analyze, across space and time, distinctive forms of social and economic organization, political institutions and ideologies, patterns of social differentiation and stratification, and linguistic practices.</a:t>
            </a:r>
            <a:endParaRPr lang="en-US" sz="3200"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Method and Analysis</a:t>
            </a:r>
            <a:endParaRPr lang="en-US" dirty="0"/>
          </a:p>
        </p:txBody>
      </p:sp>
      <p:sp>
        <p:nvSpPr>
          <p:cNvPr id="3" name="Content Placeholder 2"/>
          <p:cNvSpPr>
            <a:spLocks noGrp="1"/>
          </p:cNvSpPr>
          <p:nvPr>
            <p:ph idx="1"/>
          </p:nvPr>
        </p:nvSpPr>
        <p:spPr/>
        <p:txBody>
          <a:bodyPr>
            <a:normAutofit fontScale="92500" lnSpcReduction="10000"/>
          </a:bodyPr>
          <a:lstStyle/>
          <a:p>
            <a:pPr lvl="1">
              <a:buNone/>
            </a:pPr>
            <a:r>
              <a:rPr lang="en-US" dirty="0" smtClean="0"/>
              <a:t>Requirement:  Two courses that explore our current understanding of the governing principles of the natural world and the methods by which that understanding is enhanced, revised, and extended into new domains.</a:t>
            </a:r>
            <a:endParaRPr lang="en-US" sz="3200" dirty="0" smtClean="0"/>
          </a:p>
          <a:p>
            <a:pPr lvl="1">
              <a:buNone/>
            </a:pPr>
            <a:r>
              <a:rPr lang="en-US" dirty="0" smtClean="0"/>
              <a:t>Rationale:  Scientific literacy is critical to complex problem-solving and touches many aspects of human life.  Such literacy includes an intellectual curiosity about the natural and physical world and a familiarity with the way in which knowledge about that world is obtained, analyzed, and interpreted.  </a:t>
            </a:r>
            <a:endParaRPr lang="en-US" sz="3200"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Reasoning</a:t>
            </a:r>
            <a:endParaRPr lang="en-US" dirty="0"/>
          </a:p>
        </p:txBody>
      </p:sp>
      <p:sp>
        <p:nvSpPr>
          <p:cNvPr id="3" name="Content Placeholder 2"/>
          <p:cNvSpPr>
            <a:spLocks noGrp="1"/>
          </p:cNvSpPr>
          <p:nvPr>
            <p:ph idx="1"/>
          </p:nvPr>
        </p:nvSpPr>
        <p:spPr/>
        <p:txBody>
          <a:bodyPr>
            <a:normAutofit fontScale="92500" lnSpcReduction="20000"/>
          </a:bodyPr>
          <a:lstStyle/>
          <a:p>
            <a:pPr lvl="1">
              <a:buNone/>
            </a:pPr>
            <a:r>
              <a:rPr lang="en-US" dirty="0" smtClean="0"/>
              <a:t>Requirement:  One course that involves rigorous deductive thinking, epitomized by the mathematical and algorithmic sciences (as opposed to inductive reasoning that is covered by Applied Quantitative Reasoning).  </a:t>
            </a:r>
            <a:endParaRPr lang="en-US" sz="3200" dirty="0" smtClean="0"/>
          </a:p>
          <a:p>
            <a:pPr lvl="1">
              <a:buNone/>
            </a:pPr>
            <a:r>
              <a:rPr lang="en-US" dirty="0" smtClean="0"/>
              <a:t>Rationale:  The type of thinking required by the formal sciences—those branches of knowledge concerned with the development, understanding, and manipulation of symbols based on formal rules—forms the underpinning of decision making and analysis in many fields and is a prerequisite for engaging in applied quantitative analysis of critical, data-based questions.  </a:t>
            </a:r>
            <a:endParaRPr lang="en-US" sz="3200"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Applied Quantitative Reasoning</a:t>
            </a:r>
            <a:endParaRPr lang="en-US" dirty="0"/>
          </a:p>
        </p:txBody>
      </p:sp>
      <p:sp>
        <p:nvSpPr>
          <p:cNvPr id="3" name="Content Placeholder 2"/>
          <p:cNvSpPr>
            <a:spLocks noGrp="1"/>
          </p:cNvSpPr>
          <p:nvPr>
            <p:ph idx="1"/>
          </p:nvPr>
        </p:nvSpPr>
        <p:spPr/>
        <p:txBody>
          <a:bodyPr>
            <a:normAutofit fontScale="77500" lnSpcReduction="20000"/>
          </a:bodyPr>
          <a:lstStyle/>
          <a:p>
            <a:pPr lvl="1">
              <a:buNone/>
            </a:pPr>
            <a:r>
              <a:rPr lang="en-US" dirty="0" smtClean="0"/>
              <a:t>Requirement:  One course in which quantitative analytical tools are presented and brought to bear by students on a significant problem of particular interest.</a:t>
            </a:r>
            <a:endParaRPr lang="en-US" sz="3200" dirty="0" smtClean="0"/>
          </a:p>
          <a:p>
            <a:pPr lvl="1">
              <a:buNone/>
            </a:pPr>
            <a:r>
              <a:rPr lang="en-US" dirty="0" smtClean="0"/>
              <a:t>Rationale: Many decisions and judgments in life are made on the basis of large amounts of data, which can be incomplete or otherwise imperfect, and technically complicated.  These decisions are motivated first and foremost by a larger context and are beyond the realm of purely deductive reasoning.  Cultivation of this way of thinking will give students a familiarity with complex phenomena, how they are analyzed, and how to predict and alter their behavior even in the face of uncertainty.   An essential component of this requirement is the application of analytical and numerical tools to important problems of interest to the student.</a:t>
            </a:r>
            <a:endParaRPr lang="en-US" sz="3200"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Engaging Diversity</a:t>
            </a:r>
            <a:endParaRPr lang="en-US" dirty="0"/>
          </a:p>
        </p:txBody>
      </p:sp>
      <p:sp>
        <p:nvSpPr>
          <p:cNvPr id="3" name="Content Placeholder 2"/>
          <p:cNvSpPr>
            <a:spLocks noGrp="1"/>
          </p:cNvSpPr>
          <p:nvPr>
            <p:ph idx="1"/>
          </p:nvPr>
        </p:nvSpPr>
        <p:spPr/>
        <p:txBody>
          <a:bodyPr>
            <a:normAutofit fontScale="92500" lnSpcReduction="20000"/>
          </a:bodyPr>
          <a:lstStyle/>
          <a:p>
            <a:pPr lvl="1">
              <a:buNone/>
            </a:pPr>
            <a:r>
              <a:rPr lang="en-US" dirty="0" smtClean="0"/>
              <a:t>Requirement:  One course that involves the rigorous study of diversity, which can also include experiential learning, in the domains of gender, ethnicity, religion, physical ability, sexual orientation, language, and social class towards an analysis of equity.</a:t>
            </a:r>
            <a:endParaRPr lang="en-US" sz="3200" dirty="0" smtClean="0"/>
          </a:p>
          <a:p>
            <a:pPr lvl="1">
              <a:buNone/>
            </a:pPr>
            <a:r>
              <a:rPr lang="en-US" dirty="0" smtClean="0"/>
              <a:t>Rationale:  In a globally interconnected world, it is ethically and practically crucial that students develop an awareness of and understanding of differences.  Gaining knowledge about diversity and public scholarship extends students' understanding of the social contexts that frame our communication and collaborations with one another and enhances their ability to respond to cultural challenges.</a:t>
            </a:r>
            <a:endParaRPr lang="en-US" sz="3200"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Reasoning</a:t>
            </a:r>
            <a:endParaRPr lang="en-US" dirty="0"/>
          </a:p>
        </p:txBody>
      </p:sp>
      <p:sp>
        <p:nvSpPr>
          <p:cNvPr id="3" name="Content Placeholder 2"/>
          <p:cNvSpPr>
            <a:spLocks noGrp="1"/>
          </p:cNvSpPr>
          <p:nvPr>
            <p:ph idx="1"/>
          </p:nvPr>
        </p:nvSpPr>
        <p:spPr/>
        <p:txBody>
          <a:bodyPr>
            <a:normAutofit fontScale="92500" lnSpcReduction="10000"/>
          </a:bodyPr>
          <a:lstStyle/>
          <a:p>
            <a:pPr lvl="1">
              <a:buNone/>
            </a:pPr>
            <a:r>
              <a:rPr lang="en-US" dirty="0" smtClean="0"/>
              <a:t>Requirement:  Students are required to take one course that devotes a majority of course time either to exploring ethical theories, or to applying ethical theories to important personal, social, or political questions. </a:t>
            </a:r>
            <a:endParaRPr lang="en-US" sz="3200" dirty="0" smtClean="0"/>
          </a:p>
          <a:p>
            <a:pPr lvl="1">
              <a:buNone/>
            </a:pPr>
            <a:r>
              <a:rPr lang="en-US" dirty="0" smtClean="0"/>
              <a:t>Rationale:  Human conduct, individually and collectively, involves ethical notions that call for our attention and reflection.  Those notions include standards of right and wrong action, judgments about which human ends are worth pursuing, and ideas about valuable qualities of human character.</a:t>
            </a:r>
            <a:endParaRPr lang="en-US" sz="3200"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Creative Expression</a:t>
            </a:r>
            <a:endParaRPr lang="en-US" dirty="0"/>
          </a:p>
        </p:txBody>
      </p:sp>
      <p:sp>
        <p:nvSpPr>
          <p:cNvPr id="3" name="Content Placeholder 2"/>
          <p:cNvSpPr>
            <a:spLocks noGrp="1"/>
          </p:cNvSpPr>
          <p:nvPr>
            <p:ph idx="1"/>
          </p:nvPr>
        </p:nvSpPr>
        <p:spPr/>
        <p:txBody>
          <a:bodyPr>
            <a:normAutofit fontScale="85000" lnSpcReduction="10000"/>
          </a:bodyPr>
          <a:lstStyle/>
          <a:p>
            <a:pPr lvl="1">
              <a:buNone/>
            </a:pPr>
            <a:r>
              <a:rPr lang="en-US" dirty="0" smtClean="0"/>
              <a:t>Requirement:  One course involving the practice of creativity and/or self-expression is required. (Where stipulated by the instructor, this course may be taken for an S/NC grade.)</a:t>
            </a:r>
            <a:endParaRPr lang="en-US" sz="3200" dirty="0" smtClean="0"/>
          </a:p>
          <a:p>
            <a:pPr lvl="1">
              <a:buNone/>
            </a:pPr>
            <a:r>
              <a:rPr lang="en-US" dirty="0" smtClean="0"/>
              <a:t>Rationale: The ability to design, to create, and to perform – each enriches our lives in substantial and meaningful ways.  Thinking creatively, giving expressive shape to ideas, and communicating those ideas with imagination and precision are not only indispensable to all artistic endeavors, they also represent broadly applicable skills that strengthen and enhance traditional academic pursuits, stimulate effective problem-solving, and foster originality and innovation in new areas.  </a:t>
            </a:r>
            <a:endParaRPr lang="en-US" sz="3200"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4338" name="Picture 2" descr="I-Earth-Web-page"/>
          <p:cNvPicPr>
            <a:picLocks noChangeAspect="1" noChangeArrowheads="1"/>
          </p:cNvPicPr>
          <p:nvPr/>
        </p:nvPicPr>
        <p:blipFill>
          <a:blip r:embed="rId3"/>
          <a:srcRect/>
          <a:stretch>
            <a:fillRect/>
          </a:stretch>
        </p:blipFill>
        <p:spPr bwMode="auto">
          <a:xfrm>
            <a:off x="2460625" y="165100"/>
            <a:ext cx="4222750" cy="65278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05950559"/>
              </p:ext>
            </p:extLst>
          </p:nvPr>
        </p:nvGraphicFramePr>
        <p:xfrm>
          <a:off x="612689" y="1584489"/>
          <a:ext cx="7972511" cy="3682431"/>
        </p:xfrm>
        <a:graphic>
          <a:graphicData uri="http://schemas.openxmlformats.org/drawingml/2006/table">
            <a:tbl>
              <a:tblPr firstRow="1" bandRow="1">
                <a:tableStyleId>{5C22544A-7EE6-4342-B048-85BDC9FD1C3A}</a:tableStyleId>
              </a:tblPr>
              <a:tblGrid>
                <a:gridCol w="916347"/>
                <a:gridCol w="907193"/>
                <a:gridCol w="1284871"/>
                <a:gridCol w="152400"/>
                <a:gridCol w="698500"/>
                <a:gridCol w="660400"/>
                <a:gridCol w="571500"/>
                <a:gridCol w="685800"/>
                <a:gridCol w="901700"/>
                <a:gridCol w="609600"/>
                <a:gridCol w="584200"/>
              </a:tblGrid>
              <a:tr h="823021">
                <a:tc>
                  <a:txBody>
                    <a:bodyPr/>
                    <a:lstStyle/>
                    <a:p>
                      <a:pPr algn="ctr" fontAlgn="b"/>
                      <a:endParaRPr lang="en-US" sz="1200" b="0" i="0" u="none" strike="noStrike" baseline="0" dirty="0">
                        <a:solidFill>
                          <a:srgbClr val="000000"/>
                        </a:solidFill>
                        <a:effectLst/>
                        <a:latin typeface="+mj-lt"/>
                      </a:endParaRPr>
                    </a:p>
                  </a:txBody>
                  <a:tcPr marL="12700" marR="12700" marT="12700" marB="0" anchor="ctr"/>
                </a:tc>
                <a:tc>
                  <a:txBody>
                    <a:bodyPr/>
                    <a:lstStyle/>
                    <a:p>
                      <a:pPr algn="ctr" fontAlgn="b"/>
                      <a:r>
                        <a:rPr lang="en-US" sz="1200" b="0" i="0" u="none" strike="noStrike" baseline="0" dirty="0">
                          <a:solidFill>
                            <a:srgbClr val="000000"/>
                          </a:solidFill>
                          <a:effectLst/>
                          <a:latin typeface="+mj-lt"/>
                        </a:rPr>
                        <a:t>Total number on our list</a:t>
                      </a:r>
                    </a:p>
                  </a:txBody>
                  <a:tcPr marL="12700" marR="12700" marT="12700" marB="0" anchor="ctr"/>
                </a:tc>
                <a:tc>
                  <a:txBody>
                    <a:bodyPr/>
                    <a:lstStyle/>
                    <a:p>
                      <a:pPr algn="ctr" fontAlgn="b"/>
                      <a:r>
                        <a:rPr lang="en-US" sz="1200" b="0" i="0" u="none" strike="noStrike" baseline="0" dirty="0" smtClean="0">
                          <a:solidFill>
                            <a:srgbClr val="000000"/>
                          </a:solidFill>
                          <a:effectLst/>
                          <a:latin typeface="+mj-lt"/>
                        </a:rPr>
                        <a:t>Number </a:t>
                      </a:r>
                      <a:r>
                        <a:rPr lang="en-US" sz="1200" b="0" i="0" u="none" strike="noStrike" baseline="0" dirty="0">
                          <a:solidFill>
                            <a:srgbClr val="000000"/>
                          </a:solidFill>
                          <a:effectLst/>
                          <a:latin typeface="+mj-lt"/>
                        </a:rPr>
                        <a:t>pending official approval</a:t>
                      </a:r>
                    </a:p>
                  </a:txBody>
                  <a:tcPr marL="12700" marR="12700" marT="12700" marB="0" anchor="ctr"/>
                </a:tc>
                <a:tc>
                  <a:txBody>
                    <a:bodyPr/>
                    <a:lstStyle/>
                    <a:p>
                      <a:pPr algn="ctr" fontAlgn="b"/>
                      <a:endParaRPr lang="en-US" sz="1200" b="0" i="0" u="none" strike="noStrike" baseline="0">
                        <a:solidFill>
                          <a:srgbClr val="000000"/>
                        </a:solidFill>
                        <a:effectLst/>
                        <a:latin typeface="+mj-lt"/>
                      </a:endParaRPr>
                    </a:p>
                  </a:txBody>
                  <a:tcPr marL="12700" marR="12700" marT="12700" marB="0" anchor="ctr"/>
                </a:tc>
                <a:tc>
                  <a:txBody>
                    <a:bodyPr/>
                    <a:lstStyle/>
                    <a:p>
                      <a:pPr algn="ctr" fontAlgn="b"/>
                      <a:r>
                        <a:rPr lang="en-US" sz="1200" b="0" i="0" u="none" strike="noStrike" baseline="0" dirty="0">
                          <a:solidFill>
                            <a:srgbClr val="000000"/>
                          </a:solidFill>
                          <a:effectLst/>
                          <a:latin typeface="+mj-lt"/>
                        </a:rPr>
                        <a:t>GSB</a:t>
                      </a:r>
                    </a:p>
                  </a:txBody>
                  <a:tcPr marL="12700" marR="12700" marT="12700" marB="0" anchor="ctr"/>
                </a:tc>
                <a:tc>
                  <a:txBody>
                    <a:bodyPr/>
                    <a:lstStyle/>
                    <a:p>
                      <a:pPr algn="ctr" fontAlgn="b"/>
                      <a:r>
                        <a:rPr lang="en-US" sz="1200" b="0" i="0" u="none" strike="noStrike" baseline="0" dirty="0">
                          <a:solidFill>
                            <a:srgbClr val="000000"/>
                          </a:solidFill>
                          <a:effectLst/>
                          <a:latin typeface="+mj-lt"/>
                        </a:rPr>
                        <a:t>SES</a:t>
                      </a:r>
                    </a:p>
                  </a:txBody>
                  <a:tcPr marL="12700" marR="12700" marT="12700" marB="0" anchor="ctr"/>
                </a:tc>
                <a:tc>
                  <a:txBody>
                    <a:bodyPr/>
                    <a:lstStyle/>
                    <a:p>
                      <a:pPr algn="ctr" fontAlgn="b"/>
                      <a:r>
                        <a:rPr lang="en-US" sz="1200" b="0" i="0" u="none" strike="noStrike" baseline="0" dirty="0">
                          <a:solidFill>
                            <a:srgbClr val="000000"/>
                          </a:solidFill>
                          <a:effectLst/>
                          <a:latin typeface="+mj-lt"/>
                        </a:rPr>
                        <a:t>Ed</a:t>
                      </a:r>
                    </a:p>
                  </a:txBody>
                  <a:tcPr marL="12700" marR="12700" marT="12700" marB="0" anchor="ctr"/>
                </a:tc>
                <a:tc>
                  <a:txBody>
                    <a:bodyPr/>
                    <a:lstStyle/>
                    <a:p>
                      <a:pPr algn="ctr" fontAlgn="b"/>
                      <a:r>
                        <a:rPr lang="en-US" sz="1200" b="0" i="0" u="none" strike="noStrike" baseline="0" dirty="0">
                          <a:solidFill>
                            <a:srgbClr val="000000"/>
                          </a:solidFill>
                          <a:effectLst/>
                          <a:latin typeface="+mj-lt"/>
                        </a:rPr>
                        <a:t>ENG</a:t>
                      </a:r>
                    </a:p>
                  </a:txBody>
                  <a:tcPr marL="12700" marR="12700" marT="12700" marB="0" anchor="ctr"/>
                </a:tc>
                <a:tc>
                  <a:txBody>
                    <a:bodyPr/>
                    <a:lstStyle/>
                    <a:p>
                      <a:pPr algn="ctr" fontAlgn="b"/>
                      <a:r>
                        <a:rPr lang="en-US" sz="1200" b="0" i="0" u="none" strike="noStrike" baseline="0" dirty="0">
                          <a:solidFill>
                            <a:srgbClr val="000000"/>
                          </a:solidFill>
                          <a:effectLst/>
                          <a:latin typeface="+mj-lt"/>
                        </a:rPr>
                        <a:t>Hum &amp; </a:t>
                      </a:r>
                      <a:r>
                        <a:rPr lang="en-US" sz="1200" b="0" i="0" u="none" strike="noStrike" baseline="0" dirty="0" err="1">
                          <a:solidFill>
                            <a:srgbClr val="000000"/>
                          </a:solidFill>
                          <a:effectLst/>
                          <a:latin typeface="+mj-lt"/>
                        </a:rPr>
                        <a:t>Sci</a:t>
                      </a:r>
                      <a:endParaRPr lang="en-US" sz="1200" b="0" i="0" u="none" strike="noStrike" baseline="0" dirty="0">
                        <a:solidFill>
                          <a:srgbClr val="000000"/>
                        </a:solidFill>
                        <a:effectLst/>
                        <a:latin typeface="+mj-lt"/>
                      </a:endParaRPr>
                    </a:p>
                  </a:txBody>
                  <a:tcPr marL="12700" marR="12700" marT="12700" marB="0" anchor="ctr"/>
                </a:tc>
                <a:tc>
                  <a:txBody>
                    <a:bodyPr/>
                    <a:lstStyle/>
                    <a:p>
                      <a:pPr algn="ctr" fontAlgn="b"/>
                      <a:r>
                        <a:rPr lang="en-US" sz="1200" b="0" i="0" u="none" strike="noStrike" baseline="0" dirty="0">
                          <a:solidFill>
                            <a:srgbClr val="000000"/>
                          </a:solidFill>
                          <a:effectLst/>
                          <a:latin typeface="+mj-lt"/>
                        </a:rPr>
                        <a:t>Law</a:t>
                      </a:r>
                    </a:p>
                  </a:txBody>
                  <a:tcPr marL="12700" marR="12700" marT="12700" marB="0" anchor="ctr"/>
                </a:tc>
                <a:tc>
                  <a:txBody>
                    <a:bodyPr/>
                    <a:lstStyle/>
                    <a:p>
                      <a:pPr algn="ctr" fontAlgn="b"/>
                      <a:r>
                        <a:rPr lang="en-US" sz="1200" b="0" i="0" u="none" strike="noStrike" baseline="0" dirty="0">
                          <a:solidFill>
                            <a:srgbClr val="000000"/>
                          </a:solidFill>
                          <a:effectLst/>
                          <a:latin typeface="+mj-lt"/>
                        </a:rPr>
                        <a:t>Med</a:t>
                      </a:r>
                    </a:p>
                  </a:txBody>
                  <a:tcPr marL="12700" marR="12700" marT="12700" marB="0" anchor="ctr"/>
                </a:tc>
              </a:tr>
              <a:tr h="344806">
                <a:tc>
                  <a:txBody>
                    <a:bodyPr/>
                    <a:lstStyle/>
                    <a:p>
                      <a:pPr algn="ctr" fontAlgn="b"/>
                      <a:r>
                        <a:rPr lang="en-US" sz="1200" b="0" i="0" u="none" strike="noStrike" baseline="0">
                          <a:solidFill>
                            <a:srgbClr val="000000"/>
                          </a:solidFill>
                          <a:effectLst/>
                          <a:latin typeface="+mj-lt"/>
                        </a:rPr>
                        <a:t>Aesthetic</a:t>
                      </a:r>
                    </a:p>
                  </a:txBody>
                  <a:tcPr marL="12700" marR="12700" marT="12700" marB="0" anchor="ctr"/>
                </a:tc>
                <a:tc>
                  <a:txBody>
                    <a:bodyPr/>
                    <a:lstStyle/>
                    <a:p>
                      <a:pPr algn="ctr" fontAlgn="b"/>
                      <a:r>
                        <a:rPr lang="en-US" sz="1200" b="0" i="0" u="none" strike="noStrike" baseline="0" dirty="0">
                          <a:solidFill>
                            <a:srgbClr val="000000"/>
                          </a:solidFill>
                          <a:effectLst/>
                          <a:latin typeface="+mj-lt"/>
                        </a:rPr>
                        <a:t>48</a:t>
                      </a:r>
                    </a:p>
                  </a:txBody>
                  <a:tcPr marL="12700" marR="12700" marT="12700" marB="0" anchor="ctr"/>
                </a:tc>
                <a:tc>
                  <a:txBody>
                    <a:bodyPr/>
                    <a:lstStyle/>
                    <a:p>
                      <a:pPr algn="ctr" fontAlgn="b"/>
                      <a:r>
                        <a:rPr lang="en-US" sz="1200" b="0" i="0" u="none" strike="noStrike" baseline="0">
                          <a:solidFill>
                            <a:srgbClr val="000000"/>
                          </a:solidFill>
                          <a:effectLst/>
                          <a:latin typeface="+mj-lt"/>
                        </a:rPr>
                        <a:t>6</a:t>
                      </a:r>
                    </a:p>
                  </a:txBody>
                  <a:tcPr marL="12700" marR="12700" marT="12700" marB="0" anchor="ctr"/>
                </a:tc>
                <a:tc>
                  <a:txBody>
                    <a:bodyPr/>
                    <a:lstStyle/>
                    <a:p>
                      <a:pPr algn="ctr" fontAlgn="b"/>
                      <a:endParaRPr lang="en-US" sz="1200" b="0" i="0" u="none" strike="noStrike" baseline="0">
                        <a:solidFill>
                          <a:srgbClr val="000000"/>
                        </a:solidFill>
                        <a:effectLst/>
                        <a:latin typeface="+mj-lt"/>
                      </a:endParaRP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a:solidFill>
                            <a:srgbClr val="000000"/>
                          </a:solidFill>
                          <a:effectLst/>
                          <a:latin typeface="+mj-lt"/>
                        </a:rPr>
                        <a:t>3</a:t>
                      </a: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dirty="0">
                          <a:solidFill>
                            <a:srgbClr val="000000"/>
                          </a:solidFill>
                          <a:effectLst/>
                          <a:latin typeface="+mj-lt"/>
                        </a:rPr>
                        <a:t>1</a:t>
                      </a:r>
                    </a:p>
                  </a:txBody>
                  <a:tcPr marL="12700" marR="12700" marT="12700" marB="0" anchor="ctr"/>
                </a:tc>
                <a:tc>
                  <a:txBody>
                    <a:bodyPr/>
                    <a:lstStyle/>
                    <a:p>
                      <a:pPr algn="ctr" fontAlgn="b"/>
                      <a:r>
                        <a:rPr lang="en-US" sz="1200" b="0" i="0" u="none" strike="noStrike" baseline="0">
                          <a:solidFill>
                            <a:srgbClr val="000000"/>
                          </a:solidFill>
                          <a:effectLst/>
                          <a:latin typeface="+mj-lt"/>
                        </a:rPr>
                        <a:t>43</a:t>
                      </a: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a:solidFill>
                            <a:srgbClr val="000000"/>
                          </a:solidFill>
                          <a:effectLst/>
                          <a:latin typeface="+mj-lt"/>
                        </a:rPr>
                        <a:t>1</a:t>
                      </a:r>
                    </a:p>
                  </a:txBody>
                  <a:tcPr marL="12700" marR="12700" marT="12700" marB="0" anchor="ctr"/>
                </a:tc>
              </a:tr>
              <a:tr h="344806">
                <a:tc>
                  <a:txBody>
                    <a:bodyPr/>
                    <a:lstStyle/>
                    <a:p>
                      <a:pPr algn="ctr" fontAlgn="b"/>
                      <a:r>
                        <a:rPr lang="en-US" sz="1200" b="0" i="0" u="none" strike="noStrike" baseline="0">
                          <a:solidFill>
                            <a:srgbClr val="000000"/>
                          </a:solidFill>
                          <a:effectLst/>
                          <a:latin typeface="+mj-lt"/>
                        </a:rPr>
                        <a:t>Social</a:t>
                      </a:r>
                    </a:p>
                  </a:txBody>
                  <a:tcPr marL="12700" marR="12700" marT="12700" marB="0" anchor="ctr"/>
                </a:tc>
                <a:tc>
                  <a:txBody>
                    <a:bodyPr/>
                    <a:lstStyle/>
                    <a:p>
                      <a:pPr algn="ctr" fontAlgn="b"/>
                      <a:r>
                        <a:rPr lang="en-US" sz="1200" b="0" i="0" u="none" strike="noStrike" baseline="0" dirty="0">
                          <a:solidFill>
                            <a:srgbClr val="000000"/>
                          </a:solidFill>
                          <a:effectLst/>
                          <a:latin typeface="+mj-lt"/>
                        </a:rPr>
                        <a:t>175</a:t>
                      </a:r>
                    </a:p>
                  </a:txBody>
                  <a:tcPr marL="12700" marR="12700" marT="12700" marB="0" anchor="ctr"/>
                </a:tc>
                <a:tc>
                  <a:txBody>
                    <a:bodyPr/>
                    <a:lstStyle/>
                    <a:p>
                      <a:pPr algn="ctr" fontAlgn="b"/>
                      <a:r>
                        <a:rPr lang="en-US" sz="1200" b="0" i="0" u="none" strike="noStrike" baseline="0" dirty="0">
                          <a:solidFill>
                            <a:srgbClr val="000000"/>
                          </a:solidFill>
                          <a:effectLst/>
                          <a:latin typeface="+mj-lt"/>
                        </a:rPr>
                        <a:t>8</a:t>
                      </a:r>
                    </a:p>
                  </a:txBody>
                  <a:tcPr marL="12700" marR="12700" marT="12700" marB="0" anchor="ctr"/>
                </a:tc>
                <a:tc>
                  <a:txBody>
                    <a:bodyPr/>
                    <a:lstStyle/>
                    <a:p>
                      <a:pPr algn="ctr" fontAlgn="b"/>
                      <a:endParaRPr lang="en-US" sz="1200" b="0" i="0" u="none" strike="noStrike" baseline="0">
                        <a:solidFill>
                          <a:srgbClr val="000000"/>
                        </a:solidFill>
                        <a:effectLst/>
                        <a:latin typeface="+mj-lt"/>
                      </a:endParaRP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a:solidFill>
                            <a:srgbClr val="000000"/>
                          </a:solidFill>
                          <a:effectLst/>
                          <a:latin typeface="+mj-lt"/>
                        </a:rPr>
                        <a:t>20</a:t>
                      </a: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a:solidFill>
                            <a:srgbClr val="000000"/>
                          </a:solidFill>
                          <a:effectLst/>
                          <a:latin typeface="+mj-lt"/>
                        </a:rPr>
                        <a:t>8</a:t>
                      </a:r>
                    </a:p>
                  </a:txBody>
                  <a:tcPr marL="12700" marR="12700" marT="12700" marB="0" anchor="ctr"/>
                </a:tc>
                <a:tc>
                  <a:txBody>
                    <a:bodyPr/>
                    <a:lstStyle/>
                    <a:p>
                      <a:pPr algn="ctr" fontAlgn="b"/>
                      <a:r>
                        <a:rPr lang="en-US" sz="1200" b="0" i="0" u="none" strike="noStrike" baseline="0">
                          <a:solidFill>
                            <a:srgbClr val="000000"/>
                          </a:solidFill>
                          <a:effectLst/>
                          <a:latin typeface="+mj-lt"/>
                        </a:rPr>
                        <a:t>137</a:t>
                      </a:r>
                    </a:p>
                  </a:txBody>
                  <a:tcPr marL="12700" marR="12700" marT="12700" marB="0" anchor="ctr"/>
                </a:tc>
                <a:tc>
                  <a:txBody>
                    <a:bodyPr/>
                    <a:lstStyle/>
                    <a:p>
                      <a:pPr algn="ctr" fontAlgn="b"/>
                      <a:r>
                        <a:rPr lang="en-US" sz="1200" b="0" i="0" u="none" strike="noStrike" baseline="0">
                          <a:solidFill>
                            <a:srgbClr val="000000"/>
                          </a:solidFill>
                          <a:effectLst/>
                          <a:latin typeface="+mj-lt"/>
                        </a:rPr>
                        <a:t>6</a:t>
                      </a:r>
                    </a:p>
                  </a:txBody>
                  <a:tcPr marL="12700" marR="12700" marT="12700" marB="0" anchor="ctr"/>
                </a:tc>
                <a:tc>
                  <a:txBody>
                    <a:bodyPr/>
                    <a:lstStyle/>
                    <a:p>
                      <a:pPr algn="ctr" fontAlgn="b"/>
                      <a:r>
                        <a:rPr lang="en-US" sz="1200" b="0" i="0" u="none" strike="noStrike" baseline="0">
                          <a:solidFill>
                            <a:srgbClr val="000000"/>
                          </a:solidFill>
                          <a:effectLst/>
                          <a:latin typeface="+mj-lt"/>
                        </a:rPr>
                        <a:t>10</a:t>
                      </a:r>
                    </a:p>
                  </a:txBody>
                  <a:tcPr marL="12700" marR="12700" marT="12700" marB="0" anchor="ctr"/>
                </a:tc>
              </a:tr>
              <a:tr h="344806">
                <a:tc>
                  <a:txBody>
                    <a:bodyPr/>
                    <a:lstStyle/>
                    <a:p>
                      <a:pPr algn="ctr" fontAlgn="b"/>
                      <a:r>
                        <a:rPr lang="en-US" sz="1200" b="0" i="0" u="none" strike="noStrike" baseline="0">
                          <a:solidFill>
                            <a:srgbClr val="000000"/>
                          </a:solidFill>
                          <a:effectLst/>
                          <a:latin typeface="+mj-lt"/>
                        </a:rPr>
                        <a:t>Science</a:t>
                      </a:r>
                    </a:p>
                  </a:txBody>
                  <a:tcPr marL="12700" marR="12700" marT="12700" marB="0" anchor="ctr"/>
                </a:tc>
                <a:tc>
                  <a:txBody>
                    <a:bodyPr/>
                    <a:lstStyle/>
                    <a:p>
                      <a:pPr algn="ctr" fontAlgn="b"/>
                      <a:r>
                        <a:rPr lang="en-US" sz="1200" b="0" i="0" u="none" strike="noStrike" baseline="0" dirty="0">
                          <a:solidFill>
                            <a:srgbClr val="000000"/>
                          </a:solidFill>
                          <a:effectLst/>
                          <a:latin typeface="+mj-lt"/>
                        </a:rPr>
                        <a:t>176</a:t>
                      </a:r>
                    </a:p>
                  </a:txBody>
                  <a:tcPr marL="12700" marR="12700" marT="12700" marB="0" anchor="ctr"/>
                </a:tc>
                <a:tc>
                  <a:txBody>
                    <a:bodyPr/>
                    <a:lstStyle/>
                    <a:p>
                      <a:pPr algn="ctr" fontAlgn="b"/>
                      <a:r>
                        <a:rPr lang="en-US" sz="1200" b="0" i="0" u="none" strike="noStrike" baseline="0">
                          <a:solidFill>
                            <a:srgbClr val="000000"/>
                          </a:solidFill>
                          <a:effectLst/>
                          <a:latin typeface="+mj-lt"/>
                        </a:rPr>
                        <a:t>29</a:t>
                      </a:r>
                    </a:p>
                  </a:txBody>
                  <a:tcPr marL="12700" marR="12700" marT="12700" marB="0" anchor="ctr"/>
                </a:tc>
                <a:tc>
                  <a:txBody>
                    <a:bodyPr/>
                    <a:lstStyle/>
                    <a:p>
                      <a:pPr algn="ctr" fontAlgn="b"/>
                      <a:endParaRPr lang="en-US" sz="1200" b="0" i="0" u="none" strike="noStrike" baseline="0">
                        <a:solidFill>
                          <a:srgbClr val="000000"/>
                        </a:solidFill>
                        <a:effectLst/>
                        <a:latin typeface="+mj-lt"/>
                      </a:endParaRP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a:solidFill>
                            <a:srgbClr val="000000"/>
                          </a:solidFill>
                          <a:effectLst/>
                          <a:latin typeface="+mj-lt"/>
                        </a:rPr>
                        <a:t>61</a:t>
                      </a: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a:solidFill>
                            <a:srgbClr val="000000"/>
                          </a:solidFill>
                          <a:effectLst/>
                          <a:latin typeface="+mj-lt"/>
                        </a:rPr>
                        <a:t>12</a:t>
                      </a:r>
                    </a:p>
                  </a:txBody>
                  <a:tcPr marL="12700" marR="12700" marT="12700" marB="0" anchor="ctr"/>
                </a:tc>
                <a:tc>
                  <a:txBody>
                    <a:bodyPr/>
                    <a:lstStyle/>
                    <a:p>
                      <a:pPr algn="ctr" fontAlgn="b"/>
                      <a:r>
                        <a:rPr lang="en-US" sz="1200" b="0" i="0" u="none" strike="noStrike" baseline="0">
                          <a:solidFill>
                            <a:srgbClr val="000000"/>
                          </a:solidFill>
                          <a:effectLst/>
                          <a:latin typeface="+mj-lt"/>
                        </a:rPr>
                        <a:t>94</a:t>
                      </a: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a:solidFill>
                            <a:srgbClr val="000000"/>
                          </a:solidFill>
                          <a:effectLst/>
                          <a:latin typeface="+mj-lt"/>
                        </a:rPr>
                        <a:t>9</a:t>
                      </a:r>
                    </a:p>
                  </a:txBody>
                  <a:tcPr marL="12700" marR="12700" marT="12700" marB="0" anchor="ctr"/>
                </a:tc>
              </a:tr>
              <a:tr h="351891">
                <a:tc>
                  <a:txBody>
                    <a:bodyPr/>
                    <a:lstStyle/>
                    <a:p>
                      <a:pPr algn="ctr" fontAlgn="b"/>
                      <a:r>
                        <a:rPr lang="en-US" sz="1200" b="0" i="0" u="none" strike="noStrike" baseline="0">
                          <a:solidFill>
                            <a:srgbClr val="000000"/>
                          </a:solidFill>
                          <a:effectLst/>
                          <a:latin typeface="+mj-lt"/>
                        </a:rPr>
                        <a:t>Formal Reasoning</a:t>
                      </a:r>
                    </a:p>
                  </a:txBody>
                  <a:tcPr marL="12700" marR="12700" marT="12700" marB="0" anchor="ctr"/>
                </a:tc>
                <a:tc>
                  <a:txBody>
                    <a:bodyPr/>
                    <a:lstStyle/>
                    <a:p>
                      <a:pPr algn="ctr" fontAlgn="b"/>
                      <a:r>
                        <a:rPr lang="en-US" sz="1200" b="0" i="0" u="none" strike="noStrike" baseline="0" dirty="0">
                          <a:solidFill>
                            <a:srgbClr val="000000"/>
                          </a:solidFill>
                          <a:effectLst/>
                          <a:latin typeface="+mj-lt"/>
                        </a:rPr>
                        <a:t>55</a:t>
                      </a:r>
                    </a:p>
                  </a:txBody>
                  <a:tcPr marL="12700" marR="12700" marT="12700" marB="0" anchor="ctr"/>
                </a:tc>
                <a:tc>
                  <a:txBody>
                    <a:bodyPr/>
                    <a:lstStyle/>
                    <a:p>
                      <a:pPr algn="ctr" fontAlgn="b"/>
                      <a:r>
                        <a:rPr lang="en-US" sz="1200" b="0" i="0" u="none" strike="noStrike" baseline="0">
                          <a:solidFill>
                            <a:srgbClr val="000000"/>
                          </a:solidFill>
                          <a:effectLst/>
                          <a:latin typeface="+mj-lt"/>
                        </a:rPr>
                        <a:t>7</a:t>
                      </a:r>
                    </a:p>
                  </a:txBody>
                  <a:tcPr marL="12700" marR="12700" marT="12700" marB="0" anchor="ctr"/>
                </a:tc>
                <a:tc>
                  <a:txBody>
                    <a:bodyPr/>
                    <a:lstStyle/>
                    <a:p>
                      <a:pPr algn="ctr" fontAlgn="b"/>
                      <a:endParaRPr lang="en-US" sz="1200" b="0" i="0" u="none" strike="noStrike" baseline="0">
                        <a:solidFill>
                          <a:srgbClr val="000000"/>
                        </a:solidFill>
                        <a:effectLst/>
                        <a:latin typeface="+mj-lt"/>
                      </a:endParaRPr>
                    </a:p>
                  </a:txBody>
                  <a:tcPr marL="12700" marR="12700" marT="12700" marB="0" anchor="ctr"/>
                </a:tc>
                <a:tc>
                  <a:txBody>
                    <a:bodyPr/>
                    <a:lstStyle/>
                    <a:p>
                      <a:pPr algn="ctr" fontAlgn="b"/>
                      <a:r>
                        <a:rPr lang="en-US" sz="1200" b="0" i="0" u="none" strike="noStrike" baseline="0" dirty="0">
                          <a:solidFill>
                            <a:srgbClr val="000000"/>
                          </a:solidFill>
                          <a:effectLst/>
                          <a:latin typeface="+mj-lt"/>
                        </a:rPr>
                        <a:t>0</a:t>
                      </a:r>
                    </a:p>
                  </a:txBody>
                  <a:tcPr marL="12700" marR="12700" marT="12700" marB="0" anchor="ctr"/>
                </a:tc>
                <a:tc>
                  <a:txBody>
                    <a:bodyPr/>
                    <a:lstStyle/>
                    <a:p>
                      <a:pPr algn="ctr" fontAlgn="b"/>
                      <a:r>
                        <a:rPr lang="en-US" sz="1200" b="0" i="0" u="none" strike="noStrike" baseline="0" dirty="0">
                          <a:solidFill>
                            <a:srgbClr val="000000"/>
                          </a:solidFill>
                          <a:effectLst/>
                          <a:latin typeface="+mj-lt"/>
                        </a:rPr>
                        <a:t>6</a:t>
                      </a: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a:solidFill>
                            <a:srgbClr val="000000"/>
                          </a:solidFill>
                          <a:effectLst/>
                          <a:latin typeface="+mj-lt"/>
                        </a:rPr>
                        <a:t>2</a:t>
                      </a:r>
                    </a:p>
                  </a:txBody>
                  <a:tcPr marL="12700" marR="12700" marT="12700" marB="0" anchor="ctr"/>
                </a:tc>
                <a:tc>
                  <a:txBody>
                    <a:bodyPr/>
                    <a:lstStyle/>
                    <a:p>
                      <a:pPr algn="ctr" fontAlgn="b"/>
                      <a:r>
                        <a:rPr lang="en-US" sz="1200" b="0" i="0" u="none" strike="noStrike" baseline="0">
                          <a:solidFill>
                            <a:srgbClr val="000000"/>
                          </a:solidFill>
                          <a:effectLst/>
                          <a:latin typeface="+mj-lt"/>
                        </a:rPr>
                        <a:t>47</a:t>
                      </a:r>
                    </a:p>
                  </a:txBody>
                  <a:tcPr marL="12700" marR="12700" marT="12700" marB="0" anchor="ctr"/>
                </a:tc>
                <a:tc>
                  <a:txBody>
                    <a:bodyPr/>
                    <a:lstStyle/>
                    <a:p>
                      <a:pPr algn="ctr" fontAlgn="b"/>
                      <a:r>
                        <a:rPr lang="en-US" sz="1200" b="0" i="0" u="none" strike="noStrike" baseline="0">
                          <a:solidFill>
                            <a:srgbClr val="000000"/>
                          </a:solidFill>
                          <a:effectLst/>
                          <a:latin typeface="+mj-lt"/>
                        </a:rPr>
                        <a:t>1</a:t>
                      </a: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r>
              <a:tr h="351891">
                <a:tc>
                  <a:txBody>
                    <a:bodyPr/>
                    <a:lstStyle/>
                    <a:p>
                      <a:pPr algn="ctr" fontAlgn="b"/>
                      <a:r>
                        <a:rPr lang="en-US" sz="1200" b="0" i="0" u="none" strike="noStrike" baseline="0">
                          <a:solidFill>
                            <a:srgbClr val="000000"/>
                          </a:solidFill>
                          <a:effectLst/>
                          <a:latin typeface="+mj-lt"/>
                        </a:rPr>
                        <a:t>App. Quantitative</a:t>
                      </a:r>
                    </a:p>
                  </a:txBody>
                  <a:tcPr marL="12700" marR="12700" marT="12700" marB="0" anchor="ctr"/>
                </a:tc>
                <a:tc>
                  <a:txBody>
                    <a:bodyPr/>
                    <a:lstStyle/>
                    <a:p>
                      <a:pPr algn="ctr" fontAlgn="b"/>
                      <a:r>
                        <a:rPr lang="en-US" sz="1200" b="0" i="0" u="none" strike="noStrike" baseline="0" dirty="0">
                          <a:solidFill>
                            <a:srgbClr val="000000"/>
                          </a:solidFill>
                          <a:effectLst/>
                          <a:latin typeface="+mj-lt"/>
                        </a:rPr>
                        <a:t>33</a:t>
                      </a:r>
                    </a:p>
                  </a:txBody>
                  <a:tcPr marL="12700" marR="12700" marT="12700" marB="0" anchor="ctr"/>
                </a:tc>
                <a:tc>
                  <a:txBody>
                    <a:bodyPr/>
                    <a:lstStyle/>
                    <a:p>
                      <a:pPr algn="ctr" fontAlgn="b"/>
                      <a:r>
                        <a:rPr lang="en-US" sz="1200" b="0" i="0" u="none" strike="noStrike" baseline="0" dirty="0">
                          <a:solidFill>
                            <a:srgbClr val="000000"/>
                          </a:solidFill>
                          <a:effectLst/>
                          <a:latin typeface="+mj-lt"/>
                        </a:rPr>
                        <a:t>10</a:t>
                      </a:r>
                    </a:p>
                  </a:txBody>
                  <a:tcPr marL="12700" marR="12700" marT="12700" marB="0" anchor="ctr"/>
                </a:tc>
                <a:tc>
                  <a:txBody>
                    <a:bodyPr/>
                    <a:lstStyle/>
                    <a:p>
                      <a:pPr algn="ctr" fontAlgn="b"/>
                      <a:endParaRPr lang="en-US" sz="1200" b="0" i="0" u="none" strike="noStrike" baseline="0">
                        <a:solidFill>
                          <a:srgbClr val="000000"/>
                        </a:solidFill>
                        <a:effectLst/>
                        <a:latin typeface="+mj-lt"/>
                      </a:endParaRP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a:solidFill>
                            <a:srgbClr val="000000"/>
                          </a:solidFill>
                          <a:effectLst/>
                          <a:latin typeface="+mj-lt"/>
                        </a:rPr>
                        <a:t>11</a:t>
                      </a: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a:solidFill>
                            <a:srgbClr val="000000"/>
                          </a:solidFill>
                          <a:effectLst/>
                          <a:latin typeface="+mj-lt"/>
                        </a:rPr>
                        <a:t>3</a:t>
                      </a:r>
                    </a:p>
                  </a:txBody>
                  <a:tcPr marL="12700" marR="12700" marT="12700" marB="0" anchor="ctr"/>
                </a:tc>
                <a:tc>
                  <a:txBody>
                    <a:bodyPr/>
                    <a:lstStyle/>
                    <a:p>
                      <a:pPr algn="ctr" fontAlgn="b"/>
                      <a:r>
                        <a:rPr lang="en-US" sz="1200" b="0" i="0" u="none" strike="noStrike" baseline="0">
                          <a:solidFill>
                            <a:srgbClr val="000000"/>
                          </a:solidFill>
                          <a:effectLst/>
                          <a:latin typeface="+mj-lt"/>
                        </a:rPr>
                        <a:t>19</a:t>
                      </a: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r>
              <a:tr h="344806">
                <a:tc>
                  <a:txBody>
                    <a:bodyPr/>
                    <a:lstStyle/>
                    <a:p>
                      <a:pPr algn="ctr" fontAlgn="b"/>
                      <a:r>
                        <a:rPr lang="en-US" sz="1200" b="0" i="0" u="none" strike="noStrike" baseline="0">
                          <a:solidFill>
                            <a:srgbClr val="000000"/>
                          </a:solidFill>
                          <a:effectLst/>
                          <a:latin typeface="+mj-lt"/>
                        </a:rPr>
                        <a:t>Diversity</a:t>
                      </a:r>
                    </a:p>
                  </a:txBody>
                  <a:tcPr marL="12700" marR="12700" marT="12700" marB="0" anchor="ctr"/>
                </a:tc>
                <a:tc>
                  <a:txBody>
                    <a:bodyPr/>
                    <a:lstStyle/>
                    <a:p>
                      <a:pPr algn="ctr" fontAlgn="b"/>
                      <a:r>
                        <a:rPr lang="en-US" sz="1200" b="0" i="0" u="none" strike="noStrike" baseline="0">
                          <a:solidFill>
                            <a:srgbClr val="000000"/>
                          </a:solidFill>
                          <a:effectLst/>
                          <a:latin typeface="+mj-lt"/>
                        </a:rPr>
                        <a:t>41</a:t>
                      </a:r>
                    </a:p>
                  </a:txBody>
                  <a:tcPr marL="12700" marR="12700" marT="12700" marB="0" anchor="ctr"/>
                </a:tc>
                <a:tc>
                  <a:txBody>
                    <a:bodyPr/>
                    <a:lstStyle/>
                    <a:p>
                      <a:pPr algn="ctr" fontAlgn="b"/>
                      <a:r>
                        <a:rPr lang="en-US" sz="1200" b="0" i="0" u="none" strike="noStrike" baseline="0" dirty="0">
                          <a:solidFill>
                            <a:srgbClr val="000000"/>
                          </a:solidFill>
                          <a:effectLst/>
                          <a:latin typeface="+mj-lt"/>
                        </a:rPr>
                        <a:t>0</a:t>
                      </a:r>
                    </a:p>
                  </a:txBody>
                  <a:tcPr marL="12700" marR="12700" marT="12700" marB="0" anchor="ctr"/>
                </a:tc>
                <a:tc>
                  <a:txBody>
                    <a:bodyPr/>
                    <a:lstStyle/>
                    <a:p>
                      <a:pPr algn="ctr" fontAlgn="b"/>
                      <a:endParaRPr lang="en-US" sz="1200" b="0" i="0" u="none" strike="noStrike" baseline="0">
                        <a:solidFill>
                          <a:srgbClr val="000000"/>
                        </a:solidFill>
                        <a:effectLst/>
                        <a:latin typeface="+mj-lt"/>
                      </a:endParaRP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dirty="0">
                          <a:solidFill>
                            <a:srgbClr val="000000"/>
                          </a:solidFill>
                          <a:effectLst/>
                          <a:latin typeface="+mj-lt"/>
                        </a:rPr>
                        <a:t>0</a:t>
                      </a:r>
                    </a:p>
                  </a:txBody>
                  <a:tcPr marL="12700" marR="12700" marT="12700" marB="0" anchor="ctr"/>
                </a:tc>
                <a:tc>
                  <a:txBody>
                    <a:bodyPr/>
                    <a:lstStyle/>
                    <a:p>
                      <a:pPr algn="ctr" fontAlgn="b"/>
                      <a:r>
                        <a:rPr lang="en-US" sz="1200" b="0" i="0" u="none" strike="noStrike" baseline="0" dirty="0">
                          <a:solidFill>
                            <a:srgbClr val="000000"/>
                          </a:solidFill>
                          <a:effectLst/>
                          <a:latin typeface="+mj-lt"/>
                        </a:rPr>
                        <a:t>0</a:t>
                      </a:r>
                    </a:p>
                  </a:txBody>
                  <a:tcPr marL="12700" marR="12700" marT="12700" marB="0" anchor="ctr"/>
                </a:tc>
                <a:tc>
                  <a:txBody>
                    <a:bodyPr/>
                    <a:lstStyle/>
                    <a:p>
                      <a:pPr algn="ctr" fontAlgn="b"/>
                      <a:r>
                        <a:rPr lang="en-US" sz="1200" b="0" i="0" u="none" strike="noStrike" baseline="0">
                          <a:solidFill>
                            <a:srgbClr val="000000"/>
                          </a:solidFill>
                          <a:effectLst/>
                          <a:latin typeface="+mj-lt"/>
                        </a:rPr>
                        <a:t>34</a:t>
                      </a: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a:solidFill>
                            <a:srgbClr val="000000"/>
                          </a:solidFill>
                          <a:effectLst/>
                          <a:latin typeface="+mj-lt"/>
                        </a:rPr>
                        <a:t>7</a:t>
                      </a:r>
                    </a:p>
                  </a:txBody>
                  <a:tcPr marL="12700" marR="12700" marT="12700" marB="0" anchor="ctr"/>
                </a:tc>
              </a:tr>
              <a:tr h="344806">
                <a:tc>
                  <a:txBody>
                    <a:bodyPr/>
                    <a:lstStyle/>
                    <a:p>
                      <a:pPr algn="ctr" fontAlgn="b"/>
                      <a:r>
                        <a:rPr lang="en-US" sz="1200" b="0" i="0" u="none" strike="noStrike" baseline="0">
                          <a:solidFill>
                            <a:srgbClr val="000000"/>
                          </a:solidFill>
                          <a:effectLst/>
                          <a:latin typeface="+mj-lt"/>
                        </a:rPr>
                        <a:t>Ethics</a:t>
                      </a:r>
                    </a:p>
                  </a:txBody>
                  <a:tcPr marL="12700" marR="12700" marT="12700" marB="0" anchor="ctr"/>
                </a:tc>
                <a:tc>
                  <a:txBody>
                    <a:bodyPr/>
                    <a:lstStyle/>
                    <a:p>
                      <a:pPr algn="ctr" fontAlgn="b"/>
                      <a:r>
                        <a:rPr lang="en-US" sz="1200" b="0" i="0" u="none" strike="noStrike" baseline="0">
                          <a:solidFill>
                            <a:srgbClr val="000000"/>
                          </a:solidFill>
                          <a:effectLst/>
                          <a:latin typeface="+mj-lt"/>
                        </a:rPr>
                        <a:t>48</a:t>
                      </a:r>
                    </a:p>
                  </a:txBody>
                  <a:tcPr marL="12700" marR="12700" marT="12700" marB="0" anchor="ctr"/>
                </a:tc>
                <a:tc>
                  <a:txBody>
                    <a:bodyPr/>
                    <a:lstStyle/>
                    <a:p>
                      <a:pPr algn="ctr" fontAlgn="b"/>
                      <a:r>
                        <a:rPr lang="en-US" sz="1200" b="0" i="0" u="none" strike="noStrike" baseline="0" dirty="0">
                          <a:solidFill>
                            <a:srgbClr val="000000"/>
                          </a:solidFill>
                          <a:effectLst/>
                          <a:latin typeface="+mj-lt"/>
                        </a:rPr>
                        <a:t>8</a:t>
                      </a:r>
                    </a:p>
                  </a:txBody>
                  <a:tcPr marL="12700" marR="12700" marT="12700" marB="0" anchor="ctr"/>
                </a:tc>
                <a:tc>
                  <a:txBody>
                    <a:bodyPr/>
                    <a:lstStyle/>
                    <a:p>
                      <a:pPr algn="ctr" fontAlgn="b"/>
                      <a:endParaRPr lang="en-US" sz="1200" b="0" i="0" u="none" strike="noStrike" baseline="0">
                        <a:solidFill>
                          <a:srgbClr val="000000"/>
                        </a:solidFill>
                        <a:effectLst/>
                        <a:latin typeface="+mj-lt"/>
                      </a:endParaRP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a:solidFill>
                            <a:srgbClr val="000000"/>
                          </a:solidFill>
                          <a:effectLst/>
                          <a:latin typeface="+mj-lt"/>
                        </a:rPr>
                        <a:t>3</a:t>
                      </a: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dirty="0">
                          <a:solidFill>
                            <a:srgbClr val="000000"/>
                          </a:solidFill>
                          <a:effectLst/>
                          <a:latin typeface="+mj-lt"/>
                        </a:rPr>
                        <a:t>2</a:t>
                      </a:r>
                    </a:p>
                  </a:txBody>
                  <a:tcPr marL="12700" marR="12700" marT="12700" marB="0" anchor="ctr"/>
                </a:tc>
                <a:tc>
                  <a:txBody>
                    <a:bodyPr/>
                    <a:lstStyle/>
                    <a:p>
                      <a:pPr algn="ctr" fontAlgn="b"/>
                      <a:r>
                        <a:rPr lang="en-US" sz="1200" b="0" i="0" u="none" strike="noStrike" baseline="0" dirty="0">
                          <a:solidFill>
                            <a:srgbClr val="000000"/>
                          </a:solidFill>
                          <a:effectLst/>
                          <a:latin typeface="+mj-lt"/>
                        </a:rPr>
                        <a:t>36</a:t>
                      </a: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a:solidFill>
                            <a:srgbClr val="000000"/>
                          </a:solidFill>
                          <a:effectLst/>
                          <a:latin typeface="+mj-lt"/>
                        </a:rPr>
                        <a:t>7</a:t>
                      </a:r>
                    </a:p>
                  </a:txBody>
                  <a:tcPr marL="12700" marR="12700" marT="12700" marB="0" anchor="ctr"/>
                </a:tc>
              </a:tr>
              <a:tr h="351891">
                <a:tc>
                  <a:txBody>
                    <a:bodyPr/>
                    <a:lstStyle/>
                    <a:p>
                      <a:pPr algn="ctr" fontAlgn="b"/>
                      <a:r>
                        <a:rPr lang="en-US" sz="1200" b="0" i="0" u="none" strike="noStrike" baseline="0">
                          <a:solidFill>
                            <a:srgbClr val="000000"/>
                          </a:solidFill>
                          <a:effectLst/>
                          <a:latin typeface="+mj-lt"/>
                        </a:rPr>
                        <a:t>Creative Exspression</a:t>
                      </a:r>
                    </a:p>
                  </a:txBody>
                  <a:tcPr marL="12700" marR="12700" marT="12700" marB="0" anchor="ctr"/>
                </a:tc>
                <a:tc>
                  <a:txBody>
                    <a:bodyPr/>
                    <a:lstStyle/>
                    <a:p>
                      <a:pPr algn="ctr" fontAlgn="b"/>
                      <a:r>
                        <a:rPr lang="en-US" sz="1200" b="0" i="0" u="none" strike="noStrike" baseline="0">
                          <a:solidFill>
                            <a:srgbClr val="000000"/>
                          </a:solidFill>
                          <a:effectLst/>
                          <a:latin typeface="+mj-lt"/>
                        </a:rPr>
                        <a:t>16</a:t>
                      </a:r>
                    </a:p>
                  </a:txBody>
                  <a:tcPr marL="12700" marR="12700" marT="12700" marB="0" anchor="ctr"/>
                </a:tc>
                <a:tc>
                  <a:txBody>
                    <a:bodyPr/>
                    <a:lstStyle/>
                    <a:p>
                      <a:pPr algn="ctr" fontAlgn="b"/>
                      <a:r>
                        <a:rPr lang="en-US" sz="1200" b="0" i="0" u="none" strike="noStrike" baseline="0" dirty="0">
                          <a:solidFill>
                            <a:srgbClr val="000000"/>
                          </a:solidFill>
                          <a:effectLst/>
                          <a:latin typeface="+mj-lt"/>
                        </a:rPr>
                        <a:t>2</a:t>
                      </a:r>
                    </a:p>
                  </a:txBody>
                  <a:tcPr marL="12700" marR="12700" marT="12700" marB="0" anchor="ctr"/>
                </a:tc>
                <a:tc>
                  <a:txBody>
                    <a:bodyPr/>
                    <a:lstStyle/>
                    <a:p>
                      <a:pPr algn="ctr" fontAlgn="b"/>
                      <a:endParaRPr lang="en-US" sz="1200" b="0" i="0" u="none" strike="noStrike" baseline="0">
                        <a:solidFill>
                          <a:srgbClr val="000000"/>
                        </a:solidFill>
                        <a:effectLst/>
                        <a:latin typeface="+mj-lt"/>
                      </a:endParaRP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a:solidFill>
                            <a:srgbClr val="000000"/>
                          </a:solidFill>
                          <a:effectLst/>
                          <a:latin typeface="+mj-lt"/>
                        </a:rPr>
                        <a:t>0</a:t>
                      </a:r>
                    </a:p>
                  </a:txBody>
                  <a:tcPr marL="12700" marR="12700" marT="12700" marB="0" anchor="ctr"/>
                </a:tc>
                <a:tc>
                  <a:txBody>
                    <a:bodyPr/>
                    <a:lstStyle/>
                    <a:p>
                      <a:pPr algn="ctr" fontAlgn="b"/>
                      <a:r>
                        <a:rPr lang="en-US" sz="1200" b="0" i="0" u="none" strike="noStrike" baseline="0">
                          <a:solidFill>
                            <a:srgbClr val="000000"/>
                          </a:solidFill>
                          <a:effectLst/>
                          <a:latin typeface="+mj-lt"/>
                        </a:rPr>
                        <a:t>2</a:t>
                      </a:r>
                    </a:p>
                  </a:txBody>
                  <a:tcPr marL="12700" marR="12700" marT="12700" marB="0" anchor="ctr"/>
                </a:tc>
                <a:tc>
                  <a:txBody>
                    <a:bodyPr/>
                    <a:lstStyle/>
                    <a:p>
                      <a:pPr algn="ctr" fontAlgn="b"/>
                      <a:r>
                        <a:rPr lang="en-US" sz="1200" b="0" i="0" u="none" strike="noStrike" baseline="0" dirty="0">
                          <a:solidFill>
                            <a:srgbClr val="000000"/>
                          </a:solidFill>
                          <a:effectLst/>
                          <a:latin typeface="+mj-lt"/>
                        </a:rPr>
                        <a:t>13</a:t>
                      </a:r>
                    </a:p>
                  </a:txBody>
                  <a:tcPr marL="12700" marR="12700" marT="12700" marB="0" anchor="ctr"/>
                </a:tc>
                <a:tc>
                  <a:txBody>
                    <a:bodyPr/>
                    <a:lstStyle/>
                    <a:p>
                      <a:pPr algn="ctr" fontAlgn="b"/>
                      <a:r>
                        <a:rPr lang="en-US" sz="1200" b="0" i="0" u="none" strike="noStrike" baseline="0" dirty="0">
                          <a:solidFill>
                            <a:srgbClr val="000000"/>
                          </a:solidFill>
                          <a:effectLst/>
                          <a:latin typeface="+mj-lt"/>
                        </a:rPr>
                        <a:t>0</a:t>
                      </a:r>
                    </a:p>
                  </a:txBody>
                  <a:tcPr marL="12700" marR="12700" marT="12700" marB="0" anchor="ctr"/>
                </a:tc>
                <a:tc>
                  <a:txBody>
                    <a:bodyPr/>
                    <a:lstStyle/>
                    <a:p>
                      <a:pPr algn="ctr" fontAlgn="b"/>
                      <a:r>
                        <a:rPr lang="en-US" sz="1200" b="0" i="0" u="none" strike="noStrike" baseline="0" dirty="0">
                          <a:solidFill>
                            <a:srgbClr val="000000"/>
                          </a:solidFill>
                          <a:effectLst/>
                          <a:latin typeface="+mj-lt"/>
                        </a:rPr>
                        <a:t>1</a:t>
                      </a:r>
                    </a:p>
                  </a:txBody>
                  <a:tcPr marL="12700" marR="12700" marT="12700" marB="0" anchor="ct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158801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Aesthetic and Interpretive Inquiry</a:t>
            </a:r>
            <a:endParaRPr lang="en-US" dirty="0"/>
          </a:p>
        </p:txBody>
      </p:sp>
      <p:sp>
        <p:nvSpPr>
          <p:cNvPr id="4" name="Content Placeholder 3"/>
          <p:cNvSpPr>
            <a:spLocks noGrp="1"/>
          </p:cNvSpPr>
          <p:nvPr>
            <p:ph idx="1"/>
          </p:nvPr>
        </p:nvSpPr>
        <p:spPr/>
        <p:txBody>
          <a:bodyPr numCol="2">
            <a:normAutofit fontScale="32500" lnSpcReduction="20000"/>
          </a:bodyPr>
          <a:lstStyle/>
          <a:p>
            <a:r>
              <a:rPr lang="en-US" dirty="0" smtClean="0"/>
              <a:t>Analysis of </a:t>
            </a:r>
            <a:r>
              <a:rPr lang="en-US" dirty="0" err="1" smtClean="0"/>
              <a:t>Archaeolgoical</a:t>
            </a:r>
            <a:r>
              <a:rPr lang="en-US" dirty="0" smtClean="0"/>
              <a:t> Ceramics</a:t>
            </a:r>
          </a:p>
          <a:p>
            <a:r>
              <a:rPr lang="en-US" dirty="0" smtClean="0"/>
              <a:t>Ancient Civilizations: Complexity &amp; Collapse</a:t>
            </a:r>
          </a:p>
          <a:p>
            <a:r>
              <a:rPr lang="en-US" dirty="0" smtClean="0"/>
              <a:t>Anthropology of Ecotourism</a:t>
            </a:r>
          </a:p>
          <a:p>
            <a:r>
              <a:rPr lang="en-US" dirty="0" smtClean="0"/>
              <a:t>Anthropology of </a:t>
            </a:r>
            <a:r>
              <a:rPr lang="en-US" dirty="0" err="1" smtClean="0"/>
              <a:t>Toursim</a:t>
            </a:r>
            <a:endParaRPr lang="en-US" dirty="0" smtClean="0"/>
          </a:p>
          <a:p>
            <a:r>
              <a:rPr lang="en-US" dirty="0" smtClean="0"/>
              <a:t>Archaeology of the Andes of Argentina</a:t>
            </a:r>
          </a:p>
          <a:p>
            <a:r>
              <a:rPr lang="en-US" dirty="0" smtClean="0"/>
              <a:t>California Dreaming: West Coast Art and Visual Culture, 1848-present</a:t>
            </a:r>
          </a:p>
          <a:p>
            <a:r>
              <a:rPr lang="en-US" dirty="0" smtClean="0"/>
              <a:t>Ceramic Analysis for Archaeologists</a:t>
            </a:r>
          </a:p>
          <a:p>
            <a:r>
              <a:rPr lang="en-US" dirty="0" smtClean="0"/>
              <a:t>Concepts of Modernity 1: </a:t>
            </a:r>
            <a:r>
              <a:rPr lang="en-US" dirty="0" err="1" smtClean="0"/>
              <a:t>Philisophical</a:t>
            </a:r>
            <a:r>
              <a:rPr lang="en-US" dirty="0" smtClean="0"/>
              <a:t> Foundations</a:t>
            </a:r>
          </a:p>
          <a:p>
            <a:r>
              <a:rPr lang="en-US" dirty="0" smtClean="0"/>
              <a:t>Concepts of Modernity 2: The Study of Culture in the Age of Globalization</a:t>
            </a:r>
          </a:p>
          <a:p>
            <a:r>
              <a:rPr lang="en-US" dirty="0" smtClean="0"/>
              <a:t>Conservation Photography</a:t>
            </a:r>
          </a:p>
          <a:p>
            <a:r>
              <a:rPr lang="en-US" dirty="0" smtClean="0"/>
              <a:t>Contemporary Moral Problems</a:t>
            </a:r>
          </a:p>
          <a:p>
            <a:r>
              <a:rPr lang="en-US" dirty="0" smtClean="0"/>
              <a:t>Controlling Climate Change in the 21st Century</a:t>
            </a:r>
          </a:p>
          <a:p>
            <a:r>
              <a:rPr lang="en-US" dirty="0" err="1" smtClean="0"/>
              <a:t>d.science</a:t>
            </a:r>
            <a:r>
              <a:rPr lang="en-US" dirty="0" smtClean="0"/>
              <a:t>: Design for Science</a:t>
            </a:r>
          </a:p>
          <a:p>
            <a:r>
              <a:rPr lang="en-US" dirty="0" smtClean="0"/>
              <a:t>Ecology and Natural History of Jasper Ridge Biological Preserve</a:t>
            </a:r>
          </a:p>
          <a:p>
            <a:r>
              <a:rPr lang="en-US" dirty="0" smtClean="0"/>
              <a:t>Emergence of Chinese Civilization from Caves to Palaces</a:t>
            </a:r>
          </a:p>
          <a:p>
            <a:r>
              <a:rPr lang="en-US" dirty="0" smtClean="0"/>
              <a:t>Environmental Journalism</a:t>
            </a:r>
          </a:p>
          <a:p>
            <a:r>
              <a:rPr lang="en-US" dirty="0" smtClean="0"/>
              <a:t>Ethics of Environmental Choices</a:t>
            </a:r>
          </a:p>
          <a:p>
            <a:r>
              <a:rPr lang="en-US" dirty="0" smtClean="0"/>
              <a:t>Fundamentals </a:t>
            </a:r>
            <a:r>
              <a:rPr lang="en-US" dirty="0" err="1" smtClean="0"/>
              <a:t>fo</a:t>
            </a:r>
            <a:r>
              <a:rPr lang="en-US" dirty="0" smtClean="0"/>
              <a:t> Geographic Information Science</a:t>
            </a:r>
          </a:p>
          <a:p>
            <a:r>
              <a:rPr lang="en-US" dirty="0" smtClean="0"/>
              <a:t>Fusion of Art and Science: Along the Track of the Yellowstone Hotspot</a:t>
            </a:r>
          </a:p>
          <a:p>
            <a:r>
              <a:rPr lang="en-US" dirty="0" smtClean="0"/>
              <a:t>Global Literature: Reading New Worlds</a:t>
            </a:r>
          </a:p>
          <a:p>
            <a:r>
              <a:rPr lang="en-US" dirty="0" smtClean="0"/>
              <a:t>Heritage, Environment and </a:t>
            </a:r>
            <a:r>
              <a:rPr lang="en-US" dirty="0" err="1" smtClean="0"/>
              <a:t>Soverignty</a:t>
            </a:r>
            <a:r>
              <a:rPr lang="en-US" dirty="0" smtClean="0"/>
              <a:t> in Hawaii</a:t>
            </a:r>
          </a:p>
          <a:p>
            <a:r>
              <a:rPr lang="en-US" dirty="0" smtClean="0"/>
              <a:t>Imagining the Oceans</a:t>
            </a:r>
          </a:p>
          <a:p>
            <a:r>
              <a:rPr lang="en-US" dirty="0" smtClean="0"/>
              <a:t>Interpreting Space and Place: An Introduction to Mapmaking</a:t>
            </a:r>
          </a:p>
          <a:p>
            <a:r>
              <a:rPr lang="en-US" dirty="0" smtClean="0"/>
              <a:t>Introduction to Environmental Ethics</a:t>
            </a:r>
          </a:p>
          <a:p>
            <a:r>
              <a:rPr lang="en-US" dirty="0" smtClean="0"/>
              <a:t>Issues in Technology and the Environment</a:t>
            </a:r>
          </a:p>
          <a:p>
            <a:r>
              <a:rPr lang="en-US" dirty="0" smtClean="0"/>
              <a:t>Language and the Environment</a:t>
            </a:r>
          </a:p>
          <a:p>
            <a:r>
              <a:rPr lang="en-US" dirty="0" smtClean="0"/>
              <a:t>Mapping the Mediterranean</a:t>
            </a:r>
          </a:p>
          <a:p>
            <a:r>
              <a:rPr lang="en-US" dirty="0" smtClean="0"/>
              <a:t>Mark Twain and American Culture</a:t>
            </a:r>
          </a:p>
          <a:p>
            <a:r>
              <a:rPr lang="en-US" dirty="0" smtClean="0"/>
              <a:t>Maya Hieroglyphic Writing</a:t>
            </a:r>
          </a:p>
          <a:p>
            <a:r>
              <a:rPr lang="en-US" dirty="0" smtClean="0"/>
              <a:t>Native American Philosophy</a:t>
            </a:r>
          </a:p>
          <a:p>
            <a:r>
              <a:rPr lang="en-US" dirty="0" smtClean="0"/>
              <a:t>Natives, Immigrants, and Pioneers: The Culture and Politics of the American Landscape</a:t>
            </a:r>
          </a:p>
          <a:p>
            <a:r>
              <a:rPr lang="en-US" dirty="0" smtClean="0"/>
              <a:t>Nature, Culture, Heritage</a:t>
            </a:r>
          </a:p>
          <a:p>
            <a:r>
              <a:rPr lang="en-US" dirty="0" smtClean="0"/>
              <a:t>Parks and Peoples: The Benefits and Costs of Protected Area Conservation</a:t>
            </a:r>
          </a:p>
          <a:p>
            <a:r>
              <a:rPr lang="en-US" dirty="0" smtClean="0"/>
              <a:t>Photographing Nature</a:t>
            </a:r>
          </a:p>
          <a:p>
            <a:r>
              <a:rPr lang="en-US" dirty="0" smtClean="0"/>
              <a:t>Picturing the Cosmos</a:t>
            </a:r>
          </a:p>
          <a:p>
            <a:r>
              <a:rPr lang="en-US" dirty="0" smtClean="0"/>
              <a:t>Population Ethics</a:t>
            </a:r>
          </a:p>
          <a:p>
            <a:r>
              <a:rPr lang="en-US" dirty="0" smtClean="0"/>
              <a:t>Practice of Everyday Life in Kazakhstan: From </a:t>
            </a:r>
            <a:r>
              <a:rPr lang="en-US" dirty="0" err="1" smtClean="0"/>
              <a:t>Nomadism</a:t>
            </a:r>
            <a:r>
              <a:rPr lang="en-US" dirty="0" smtClean="0"/>
              <a:t> to Modernity</a:t>
            </a:r>
          </a:p>
          <a:p>
            <a:r>
              <a:rPr lang="en-US" dirty="0" smtClean="0"/>
              <a:t>Risky Environments: The Nature of </a:t>
            </a:r>
            <a:r>
              <a:rPr lang="en-US" dirty="0" err="1" smtClean="0"/>
              <a:t>Diaster</a:t>
            </a:r>
            <a:endParaRPr lang="en-US" dirty="0" smtClean="0"/>
          </a:p>
          <a:p>
            <a:r>
              <a:rPr lang="en-US" dirty="0" smtClean="0"/>
              <a:t>Science, Technology and Contemporary Society</a:t>
            </a:r>
          </a:p>
          <a:p>
            <a:r>
              <a:rPr lang="en-US" dirty="0" smtClean="0"/>
              <a:t>Sustainability and Collapse</a:t>
            </a:r>
          </a:p>
          <a:p>
            <a:r>
              <a:rPr lang="en-US" dirty="0" smtClean="0"/>
              <a:t>Tales of Adventure and Survival</a:t>
            </a:r>
          </a:p>
          <a:p>
            <a:r>
              <a:rPr lang="en-US" dirty="0" smtClean="0"/>
              <a:t>Technology and the Good Life</a:t>
            </a:r>
          </a:p>
          <a:p>
            <a:r>
              <a:rPr lang="en-US" dirty="0" smtClean="0"/>
              <a:t>Technology, Innovation and History of the Book</a:t>
            </a:r>
          </a:p>
          <a:p>
            <a:r>
              <a:rPr lang="en-US" dirty="0" smtClean="0"/>
              <a:t>Ten Things: An Archaeology of Design</a:t>
            </a:r>
          </a:p>
          <a:p>
            <a:r>
              <a:rPr lang="en-US" dirty="0" smtClean="0"/>
              <a:t>The Literature of the Americas</a:t>
            </a:r>
          </a:p>
          <a:p>
            <a:r>
              <a:rPr lang="en-US" dirty="0" smtClean="0"/>
              <a:t>The Public Life of Science and Technology</a:t>
            </a:r>
          </a:p>
          <a:p>
            <a:r>
              <a:rPr lang="en-US" dirty="0" err="1" smtClean="0"/>
              <a:t>Valuesciecne</a:t>
            </a:r>
            <a:r>
              <a:rPr lang="en-US" dirty="0" smtClean="0"/>
              <a:t>: Shedding Illusion to Live Better</a:t>
            </a:r>
          </a:p>
          <a:p>
            <a:r>
              <a:rPr lang="en-US" dirty="0" smtClean="0"/>
              <a:t>Views of a Changing Sea: Literature and Science</a:t>
            </a:r>
          </a:p>
          <a:p>
            <a:r>
              <a:rPr lang="en-US" dirty="0" smtClean="0"/>
              <a:t>Wastelands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Inquiry</a:t>
            </a:r>
            <a:endParaRPr lang="en-US" dirty="0"/>
          </a:p>
        </p:txBody>
      </p:sp>
      <p:sp>
        <p:nvSpPr>
          <p:cNvPr id="4" name="Content Placeholder 3"/>
          <p:cNvSpPr>
            <a:spLocks noGrp="1"/>
          </p:cNvSpPr>
          <p:nvPr>
            <p:ph idx="1"/>
          </p:nvPr>
        </p:nvSpPr>
        <p:spPr/>
        <p:txBody>
          <a:bodyPr numCol="3">
            <a:normAutofit fontScale="25000" lnSpcReduction="20000"/>
          </a:bodyPr>
          <a:lstStyle/>
          <a:p>
            <a:r>
              <a:rPr lang="en-US" dirty="0" smtClean="0"/>
              <a:t>African Americans and Social Movements</a:t>
            </a:r>
          </a:p>
          <a:p>
            <a:r>
              <a:rPr lang="en-US" dirty="0" smtClean="0"/>
              <a:t>America and the World Economy</a:t>
            </a:r>
          </a:p>
          <a:p>
            <a:r>
              <a:rPr lang="en-US" dirty="0" smtClean="0"/>
              <a:t>Analysis of </a:t>
            </a:r>
            <a:r>
              <a:rPr lang="en-US" dirty="0" err="1" smtClean="0"/>
              <a:t>Archaeolgoical</a:t>
            </a:r>
            <a:r>
              <a:rPr lang="en-US" dirty="0" smtClean="0"/>
              <a:t> Ceramics</a:t>
            </a:r>
          </a:p>
          <a:p>
            <a:r>
              <a:rPr lang="en-US" dirty="0" smtClean="0"/>
              <a:t>Ancient Civilizations: Complexity &amp; Collapse</a:t>
            </a:r>
          </a:p>
          <a:p>
            <a:r>
              <a:rPr lang="en-US" dirty="0" smtClean="0"/>
              <a:t>Anthropology of Ecotourism</a:t>
            </a:r>
          </a:p>
          <a:p>
            <a:r>
              <a:rPr lang="en-US" dirty="0" smtClean="0"/>
              <a:t>Anthropology of </a:t>
            </a:r>
            <a:r>
              <a:rPr lang="en-US" dirty="0" err="1" smtClean="0"/>
              <a:t>Toursim</a:t>
            </a:r>
            <a:endParaRPr lang="en-US" dirty="0" smtClean="0"/>
          </a:p>
          <a:p>
            <a:r>
              <a:rPr lang="en-US" dirty="0" smtClean="0"/>
              <a:t>Archaeological Methods</a:t>
            </a:r>
          </a:p>
          <a:p>
            <a:r>
              <a:rPr lang="en-US" dirty="0" smtClean="0"/>
              <a:t>Archaeology of North America</a:t>
            </a:r>
          </a:p>
          <a:p>
            <a:r>
              <a:rPr lang="en-US" dirty="0" smtClean="0"/>
              <a:t>Archaeology of the Andes of Argentina</a:t>
            </a:r>
          </a:p>
          <a:p>
            <a:r>
              <a:rPr lang="en-US" dirty="0" smtClean="0"/>
              <a:t>Astrobiology and Space Exploration</a:t>
            </a:r>
          </a:p>
          <a:p>
            <a:r>
              <a:rPr lang="en-US" dirty="0" smtClean="0"/>
              <a:t>Biogeography of Disease</a:t>
            </a:r>
          </a:p>
          <a:p>
            <a:r>
              <a:rPr lang="en-US" dirty="0" err="1" smtClean="0"/>
              <a:t>Biosecurity</a:t>
            </a:r>
            <a:r>
              <a:rPr lang="en-US" dirty="0" smtClean="0"/>
              <a:t> and Bioterrorism Response</a:t>
            </a:r>
          </a:p>
          <a:p>
            <a:r>
              <a:rPr lang="en-US" dirty="0" smtClean="0"/>
              <a:t>California Dreaming: West Coast Art and Visual Culture, 1848-present</a:t>
            </a:r>
          </a:p>
          <a:p>
            <a:r>
              <a:rPr lang="en-US" dirty="0" smtClean="0"/>
              <a:t>Central Topics in Philosophy of Science: Causation</a:t>
            </a:r>
          </a:p>
          <a:p>
            <a:r>
              <a:rPr lang="en-US" dirty="0" smtClean="0"/>
              <a:t>Central Topics in Philosophy of Science: Theory and Evidence</a:t>
            </a:r>
          </a:p>
          <a:p>
            <a:r>
              <a:rPr lang="en-US" dirty="0" smtClean="0"/>
              <a:t>Ceramic Analysis for Archaeologists</a:t>
            </a:r>
          </a:p>
          <a:p>
            <a:r>
              <a:rPr lang="en-US" dirty="0" smtClean="0"/>
              <a:t>Challenges of Human Migration: Health and Health Care of Migrants and </a:t>
            </a:r>
            <a:r>
              <a:rPr lang="en-US" dirty="0" err="1" smtClean="0"/>
              <a:t>Autochothonous</a:t>
            </a:r>
            <a:r>
              <a:rPr lang="en-US" dirty="0" smtClean="0"/>
              <a:t> Populations</a:t>
            </a:r>
          </a:p>
          <a:p>
            <a:r>
              <a:rPr lang="en-US" dirty="0" smtClean="0"/>
              <a:t>Chicano/Latino Politics</a:t>
            </a:r>
          </a:p>
          <a:p>
            <a:r>
              <a:rPr lang="en-US" dirty="0" smtClean="0"/>
              <a:t>China in World Politics</a:t>
            </a:r>
          </a:p>
          <a:p>
            <a:r>
              <a:rPr lang="en-US" dirty="0" smtClean="0"/>
              <a:t>Climate and Energy Seminar</a:t>
            </a:r>
          </a:p>
          <a:p>
            <a:r>
              <a:rPr lang="en-US" dirty="0" smtClean="0"/>
              <a:t>Climate Change in the West: A History of the Future</a:t>
            </a:r>
          </a:p>
          <a:p>
            <a:r>
              <a:rPr lang="en-US" dirty="0" smtClean="0"/>
              <a:t>Climate Change Law and Policy: From California to the Federal Government</a:t>
            </a:r>
          </a:p>
          <a:p>
            <a:r>
              <a:rPr lang="en-US" dirty="0" smtClean="0"/>
              <a:t>Climate Change: Science and Society</a:t>
            </a:r>
          </a:p>
          <a:p>
            <a:r>
              <a:rPr lang="en-US" dirty="0" smtClean="0"/>
              <a:t>Climate Policy Analysis</a:t>
            </a:r>
          </a:p>
          <a:p>
            <a:r>
              <a:rPr lang="en-US" dirty="0" smtClean="0"/>
              <a:t>Concepts of Urban Agriculture</a:t>
            </a:r>
          </a:p>
          <a:p>
            <a:r>
              <a:rPr lang="en-US" dirty="0" smtClean="0"/>
              <a:t>Conservation and Development Dilemmas in Latin America: Microcosm of the Galapagos</a:t>
            </a:r>
          </a:p>
          <a:p>
            <a:r>
              <a:rPr lang="en-US" dirty="0" smtClean="0"/>
              <a:t>Conservation and Evolutionary Ecology</a:t>
            </a:r>
          </a:p>
          <a:p>
            <a:r>
              <a:rPr lang="en-US" dirty="0" smtClean="0"/>
              <a:t>Conservation Photography</a:t>
            </a:r>
          </a:p>
          <a:p>
            <a:r>
              <a:rPr lang="en-US" dirty="0" smtClean="0"/>
              <a:t>Controlling Climate Change in the 21st Century</a:t>
            </a:r>
          </a:p>
          <a:p>
            <a:r>
              <a:rPr lang="en-US" dirty="0" smtClean="0"/>
              <a:t>Culture, Evolution and Society</a:t>
            </a:r>
          </a:p>
          <a:p>
            <a:r>
              <a:rPr lang="en-US" dirty="0" smtClean="0"/>
              <a:t>Darwin in the History of Life</a:t>
            </a:r>
          </a:p>
          <a:p>
            <a:r>
              <a:rPr lang="en-US" dirty="0" smtClean="0"/>
              <a:t>Democracy, Development and the Rule of Law</a:t>
            </a:r>
          </a:p>
          <a:p>
            <a:r>
              <a:rPr lang="en-US" dirty="0" smtClean="0"/>
              <a:t>Dynamics of Change in Africa</a:t>
            </a:r>
          </a:p>
          <a:p>
            <a:r>
              <a:rPr lang="en-US" dirty="0" smtClean="0"/>
              <a:t>Earth System Dynamics</a:t>
            </a:r>
          </a:p>
          <a:p>
            <a:r>
              <a:rPr lang="en-US" dirty="0" smtClean="0"/>
              <a:t>Ecology, Evolution &amp; Human Health</a:t>
            </a:r>
          </a:p>
          <a:p>
            <a:r>
              <a:rPr lang="en-US" dirty="0" smtClean="0"/>
              <a:t>Emergence of Chinese Civilization from Caves to Palaces</a:t>
            </a:r>
          </a:p>
          <a:p>
            <a:r>
              <a:rPr lang="en-US" dirty="0" smtClean="0"/>
              <a:t>Energy and Climate Cooperation in the Western Hemisphere</a:t>
            </a:r>
          </a:p>
          <a:p>
            <a:r>
              <a:rPr lang="en-US" dirty="0" smtClean="0"/>
              <a:t>Energy Options for the 21st Century</a:t>
            </a:r>
          </a:p>
          <a:p>
            <a:r>
              <a:rPr lang="en-US" dirty="0" smtClean="0"/>
              <a:t>Energy Policy Analysis</a:t>
            </a:r>
          </a:p>
          <a:p>
            <a:r>
              <a:rPr lang="en-US" dirty="0" smtClean="0"/>
              <a:t>Energy Sustainability and Climate Change</a:t>
            </a:r>
          </a:p>
          <a:p>
            <a:r>
              <a:rPr lang="en-US" dirty="0" smtClean="0"/>
              <a:t>Environment, Technology and Revolution in World History</a:t>
            </a:r>
          </a:p>
          <a:p>
            <a:r>
              <a:rPr lang="en-US" dirty="0" smtClean="0"/>
              <a:t>Environmental and Health Policy Analysis</a:t>
            </a:r>
          </a:p>
          <a:p>
            <a:r>
              <a:rPr lang="en-US" dirty="0" smtClean="0"/>
              <a:t>Environmental Crises and Historical Change</a:t>
            </a:r>
          </a:p>
          <a:p>
            <a:r>
              <a:rPr lang="en-US" dirty="0" smtClean="0"/>
              <a:t>Environmental Economics</a:t>
            </a:r>
          </a:p>
          <a:p>
            <a:r>
              <a:rPr lang="en-US" dirty="0" smtClean="0"/>
              <a:t>Environmental Justice: Local, National and International Dimensions</a:t>
            </a:r>
          </a:p>
          <a:p>
            <a:r>
              <a:rPr lang="en-US" dirty="0" smtClean="0"/>
              <a:t>Environmental Law and Policy</a:t>
            </a:r>
          </a:p>
          <a:p>
            <a:r>
              <a:rPr lang="en-US" dirty="0" smtClean="0"/>
              <a:t>Environmental Policy and the City in U.S. History (HISTORY 260E)</a:t>
            </a:r>
          </a:p>
          <a:p>
            <a:r>
              <a:rPr lang="en-US" dirty="0" smtClean="0"/>
              <a:t>Ethics of Environmental Choices</a:t>
            </a:r>
          </a:p>
          <a:p>
            <a:r>
              <a:rPr lang="en-US" dirty="0" smtClean="0"/>
              <a:t>Everest: Extreme Anthropology</a:t>
            </a:r>
          </a:p>
          <a:p>
            <a:r>
              <a:rPr lang="en-US" dirty="0" smtClean="0"/>
              <a:t>Evidence and Evolution</a:t>
            </a:r>
          </a:p>
          <a:p>
            <a:r>
              <a:rPr lang="en-US" dirty="0" smtClean="0"/>
              <a:t>Evolution</a:t>
            </a:r>
          </a:p>
          <a:p>
            <a:r>
              <a:rPr lang="en-US" dirty="0" smtClean="0"/>
              <a:t>Evolution and Conservation in the Galapagos</a:t>
            </a:r>
          </a:p>
          <a:p>
            <a:r>
              <a:rPr lang="en-US" dirty="0" smtClean="0"/>
              <a:t>Family, Friends, and Groups: The Ethics of Association</a:t>
            </a:r>
          </a:p>
          <a:p>
            <a:r>
              <a:rPr lang="en-US" dirty="0" smtClean="0"/>
              <a:t>Famine in the Modern World</a:t>
            </a:r>
          </a:p>
          <a:p>
            <a:r>
              <a:rPr lang="en-US" dirty="0" smtClean="0"/>
              <a:t>Faunal Analysis: Animal Remains for the Archaeologist</a:t>
            </a:r>
          </a:p>
          <a:p>
            <a:r>
              <a:rPr lang="en-US" dirty="0" smtClean="0"/>
              <a:t>Field Ecology and Conservation</a:t>
            </a:r>
          </a:p>
          <a:p>
            <a:r>
              <a:rPr lang="en-US" dirty="0" smtClean="0"/>
              <a:t>Food and Community: New Visions for a Sustainable Future</a:t>
            </a:r>
          </a:p>
          <a:p>
            <a:r>
              <a:rPr lang="en-US" dirty="0" smtClean="0"/>
              <a:t>Food and Security</a:t>
            </a:r>
          </a:p>
          <a:p>
            <a:r>
              <a:rPr lang="en-US" dirty="0" smtClean="0"/>
              <a:t>Food and Society: Exploring Eating Behaviors in Social, Environmental, and Policy Context</a:t>
            </a:r>
          </a:p>
          <a:p>
            <a:r>
              <a:rPr lang="en-US" dirty="0" smtClean="0"/>
              <a:t>From Coffee to Cocaine: Commodities, Society, and Environment in Modern South America</a:t>
            </a:r>
          </a:p>
          <a:p>
            <a:r>
              <a:rPr lang="en-US" dirty="0" smtClean="0"/>
              <a:t>From Farm to Fork: The Science and Practice of Growing and Cooking Food</a:t>
            </a:r>
          </a:p>
          <a:p>
            <a:r>
              <a:rPr lang="en-US" dirty="0" smtClean="0"/>
              <a:t>Fusion of Art and Science: Along the Track of the Yellowstone Hotspot</a:t>
            </a:r>
          </a:p>
          <a:p>
            <a:r>
              <a:rPr lang="en-US" dirty="0" smtClean="0"/>
              <a:t>Genes and Environment in Disease Causation: Implications for Medicine and Public Health</a:t>
            </a:r>
          </a:p>
          <a:p>
            <a:r>
              <a:rPr lang="en-US" dirty="0" smtClean="0"/>
              <a:t>Genocide and Humanitarian Intervention</a:t>
            </a:r>
          </a:p>
          <a:p>
            <a:r>
              <a:rPr lang="en-US" dirty="0" smtClean="0"/>
              <a:t>Global Historical Geography</a:t>
            </a:r>
          </a:p>
          <a:p>
            <a:r>
              <a:rPr lang="en-US" dirty="0" smtClean="0"/>
              <a:t>Global Land Use Change to 2050</a:t>
            </a:r>
          </a:p>
          <a:p>
            <a:r>
              <a:rPr lang="en-US" dirty="0" smtClean="0"/>
              <a:t>Heritage, Environment and </a:t>
            </a:r>
            <a:r>
              <a:rPr lang="en-US" dirty="0" err="1" smtClean="0"/>
              <a:t>Soverignty</a:t>
            </a:r>
            <a:r>
              <a:rPr lang="en-US" dirty="0" smtClean="0"/>
              <a:t> in Hawaii</a:t>
            </a:r>
          </a:p>
          <a:p>
            <a:r>
              <a:rPr lang="en-US" dirty="0" smtClean="0"/>
              <a:t>Historical Geography Colloquium: Maps in the Early Modern World</a:t>
            </a:r>
          </a:p>
          <a:p>
            <a:r>
              <a:rPr lang="en-US" dirty="0" smtClean="0"/>
              <a:t>History of Anthropological Theory, Ecology and Environment</a:t>
            </a:r>
          </a:p>
          <a:p>
            <a:r>
              <a:rPr lang="en-US" dirty="0" smtClean="0"/>
              <a:t>History of San Francisco</a:t>
            </a:r>
          </a:p>
          <a:p>
            <a:r>
              <a:rPr lang="en-US" dirty="0" smtClean="0"/>
              <a:t>History of South Africa</a:t>
            </a:r>
          </a:p>
          <a:p>
            <a:r>
              <a:rPr lang="en-US" dirty="0" smtClean="0"/>
              <a:t>Human Dimensions of Global Environmental Change: Resilience, Vulnerability, and Environmental Justice</a:t>
            </a:r>
          </a:p>
          <a:p>
            <a:r>
              <a:rPr lang="en-US" dirty="0" smtClean="0"/>
              <a:t>Human Ecology: Adaptations to Climate and Climate Change</a:t>
            </a:r>
          </a:p>
          <a:p>
            <a:r>
              <a:rPr lang="en-US" dirty="0" smtClean="0"/>
              <a:t>Human Rights and Global Health</a:t>
            </a:r>
          </a:p>
          <a:p>
            <a:r>
              <a:rPr lang="en-US" dirty="0" smtClean="0"/>
              <a:t>Humanitarian Aid and Politics</a:t>
            </a:r>
          </a:p>
          <a:p>
            <a:r>
              <a:rPr lang="en-US" dirty="0" smtClean="0"/>
              <a:t>Impact of Infectious Disease on Human History</a:t>
            </a:r>
          </a:p>
          <a:p>
            <a:r>
              <a:rPr lang="en-US" dirty="0" smtClean="0"/>
              <a:t>India's Forgotten Empire: The Rise and Fall of Indus Civilization</a:t>
            </a:r>
          </a:p>
          <a:p>
            <a:r>
              <a:rPr lang="en-US" dirty="0" smtClean="0"/>
              <a:t>Indigenous Peoples and Environmental Problems</a:t>
            </a:r>
          </a:p>
          <a:p>
            <a:r>
              <a:rPr lang="en-US" dirty="0" smtClean="0"/>
              <a:t>Institutions and the Natural Environment</a:t>
            </a:r>
          </a:p>
          <a:p>
            <a:r>
              <a:rPr lang="en-US" dirty="0" smtClean="0"/>
              <a:t>Intellectual Property: Scientific Evidence in Patent Litigation</a:t>
            </a:r>
          </a:p>
          <a:p>
            <a:r>
              <a:rPr lang="en-US" dirty="0" smtClean="0"/>
              <a:t>International Environmental Policy</a:t>
            </a:r>
          </a:p>
          <a:p>
            <a:r>
              <a:rPr lang="en-US" dirty="0" smtClean="0"/>
              <a:t>International Security in a Changing World</a:t>
            </a:r>
          </a:p>
          <a:p>
            <a:r>
              <a:rPr lang="en-US" dirty="0" smtClean="0"/>
              <a:t>International Trade Law</a:t>
            </a:r>
          </a:p>
          <a:p>
            <a:r>
              <a:rPr lang="en-US" dirty="0" smtClean="0"/>
              <a:t>Interpreting Space and Place: An Introduction to Mapmaking</a:t>
            </a:r>
          </a:p>
          <a:p>
            <a:r>
              <a:rPr lang="en-US" dirty="0" err="1" smtClean="0"/>
              <a:t>Introdcution</a:t>
            </a:r>
            <a:r>
              <a:rPr lang="en-US" dirty="0" smtClean="0"/>
              <a:t> to Environmental Ethics</a:t>
            </a:r>
          </a:p>
          <a:p>
            <a:r>
              <a:rPr lang="en-US" dirty="0" smtClean="0"/>
              <a:t>Introduction to </a:t>
            </a:r>
            <a:r>
              <a:rPr lang="en-US" dirty="0" err="1" smtClean="0"/>
              <a:t>Archaeobotany</a:t>
            </a:r>
            <a:endParaRPr lang="en-US" dirty="0" smtClean="0"/>
          </a:p>
          <a:p>
            <a:r>
              <a:rPr lang="en-US" dirty="0" smtClean="0"/>
              <a:t>Introduction to Comparative Politics</a:t>
            </a:r>
          </a:p>
          <a:p>
            <a:r>
              <a:rPr lang="en-US" dirty="0" smtClean="0"/>
              <a:t>Introduction to Earth Systems</a:t>
            </a:r>
          </a:p>
          <a:p>
            <a:r>
              <a:rPr lang="en-US" dirty="0" smtClean="0"/>
              <a:t>Introduction to Game Theoretic Methods in </a:t>
            </a:r>
            <a:r>
              <a:rPr lang="en-US" dirty="0" err="1" smtClean="0"/>
              <a:t>Politcal</a:t>
            </a:r>
            <a:r>
              <a:rPr lang="en-US" dirty="0" smtClean="0"/>
              <a:t> Science</a:t>
            </a:r>
          </a:p>
          <a:p>
            <a:r>
              <a:rPr lang="en-US" dirty="0" smtClean="0"/>
              <a:t>106)</a:t>
            </a:r>
          </a:p>
          <a:p>
            <a:r>
              <a:rPr lang="en-US" dirty="0" smtClean="0"/>
              <a:t>Yangtze: Nature, History and a River</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Inquiry (cont.)</a:t>
            </a:r>
            <a:endParaRPr lang="en-US" dirty="0"/>
          </a:p>
        </p:txBody>
      </p:sp>
      <p:sp>
        <p:nvSpPr>
          <p:cNvPr id="3" name="Content Placeholder 2"/>
          <p:cNvSpPr>
            <a:spLocks noGrp="1"/>
          </p:cNvSpPr>
          <p:nvPr>
            <p:ph idx="1"/>
          </p:nvPr>
        </p:nvSpPr>
        <p:spPr/>
        <p:txBody>
          <a:bodyPr numCol="3">
            <a:normAutofit fontScale="25000" lnSpcReduction="20000"/>
          </a:bodyPr>
          <a:lstStyle/>
          <a:p>
            <a:r>
              <a:rPr lang="en-US" dirty="0" smtClean="0"/>
              <a:t>Introduction to Global Justice</a:t>
            </a:r>
          </a:p>
          <a:p>
            <a:r>
              <a:rPr lang="en-US" dirty="0" smtClean="0"/>
              <a:t>Introduction to International Relations</a:t>
            </a:r>
          </a:p>
          <a:p>
            <a:r>
              <a:rPr lang="en-US" dirty="0" smtClean="0"/>
              <a:t>Introduction to Prehistoric Archeology</a:t>
            </a:r>
          </a:p>
          <a:p>
            <a:r>
              <a:rPr lang="en-US" dirty="0" smtClean="0"/>
              <a:t>Introduction to the Philosophy of Science</a:t>
            </a:r>
          </a:p>
          <a:p>
            <a:r>
              <a:rPr lang="en-US" dirty="0" smtClean="0"/>
              <a:t>Introduction to Urban Design: Contemporary Urban Design in Theory and Practice</a:t>
            </a:r>
          </a:p>
          <a:p>
            <a:r>
              <a:rPr lang="en-US" dirty="0" smtClean="0"/>
              <a:t>Islands as Model Systems: Geology, Evolution, Ecology and Human Societies</a:t>
            </a:r>
          </a:p>
          <a:p>
            <a:r>
              <a:rPr lang="en-US" dirty="0" smtClean="0"/>
              <a:t>Issues in International Economics</a:t>
            </a:r>
          </a:p>
          <a:p>
            <a:r>
              <a:rPr lang="en-US" dirty="0" smtClean="0"/>
              <a:t>Issues in Technology and the Environment</a:t>
            </a:r>
          </a:p>
          <a:p>
            <a:r>
              <a:rPr lang="en-US" dirty="0" smtClean="0"/>
              <a:t>Land Use Control</a:t>
            </a:r>
          </a:p>
          <a:p>
            <a:r>
              <a:rPr lang="en-US" dirty="0" smtClean="0"/>
              <a:t>Language and the Environment</a:t>
            </a:r>
          </a:p>
          <a:p>
            <a:r>
              <a:rPr lang="en-US" dirty="0" smtClean="0"/>
              <a:t>Law and Public Policy</a:t>
            </a:r>
          </a:p>
          <a:p>
            <a:r>
              <a:rPr lang="en-US" dirty="0" smtClean="0"/>
              <a:t>Law and Public Policy: Issues in Implementation</a:t>
            </a:r>
          </a:p>
          <a:p>
            <a:r>
              <a:rPr lang="en-US" dirty="0" smtClean="0"/>
              <a:t>Learning Creativity In Biology Through Finding a Good Problem and Searching for Innovative Solutions</a:t>
            </a:r>
          </a:p>
          <a:p>
            <a:r>
              <a:rPr lang="en-US" dirty="0" smtClean="0"/>
              <a:t>Man </a:t>
            </a:r>
            <a:r>
              <a:rPr lang="en-US" dirty="0" err="1" smtClean="0"/>
              <a:t>vs</a:t>
            </a:r>
            <a:r>
              <a:rPr lang="en-US" dirty="0" smtClean="0"/>
              <a:t> Nature: Coping with Disasters Using Space Technology</a:t>
            </a:r>
          </a:p>
          <a:p>
            <a:r>
              <a:rPr lang="en-US" dirty="0" smtClean="0"/>
              <a:t>Mapping the Mediterranean</a:t>
            </a:r>
          </a:p>
          <a:p>
            <a:r>
              <a:rPr lang="en-US" dirty="0" smtClean="0"/>
              <a:t>Maps, Borders and Conflict in East Asia</a:t>
            </a:r>
          </a:p>
          <a:p>
            <a:r>
              <a:rPr lang="en-US" dirty="0" smtClean="0"/>
              <a:t>Maya Hieroglyphic Writing</a:t>
            </a:r>
          </a:p>
          <a:p>
            <a:r>
              <a:rPr lang="en-US" dirty="0" smtClean="0"/>
              <a:t>Methods and Models for Policy and Strategy Analysis</a:t>
            </a:r>
          </a:p>
          <a:p>
            <a:r>
              <a:rPr lang="en-US" dirty="0" smtClean="0"/>
              <a:t>Native American Philosophy</a:t>
            </a:r>
          </a:p>
          <a:p>
            <a:r>
              <a:rPr lang="en-US" dirty="0" smtClean="0"/>
              <a:t>Natural Hazards and Risk Communication</a:t>
            </a:r>
          </a:p>
          <a:p>
            <a:r>
              <a:rPr lang="en-US" dirty="0" smtClean="0"/>
              <a:t>Natural Resource Law and Policy Workshop</a:t>
            </a:r>
          </a:p>
          <a:p>
            <a:r>
              <a:rPr lang="en-US" dirty="0" smtClean="0"/>
              <a:t>Natural Resources Law and Policy</a:t>
            </a:r>
          </a:p>
          <a:p>
            <a:r>
              <a:rPr lang="en-US" dirty="0" smtClean="0"/>
              <a:t>Nature, Culture, Heritage</a:t>
            </a:r>
          </a:p>
          <a:p>
            <a:r>
              <a:rPr lang="en-US" dirty="0" err="1" smtClean="0"/>
              <a:t>Neandertals</a:t>
            </a:r>
            <a:r>
              <a:rPr lang="en-US" dirty="0" smtClean="0"/>
              <a:t> &amp; Modern Humans: Origin, Evolution, Interactions</a:t>
            </a:r>
          </a:p>
          <a:p>
            <a:r>
              <a:rPr lang="en-US" dirty="0" smtClean="0"/>
              <a:t>Negotiating Sustainable Development</a:t>
            </a:r>
          </a:p>
          <a:p>
            <a:r>
              <a:rPr lang="en-US" dirty="0" smtClean="0"/>
              <a:t>Parks and Peoples: The Benefits and Costs of Protected Area Conservation</a:t>
            </a:r>
          </a:p>
          <a:p>
            <a:r>
              <a:rPr lang="en-US" dirty="0" smtClean="0"/>
              <a:t>Peopling of the Globe: Changing Patterns of Land Use and Consumption Over the Last 50,000 years</a:t>
            </a:r>
          </a:p>
          <a:p>
            <a:r>
              <a:rPr lang="en-US" dirty="0" smtClean="0"/>
              <a:t>Philosophy of Biology</a:t>
            </a:r>
          </a:p>
          <a:p>
            <a:r>
              <a:rPr lang="en-US" dirty="0" smtClean="0"/>
              <a:t>Picturing the Cosmos</a:t>
            </a:r>
          </a:p>
          <a:p>
            <a:r>
              <a:rPr lang="en-US" dirty="0" smtClean="0"/>
              <a:t>Plant Evolutionary Ecology</a:t>
            </a:r>
          </a:p>
          <a:p>
            <a:r>
              <a:rPr lang="en-US" dirty="0" smtClean="0"/>
              <a:t>Policy and Climate Change</a:t>
            </a:r>
          </a:p>
          <a:p>
            <a:r>
              <a:rPr lang="en-US" dirty="0" smtClean="0"/>
              <a:t>Political Economy of Development in Rural India</a:t>
            </a:r>
          </a:p>
          <a:p>
            <a:r>
              <a:rPr lang="en-US" dirty="0" smtClean="0"/>
              <a:t>Politics and Public Policy</a:t>
            </a:r>
          </a:p>
          <a:p>
            <a:r>
              <a:rPr lang="en-US" dirty="0" smtClean="0"/>
              <a:t>Politics of Energy Efficiency</a:t>
            </a:r>
          </a:p>
          <a:p>
            <a:r>
              <a:rPr lang="en-US" dirty="0" smtClean="0"/>
              <a:t>Practice of Everyday Life in Kazakhstan: From </a:t>
            </a:r>
            <a:r>
              <a:rPr lang="en-US" dirty="0" err="1" smtClean="0"/>
              <a:t>Nomadism</a:t>
            </a:r>
            <a:r>
              <a:rPr lang="en-US" dirty="0" smtClean="0"/>
              <a:t> to Modernity</a:t>
            </a:r>
          </a:p>
          <a:p>
            <a:r>
              <a:rPr lang="en-US" dirty="0" smtClean="0"/>
              <a:t>Predicting the Future: Puzzles of Induction</a:t>
            </a:r>
          </a:p>
          <a:p>
            <a:r>
              <a:rPr lang="en-US" dirty="0" smtClean="0"/>
              <a:t>Principles and Practices of Sustainable Agriculture</a:t>
            </a:r>
          </a:p>
          <a:p>
            <a:r>
              <a:rPr lang="en-US" dirty="0" smtClean="0"/>
              <a:t>Regional Politics and Decision Making in Silicon Valley</a:t>
            </a:r>
          </a:p>
          <a:p>
            <a:r>
              <a:rPr lang="en-US" dirty="0" smtClean="0"/>
              <a:t>Renewable Energy for a Sustainable World</a:t>
            </a:r>
          </a:p>
          <a:p>
            <a:r>
              <a:rPr lang="en-US" dirty="0" smtClean="0"/>
              <a:t>Risky Environments: The Nature of </a:t>
            </a:r>
            <a:r>
              <a:rPr lang="en-US" dirty="0" err="1" smtClean="0"/>
              <a:t>Diaster</a:t>
            </a:r>
            <a:endParaRPr lang="en-US" dirty="0" smtClean="0"/>
          </a:p>
          <a:p>
            <a:r>
              <a:rPr lang="en-US" dirty="0" smtClean="0"/>
              <a:t>Sacred Space</a:t>
            </a:r>
          </a:p>
          <a:p>
            <a:r>
              <a:rPr lang="en-US" dirty="0" smtClean="0"/>
              <a:t>Science and Environmental Education in Informal Contexts</a:t>
            </a:r>
          </a:p>
          <a:p>
            <a:r>
              <a:rPr lang="en-US" dirty="0" smtClean="0"/>
              <a:t>Science and Technology Policy</a:t>
            </a:r>
          </a:p>
          <a:p>
            <a:r>
              <a:rPr lang="en-US" dirty="0" smtClean="0"/>
              <a:t>Science, Technology and Contemporary Society</a:t>
            </a:r>
          </a:p>
          <a:p>
            <a:r>
              <a:rPr lang="en-US" dirty="0" smtClean="0"/>
              <a:t>Science, Technology and Contemporary Society</a:t>
            </a:r>
          </a:p>
          <a:p>
            <a:r>
              <a:rPr lang="en-US" dirty="0" smtClean="0"/>
              <a:t>Science, Technology and Politics</a:t>
            </a:r>
          </a:p>
          <a:p>
            <a:r>
              <a:rPr lang="en-US" dirty="0" smtClean="0"/>
              <a:t>Science, Technology and Society in the Face of the Looming Disaster</a:t>
            </a:r>
          </a:p>
          <a:p>
            <a:r>
              <a:rPr lang="en-US" dirty="0" smtClean="0"/>
              <a:t>Seminar on Institutional Theory and World Society</a:t>
            </a:r>
          </a:p>
          <a:p>
            <a:r>
              <a:rPr lang="en-US" dirty="0" smtClean="0"/>
              <a:t>Significant Figures in Philosophy of Science</a:t>
            </a:r>
          </a:p>
          <a:p>
            <a:r>
              <a:rPr lang="en-US" dirty="0" smtClean="0"/>
              <a:t>Social and Environmental Determinants of Health</a:t>
            </a:r>
          </a:p>
          <a:p>
            <a:r>
              <a:rPr lang="en-US" dirty="0" smtClean="0"/>
              <a:t>Social Movements and Collective Action</a:t>
            </a:r>
          </a:p>
          <a:p>
            <a:r>
              <a:rPr lang="en-US" dirty="0" smtClean="0"/>
              <a:t>Solid State Physics and the Energy Challenge</a:t>
            </a:r>
          </a:p>
          <a:p>
            <a:r>
              <a:rPr lang="en-US" dirty="0" smtClean="0"/>
              <a:t>Sustainable Aviation</a:t>
            </a:r>
          </a:p>
          <a:p>
            <a:r>
              <a:rPr lang="en-US" dirty="0" smtClean="0"/>
              <a:t>Sustainable Cities</a:t>
            </a:r>
          </a:p>
          <a:p>
            <a:r>
              <a:rPr lang="en-US" dirty="0" smtClean="0"/>
              <a:t>Technology and the Good Life</a:t>
            </a:r>
          </a:p>
          <a:p>
            <a:r>
              <a:rPr lang="en-US" dirty="0" smtClean="0"/>
              <a:t>Technology, Innovation and History of the Book</a:t>
            </a:r>
          </a:p>
          <a:p>
            <a:r>
              <a:rPr lang="en-US" dirty="0" smtClean="0"/>
              <a:t>Ten Things: An Archaeology of Design</a:t>
            </a:r>
          </a:p>
          <a:p>
            <a:r>
              <a:rPr lang="en-US" dirty="0" smtClean="0"/>
              <a:t>Terrestrial Biogeochemistry</a:t>
            </a:r>
          </a:p>
          <a:p>
            <a:r>
              <a:rPr lang="en-US" dirty="0" smtClean="0"/>
              <a:t>The Archaeology of China</a:t>
            </a:r>
          </a:p>
          <a:p>
            <a:r>
              <a:rPr lang="en-US" dirty="0" smtClean="0"/>
              <a:t>The Automobile and the City</a:t>
            </a:r>
          </a:p>
          <a:p>
            <a:r>
              <a:rPr lang="en-US" dirty="0" smtClean="0"/>
              <a:t>The </a:t>
            </a:r>
            <a:r>
              <a:rPr lang="en-US" dirty="0" err="1" smtClean="0"/>
              <a:t>Biologies</a:t>
            </a:r>
            <a:r>
              <a:rPr lang="en-US" dirty="0" smtClean="0"/>
              <a:t> of Humans and Plants</a:t>
            </a:r>
          </a:p>
          <a:p>
            <a:r>
              <a:rPr lang="en-US" dirty="0" smtClean="0"/>
              <a:t>The Carbon Cycle: Reducing Your Impact</a:t>
            </a:r>
          </a:p>
          <a:p>
            <a:r>
              <a:rPr lang="en-US" dirty="0" smtClean="0"/>
              <a:t>The Coastal Zone Environment</a:t>
            </a:r>
          </a:p>
          <a:p>
            <a:r>
              <a:rPr lang="en-US" dirty="0" smtClean="0"/>
              <a:t>The Environmental History of North America</a:t>
            </a:r>
          </a:p>
          <a:p>
            <a:r>
              <a:rPr lang="en-US" dirty="0" smtClean="0"/>
              <a:t>The Geopolitics of Energy</a:t>
            </a:r>
          </a:p>
          <a:p>
            <a:r>
              <a:rPr lang="en-US" dirty="0" smtClean="0"/>
              <a:t>The Global Positioning System: Where on Earth Are We and What Time is It?</a:t>
            </a:r>
          </a:p>
          <a:p>
            <a:r>
              <a:rPr lang="en-US" dirty="0" smtClean="0"/>
              <a:t>The Global Warming Paradox I, II, III</a:t>
            </a:r>
          </a:p>
          <a:p>
            <a:r>
              <a:rPr lang="en-US" dirty="0" smtClean="0"/>
              <a:t>The History of the International System since 1914</a:t>
            </a:r>
          </a:p>
          <a:p>
            <a:r>
              <a:rPr lang="en-US" dirty="0" smtClean="0"/>
              <a:t>The New Global Economy, Oil, and Islamic Movements in the Middle East</a:t>
            </a:r>
          </a:p>
          <a:p>
            <a:r>
              <a:rPr lang="en-US" dirty="0" smtClean="0"/>
              <a:t>The Press and the Political Process</a:t>
            </a:r>
          </a:p>
          <a:p>
            <a:r>
              <a:rPr lang="en-US" dirty="0" smtClean="0"/>
              <a:t>The Public Life of Science and Technology</a:t>
            </a:r>
          </a:p>
          <a:p>
            <a:r>
              <a:rPr lang="en-US" dirty="0" smtClean="0"/>
              <a:t>The Russian Economy</a:t>
            </a:r>
          </a:p>
          <a:p>
            <a:r>
              <a:rPr lang="en-US" dirty="0" smtClean="0"/>
              <a:t>The Worldly Engineer</a:t>
            </a:r>
          </a:p>
          <a:p>
            <a:r>
              <a:rPr lang="en-US" dirty="0" smtClean="0"/>
              <a:t>Theory of Ecological and </a:t>
            </a:r>
            <a:r>
              <a:rPr lang="en-US" dirty="0" err="1" smtClean="0"/>
              <a:t>Environmnetal</a:t>
            </a:r>
            <a:r>
              <a:rPr lang="en-US" dirty="0" smtClean="0"/>
              <a:t> Anthropology</a:t>
            </a:r>
          </a:p>
          <a:p>
            <a:r>
              <a:rPr lang="en-US" dirty="0" smtClean="0"/>
              <a:t>Tibet: A Place in Time</a:t>
            </a:r>
          </a:p>
          <a:p>
            <a:r>
              <a:rPr lang="en-US" dirty="0" smtClean="0"/>
              <a:t>Tragedy of the Commons: Human Ecology of Communal Resources</a:t>
            </a:r>
          </a:p>
          <a:p>
            <a:r>
              <a:rPr lang="en-US" dirty="0" smtClean="0"/>
              <a:t>Tropical Ecology and Conservation</a:t>
            </a:r>
          </a:p>
          <a:p>
            <a:r>
              <a:rPr lang="en-US" dirty="0" smtClean="0"/>
              <a:t>Understanding Children's Health Disparities</a:t>
            </a:r>
          </a:p>
          <a:p>
            <a:r>
              <a:rPr lang="en-US" dirty="0" smtClean="0"/>
              <a:t>Urban Sustainability: Long-Term Archaeological Perspectives</a:t>
            </a:r>
          </a:p>
          <a:p>
            <a:r>
              <a:rPr lang="en-US" dirty="0" smtClean="0"/>
              <a:t>Utopia and Reality: Introduction to Urban Studies</a:t>
            </a:r>
          </a:p>
          <a:p>
            <a:r>
              <a:rPr lang="en-US" dirty="0" err="1" smtClean="0"/>
              <a:t>Valuesciecne</a:t>
            </a:r>
            <a:r>
              <a:rPr lang="en-US" dirty="0" smtClean="0"/>
              <a:t>: Shedding Illusion to Live Better</a:t>
            </a:r>
          </a:p>
          <a:p>
            <a:r>
              <a:rPr lang="en-US" dirty="0" smtClean="0"/>
              <a:t>Views of a Changing Sea: Literature and Science</a:t>
            </a:r>
          </a:p>
          <a:p>
            <a:r>
              <a:rPr lang="en-US" dirty="0" smtClean="0"/>
              <a:t>Voluntary Social Systems</a:t>
            </a:r>
          </a:p>
          <a:p>
            <a:r>
              <a:rPr lang="en-US" dirty="0" smtClean="0"/>
              <a:t>Wilderness Medicine</a:t>
            </a:r>
          </a:p>
          <a:p>
            <a:r>
              <a:rPr lang="en-US" dirty="0" smtClean="0"/>
              <a:t>Wine and the Law</a:t>
            </a:r>
          </a:p>
          <a:p>
            <a:r>
              <a:rPr lang="en-US" dirty="0" smtClean="0"/>
              <a:t>World Food Economy (EARTHSYS 106, EESS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Method and Analysis</a:t>
            </a:r>
            <a:endParaRPr lang="en-US" dirty="0"/>
          </a:p>
        </p:txBody>
      </p:sp>
      <p:sp>
        <p:nvSpPr>
          <p:cNvPr id="4" name="Content Placeholder 3"/>
          <p:cNvSpPr>
            <a:spLocks noGrp="1"/>
          </p:cNvSpPr>
          <p:nvPr>
            <p:ph idx="1"/>
          </p:nvPr>
        </p:nvSpPr>
        <p:spPr/>
        <p:txBody>
          <a:bodyPr numCol="3">
            <a:normAutofit fontScale="25000" lnSpcReduction="20000"/>
          </a:bodyPr>
          <a:lstStyle/>
          <a:p>
            <a:r>
              <a:rPr lang="en-US" dirty="0"/>
              <a:t>Advanced Biological Oceanography</a:t>
            </a:r>
          </a:p>
          <a:p>
            <a:r>
              <a:rPr lang="en-US" dirty="0"/>
              <a:t>Advanced Oceanography</a:t>
            </a:r>
          </a:p>
          <a:p>
            <a:r>
              <a:rPr lang="en-US" dirty="0"/>
              <a:t>Ancient Civilizations: Complexity &amp; Collapse</a:t>
            </a:r>
          </a:p>
          <a:p>
            <a:r>
              <a:rPr lang="en-US" dirty="0"/>
              <a:t>Anthropology of Ecotourism</a:t>
            </a:r>
          </a:p>
          <a:p>
            <a:r>
              <a:rPr lang="en-US" dirty="0"/>
              <a:t>Anthropology of </a:t>
            </a:r>
            <a:r>
              <a:rPr lang="en-US" dirty="0" err="1"/>
              <a:t>Toursim</a:t>
            </a:r>
            <a:endParaRPr lang="en-US" dirty="0"/>
          </a:p>
          <a:p>
            <a:r>
              <a:rPr lang="en-US" dirty="0"/>
              <a:t>Archaeological Methods</a:t>
            </a:r>
          </a:p>
          <a:p>
            <a:r>
              <a:rPr lang="en-US" dirty="0"/>
              <a:t>Archaeology of North America</a:t>
            </a:r>
          </a:p>
          <a:p>
            <a:r>
              <a:rPr lang="en-US" dirty="0"/>
              <a:t>Archaeology of the Andes of Argentina</a:t>
            </a:r>
          </a:p>
          <a:p>
            <a:r>
              <a:rPr lang="en-US" dirty="0"/>
              <a:t>Art, Chemistry and Madness: The Science of Art Materials</a:t>
            </a:r>
          </a:p>
          <a:p>
            <a:r>
              <a:rPr lang="en-US" dirty="0"/>
              <a:t>Astrobiology and Space Exploration</a:t>
            </a:r>
          </a:p>
          <a:p>
            <a:r>
              <a:rPr lang="en-US" dirty="0"/>
              <a:t>Back of the Envelope Physics</a:t>
            </a:r>
          </a:p>
          <a:p>
            <a:r>
              <a:rPr lang="en-US" dirty="0"/>
              <a:t>Biogeography</a:t>
            </a:r>
          </a:p>
          <a:p>
            <a:r>
              <a:rPr lang="en-US" dirty="0"/>
              <a:t>Biogeography of Disease</a:t>
            </a:r>
          </a:p>
          <a:p>
            <a:r>
              <a:rPr lang="en-US" dirty="0"/>
              <a:t>Biology and Global Change</a:t>
            </a:r>
          </a:p>
          <a:p>
            <a:r>
              <a:rPr lang="en-US" dirty="0" err="1"/>
              <a:t>Biomineralization</a:t>
            </a:r>
            <a:endParaRPr lang="en-US" dirty="0"/>
          </a:p>
          <a:p>
            <a:r>
              <a:rPr lang="en-US" dirty="0"/>
              <a:t>California Coast: Science, Policy, and Law</a:t>
            </a:r>
          </a:p>
          <a:p>
            <a:r>
              <a:rPr lang="en-US" dirty="0"/>
              <a:t>Central Topics in Philosophy of Science: Causation</a:t>
            </a:r>
          </a:p>
          <a:p>
            <a:r>
              <a:rPr lang="en-US" dirty="0"/>
              <a:t>Central Topics in Philosophy of Science: Theory and Evidence</a:t>
            </a:r>
          </a:p>
          <a:p>
            <a:r>
              <a:rPr lang="en-US" dirty="0"/>
              <a:t>Challenges of Human Migration: Health and Health Care of Migrants and </a:t>
            </a:r>
            <a:r>
              <a:rPr lang="en-US" dirty="0" err="1"/>
              <a:t>Autochothonous</a:t>
            </a:r>
            <a:r>
              <a:rPr lang="en-US" dirty="0"/>
              <a:t> Populations</a:t>
            </a:r>
          </a:p>
          <a:p>
            <a:r>
              <a:rPr lang="en-US" dirty="0"/>
              <a:t>Changes in the Coastal Ocean: The View From Monterey and San Francisco Bays</a:t>
            </a:r>
          </a:p>
          <a:p>
            <a:r>
              <a:rPr lang="en-US" dirty="0"/>
              <a:t>Climate and Energy Seminar</a:t>
            </a:r>
          </a:p>
          <a:p>
            <a:r>
              <a:rPr lang="en-US" dirty="0"/>
              <a:t>Climate Change from the Past to the Future</a:t>
            </a:r>
          </a:p>
          <a:p>
            <a:r>
              <a:rPr lang="en-US" dirty="0"/>
              <a:t>Climate Change in the West: A History of the Future</a:t>
            </a:r>
          </a:p>
          <a:p>
            <a:r>
              <a:rPr lang="en-US" dirty="0"/>
              <a:t>Climate Change: Science and Society</a:t>
            </a:r>
          </a:p>
          <a:p>
            <a:r>
              <a:rPr lang="en-US" dirty="0"/>
              <a:t>Climate of the Cenozoic</a:t>
            </a:r>
          </a:p>
          <a:p>
            <a:r>
              <a:rPr lang="en-US" dirty="0"/>
              <a:t>Climate Policy Analysis</a:t>
            </a:r>
          </a:p>
          <a:p>
            <a:r>
              <a:rPr lang="en-US" dirty="0"/>
              <a:t>Coastal Wetlands</a:t>
            </a:r>
          </a:p>
          <a:p>
            <a:r>
              <a:rPr lang="en-US" dirty="0"/>
              <a:t>Comparative Anatomy and Physiology of Mammals</a:t>
            </a:r>
          </a:p>
          <a:p>
            <a:r>
              <a:rPr lang="en-US" dirty="0"/>
              <a:t>Concepts of Urban Agriculture</a:t>
            </a:r>
          </a:p>
          <a:p>
            <a:r>
              <a:rPr lang="en-US" dirty="0"/>
              <a:t>Conservation and Development Dilemmas in Latin America: Microcosm of the Galapagos</a:t>
            </a:r>
          </a:p>
          <a:p>
            <a:r>
              <a:rPr lang="en-US" dirty="0"/>
              <a:t>Conservation and Evolutionary Ecology</a:t>
            </a:r>
          </a:p>
          <a:p>
            <a:r>
              <a:rPr lang="en-US" dirty="0"/>
              <a:t>Conservation Photography</a:t>
            </a:r>
          </a:p>
          <a:p>
            <a:r>
              <a:rPr lang="en-US" dirty="0"/>
              <a:t>Conservation Science and Practice</a:t>
            </a:r>
          </a:p>
          <a:p>
            <a:r>
              <a:rPr lang="en-US" dirty="0"/>
              <a:t>Controlling Climate Change in the 21st Century</a:t>
            </a:r>
          </a:p>
          <a:p>
            <a:r>
              <a:rPr lang="en-US" dirty="0"/>
              <a:t>Cosmic Horizons</a:t>
            </a:r>
          </a:p>
          <a:p>
            <a:r>
              <a:rPr lang="en-US" dirty="0"/>
              <a:t>Culture, Evolution and Society</a:t>
            </a:r>
          </a:p>
          <a:p>
            <a:r>
              <a:rPr lang="en-US" dirty="0"/>
              <a:t>Diamonds</a:t>
            </a:r>
          </a:p>
          <a:p>
            <a:r>
              <a:rPr lang="en-US" dirty="0"/>
              <a:t>Earth System Dynamics</a:t>
            </a:r>
          </a:p>
          <a:p>
            <a:r>
              <a:rPr lang="en-US" dirty="0"/>
              <a:t>Earthquakes and Volcanoes</a:t>
            </a:r>
          </a:p>
          <a:p>
            <a:r>
              <a:rPr lang="en-US" dirty="0"/>
              <a:t>Ecological Statistics</a:t>
            </a:r>
          </a:p>
          <a:p>
            <a:r>
              <a:rPr lang="en-US" dirty="0"/>
              <a:t>Ecology and Natural History of Jasper Ridge Biological Preserve</a:t>
            </a:r>
          </a:p>
          <a:p>
            <a:r>
              <a:rPr lang="en-US" dirty="0"/>
              <a:t>Ecology for Everyone</a:t>
            </a:r>
          </a:p>
          <a:p>
            <a:r>
              <a:rPr lang="en-US" dirty="0"/>
              <a:t>Ecology, Evolution &amp; Human Health</a:t>
            </a:r>
          </a:p>
          <a:p>
            <a:r>
              <a:rPr lang="en-US" dirty="0"/>
              <a:t>Elkhorn Slough Microbiology</a:t>
            </a:r>
          </a:p>
          <a:p>
            <a:r>
              <a:rPr lang="en-US" dirty="0"/>
              <a:t>Energy and Climate Cooperation in the Western Hemisphere</a:t>
            </a:r>
          </a:p>
          <a:p>
            <a:r>
              <a:rPr lang="en-US" dirty="0"/>
              <a:t>Energy and the Environment</a:t>
            </a:r>
          </a:p>
          <a:p>
            <a:r>
              <a:rPr lang="en-US" dirty="0"/>
              <a:t>Energy Options for the 21st Century</a:t>
            </a:r>
          </a:p>
          <a:p>
            <a:r>
              <a:rPr lang="en-US" dirty="0"/>
              <a:t>Energy Sustainability and Climate Change</a:t>
            </a:r>
          </a:p>
          <a:p>
            <a:r>
              <a:rPr lang="en-US" dirty="0"/>
              <a:t>Engineering Geology and Global Change</a:t>
            </a:r>
          </a:p>
          <a:p>
            <a:r>
              <a:rPr lang="en-US" dirty="0"/>
              <a:t>Environmental and Geological Field Studies in the Rocky Mountains</a:t>
            </a:r>
          </a:p>
          <a:p>
            <a:r>
              <a:rPr lang="en-US" dirty="0"/>
              <a:t>Environmental Crises and Historical Change</a:t>
            </a:r>
          </a:p>
          <a:p>
            <a:r>
              <a:rPr lang="en-US" dirty="0"/>
              <a:t>Environmental Literacy</a:t>
            </a:r>
          </a:p>
          <a:p>
            <a:r>
              <a:rPr lang="en-US" dirty="0"/>
              <a:t>Environmental Microbial Genomics</a:t>
            </a:r>
          </a:p>
          <a:p>
            <a:r>
              <a:rPr lang="en-US" dirty="0"/>
              <a:t>Environmental Problems</a:t>
            </a:r>
          </a:p>
          <a:p>
            <a:r>
              <a:rPr lang="en-US" dirty="0"/>
              <a:t>Environmental Regulation and Policy</a:t>
            </a:r>
          </a:p>
          <a:p>
            <a:r>
              <a:rPr lang="en-US" dirty="0"/>
              <a:t>Ethics of Environmental Choices</a:t>
            </a:r>
          </a:p>
          <a:p>
            <a:r>
              <a:rPr lang="en-US" dirty="0"/>
              <a:t>Everest: Extreme Anthropology</a:t>
            </a:r>
          </a:p>
          <a:p>
            <a:r>
              <a:rPr lang="en-US" dirty="0"/>
              <a:t>Evidence and Evolution</a:t>
            </a:r>
          </a:p>
          <a:p>
            <a:r>
              <a:rPr lang="en-US" dirty="0"/>
              <a:t>Evolution</a:t>
            </a:r>
          </a:p>
          <a:p>
            <a:r>
              <a:rPr lang="en-US" dirty="0"/>
              <a:t>Evolution and Conservation in the Galapagos</a:t>
            </a:r>
          </a:p>
          <a:p>
            <a:r>
              <a:rPr lang="en-US" dirty="0"/>
              <a:t>Evolution and Extinction: Introduction to Historical Geology</a:t>
            </a:r>
          </a:p>
          <a:p>
            <a:r>
              <a:rPr lang="en-US" dirty="0"/>
              <a:t>Exploring the Critical Interface between the Land and Monterey Bay: Elkhorn Slough</a:t>
            </a:r>
          </a:p>
          <a:p>
            <a:r>
              <a:rPr lang="en-US" dirty="0"/>
              <a:t>Extinctions in Near Time: Biodiversity Loss Since the Pleistocene</a:t>
            </a:r>
          </a:p>
          <a:p>
            <a:r>
              <a:rPr lang="en-US" dirty="0"/>
              <a:t>Famine in the Modern World</a:t>
            </a:r>
          </a:p>
          <a:p>
            <a:r>
              <a:rPr lang="en-US" dirty="0"/>
              <a:t>Faunal Analysis: Animal Remains for the Archaeologist</a:t>
            </a:r>
          </a:p>
          <a:p>
            <a:r>
              <a:rPr lang="en-US" dirty="0"/>
              <a:t>Field Ecology and Conservation</a:t>
            </a:r>
          </a:p>
          <a:p>
            <a:r>
              <a:rPr lang="en-US" dirty="0"/>
              <a:t>Food and Security</a:t>
            </a:r>
          </a:p>
          <a:p>
            <a:r>
              <a:rPr lang="en-US" dirty="0"/>
              <a:t>Forensic Geoscience: Stanford CSI</a:t>
            </a:r>
          </a:p>
          <a:p>
            <a:r>
              <a:rPr lang="en-US" dirty="0"/>
              <a:t>From the Foothills to the Bay</a:t>
            </a:r>
          </a:p>
          <a:p>
            <a:r>
              <a:rPr lang="en-US" dirty="0"/>
              <a:t>Fundamentals </a:t>
            </a:r>
            <a:r>
              <a:rPr lang="en-US" dirty="0" err="1"/>
              <a:t>fo</a:t>
            </a:r>
            <a:r>
              <a:rPr lang="en-US" dirty="0"/>
              <a:t> Geographic Information Science</a:t>
            </a:r>
          </a:p>
          <a:p>
            <a:r>
              <a:rPr lang="en-US" dirty="0"/>
              <a:t>Fusion of Art and Science: Along the Track of the Yellowstone Hotspot</a:t>
            </a:r>
          </a:p>
          <a:p>
            <a:r>
              <a:rPr lang="en-US" dirty="0"/>
              <a:t>Genes and Environment in Disease Causation: Implications for Medicine and Public Health</a:t>
            </a:r>
          </a:p>
          <a:p>
            <a:r>
              <a:rPr lang="en-US" dirty="0"/>
              <a:t>Genetics, Evolution, and Ecology</a:t>
            </a:r>
          </a:p>
          <a:p>
            <a:r>
              <a:rPr lang="en-US" dirty="0"/>
              <a:t>Genocide and Humanitarian Intervention</a:t>
            </a:r>
          </a:p>
          <a:p>
            <a:r>
              <a:rPr lang="en-US" dirty="0"/>
              <a:t>Geologic Evolution of the Western US Cordillera</a:t>
            </a:r>
          </a:p>
          <a:p>
            <a:r>
              <a:rPr lang="en-US" dirty="0" err="1"/>
              <a:t>Geomicrobiology</a:t>
            </a:r>
            <a:endParaRPr lang="en-US" dirty="0"/>
          </a:p>
          <a:p>
            <a:r>
              <a:rPr lang="en-US" dirty="0"/>
              <a:t>Global Land Use Change to 2050</a:t>
            </a:r>
          </a:p>
          <a:p>
            <a:r>
              <a:rPr lang="en-US" dirty="0"/>
              <a:t>History of Anthropological Theory, Ecology and Environment</a:t>
            </a:r>
          </a:p>
          <a:p>
            <a:r>
              <a:rPr lang="en-US" dirty="0"/>
              <a:t>History of San Francisco</a:t>
            </a:r>
          </a:p>
          <a:p>
            <a:r>
              <a:rPr lang="en-US" dirty="0"/>
              <a:t>How Things Work</a:t>
            </a:r>
          </a:p>
          <a:p>
            <a:r>
              <a:rPr lang="en-US" dirty="0"/>
              <a:t>Human Behavioral Ecology</a:t>
            </a:r>
          </a:p>
          <a:p>
            <a:r>
              <a:rPr lang="en-US" dirty="0"/>
              <a:t>Human Dimensions of Global Environmental Change: Resilience, Vulnerability, and Environmental Justice</a:t>
            </a:r>
          </a:p>
          <a:p>
            <a:r>
              <a:rPr lang="en-US" dirty="0"/>
              <a:t>Human Ecology: Adaptations to Climate and Climate Change</a:t>
            </a:r>
          </a:p>
          <a:p>
            <a:r>
              <a:rPr lang="en-US" dirty="0"/>
              <a:t>Human Evolution</a:t>
            </a:r>
          </a:p>
          <a:p>
            <a:r>
              <a:rPr lang="en-US" dirty="0"/>
              <a:t>Human Origins</a:t>
            </a:r>
          </a:p>
          <a:p>
            <a:r>
              <a:rPr lang="en-US" dirty="0"/>
              <a:t>Human Rights and Global Health</a:t>
            </a:r>
          </a:p>
          <a:p>
            <a:r>
              <a:rPr lang="en-US" dirty="0"/>
              <a:t>Human Rights and Health</a:t>
            </a:r>
          </a:p>
          <a:p>
            <a:r>
              <a:rPr lang="en-US" dirty="0"/>
              <a:t>Humanitarian Aid and Politics</a:t>
            </a:r>
          </a:p>
          <a:p>
            <a:r>
              <a:rPr lang="en-US" dirty="0"/>
              <a:t>Impact of Infectious Disease on Human History</a:t>
            </a:r>
          </a:p>
          <a:p>
            <a:r>
              <a:rPr lang="en-US" dirty="0"/>
              <a:t>India's Forgotten Empire: The Rise and Fall of Indus Civilization</a:t>
            </a:r>
          </a:p>
          <a:p>
            <a:r>
              <a:rPr lang="en-US" dirty="0"/>
              <a:t>Indigenous Peoples and Environmental Problems</a:t>
            </a:r>
          </a:p>
          <a:p>
            <a:r>
              <a:rPr lang="en-US" dirty="0"/>
              <a:t>Interpreting Space and Place: An Introduction to </a:t>
            </a:r>
            <a:r>
              <a:rPr lang="en-US" dirty="0" smtClean="0"/>
              <a:t>Mapmaking</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Scientific Method and </a:t>
            </a:r>
            <a:r>
              <a:rPr lang="en-US" dirty="0" smtClean="0"/>
              <a:t>Analysis (cont.)</a:t>
            </a:r>
            <a:endParaRPr lang="en-US" dirty="0"/>
          </a:p>
        </p:txBody>
      </p:sp>
      <p:sp>
        <p:nvSpPr>
          <p:cNvPr id="3" name="Content Placeholder 2"/>
          <p:cNvSpPr>
            <a:spLocks noGrp="1"/>
          </p:cNvSpPr>
          <p:nvPr>
            <p:ph idx="1"/>
          </p:nvPr>
        </p:nvSpPr>
        <p:spPr/>
        <p:txBody>
          <a:bodyPr numCol="3">
            <a:normAutofit fontScale="25000" lnSpcReduction="20000"/>
          </a:bodyPr>
          <a:lstStyle/>
          <a:p>
            <a:r>
              <a:rPr lang="en-US" dirty="0" err="1"/>
              <a:t>Introdcution</a:t>
            </a:r>
            <a:r>
              <a:rPr lang="en-US" dirty="0"/>
              <a:t> to Environmental Ethics</a:t>
            </a:r>
          </a:p>
          <a:p>
            <a:r>
              <a:rPr lang="en-US" dirty="0"/>
              <a:t>Introduction to </a:t>
            </a:r>
            <a:r>
              <a:rPr lang="en-US" dirty="0" err="1"/>
              <a:t>Archaeobotany</a:t>
            </a:r>
            <a:endParaRPr lang="en-US" dirty="0"/>
          </a:p>
          <a:p>
            <a:r>
              <a:rPr lang="en-US" dirty="0"/>
              <a:t>Introduction to Earth Systems</a:t>
            </a:r>
          </a:p>
          <a:p>
            <a:r>
              <a:rPr lang="en-US" dirty="0"/>
              <a:t>Introduction to Field Methods</a:t>
            </a:r>
          </a:p>
          <a:p>
            <a:r>
              <a:rPr lang="en-US" dirty="0"/>
              <a:t>Introduction to Geochemistry</a:t>
            </a:r>
          </a:p>
          <a:p>
            <a:r>
              <a:rPr lang="en-US" dirty="0"/>
              <a:t>Introduction to Geology</a:t>
            </a:r>
          </a:p>
          <a:p>
            <a:r>
              <a:rPr lang="en-US" dirty="0"/>
              <a:t>Introduction to Geology: California Desert Geology</a:t>
            </a:r>
          </a:p>
          <a:p>
            <a:r>
              <a:rPr lang="en-US" dirty="0"/>
              <a:t>Introduction to Geology: Dynamic Earth</a:t>
            </a:r>
          </a:p>
          <a:p>
            <a:r>
              <a:rPr lang="en-US" dirty="0"/>
              <a:t>Introduction to Nuclear Energy</a:t>
            </a:r>
          </a:p>
          <a:p>
            <a:r>
              <a:rPr lang="en-US" dirty="0"/>
              <a:t>Introduction to Prehistoric Archeology</a:t>
            </a:r>
          </a:p>
          <a:p>
            <a:r>
              <a:rPr lang="en-US" dirty="0"/>
              <a:t>Introduction to the Philosophy of Science</a:t>
            </a:r>
          </a:p>
          <a:p>
            <a:r>
              <a:rPr lang="en-US" dirty="0"/>
              <a:t>Introduction to the Physics of Energy</a:t>
            </a:r>
          </a:p>
          <a:p>
            <a:r>
              <a:rPr lang="en-US" dirty="0"/>
              <a:t>Islands as Model Systems: Geology, Evolution, Ecology and Human Societies</a:t>
            </a:r>
          </a:p>
          <a:p>
            <a:r>
              <a:rPr lang="en-US" dirty="0"/>
              <a:t>Journey to the Center of the Earth</a:t>
            </a:r>
          </a:p>
          <a:p>
            <a:r>
              <a:rPr lang="en-US" dirty="0"/>
              <a:t>Landscapes and Tectonics of the San Francisco Bay Area</a:t>
            </a:r>
          </a:p>
          <a:p>
            <a:r>
              <a:rPr lang="en-US" dirty="0"/>
              <a:t>Language and the Environment</a:t>
            </a:r>
          </a:p>
          <a:p>
            <a:r>
              <a:rPr lang="en-US" dirty="0"/>
              <a:t>Learning Creativity In Biology Through Finding a Good Problem and Searching for Innovative Solutions</a:t>
            </a:r>
          </a:p>
          <a:p>
            <a:r>
              <a:rPr lang="en-US" dirty="0"/>
              <a:t>Man versus Nature: Coping with Disasters Using Space Technology (EE 60N)</a:t>
            </a:r>
          </a:p>
          <a:p>
            <a:r>
              <a:rPr lang="en-US" dirty="0"/>
              <a:t>Man </a:t>
            </a:r>
            <a:r>
              <a:rPr lang="en-US" dirty="0" err="1"/>
              <a:t>vs</a:t>
            </a:r>
            <a:r>
              <a:rPr lang="en-US" dirty="0"/>
              <a:t> Nature: Coping with Disasters Using Space Technology</a:t>
            </a:r>
          </a:p>
          <a:p>
            <a:r>
              <a:rPr lang="en-US" dirty="0"/>
              <a:t>Maps, Borders and Conflict in East Asia</a:t>
            </a:r>
          </a:p>
          <a:p>
            <a:r>
              <a:rPr lang="en-US" dirty="0"/>
              <a:t>Marine Ecosystem Modeling</a:t>
            </a:r>
          </a:p>
          <a:p>
            <a:r>
              <a:rPr lang="en-US" dirty="0"/>
              <a:t>Marine Stable Isotopes</a:t>
            </a:r>
          </a:p>
          <a:p>
            <a:r>
              <a:rPr lang="en-US" dirty="0"/>
              <a:t>Mathematical Modeling in Biogeochemistry</a:t>
            </a:r>
          </a:p>
          <a:p>
            <a:r>
              <a:rPr lang="en-US" dirty="0"/>
              <a:t>Maya Hieroglyphic Writing</a:t>
            </a:r>
          </a:p>
          <a:p>
            <a:r>
              <a:rPr lang="en-US" dirty="0"/>
              <a:t>Mechanics and Heat</a:t>
            </a:r>
          </a:p>
          <a:p>
            <a:r>
              <a:rPr lang="en-US" dirty="0"/>
              <a:t>Multi-Disciplinary Perspectives on a Large Urban Estuary: San Francisco Bay</a:t>
            </a:r>
          </a:p>
          <a:p>
            <a:r>
              <a:rPr lang="en-US" dirty="0"/>
              <a:t>Native American Philosophy</a:t>
            </a:r>
          </a:p>
          <a:p>
            <a:r>
              <a:rPr lang="en-US" dirty="0"/>
              <a:t>Natural Resources Law and Policy</a:t>
            </a:r>
          </a:p>
          <a:p>
            <a:r>
              <a:rPr lang="en-US" dirty="0"/>
              <a:t>Nature of the Universe</a:t>
            </a:r>
          </a:p>
          <a:p>
            <a:r>
              <a:rPr lang="en-US" dirty="0"/>
              <a:t>Nature, Culture, Heritage</a:t>
            </a:r>
          </a:p>
          <a:p>
            <a:r>
              <a:rPr lang="en-US" dirty="0" err="1"/>
              <a:t>Neandertals</a:t>
            </a:r>
            <a:r>
              <a:rPr lang="en-US" dirty="0"/>
              <a:t> &amp; Modern Humans: Origin, Evolution, Interactions</a:t>
            </a:r>
          </a:p>
          <a:p>
            <a:r>
              <a:rPr lang="en-US" dirty="0" err="1"/>
              <a:t>Paleobiology</a:t>
            </a:r>
            <a:endParaRPr lang="en-US" dirty="0"/>
          </a:p>
          <a:p>
            <a:r>
              <a:rPr lang="en-US" dirty="0"/>
              <a:t>Parks and Peoples: The Benefits and Costs of Protected Area Conservation</a:t>
            </a:r>
          </a:p>
          <a:p>
            <a:r>
              <a:rPr lang="en-US" dirty="0"/>
              <a:t>Peopling of the Globe: Changing Patterns of Land Use and Consumption Over the Last 50,000 years</a:t>
            </a:r>
          </a:p>
          <a:p>
            <a:r>
              <a:rPr lang="en-US" dirty="0"/>
              <a:t>Petroleum Geochemistry in Environmental and Earth Science</a:t>
            </a:r>
          </a:p>
          <a:p>
            <a:r>
              <a:rPr lang="en-US" dirty="0"/>
              <a:t>Philosophy of Biology</a:t>
            </a:r>
          </a:p>
          <a:p>
            <a:r>
              <a:rPr lang="en-US" dirty="0"/>
              <a:t>Picturing the Cosmos</a:t>
            </a:r>
          </a:p>
          <a:p>
            <a:r>
              <a:rPr lang="en-US" dirty="0"/>
              <a:t>Plant Evolutionary Ecology</a:t>
            </a:r>
          </a:p>
          <a:p>
            <a:r>
              <a:rPr lang="en-US" dirty="0"/>
              <a:t>Popular Culture and American Nature</a:t>
            </a:r>
          </a:p>
          <a:p>
            <a:r>
              <a:rPr lang="en-US" dirty="0"/>
              <a:t>Predicting the Future: Puzzles of Induction</a:t>
            </a:r>
          </a:p>
          <a:p>
            <a:r>
              <a:rPr lang="en-US" dirty="0"/>
              <a:t>Principles and Practices of Sustainable Agriculture</a:t>
            </a:r>
          </a:p>
          <a:p>
            <a:r>
              <a:rPr lang="en-US" dirty="0"/>
              <a:t>Quantitative Methods in </a:t>
            </a:r>
            <a:r>
              <a:rPr lang="en-US" dirty="0" err="1"/>
              <a:t>Paleobiology</a:t>
            </a:r>
            <a:endParaRPr lang="en-US" dirty="0"/>
          </a:p>
          <a:p>
            <a:r>
              <a:rPr lang="en-US" dirty="0"/>
              <a:t>Remote Sensing of Land</a:t>
            </a:r>
          </a:p>
          <a:p>
            <a:r>
              <a:rPr lang="en-US" dirty="0"/>
              <a:t>Remote Sensing of the Land</a:t>
            </a:r>
          </a:p>
          <a:p>
            <a:r>
              <a:rPr lang="en-US" dirty="0"/>
              <a:t>Renewable Energy for a Sustainable World</a:t>
            </a:r>
          </a:p>
          <a:p>
            <a:r>
              <a:rPr lang="en-US" dirty="0"/>
              <a:t>Renewable Energy Sources and Greener Energy Processes</a:t>
            </a:r>
          </a:p>
          <a:p>
            <a:r>
              <a:rPr lang="en-US" dirty="0"/>
              <a:t>Risky Environments: The Nature of </a:t>
            </a:r>
            <a:r>
              <a:rPr lang="en-US" dirty="0" err="1"/>
              <a:t>Diaster</a:t>
            </a:r>
            <a:endParaRPr lang="en-US" dirty="0"/>
          </a:p>
          <a:p>
            <a:r>
              <a:rPr lang="en-US" dirty="0"/>
              <a:t>Science in the News</a:t>
            </a:r>
          </a:p>
          <a:p>
            <a:r>
              <a:rPr lang="en-US" dirty="0"/>
              <a:t>Science on the Back of the Envelope</a:t>
            </a:r>
          </a:p>
          <a:p>
            <a:r>
              <a:rPr lang="en-US" dirty="0"/>
              <a:t>Significant Figures in Philosophy of Science</a:t>
            </a:r>
          </a:p>
          <a:p>
            <a:r>
              <a:rPr lang="en-US" dirty="0"/>
              <a:t>Social and Environmental Determinants of Health</a:t>
            </a:r>
          </a:p>
          <a:p>
            <a:r>
              <a:rPr lang="en-US" dirty="0"/>
              <a:t>Soil and Water Chemistry</a:t>
            </a:r>
          </a:p>
          <a:p>
            <a:r>
              <a:rPr lang="en-US" dirty="0"/>
              <a:t>Soil Physics and Hydrology</a:t>
            </a:r>
          </a:p>
          <a:p>
            <a:r>
              <a:rPr lang="en-US" dirty="0"/>
              <a:t>Solar Cells, Fuel Cells, and Batteries: Materials for the Energy Solution</a:t>
            </a:r>
          </a:p>
          <a:p>
            <a:r>
              <a:rPr lang="en-US" dirty="0"/>
              <a:t>Solid State Physics and the Energy Challenge</a:t>
            </a:r>
          </a:p>
          <a:p>
            <a:r>
              <a:rPr lang="en-US" dirty="0"/>
              <a:t>Stable Isotopes in Biogeochemistry</a:t>
            </a:r>
          </a:p>
          <a:p>
            <a:r>
              <a:rPr lang="en-US" dirty="0"/>
              <a:t>Stanford at Sea</a:t>
            </a:r>
          </a:p>
          <a:p>
            <a:r>
              <a:rPr lang="en-US" dirty="0"/>
              <a:t>Sustainability and Collapse</a:t>
            </a:r>
          </a:p>
          <a:p>
            <a:r>
              <a:rPr lang="en-US" dirty="0"/>
              <a:t>Sustainable Aviation</a:t>
            </a:r>
          </a:p>
          <a:p>
            <a:r>
              <a:rPr lang="en-US" dirty="0"/>
              <a:t>Sustainable Product Development and Manufacturing</a:t>
            </a:r>
          </a:p>
          <a:p>
            <a:r>
              <a:rPr lang="en-US" dirty="0"/>
              <a:t>Technology and the Good Life</a:t>
            </a:r>
          </a:p>
          <a:p>
            <a:r>
              <a:rPr lang="en-US" dirty="0"/>
              <a:t>Terrestrial Biogeochemistry</a:t>
            </a:r>
          </a:p>
          <a:p>
            <a:r>
              <a:rPr lang="en-US" dirty="0"/>
              <a:t>The </a:t>
            </a:r>
            <a:r>
              <a:rPr lang="en-US" dirty="0" err="1"/>
              <a:t>Biologies</a:t>
            </a:r>
            <a:r>
              <a:rPr lang="en-US" dirty="0"/>
              <a:t> of Humans and Plants</a:t>
            </a:r>
          </a:p>
          <a:p>
            <a:r>
              <a:rPr lang="en-US" dirty="0"/>
              <a:t>The Carbon Cycle: Reducing Your Impact</a:t>
            </a:r>
          </a:p>
          <a:p>
            <a:r>
              <a:rPr lang="en-US" dirty="0"/>
              <a:t>The Coastal Zone Environment</a:t>
            </a:r>
          </a:p>
          <a:p>
            <a:r>
              <a:rPr lang="en-US" dirty="0"/>
              <a:t>The Environmental History of North America</a:t>
            </a:r>
          </a:p>
          <a:p>
            <a:r>
              <a:rPr lang="en-US" dirty="0"/>
              <a:t>The Global Positioning System: Where on Earth Are We and What Time is It?</a:t>
            </a:r>
          </a:p>
          <a:p>
            <a:r>
              <a:rPr lang="en-US" dirty="0"/>
              <a:t>The Global Warming Paradox</a:t>
            </a:r>
          </a:p>
          <a:p>
            <a:r>
              <a:rPr lang="en-US" dirty="0"/>
              <a:t>The Global Warming Paradox I, II, III</a:t>
            </a:r>
          </a:p>
          <a:p>
            <a:r>
              <a:rPr lang="en-US" dirty="0"/>
              <a:t>The Indian Ocean World: Winds, Merchants, and Empires</a:t>
            </a:r>
          </a:p>
          <a:p>
            <a:r>
              <a:rPr lang="en-US" dirty="0"/>
              <a:t>The New Global Economy, Oil, and Islamic Movements in the Middle East</a:t>
            </a:r>
          </a:p>
          <a:p>
            <a:r>
              <a:rPr lang="en-US" dirty="0"/>
              <a:t>The Oceans: An Introduction to the Marine Environment</a:t>
            </a:r>
          </a:p>
          <a:p>
            <a:r>
              <a:rPr lang="en-US" dirty="0"/>
              <a:t>The Water Course</a:t>
            </a:r>
          </a:p>
          <a:p>
            <a:r>
              <a:rPr lang="en-US" dirty="0"/>
              <a:t>The Worst Journey in the World: The Science, Literature and History of Polar Exploration</a:t>
            </a:r>
          </a:p>
          <a:p>
            <a:r>
              <a:rPr lang="en-US" dirty="0"/>
              <a:t>Theory of Ecological and </a:t>
            </a:r>
            <a:r>
              <a:rPr lang="en-US" dirty="0" err="1"/>
              <a:t>Environmnetal</a:t>
            </a:r>
            <a:r>
              <a:rPr lang="en-US" dirty="0"/>
              <a:t> Anthropology</a:t>
            </a:r>
          </a:p>
          <a:p>
            <a:r>
              <a:rPr lang="en-US" dirty="0"/>
              <a:t>Tragedy of the Commons: Human Ecology of Communal Resources</a:t>
            </a:r>
          </a:p>
          <a:p>
            <a:r>
              <a:rPr lang="en-US" dirty="0"/>
              <a:t>Tropical Ecology and Conservation</a:t>
            </a:r>
          </a:p>
          <a:p>
            <a:r>
              <a:rPr lang="en-US" dirty="0"/>
              <a:t>Understanding Children's Health Disparities</a:t>
            </a:r>
          </a:p>
          <a:p>
            <a:r>
              <a:rPr lang="en-US" dirty="0"/>
              <a:t>Views of a Changing Sea: Literature and Science</a:t>
            </a:r>
          </a:p>
          <a:p>
            <a:r>
              <a:rPr lang="en-US" dirty="0"/>
              <a:t>What Makes a Habitable Planet?</a:t>
            </a:r>
          </a:p>
          <a:p>
            <a:r>
              <a:rPr lang="en-US" dirty="0"/>
              <a:t>World History of Science</a:t>
            </a:r>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1432669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Reasoning</a:t>
            </a:r>
            <a:endParaRPr lang="en-US" dirty="0"/>
          </a:p>
        </p:txBody>
      </p:sp>
      <p:sp>
        <p:nvSpPr>
          <p:cNvPr id="4" name="Content Placeholder 3"/>
          <p:cNvSpPr>
            <a:spLocks noGrp="1"/>
          </p:cNvSpPr>
          <p:nvPr>
            <p:ph idx="1"/>
          </p:nvPr>
        </p:nvSpPr>
        <p:spPr/>
        <p:txBody>
          <a:bodyPr numCol="2">
            <a:normAutofit fontScale="32500" lnSpcReduction="20000"/>
          </a:bodyPr>
          <a:lstStyle/>
          <a:p>
            <a:r>
              <a:rPr lang="en-US" dirty="0"/>
              <a:t>Ancient Civilizations: Complexity &amp; Collapse</a:t>
            </a:r>
          </a:p>
          <a:p>
            <a:r>
              <a:rPr lang="en-US" dirty="0"/>
              <a:t>Archaeology of the Andes of Argentina</a:t>
            </a:r>
          </a:p>
          <a:p>
            <a:r>
              <a:rPr lang="en-US" dirty="0"/>
              <a:t>Biogeography of Disease</a:t>
            </a:r>
          </a:p>
          <a:p>
            <a:r>
              <a:rPr lang="en-US" dirty="0"/>
              <a:t>Biology and Global Change</a:t>
            </a:r>
          </a:p>
          <a:p>
            <a:r>
              <a:rPr lang="en-US" dirty="0"/>
              <a:t>California Coast: Science, Policy, and Law</a:t>
            </a:r>
          </a:p>
          <a:p>
            <a:r>
              <a:rPr lang="en-US" dirty="0"/>
              <a:t>Central Topics in Philosophy of Science: Causation</a:t>
            </a:r>
          </a:p>
          <a:p>
            <a:r>
              <a:rPr lang="en-US" dirty="0"/>
              <a:t>Central Topics in Philosophy of Science: Theory and Evidence</a:t>
            </a:r>
          </a:p>
          <a:p>
            <a:r>
              <a:rPr lang="en-US" dirty="0"/>
              <a:t>Challenges of Human Migration: Health and Health Care of Migrants and </a:t>
            </a:r>
            <a:r>
              <a:rPr lang="en-US" dirty="0" err="1"/>
              <a:t>Autochothonous</a:t>
            </a:r>
            <a:r>
              <a:rPr lang="en-US" dirty="0"/>
              <a:t> Populations</a:t>
            </a:r>
          </a:p>
          <a:p>
            <a:r>
              <a:rPr lang="en-US" dirty="0"/>
              <a:t>Climate Change from the Past to the Future</a:t>
            </a:r>
          </a:p>
          <a:p>
            <a:r>
              <a:rPr lang="en-US" dirty="0"/>
              <a:t>Conservation and Evolutionary Ecology</a:t>
            </a:r>
          </a:p>
          <a:p>
            <a:r>
              <a:rPr lang="en-US" dirty="0"/>
              <a:t>Controlling Climate Change in the 21st Century</a:t>
            </a:r>
          </a:p>
          <a:p>
            <a:r>
              <a:rPr lang="en-US" dirty="0"/>
              <a:t>Ecology, Evolution &amp; Human Health</a:t>
            </a:r>
          </a:p>
          <a:p>
            <a:r>
              <a:rPr lang="en-US" dirty="0"/>
              <a:t>Energy Options for the 21st Century</a:t>
            </a:r>
          </a:p>
          <a:p>
            <a:r>
              <a:rPr lang="en-US" dirty="0"/>
              <a:t>Ethics of Environmental Choices</a:t>
            </a:r>
          </a:p>
          <a:p>
            <a:r>
              <a:rPr lang="en-US" dirty="0"/>
              <a:t>Evidence and Evolution</a:t>
            </a:r>
          </a:p>
          <a:p>
            <a:r>
              <a:rPr lang="en-US" dirty="0"/>
              <a:t>Evolution</a:t>
            </a:r>
          </a:p>
          <a:p>
            <a:r>
              <a:rPr lang="en-US" dirty="0"/>
              <a:t>Faunal Analysis: Animal Remains for the Archaeologist</a:t>
            </a:r>
          </a:p>
          <a:p>
            <a:r>
              <a:rPr lang="en-US" dirty="0"/>
              <a:t>Field Ecology and Conservation</a:t>
            </a:r>
          </a:p>
          <a:p>
            <a:r>
              <a:rPr lang="en-US" dirty="0"/>
              <a:t>Human Dimensions of Global Environmental Change: Resilience, Vulnerability, and Environmental Justice</a:t>
            </a:r>
          </a:p>
          <a:p>
            <a:r>
              <a:rPr lang="en-US" dirty="0"/>
              <a:t>Human Ecology: Adaptations to Climate and Climate Change</a:t>
            </a:r>
          </a:p>
          <a:p>
            <a:r>
              <a:rPr lang="en-US" dirty="0"/>
              <a:t>Human Rights and Global Health</a:t>
            </a:r>
          </a:p>
          <a:p>
            <a:r>
              <a:rPr lang="en-US" dirty="0"/>
              <a:t>India's Forgotten Empire: The Rise and Fall of Indus Civilization</a:t>
            </a:r>
          </a:p>
          <a:p>
            <a:r>
              <a:rPr lang="en-US" dirty="0"/>
              <a:t>Indigenous Peoples and Environmental Problems</a:t>
            </a:r>
          </a:p>
          <a:p>
            <a:r>
              <a:rPr lang="en-US" dirty="0"/>
              <a:t>Interpreting Space and Place: An Introduction to Mapmaking</a:t>
            </a:r>
          </a:p>
          <a:p>
            <a:r>
              <a:rPr lang="en-US" dirty="0" err="1"/>
              <a:t>Introdcution</a:t>
            </a:r>
            <a:r>
              <a:rPr lang="en-US" dirty="0"/>
              <a:t> to Environmental Ethics</a:t>
            </a:r>
          </a:p>
          <a:p>
            <a:r>
              <a:rPr lang="en-US" dirty="0"/>
              <a:t>Introduction to </a:t>
            </a:r>
            <a:r>
              <a:rPr lang="en-US" dirty="0" err="1"/>
              <a:t>Archaeobotany</a:t>
            </a:r>
            <a:endParaRPr lang="en-US" dirty="0"/>
          </a:p>
          <a:p>
            <a:r>
              <a:rPr lang="en-US" dirty="0"/>
              <a:t>Introduction to Geology</a:t>
            </a:r>
          </a:p>
          <a:p>
            <a:r>
              <a:rPr lang="en-US" dirty="0"/>
              <a:t>Introduction to Geology: Dynamic Earth</a:t>
            </a:r>
          </a:p>
          <a:p>
            <a:r>
              <a:rPr lang="en-US" dirty="0"/>
              <a:t>Introduction to the Philosophy of Science</a:t>
            </a:r>
          </a:p>
          <a:p>
            <a:r>
              <a:rPr lang="en-US" dirty="0"/>
              <a:t>Journey to the Center of the Earth</a:t>
            </a:r>
          </a:p>
          <a:p>
            <a:r>
              <a:rPr lang="en-US" dirty="0"/>
              <a:t>Language and the Environment</a:t>
            </a:r>
          </a:p>
          <a:p>
            <a:r>
              <a:rPr lang="en-US" dirty="0"/>
              <a:t>Learning Creativity In Biology Through Finding a Good Problem and Searching for Innovative Solutions</a:t>
            </a:r>
          </a:p>
          <a:p>
            <a:r>
              <a:rPr lang="en-US" dirty="0"/>
              <a:t>Man versus Nature: Coping with Disasters Using Space Technology (EE 60N)</a:t>
            </a:r>
          </a:p>
          <a:p>
            <a:r>
              <a:rPr lang="en-US" dirty="0"/>
              <a:t>Maya Hieroglyphic Writing</a:t>
            </a:r>
          </a:p>
          <a:p>
            <a:r>
              <a:rPr lang="en-US" dirty="0"/>
              <a:t>Native American Philosophy</a:t>
            </a:r>
          </a:p>
          <a:p>
            <a:r>
              <a:rPr lang="en-US" dirty="0"/>
              <a:t>Natural Resources Law and Policy</a:t>
            </a:r>
          </a:p>
          <a:p>
            <a:r>
              <a:rPr lang="en-US" dirty="0" err="1"/>
              <a:t>Neandertals</a:t>
            </a:r>
            <a:r>
              <a:rPr lang="en-US" dirty="0"/>
              <a:t> &amp; Modern Humans: Origin, Evolution, Interactions</a:t>
            </a:r>
          </a:p>
          <a:p>
            <a:r>
              <a:rPr lang="en-US" dirty="0"/>
              <a:t>Peopling of the Globe: Changing Patterns of Land Use and Consumption Over the Last 50,000 years</a:t>
            </a:r>
          </a:p>
          <a:p>
            <a:r>
              <a:rPr lang="en-US" dirty="0"/>
              <a:t>Philosophy of Biology</a:t>
            </a:r>
          </a:p>
          <a:p>
            <a:r>
              <a:rPr lang="en-US" dirty="0"/>
              <a:t>Plant Evolutionary Ecology</a:t>
            </a:r>
          </a:p>
          <a:p>
            <a:r>
              <a:rPr lang="en-US" dirty="0"/>
              <a:t>Predicting the Future: Puzzles of Induction</a:t>
            </a:r>
          </a:p>
          <a:p>
            <a:r>
              <a:rPr lang="en-US" dirty="0"/>
              <a:t>Risky Environments: The Nature of </a:t>
            </a:r>
            <a:r>
              <a:rPr lang="en-US" dirty="0" err="1"/>
              <a:t>Diaster</a:t>
            </a:r>
            <a:endParaRPr lang="en-US" dirty="0"/>
          </a:p>
          <a:p>
            <a:r>
              <a:rPr lang="en-US" dirty="0"/>
              <a:t>Significant Figures in Philosophy of Science</a:t>
            </a:r>
          </a:p>
          <a:p>
            <a:r>
              <a:rPr lang="en-US" dirty="0"/>
              <a:t>Social and Environmental Determinants of Health</a:t>
            </a:r>
          </a:p>
          <a:p>
            <a:r>
              <a:rPr lang="en-US" dirty="0"/>
              <a:t>Soil Physics and Hydrology</a:t>
            </a:r>
          </a:p>
          <a:p>
            <a:r>
              <a:rPr lang="en-US" dirty="0"/>
              <a:t>Solid State Physics and the Energy Challenge</a:t>
            </a:r>
          </a:p>
          <a:p>
            <a:r>
              <a:rPr lang="en-US" dirty="0"/>
              <a:t>Technology and the Good Life</a:t>
            </a:r>
          </a:p>
          <a:p>
            <a:r>
              <a:rPr lang="en-US" dirty="0"/>
              <a:t>Terrestrial Biogeochemistry</a:t>
            </a:r>
          </a:p>
          <a:p>
            <a:r>
              <a:rPr lang="en-US" dirty="0"/>
              <a:t>The Global Positioning System: Where on Earth Are We and What Time is It?</a:t>
            </a:r>
          </a:p>
          <a:p>
            <a:r>
              <a:rPr lang="en-US" dirty="0"/>
              <a:t>Theory of Ecological and </a:t>
            </a:r>
            <a:r>
              <a:rPr lang="en-US" dirty="0" err="1"/>
              <a:t>Environmnetal</a:t>
            </a:r>
            <a:r>
              <a:rPr lang="en-US" dirty="0"/>
              <a:t> Anthropology</a:t>
            </a:r>
          </a:p>
          <a:p>
            <a:r>
              <a:rPr lang="en-US" dirty="0"/>
              <a:t>Tragedy of the Commons: Human Ecology of Communal Resources</a:t>
            </a:r>
          </a:p>
          <a:p>
            <a:r>
              <a:rPr lang="en-US" dirty="0"/>
              <a:t>Tropical Ecology and Conservation</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Applied Quantitative Reasoning</a:t>
            </a:r>
            <a:endParaRPr lang="en-US" dirty="0"/>
          </a:p>
        </p:txBody>
      </p:sp>
      <p:sp>
        <p:nvSpPr>
          <p:cNvPr id="4" name="Content Placeholder 3"/>
          <p:cNvSpPr>
            <a:spLocks noGrp="1"/>
          </p:cNvSpPr>
          <p:nvPr>
            <p:ph idx="1"/>
          </p:nvPr>
        </p:nvSpPr>
        <p:spPr/>
        <p:txBody>
          <a:bodyPr>
            <a:normAutofit fontScale="25000" lnSpcReduction="20000"/>
          </a:bodyPr>
          <a:lstStyle/>
          <a:p>
            <a:r>
              <a:rPr lang="en-US" dirty="0"/>
              <a:t>Advanced Statistical Methods for Earth System Analysis</a:t>
            </a:r>
          </a:p>
          <a:p>
            <a:r>
              <a:rPr lang="en-US" dirty="0"/>
              <a:t>America and the World Economy</a:t>
            </a:r>
          </a:p>
          <a:p>
            <a:r>
              <a:rPr lang="en-US" dirty="0"/>
              <a:t>Biostatistics (BIO 141)</a:t>
            </a:r>
          </a:p>
          <a:p>
            <a:r>
              <a:rPr lang="en-US" dirty="0"/>
              <a:t>California Coast: Science, Policy, and Law</a:t>
            </a:r>
          </a:p>
          <a:p>
            <a:r>
              <a:rPr lang="en-US" dirty="0"/>
              <a:t>Dynamics of Change in Africa</a:t>
            </a:r>
          </a:p>
          <a:p>
            <a:r>
              <a:rPr lang="en-US" dirty="0"/>
              <a:t>Earthquakes and Volcanoes</a:t>
            </a:r>
          </a:p>
          <a:p>
            <a:r>
              <a:rPr lang="en-US" dirty="0"/>
              <a:t>Ecological Statistics</a:t>
            </a:r>
          </a:p>
          <a:p>
            <a:r>
              <a:rPr lang="en-US" dirty="0"/>
              <a:t>Energy Resources</a:t>
            </a:r>
          </a:p>
          <a:p>
            <a:r>
              <a:rPr lang="en-US" dirty="0"/>
              <a:t>Energy: Chemical Transformations for Production, Storage, and Use</a:t>
            </a:r>
          </a:p>
          <a:p>
            <a:r>
              <a:rPr lang="en-US" dirty="0"/>
              <a:t>Environmental Economics</a:t>
            </a:r>
          </a:p>
          <a:p>
            <a:r>
              <a:rPr lang="en-US" dirty="0"/>
              <a:t>Environmental Literacy</a:t>
            </a:r>
          </a:p>
          <a:p>
            <a:r>
              <a:rPr lang="en-US" dirty="0"/>
              <a:t>Environmental Problems</a:t>
            </a:r>
          </a:p>
          <a:p>
            <a:r>
              <a:rPr lang="en-US" dirty="0"/>
              <a:t>Evolution</a:t>
            </a:r>
          </a:p>
          <a:p>
            <a:r>
              <a:rPr lang="en-US" dirty="0"/>
              <a:t>Faunal Analysis: Animal Remains for the Archaeologist</a:t>
            </a:r>
          </a:p>
          <a:p>
            <a:r>
              <a:rPr lang="en-US" dirty="0"/>
              <a:t>Field Ecology and Conservation</a:t>
            </a:r>
          </a:p>
          <a:p>
            <a:r>
              <a:rPr lang="en-US" dirty="0" err="1"/>
              <a:t>Geostatistics</a:t>
            </a:r>
            <a:endParaRPr lang="en-US" dirty="0"/>
          </a:p>
          <a:p>
            <a:r>
              <a:rPr lang="en-US" dirty="0"/>
              <a:t>Introduction to </a:t>
            </a:r>
            <a:r>
              <a:rPr lang="en-US" dirty="0" err="1"/>
              <a:t>Archaeobotany</a:t>
            </a:r>
            <a:endParaRPr lang="en-US" dirty="0"/>
          </a:p>
          <a:p>
            <a:r>
              <a:rPr lang="en-US" dirty="0"/>
              <a:t>Learning Creativity In Biology Through Finding a Good Problem and Searching for Innovative Solutions</a:t>
            </a:r>
          </a:p>
          <a:p>
            <a:r>
              <a:rPr lang="en-US" dirty="0"/>
              <a:t>Maps, Borders and Conflict in East Asia</a:t>
            </a:r>
          </a:p>
          <a:p>
            <a:r>
              <a:rPr lang="en-US" dirty="0"/>
              <a:t>Mathematical Modeling in Biogeochemistry</a:t>
            </a:r>
          </a:p>
          <a:p>
            <a:r>
              <a:rPr lang="en-US" dirty="0"/>
              <a:t>Modern Statistics for Modern Biology</a:t>
            </a:r>
          </a:p>
          <a:p>
            <a:r>
              <a:rPr lang="en-US" dirty="0"/>
              <a:t>Remote Sensing of the Land</a:t>
            </a:r>
          </a:p>
          <a:p>
            <a:r>
              <a:rPr lang="en-US" dirty="0"/>
              <a:t>Remote Sensing of the Oceans</a:t>
            </a:r>
          </a:p>
          <a:p>
            <a:r>
              <a:rPr lang="en-US" dirty="0"/>
              <a:t>Riding the Data Wave</a:t>
            </a:r>
          </a:p>
          <a:p>
            <a:r>
              <a:rPr lang="en-US" dirty="0"/>
              <a:t>Science on the Back of the Envelope</a:t>
            </a:r>
          </a:p>
          <a:p>
            <a:r>
              <a:rPr lang="en-US" dirty="0"/>
              <a:t>Spatial Statistics</a:t>
            </a:r>
          </a:p>
          <a:p>
            <a:r>
              <a:rPr lang="en-US" dirty="0"/>
              <a:t>Statistical Methods for Earth and Environmental Sciences: General Introduction</a:t>
            </a:r>
          </a:p>
          <a:p>
            <a:r>
              <a:rPr lang="en-US" dirty="0"/>
              <a:t>Statistical Methods for Earth and Environmental Sciences: </a:t>
            </a:r>
            <a:r>
              <a:rPr lang="en-US" dirty="0" err="1"/>
              <a:t>Geostatistics</a:t>
            </a:r>
            <a:endParaRPr lang="en-US" dirty="0"/>
          </a:p>
          <a:p>
            <a:r>
              <a:rPr lang="en-US" dirty="0"/>
              <a:t>Sustainable Aviation</a:t>
            </a:r>
          </a:p>
          <a:p>
            <a:r>
              <a:rPr lang="en-US" dirty="0"/>
              <a:t>Terrestrial Biogeochemistry</a:t>
            </a:r>
          </a:p>
          <a:p>
            <a:r>
              <a:rPr lang="en-US" dirty="0"/>
              <a:t>The Water Course</a:t>
            </a:r>
          </a:p>
          <a:p>
            <a:r>
              <a:rPr lang="en-US" dirty="0"/>
              <a:t>Topics in Advanced </a:t>
            </a:r>
            <a:r>
              <a:rPr lang="en-US" dirty="0" err="1"/>
              <a:t>Geostatistics</a:t>
            </a:r>
            <a:endParaRPr lang="en-US" dirty="0"/>
          </a:p>
          <a:p>
            <a:r>
              <a:rPr lang="en-US" dirty="0"/>
              <a:t>Transition to sustainable energy systems</a:t>
            </a:r>
          </a:p>
          <a:p>
            <a:r>
              <a:rPr lang="en-US" dirty="0"/>
              <a:t>Tropical Ecology and Conservation</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Engaging Diversity</a:t>
            </a:r>
            <a:endParaRPr lang="en-US" dirty="0"/>
          </a:p>
        </p:txBody>
      </p:sp>
      <p:sp>
        <p:nvSpPr>
          <p:cNvPr id="4" name="Content Placeholder 3"/>
          <p:cNvSpPr>
            <a:spLocks noGrp="1"/>
          </p:cNvSpPr>
          <p:nvPr>
            <p:ph idx="1"/>
          </p:nvPr>
        </p:nvSpPr>
        <p:spPr/>
        <p:txBody>
          <a:bodyPr numCol="2">
            <a:normAutofit fontScale="32500" lnSpcReduction="20000"/>
          </a:bodyPr>
          <a:lstStyle/>
          <a:p>
            <a:r>
              <a:rPr lang="en-US" dirty="0"/>
              <a:t>African Americans and Social Movements</a:t>
            </a:r>
          </a:p>
          <a:p>
            <a:r>
              <a:rPr lang="en-US" dirty="0"/>
              <a:t>Ancient Civilizations: Complexity &amp; Collapse</a:t>
            </a:r>
          </a:p>
          <a:p>
            <a:r>
              <a:rPr lang="en-US" dirty="0"/>
              <a:t>Anthropology of Ecotourism</a:t>
            </a:r>
          </a:p>
          <a:p>
            <a:r>
              <a:rPr lang="en-US" dirty="0"/>
              <a:t>Anthropology of </a:t>
            </a:r>
            <a:r>
              <a:rPr lang="en-US" dirty="0" err="1"/>
              <a:t>Toursim</a:t>
            </a:r>
            <a:endParaRPr lang="en-US" dirty="0"/>
          </a:p>
          <a:p>
            <a:r>
              <a:rPr lang="en-US" dirty="0"/>
              <a:t>Archaeology of North America</a:t>
            </a:r>
          </a:p>
          <a:p>
            <a:r>
              <a:rPr lang="en-US" dirty="0"/>
              <a:t>Archaeology of the Andes of Argentina</a:t>
            </a:r>
          </a:p>
          <a:p>
            <a:r>
              <a:rPr lang="en-US" dirty="0"/>
              <a:t>Biogeography of Disease</a:t>
            </a:r>
          </a:p>
          <a:p>
            <a:r>
              <a:rPr lang="en-US" dirty="0"/>
              <a:t>California Dreaming: West Coast Art and Visual Culture, 1848-present</a:t>
            </a:r>
          </a:p>
          <a:p>
            <a:r>
              <a:rPr lang="en-US" dirty="0"/>
              <a:t>Challenges of Human Migration: Health and Health Care of Migrants and </a:t>
            </a:r>
            <a:r>
              <a:rPr lang="en-US" dirty="0" err="1"/>
              <a:t>Autochothonous</a:t>
            </a:r>
            <a:r>
              <a:rPr lang="en-US" dirty="0"/>
              <a:t> Populations</a:t>
            </a:r>
          </a:p>
          <a:p>
            <a:r>
              <a:rPr lang="en-US" dirty="0"/>
              <a:t>Chicano/Latino Politics</a:t>
            </a:r>
          </a:p>
          <a:p>
            <a:r>
              <a:rPr lang="en-US" dirty="0"/>
              <a:t>Conservation and Evolutionary Ecology</a:t>
            </a:r>
          </a:p>
          <a:p>
            <a:r>
              <a:rPr lang="en-US" dirty="0"/>
              <a:t>Ecology, Evolution &amp; Human Health</a:t>
            </a:r>
          </a:p>
          <a:p>
            <a:r>
              <a:rPr lang="en-US" dirty="0"/>
              <a:t>Ethics of Environmental Choices</a:t>
            </a:r>
          </a:p>
          <a:p>
            <a:r>
              <a:rPr lang="en-US" dirty="0"/>
              <a:t>Famine in the Modern World</a:t>
            </a:r>
          </a:p>
          <a:p>
            <a:r>
              <a:rPr lang="en-US" dirty="0"/>
              <a:t>Federal Indian Law</a:t>
            </a:r>
          </a:p>
          <a:p>
            <a:r>
              <a:rPr lang="en-US" dirty="0"/>
              <a:t>Genocide and Humanitarian Intervention</a:t>
            </a:r>
          </a:p>
          <a:p>
            <a:r>
              <a:rPr lang="en-US" dirty="0"/>
              <a:t>Human Dimensions of Global Environmental Change: Resilience, Vulnerability, and Environmental Justice</a:t>
            </a:r>
          </a:p>
          <a:p>
            <a:r>
              <a:rPr lang="en-US" dirty="0"/>
              <a:t>Human Ecology: Adaptations to Climate and Climate Change</a:t>
            </a:r>
          </a:p>
          <a:p>
            <a:r>
              <a:rPr lang="en-US" dirty="0"/>
              <a:t>Human Rights and Global Health</a:t>
            </a:r>
          </a:p>
          <a:p>
            <a:r>
              <a:rPr lang="en-US" dirty="0"/>
              <a:t>Humanitarian Aid and Politics</a:t>
            </a:r>
          </a:p>
          <a:p>
            <a:r>
              <a:rPr lang="en-US" dirty="0"/>
              <a:t>Indian Country Economic Development</a:t>
            </a:r>
          </a:p>
          <a:p>
            <a:r>
              <a:rPr lang="en-US" dirty="0"/>
              <a:t>Indigenous Peoples and Environmental Problems</a:t>
            </a:r>
          </a:p>
          <a:p>
            <a:r>
              <a:rPr lang="en-US" dirty="0" err="1"/>
              <a:t>Introdcution</a:t>
            </a:r>
            <a:r>
              <a:rPr lang="en-US" dirty="0"/>
              <a:t> to Environmental Ethics</a:t>
            </a:r>
          </a:p>
          <a:p>
            <a:r>
              <a:rPr lang="en-US" dirty="0"/>
              <a:t>Introduction to </a:t>
            </a:r>
            <a:r>
              <a:rPr lang="en-US" dirty="0" err="1"/>
              <a:t>Archaeobotany</a:t>
            </a:r>
            <a:endParaRPr lang="en-US" dirty="0"/>
          </a:p>
          <a:p>
            <a:r>
              <a:rPr lang="en-US" dirty="0"/>
              <a:t>Land Use Control</a:t>
            </a:r>
          </a:p>
          <a:p>
            <a:r>
              <a:rPr lang="en-US" dirty="0"/>
              <a:t>Language and the Environment</a:t>
            </a:r>
          </a:p>
          <a:p>
            <a:r>
              <a:rPr lang="en-US" dirty="0"/>
              <a:t>Maya Hieroglyphic Writing</a:t>
            </a:r>
          </a:p>
          <a:p>
            <a:r>
              <a:rPr lang="en-US" dirty="0"/>
              <a:t>Native American Philosophy</a:t>
            </a:r>
          </a:p>
          <a:p>
            <a:r>
              <a:rPr lang="en-US" dirty="0"/>
              <a:t>Nature, Culture, Heritage</a:t>
            </a:r>
          </a:p>
          <a:p>
            <a:r>
              <a:rPr lang="en-US" dirty="0"/>
              <a:t>Parks and Peoples: The Benefits and Costs of Protected Area Conservation</a:t>
            </a:r>
          </a:p>
          <a:p>
            <a:r>
              <a:rPr lang="en-US" dirty="0"/>
              <a:t>Peopling of the Globe: Changing Patterns of Land Use and Consumption Over the Last 50,000 years</a:t>
            </a:r>
          </a:p>
          <a:p>
            <a:r>
              <a:rPr lang="en-US" dirty="0"/>
              <a:t>Practice of Everyday Life in Kazakhstan: From Nomadism to Modernity</a:t>
            </a:r>
          </a:p>
          <a:p>
            <a:r>
              <a:rPr lang="en-US" dirty="0"/>
              <a:t>Risky Environments: The Nature of </a:t>
            </a:r>
            <a:r>
              <a:rPr lang="en-US" dirty="0" err="1"/>
              <a:t>Diaster</a:t>
            </a:r>
            <a:endParaRPr lang="en-US" dirty="0"/>
          </a:p>
          <a:p>
            <a:r>
              <a:rPr lang="en-US" dirty="0"/>
              <a:t>Social and Environmental Determinants of Health</a:t>
            </a:r>
          </a:p>
          <a:p>
            <a:r>
              <a:rPr lang="en-US" dirty="0"/>
              <a:t>Technology and the Good Life</a:t>
            </a:r>
          </a:p>
          <a:p>
            <a:r>
              <a:rPr lang="en-US" dirty="0"/>
              <a:t>Ten Things: An Archaeology of Design</a:t>
            </a:r>
          </a:p>
          <a:p>
            <a:r>
              <a:rPr lang="en-US" dirty="0"/>
              <a:t>Theory of Ecological and </a:t>
            </a:r>
            <a:r>
              <a:rPr lang="en-US" dirty="0" err="1"/>
              <a:t>Environmnetal</a:t>
            </a:r>
            <a:r>
              <a:rPr lang="en-US" dirty="0"/>
              <a:t> Anthropology</a:t>
            </a:r>
          </a:p>
          <a:p>
            <a:r>
              <a:rPr lang="en-US" dirty="0"/>
              <a:t>Tragedy of the Commons: Human Ecology of Communal Resources</a:t>
            </a:r>
          </a:p>
          <a:p>
            <a:r>
              <a:rPr lang="en-US" dirty="0"/>
              <a:t>Tropical Ecology and Conservation</a:t>
            </a:r>
          </a:p>
          <a:p>
            <a:r>
              <a:rPr lang="en-US" dirty="0"/>
              <a:t>Understanding Children's Health Disparities</a:t>
            </a:r>
          </a:p>
          <a:p>
            <a:r>
              <a:rPr lang="en-US" dirty="0"/>
              <a:t>Urban Sustainability: Long-Term Archaeological Perspectives</a:t>
            </a:r>
          </a:p>
          <a:p>
            <a:r>
              <a:rPr lang="en-US" dirty="0"/>
              <a:t>What is </a:t>
            </a:r>
            <a:r>
              <a:rPr lang="en-US" dirty="0" err="1"/>
              <a:t>Hermispheric</a:t>
            </a:r>
            <a:r>
              <a:rPr lang="en-US" dirty="0"/>
              <a:t> Studies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Reasoning</a:t>
            </a:r>
            <a:endParaRPr lang="en-US" dirty="0"/>
          </a:p>
        </p:txBody>
      </p:sp>
      <p:sp>
        <p:nvSpPr>
          <p:cNvPr id="4" name="Content Placeholder 3"/>
          <p:cNvSpPr>
            <a:spLocks noGrp="1"/>
          </p:cNvSpPr>
          <p:nvPr>
            <p:ph idx="1"/>
          </p:nvPr>
        </p:nvSpPr>
        <p:spPr/>
        <p:txBody>
          <a:bodyPr numCol="2">
            <a:normAutofit fontScale="25000" lnSpcReduction="20000"/>
          </a:bodyPr>
          <a:lstStyle/>
          <a:p>
            <a:r>
              <a:rPr lang="en-US" dirty="0"/>
              <a:t>Anthropology of Ecotourism</a:t>
            </a:r>
          </a:p>
          <a:p>
            <a:r>
              <a:rPr lang="en-US" dirty="0"/>
              <a:t>Anthropology of </a:t>
            </a:r>
            <a:r>
              <a:rPr lang="en-US" dirty="0" err="1"/>
              <a:t>Toursim</a:t>
            </a:r>
            <a:endParaRPr lang="en-US" dirty="0"/>
          </a:p>
          <a:p>
            <a:r>
              <a:rPr lang="en-US" dirty="0"/>
              <a:t>California Coast: Science, Policy, and Law</a:t>
            </a:r>
          </a:p>
          <a:p>
            <a:r>
              <a:rPr lang="en-US" dirty="0"/>
              <a:t>Challenges of Human Migration: Health and Health Care of Migrants and </a:t>
            </a:r>
            <a:r>
              <a:rPr lang="en-US" dirty="0" err="1"/>
              <a:t>Autochothonous</a:t>
            </a:r>
            <a:r>
              <a:rPr lang="en-US" dirty="0"/>
              <a:t> Populations</a:t>
            </a:r>
          </a:p>
          <a:p>
            <a:r>
              <a:rPr lang="en-US" dirty="0"/>
              <a:t>Chicano/Latino Politics</a:t>
            </a:r>
          </a:p>
          <a:p>
            <a:r>
              <a:rPr lang="en-US" dirty="0"/>
              <a:t>Climate Change Law and Policy: From California to the Federal Government</a:t>
            </a:r>
          </a:p>
          <a:p>
            <a:r>
              <a:rPr lang="en-US" dirty="0"/>
              <a:t>Collective Action: Ethics and Policy</a:t>
            </a:r>
          </a:p>
          <a:p>
            <a:r>
              <a:rPr lang="en-US" dirty="0"/>
              <a:t>Conservation and Evolutionary Ecology</a:t>
            </a:r>
          </a:p>
          <a:p>
            <a:r>
              <a:rPr lang="en-US" dirty="0"/>
              <a:t>Contemporary Moral Problems</a:t>
            </a:r>
          </a:p>
          <a:p>
            <a:r>
              <a:rPr lang="en-US" dirty="0"/>
              <a:t>Controlling Climate Change in the 21st Century</a:t>
            </a:r>
          </a:p>
          <a:p>
            <a:r>
              <a:rPr lang="en-US" dirty="0"/>
              <a:t>Diamonds</a:t>
            </a:r>
          </a:p>
          <a:p>
            <a:r>
              <a:rPr lang="en-US" dirty="0"/>
              <a:t>Ecology, Evolution &amp; Human Health</a:t>
            </a:r>
          </a:p>
          <a:p>
            <a:r>
              <a:rPr lang="en-US" dirty="0"/>
              <a:t>Environmental Justice: Local, National and International Dimensions</a:t>
            </a:r>
          </a:p>
          <a:p>
            <a:r>
              <a:rPr lang="en-US" dirty="0"/>
              <a:t>Environmental Regulation and Policy</a:t>
            </a:r>
          </a:p>
          <a:p>
            <a:r>
              <a:rPr lang="en-US" dirty="0"/>
              <a:t>Ethical Issues in Engineering</a:t>
            </a:r>
          </a:p>
          <a:p>
            <a:r>
              <a:rPr lang="en-US" dirty="0"/>
              <a:t>Ethics and Public Policy</a:t>
            </a:r>
          </a:p>
          <a:p>
            <a:r>
              <a:rPr lang="en-US" dirty="0"/>
              <a:t>Ethics of Environmental Choices</a:t>
            </a:r>
          </a:p>
          <a:p>
            <a:r>
              <a:rPr lang="en-US" dirty="0"/>
              <a:t>Everest: Extreme Anthropology</a:t>
            </a:r>
          </a:p>
          <a:p>
            <a:r>
              <a:rPr lang="en-US" dirty="0"/>
              <a:t>Evidence and Evolution</a:t>
            </a:r>
          </a:p>
          <a:p>
            <a:r>
              <a:rPr lang="en-US" dirty="0"/>
              <a:t>Famine in the Modern World</a:t>
            </a:r>
          </a:p>
          <a:p>
            <a:r>
              <a:rPr lang="en-US" dirty="0"/>
              <a:t>Federal Indian Law</a:t>
            </a:r>
          </a:p>
          <a:p>
            <a:r>
              <a:rPr lang="en-US" dirty="0"/>
              <a:t>From Farm to Fork: The Science and Practice of Growing and Cooking Food</a:t>
            </a:r>
          </a:p>
          <a:p>
            <a:r>
              <a:rPr lang="en-US" dirty="0"/>
              <a:t>Fusion of Art and Science: Along the Track of the Yellowstone Hotspot</a:t>
            </a:r>
          </a:p>
          <a:p>
            <a:r>
              <a:rPr lang="en-US" dirty="0"/>
              <a:t>Genocide and Humanitarian Intervention</a:t>
            </a:r>
          </a:p>
          <a:p>
            <a:r>
              <a:rPr lang="en-US" dirty="0"/>
              <a:t>Human Dimensions of Global Environmental Change: Resilience, Vulnerability, and Environmental Justice</a:t>
            </a:r>
          </a:p>
          <a:p>
            <a:r>
              <a:rPr lang="en-US" dirty="0"/>
              <a:t>Human Rights and Global Health</a:t>
            </a:r>
          </a:p>
          <a:p>
            <a:r>
              <a:rPr lang="en-US" dirty="0"/>
              <a:t>Humanitarian Aid and Politics</a:t>
            </a:r>
          </a:p>
          <a:p>
            <a:r>
              <a:rPr lang="en-US" dirty="0"/>
              <a:t>Indian Country Economic Development</a:t>
            </a:r>
          </a:p>
          <a:p>
            <a:r>
              <a:rPr lang="en-US" dirty="0"/>
              <a:t>Indigenous Peoples and Environmental Problems</a:t>
            </a:r>
          </a:p>
          <a:p>
            <a:r>
              <a:rPr lang="en-US" dirty="0" err="1"/>
              <a:t>Introdcution</a:t>
            </a:r>
            <a:r>
              <a:rPr lang="en-US" dirty="0"/>
              <a:t> to Environmental Ethics</a:t>
            </a:r>
          </a:p>
          <a:p>
            <a:r>
              <a:rPr lang="en-US" dirty="0"/>
              <a:t>Introduction to Environmental Ethics</a:t>
            </a:r>
          </a:p>
          <a:p>
            <a:r>
              <a:rPr lang="en-US" dirty="0"/>
              <a:t>Introduction to International Relations</a:t>
            </a:r>
          </a:p>
          <a:p>
            <a:r>
              <a:rPr lang="en-US" dirty="0"/>
              <a:t>Moral Limits to the Market</a:t>
            </a:r>
          </a:p>
          <a:p>
            <a:r>
              <a:rPr lang="en-US" dirty="0"/>
              <a:t>Nature, Culture, Heritage</a:t>
            </a:r>
          </a:p>
          <a:p>
            <a:r>
              <a:rPr lang="en-US" dirty="0"/>
              <a:t>Parks and Peoples: The Benefits and Costs of Protected Area Conservation</a:t>
            </a:r>
          </a:p>
          <a:p>
            <a:r>
              <a:rPr lang="en-US" dirty="0"/>
              <a:t>Peopling of the Globe: Changing Patterns of Land Use and Consumption Over the Last 50,000 years</a:t>
            </a:r>
          </a:p>
          <a:p>
            <a:r>
              <a:rPr lang="en-US" dirty="0"/>
              <a:t>Population Ethics</a:t>
            </a:r>
          </a:p>
          <a:p>
            <a:r>
              <a:rPr lang="en-US" dirty="0"/>
              <a:t>Risky Environments: The Nature of </a:t>
            </a:r>
            <a:r>
              <a:rPr lang="en-US" dirty="0" err="1"/>
              <a:t>Diaster</a:t>
            </a:r>
            <a:endParaRPr lang="en-US" dirty="0"/>
          </a:p>
          <a:p>
            <a:r>
              <a:rPr lang="en-US" dirty="0"/>
              <a:t>Science, Technology and Contemporary Society</a:t>
            </a:r>
          </a:p>
          <a:p>
            <a:r>
              <a:rPr lang="en-US" dirty="0"/>
              <a:t>Science, Technology and Politics</a:t>
            </a:r>
          </a:p>
          <a:p>
            <a:r>
              <a:rPr lang="en-US" dirty="0"/>
              <a:t>Social and Environmental Determinants of Health</a:t>
            </a:r>
          </a:p>
          <a:p>
            <a:r>
              <a:rPr lang="en-US" dirty="0"/>
              <a:t>Technology and the Good Life</a:t>
            </a:r>
          </a:p>
          <a:p>
            <a:r>
              <a:rPr lang="en-US" dirty="0"/>
              <a:t>Ten Things: An Archaeology of Design</a:t>
            </a:r>
          </a:p>
          <a:p>
            <a:r>
              <a:rPr lang="en-US" dirty="0"/>
              <a:t>The Ethics of Environmental Choices</a:t>
            </a:r>
          </a:p>
          <a:p>
            <a:r>
              <a:rPr lang="en-US" dirty="0"/>
              <a:t>The Public Life of Science and Technology</a:t>
            </a:r>
          </a:p>
          <a:p>
            <a:r>
              <a:rPr lang="en-US" dirty="0"/>
              <a:t>Tragedy of the Commons: Human Ecology of Communal Resources</a:t>
            </a:r>
          </a:p>
          <a:p>
            <a:r>
              <a:rPr lang="en-US" dirty="0"/>
              <a:t>Understanding Children's Health Disparities</a:t>
            </a:r>
          </a:p>
          <a:p>
            <a:r>
              <a:rPr lang="en-US" dirty="0"/>
              <a:t>Views of a Changing Sea: Literature and Science</a:t>
            </a:r>
          </a:p>
          <a:p>
            <a:r>
              <a:rPr lang="en-US" dirty="0"/>
              <a:t>Voluntary Social Systems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1B1EFF"/>
        </a:solidFill>
        <a:effectLst/>
      </p:bgPr>
    </p:bg>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457200" y="1295400"/>
            <a:ext cx="8266113" cy="2282825"/>
          </a:xfrm>
          <a:prstGeom prst="rect">
            <a:avLst/>
          </a:prstGeom>
          <a:noFill/>
          <a:ln w="9525">
            <a:noFill/>
            <a:miter lim="800000"/>
            <a:headEnd/>
            <a:tailEnd/>
          </a:ln>
        </p:spPr>
        <p:txBody>
          <a:bodyPr wrap="none" anchor="b">
            <a:prstTxWarp prst="textNoShape">
              <a:avLst/>
            </a:prstTxWarp>
            <a:spAutoFit/>
          </a:bodyPr>
          <a:lstStyle/>
          <a:p>
            <a:pPr defTabSz="914400" eaLnBrk="0" fontAlgn="base" hangingPunct="0">
              <a:spcBef>
                <a:spcPct val="0"/>
              </a:spcBef>
              <a:spcAft>
                <a:spcPct val="0"/>
              </a:spcAft>
            </a:pPr>
            <a:r>
              <a:rPr lang="en-US" sz="2400">
                <a:solidFill>
                  <a:srgbClr val="FFF404"/>
                </a:solidFill>
              </a:rPr>
              <a:t>Goal of I-Earth</a:t>
            </a:r>
          </a:p>
          <a:p>
            <a:pPr defTabSz="914400" eaLnBrk="0" fontAlgn="base" hangingPunct="0">
              <a:spcBef>
                <a:spcPct val="0"/>
              </a:spcBef>
              <a:spcAft>
                <a:spcPct val="0"/>
              </a:spcAft>
            </a:pPr>
            <a:endParaRPr lang="en-US" sz="2400">
              <a:solidFill>
                <a:srgbClr val="FFF404"/>
              </a:solidFill>
            </a:endParaRPr>
          </a:p>
          <a:p>
            <a:pPr defTabSz="914400" eaLnBrk="0" fontAlgn="base" hangingPunct="0">
              <a:lnSpc>
                <a:spcPct val="150000"/>
              </a:lnSpc>
              <a:spcBef>
                <a:spcPct val="0"/>
              </a:spcBef>
              <a:spcAft>
                <a:spcPct val="0"/>
              </a:spcAft>
            </a:pPr>
            <a:r>
              <a:rPr lang="en-US" sz="2400">
                <a:solidFill>
                  <a:srgbClr val="FFF404"/>
                </a:solidFill>
              </a:rPr>
              <a:t>To provide students with an understanding of planet Earth - </a:t>
            </a:r>
          </a:p>
          <a:p>
            <a:pPr defTabSz="914400" eaLnBrk="0" fontAlgn="base" hangingPunct="0">
              <a:lnSpc>
                <a:spcPct val="150000"/>
              </a:lnSpc>
              <a:spcBef>
                <a:spcPct val="0"/>
              </a:spcBef>
              <a:spcAft>
                <a:spcPct val="0"/>
              </a:spcAft>
            </a:pPr>
            <a:r>
              <a:rPr lang="en-US" sz="2400">
                <a:solidFill>
                  <a:srgbClr val="FFF404"/>
                </a:solidFill>
              </a:rPr>
              <a:t>the intersection between its natural and human systems</a:t>
            </a:r>
            <a:r>
              <a:rPr lang="en-US" sz="2400">
                <a:solidFill>
                  <a:srgbClr val="000000"/>
                </a:solidFill>
              </a:rPr>
              <a:t>.</a:t>
            </a:r>
            <a:r>
              <a:rPr lang="en-US" sz="2400">
                <a:solidFill>
                  <a:srgbClr val="000000"/>
                </a:solidFill>
                <a:latin typeface="Times New Roman" charset="0"/>
              </a:rPr>
              <a:t> </a:t>
            </a:r>
          </a:p>
          <a:p>
            <a:pPr defTabSz="914400" eaLnBrk="0" fontAlgn="base" hangingPunct="0">
              <a:spcBef>
                <a:spcPct val="0"/>
              </a:spcBef>
              <a:spcAft>
                <a:spcPct val="0"/>
              </a:spcAft>
            </a:pPr>
            <a:endParaRPr lang="en-US" sz="2400">
              <a:solidFill>
                <a:srgbClr val="00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Creative Expression</a:t>
            </a:r>
            <a:endParaRPr lang="en-US" dirty="0"/>
          </a:p>
        </p:txBody>
      </p:sp>
      <p:sp>
        <p:nvSpPr>
          <p:cNvPr id="4" name="Content Placeholder 3"/>
          <p:cNvSpPr>
            <a:spLocks noGrp="1"/>
          </p:cNvSpPr>
          <p:nvPr>
            <p:ph idx="1"/>
          </p:nvPr>
        </p:nvSpPr>
        <p:spPr/>
        <p:txBody>
          <a:bodyPr numCol="2">
            <a:normAutofit fontScale="70000" lnSpcReduction="20000"/>
          </a:bodyPr>
          <a:lstStyle/>
          <a:p>
            <a:r>
              <a:rPr lang="en-US" dirty="0"/>
              <a:t>Art, Chemistry and Madness: The Science of Art Materials</a:t>
            </a:r>
          </a:p>
          <a:p>
            <a:r>
              <a:rPr lang="en-US" dirty="0"/>
              <a:t>California Dreaming: West Coast Art and Visual Culture, 1848-present</a:t>
            </a:r>
          </a:p>
          <a:p>
            <a:r>
              <a:rPr lang="en-US" dirty="0"/>
              <a:t>Conservation Photography</a:t>
            </a:r>
          </a:p>
          <a:p>
            <a:r>
              <a:rPr lang="en-US" dirty="0"/>
              <a:t>Conservation Science and Practice</a:t>
            </a:r>
          </a:p>
          <a:p>
            <a:r>
              <a:rPr lang="en-US" dirty="0" err="1"/>
              <a:t>d.science</a:t>
            </a:r>
            <a:r>
              <a:rPr lang="en-US" dirty="0"/>
              <a:t>: Design for Science</a:t>
            </a:r>
          </a:p>
          <a:p>
            <a:r>
              <a:rPr lang="en-US" dirty="0"/>
              <a:t>Extinctions in Near Time: Biodiversity Loss Since the Pleistocene</a:t>
            </a:r>
          </a:p>
          <a:p>
            <a:r>
              <a:rPr lang="en-US" dirty="0"/>
              <a:t>Fusion of Art and Science: Along the Track of the Yellowstone Hotspot</a:t>
            </a:r>
          </a:p>
          <a:p>
            <a:r>
              <a:rPr lang="en-US" dirty="0"/>
              <a:t>Interpreting Space and Place: An Introduction to Mapmaking</a:t>
            </a:r>
          </a:p>
          <a:p>
            <a:r>
              <a:rPr lang="en-US" dirty="0"/>
              <a:t>Introduction to Urban Design: Contemporary Urban Design in Theory and Practice</a:t>
            </a:r>
          </a:p>
          <a:p>
            <a:r>
              <a:rPr lang="en-US" dirty="0"/>
              <a:t>Maya Hieroglyphic Writing</a:t>
            </a:r>
          </a:p>
          <a:p>
            <a:r>
              <a:rPr lang="en-US" dirty="0"/>
              <a:t>Photographing Nature</a:t>
            </a:r>
          </a:p>
          <a:p>
            <a:r>
              <a:rPr lang="en-US" dirty="0"/>
              <a:t>Picturing the Cosmos</a:t>
            </a:r>
          </a:p>
          <a:p>
            <a:r>
              <a:rPr lang="en-US" dirty="0"/>
              <a:t>Risky Environments: The Nature of </a:t>
            </a:r>
            <a:r>
              <a:rPr lang="en-US" dirty="0" smtClean="0"/>
              <a:t>Disaster</a:t>
            </a:r>
            <a:endParaRPr lang="en-US" dirty="0"/>
          </a:p>
          <a:p>
            <a:r>
              <a:rPr lang="en-US" dirty="0"/>
              <a:t>Sustainable Aviation</a:t>
            </a:r>
          </a:p>
          <a:p>
            <a:r>
              <a:rPr lang="en-US" dirty="0"/>
              <a:t>Technology and the Good Life</a:t>
            </a:r>
          </a:p>
          <a:p>
            <a:r>
              <a:rPr lang="en-US" dirty="0"/>
              <a:t>Views of a Changing Sea: Literature and Science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1B1EFF"/>
        </a:solidFill>
        <a:effectLst/>
      </p:bgPr>
    </p:bg>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508125" y="1571625"/>
            <a:ext cx="1841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endParaRPr lang="en-US" sz="2400">
              <a:solidFill>
                <a:srgbClr val="000000"/>
              </a:solidFill>
            </a:endParaRPr>
          </a:p>
        </p:txBody>
      </p:sp>
      <p:sp>
        <p:nvSpPr>
          <p:cNvPr id="73731" name="Text Box 3"/>
          <p:cNvSpPr txBox="1">
            <a:spLocks noChangeArrowheads="1"/>
          </p:cNvSpPr>
          <p:nvPr/>
        </p:nvSpPr>
        <p:spPr bwMode="auto">
          <a:xfrm>
            <a:off x="457200" y="381000"/>
            <a:ext cx="5741988" cy="6664325"/>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rPr>
              <a:t>General Education Requirements:</a:t>
            </a:r>
          </a:p>
          <a:p>
            <a:pPr defTabSz="914400" eaLnBrk="0" fontAlgn="base" hangingPunct="0">
              <a:spcBef>
                <a:spcPct val="0"/>
              </a:spcBef>
              <a:spcAft>
                <a:spcPct val="0"/>
              </a:spcAft>
            </a:pPr>
            <a:endParaRPr lang="en-US" sz="2400">
              <a:solidFill>
                <a:srgbClr val="FFFFFF"/>
              </a:solidFill>
            </a:endParaRPr>
          </a:p>
          <a:p>
            <a:pPr defTabSz="914400" eaLnBrk="0" fontAlgn="base" hangingPunct="0">
              <a:spcBef>
                <a:spcPct val="0"/>
              </a:spcBef>
              <a:spcAft>
                <a:spcPct val="0"/>
              </a:spcAft>
            </a:pPr>
            <a:r>
              <a:rPr lang="en-US" sz="2400">
                <a:solidFill>
                  <a:srgbClr val="FFFFFF"/>
                </a:solidFill>
              </a:rPr>
              <a:t>Introduction to the Humanities</a:t>
            </a:r>
          </a:p>
          <a:p>
            <a:pPr defTabSz="914400" eaLnBrk="0" fontAlgn="base" hangingPunct="0">
              <a:spcBef>
                <a:spcPct val="0"/>
              </a:spcBef>
              <a:spcAft>
                <a:spcPct val="0"/>
              </a:spcAft>
            </a:pPr>
            <a:endParaRPr lang="en-US" sz="2400">
              <a:solidFill>
                <a:srgbClr val="FFFFFF"/>
              </a:solidFill>
            </a:endParaRPr>
          </a:p>
          <a:p>
            <a:pPr defTabSz="914400" eaLnBrk="0" fontAlgn="base" hangingPunct="0">
              <a:spcBef>
                <a:spcPct val="0"/>
              </a:spcBef>
              <a:spcAft>
                <a:spcPct val="0"/>
              </a:spcAft>
            </a:pPr>
            <a:r>
              <a:rPr lang="en-US" sz="2400">
                <a:solidFill>
                  <a:srgbClr val="FFFFFF"/>
                </a:solidFill>
              </a:rPr>
              <a:t>Disciplinary Breadth</a:t>
            </a:r>
          </a:p>
          <a:p>
            <a:pPr defTabSz="914400" eaLnBrk="0" fontAlgn="base" hangingPunct="0">
              <a:spcBef>
                <a:spcPct val="0"/>
              </a:spcBef>
              <a:spcAft>
                <a:spcPct val="0"/>
              </a:spcAft>
            </a:pPr>
            <a:r>
              <a:rPr lang="en-US" sz="2400">
                <a:solidFill>
                  <a:srgbClr val="FFFFFF"/>
                </a:solidFill>
              </a:rPr>
              <a:t>	Engineering and Applied Sciences</a:t>
            </a:r>
          </a:p>
          <a:p>
            <a:pPr defTabSz="914400" eaLnBrk="0" fontAlgn="base" hangingPunct="0">
              <a:spcBef>
                <a:spcPct val="0"/>
              </a:spcBef>
              <a:spcAft>
                <a:spcPct val="0"/>
              </a:spcAft>
            </a:pPr>
            <a:r>
              <a:rPr lang="en-US" sz="2400">
                <a:solidFill>
                  <a:srgbClr val="FFFFFF"/>
                </a:solidFill>
              </a:rPr>
              <a:t>	Humanities</a:t>
            </a:r>
          </a:p>
          <a:p>
            <a:pPr defTabSz="914400" eaLnBrk="0" fontAlgn="base" hangingPunct="0">
              <a:spcBef>
                <a:spcPct val="0"/>
              </a:spcBef>
              <a:spcAft>
                <a:spcPct val="0"/>
              </a:spcAft>
            </a:pPr>
            <a:r>
              <a:rPr lang="en-US" sz="2400">
                <a:solidFill>
                  <a:srgbClr val="FFFFFF"/>
                </a:solidFill>
              </a:rPr>
              <a:t>	Mathematics</a:t>
            </a:r>
          </a:p>
          <a:p>
            <a:pPr defTabSz="914400" eaLnBrk="0" fontAlgn="base" hangingPunct="0">
              <a:spcBef>
                <a:spcPct val="0"/>
              </a:spcBef>
              <a:spcAft>
                <a:spcPct val="0"/>
              </a:spcAft>
            </a:pPr>
            <a:r>
              <a:rPr lang="en-US" sz="2400">
                <a:solidFill>
                  <a:srgbClr val="FFFFFF"/>
                </a:solidFill>
              </a:rPr>
              <a:t>	Natural Sciences</a:t>
            </a:r>
          </a:p>
          <a:p>
            <a:pPr defTabSz="914400" eaLnBrk="0" fontAlgn="base" hangingPunct="0">
              <a:spcBef>
                <a:spcPct val="0"/>
              </a:spcBef>
              <a:spcAft>
                <a:spcPct val="0"/>
              </a:spcAft>
            </a:pPr>
            <a:r>
              <a:rPr lang="en-US" sz="2400">
                <a:solidFill>
                  <a:srgbClr val="FFFFFF"/>
                </a:solidFill>
              </a:rPr>
              <a:t>	Social Sciences</a:t>
            </a:r>
          </a:p>
          <a:p>
            <a:pPr defTabSz="914400" eaLnBrk="0" fontAlgn="base" hangingPunct="0">
              <a:spcBef>
                <a:spcPct val="0"/>
              </a:spcBef>
              <a:spcAft>
                <a:spcPct val="0"/>
              </a:spcAft>
            </a:pPr>
            <a:endParaRPr lang="en-US" sz="2400">
              <a:solidFill>
                <a:srgbClr val="FFFFFF"/>
              </a:solidFill>
            </a:endParaRPr>
          </a:p>
          <a:p>
            <a:pPr defTabSz="914400" eaLnBrk="0" fontAlgn="base" hangingPunct="0">
              <a:spcBef>
                <a:spcPct val="0"/>
              </a:spcBef>
              <a:spcAft>
                <a:spcPct val="0"/>
              </a:spcAft>
            </a:pPr>
            <a:r>
              <a:rPr lang="en-US" sz="2400">
                <a:solidFill>
                  <a:srgbClr val="FFFFFF"/>
                </a:solidFill>
              </a:rPr>
              <a:t>Education for Citizenship (2 of:)</a:t>
            </a:r>
          </a:p>
          <a:p>
            <a:pPr defTabSz="914400" eaLnBrk="0" fontAlgn="base" hangingPunct="0">
              <a:spcBef>
                <a:spcPct val="0"/>
              </a:spcBef>
              <a:spcAft>
                <a:spcPct val="0"/>
              </a:spcAft>
            </a:pPr>
            <a:r>
              <a:rPr lang="en-US" sz="2400">
                <a:solidFill>
                  <a:srgbClr val="FFFFFF"/>
                </a:solidFill>
              </a:rPr>
              <a:t>	Ethical Reasoning</a:t>
            </a:r>
          </a:p>
          <a:p>
            <a:pPr defTabSz="914400" eaLnBrk="0" fontAlgn="base" hangingPunct="0">
              <a:spcBef>
                <a:spcPct val="0"/>
              </a:spcBef>
              <a:spcAft>
                <a:spcPct val="0"/>
              </a:spcAft>
            </a:pPr>
            <a:r>
              <a:rPr lang="en-US" sz="2400">
                <a:solidFill>
                  <a:srgbClr val="FFFFFF"/>
                </a:solidFill>
              </a:rPr>
              <a:t>	The Global Community 	</a:t>
            </a:r>
          </a:p>
          <a:p>
            <a:pPr defTabSz="914400" eaLnBrk="0" fontAlgn="base" hangingPunct="0">
              <a:spcBef>
                <a:spcPct val="0"/>
              </a:spcBef>
              <a:spcAft>
                <a:spcPct val="0"/>
              </a:spcAft>
            </a:pPr>
            <a:r>
              <a:rPr lang="en-US" sz="2400">
                <a:solidFill>
                  <a:srgbClr val="FFFFFF"/>
                </a:solidFill>
              </a:rPr>
              <a:t>	American Cultures</a:t>
            </a:r>
          </a:p>
          <a:p>
            <a:pPr defTabSz="914400" eaLnBrk="0" fontAlgn="base" hangingPunct="0">
              <a:spcBef>
                <a:spcPct val="0"/>
              </a:spcBef>
              <a:spcAft>
                <a:spcPct val="0"/>
              </a:spcAft>
            </a:pPr>
            <a:r>
              <a:rPr lang="en-US" sz="2400">
                <a:solidFill>
                  <a:srgbClr val="FFFFFF"/>
                </a:solidFill>
              </a:rPr>
              <a:t>	Gender Studies</a:t>
            </a:r>
          </a:p>
          <a:p>
            <a:pPr defTabSz="914400" eaLnBrk="0" fontAlgn="base" hangingPunct="0">
              <a:spcBef>
                <a:spcPct val="0"/>
              </a:spcBef>
              <a:spcAft>
                <a:spcPct val="0"/>
              </a:spcAft>
            </a:pPr>
            <a:endParaRPr lang="en-US" sz="2400">
              <a:solidFill>
                <a:srgbClr val="000000"/>
              </a:solidFill>
            </a:endParaRPr>
          </a:p>
          <a:p>
            <a:pPr defTabSz="914400" eaLnBrk="0" fontAlgn="base" hangingPunct="0">
              <a:spcBef>
                <a:spcPct val="0"/>
              </a:spcBef>
              <a:spcAft>
                <a:spcPct val="0"/>
              </a:spcAft>
            </a:pPr>
            <a:endParaRPr lang="en-US"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1B1EFF"/>
        </a:solidFill>
        <a:effectLst/>
      </p:bgPr>
    </p:bg>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508125" y="1571625"/>
            <a:ext cx="1841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endParaRPr lang="en-US" sz="2400">
              <a:solidFill>
                <a:srgbClr val="000000"/>
              </a:solidFill>
            </a:endParaRPr>
          </a:p>
        </p:txBody>
      </p:sp>
      <p:sp>
        <p:nvSpPr>
          <p:cNvPr id="77827" name="Text Box 3"/>
          <p:cNvSpPr txBox="1">
            <a:spLocks noChangeArrowheads="1"/>
          </p:cNvSpPr>
          <p:nvPr/>
        </p:nvSpPr>
        <p:spPr bwMode="auto">
          <a:xfrm>
            <a:off x="457200" y="381000"/>
            <a:ext cx="5741988" cy="6664325"/>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rPr>
              <a:t>General Education Requirements:</a:t>
            </a:r>
          </a:p>
          <a:p>
            <a:pPr defTabSz="914400" eaLnBrk="0" fontAlgn="base" hangingPunct="0">
              <a:spcBef>
                <a:spcPct val="0"/>
              </a:spcBef>
              <a:spcAft>
                <a:spcPct val="0"/>
              </a:spcAft>
            </a:pPr>
            <a:endParaRPr lang="en-US" sz="2400">
              <a:solidFill>
                <a:srgbClr val="FFFFFF"/>
              </a:solidFill>
            </a:endParaRPr>
          </a:p>
          <a:p>
            <a:pPr defTabSz="914400" eaLnBrk="0" fontAlgn="base" hangingPunct="0">
              <a:spcBef>
                <a:spcPct val="0"/>
              </a:spcBef>
              <a:spcAft>
                <a:spcPct val="0"/>
              </a:spcAft>
            </a:pPr>
            <a:r>
              <a:rPr lang="en-US" sz="2400">
                <a:solidFill>
                  <a:srgbClr val="FFFFFF"/>
                </a:solidFill>
              </a:rPr>
              <a:t>Introduction to the Humanities</a:t>
            </a:r>
          </a:p>
          <a:p>
            <a:pPr defTabSz="914400" eaLnBrk="0" fontAlgn="base" hangingPunct="0">
              <a:spcBef>
                <a:spcPct val="0"/>
              </a:spcBef>
              <a:spcAft>
                <a:spcPct val="0"/>
              </a:spcAft>
            </a:pPr>
            <a:r>
              <a:rPr lang="en-US" sz="2400">
                <a:solidFill>
                  <a:srgbClr val="FFF404"/>
                </a:solidFill>
              </a:rPr>
              <a:t>Introduction to Planet Earth</a:t>
            </a:r>
            <a:endParaRPr lang="en-US" sz="2400">
              <a:solidFill>
                <a:srgbClr val="FFFFFF"/>
              </a:solidFill>
            </a:endParaRPr>
          </a:p>
          <a:p>
            <a:pPr defTabSz="914400" eaLnBrk="0" fontAlgn="base" hangingPunct="0">
              <a:spcBef>
                <a:spcPct val="0"/>
              </a:spcBef>
              <a:spcAft>
                <a:spcPct val="0"/>
              </a:spcAft>
            </a:pPr>
            <a:r>
              <a:rPr lang="en-US" sz="2400">
                <a:solidFill>
                  <a:srgbClr val="FFFFFF"/>
                </a:solidFill>
              </a:rPr>
              <a:t>Disciplinary Breadth</a:t>
            </a:r>
          </a:p>
          <a:p>
            <a:pPr defTabSz="914400" eaLnBrk="0" fontAlgn="base" hangingPunct="0">
              <a:spcBef>
                <a:spcPct val="0"/>
              </a:spcBef>
              <a:spcAft>
                <a:spcPct val="0"/>
              </a:spcAft>
            </a:pPr>
            <a:r>
              <a:rPr lang="en-US" sz="2400">
                <a:solidFill>
                  <a:srgbClr val="FFFFFF"/>
                </a:solidFill>
              </a:rPr>
              <a:t>	Engineering and Applied Sciences</a:t>
            </a:r>
          </a:p>
          <a:p>
            <a:pPr defTabSz="914400" eaLnBrk="0" fontAlgn="base" hangingPunct="0">
              <a:spcBef>
                <a:spcPct val="0"/>
              </a:spcBef>
              <a:spcAft>
                <a:spcPct val="0"/>
              </a:spcAft>
            </a:pPr>
            <a:r>
              <a:rPr lang="en-US" sz="2400">
                <a:solidFill>
                  <a:srgbClr val="FFFFFF"/>
                </a:solidFill>
              </a:rPr>
              <a:t>	Humanities</a:t>
            </a:r>
          </a:p>
          <a:p>
            <a:pPr defTabSz="914400" eaLnBrk="0" fontAlgn="base" hangingPunct="0">
              <a:spcBef>
                <a:spcPct val="0"/>
              </a:spcBef>
              <a:spcAft>
                <a:spcPct val="0"/>
              </a:spcAft>
            </a:pPr>
            <a:r>
              <a:rPr lang="en-US" sz="2400">
                <a:solidFill>
                  <a:srgbClr val="FFFFFF"/>
                </a:solidFill>
              </a:rPr>
              <a:t>	Mathematics</a:t>
            </a:r>
          </a:p>
          <a:p>
            <a:pPr defTabSz="914400" eaLnBrk="0" fontAlgn="base" hangingPunct="0">
              <a:spcBef>
                <a:spcPct val="0"/>
              </a:spcBef>
              <a:spcAft>
                <a:spcPct val="0"/>
              </a:spcAft>
            </a:pPr>
            <a:r>
              <a:rPr lang="en-US" sz="2400">
                <a:solidFill>
                  <a:srgbClr val="FFFFFF"/>
                </a:solidFill>
              </a:rPr>
              <a:t>	Natural Sciences</a:t>
            </a:r>
          </a:p>
          <a:p>
            <a:pPr defTabSz="914400" eaLnBrk="0" fontAlgn="base" hangingPunct="0">
              <a:spcBef>
                <a:spcPct val="0"/>
              </a:spcBef>
              <a:spcAft>
                <a:spcPct val="0"/>
              </a:spcAft>
            </a:pPr>
            <a:r>
              <a:rPr lang="en-US" sz="2400">
                <a:solidFill>
                  <a:srgbClr val="FFFFFF"/>
                </a:solidFill>
              </a:rPr>
              <a:t>	Social Sciences</a:t>
            </a:r>
          </a:p>
          <a:p>
            <a:pPr defTabSz="914400" eaLnBrk="0" fontAlgn="base" hangingPunct="0">
              <a:spcBef>
                <a:spcPct val="0"/>
              </a:spcBef>
              <a:spcAft>
                <a:spcPct val="0"/>
              </a:spcAft>
            </a:pPr>
            <a:endParaRPr lang="en-US" sz="2400">
              <a:solidFill>
                <a:srgbClr val="FFFFFF"/>
              </a:solidFill>
            </a:endParaRPr>
          </a:p>
          <a:p>
            <a:pPr defTabSz="914400" eaLnBrk="0" fontAlgn="base" hangingPunct="0">
              <a:spcBef>
                <a:spcPct val="0"/>
              </a:spcBef>
              <a:spcAft>
                <a:spcPct val="0"/>
              </a:spcAft>
            </a:pPr>
            <a:r>
              <a:rPr lang="en-US" sz="2400">
                <a:solidFill>
                  <a:srgbClr val="FFFFFF"/>
                </a:solidFill>
              </a:rPr>
              <a:t>Education for Citizenship (2 of:)</a:t>
            </a:r>
          </a:p>
          <a:p>
            <a:pPr defTabSz="914400" eaLnBrk="0" fontAlgn="base" hangingPunct="0">
              <a:spcBef>
                <a:spcPct val="0"/>
              </a:spcBef>
              <a:spcAft>
                <a:spcPct val="0"/>
              </a:spcAft>
            </a:pPr>
            <a:r>
              <a:rPr lang="en-US" sz="2400">
                <a:solidFill>
                  <a:srgbClr val="FFFFFF"/>
                </a:solidFill>
              </a:rPr>
              <a:t>	Ethical Reasoning</a:t>
            </a:r>
          </a:p>
          <a:p>
            <a:pPr defTabSz="914400" eaLnBrk="0" fontAlgn="base" hangingPunct="0">
              <a:spcBef>
                <a:spcPct val="0"/>
              </a:spcBef>
              <a:spcAft>
                <a:spcPct val="0"/>
              </a:spcAft>
            </a:pPr>
            <a:r>
              <a:rPr lang="en-US" sz="2400">
                <a:solidFill>
                  <a:srgbClr val="FFFFFF"/>
                </a:solidFill>
              </a:rPr>
              <a:t>	The Global Community 	</a:t>
            </a:r>
          </a:p>
          <a:p>
            <a:pPr defTabSz="914400" eaLnBrk="0" fontAlgn="base" hangingPunct="0">
              <a:spcBef>
                <a:spcPct val="0"/>
              </a:spcBef>
              <a:spcAft>
                <a:spcPct val="0"/>
              </a:spcAft>
            </a:pPr>
            <a:r>
              <a:rPr lang="en-US" sz="2400">
                <a:solidFill>
                  <a:srgbClr val="FFFFFF"/>
                </a:solidFill>
              </a:rPr>
              <a:t>	American Cultures</a:t>
            </a:r>
          </a:p>
          <a:p>
            <a:pPr defTabSz="914400" eaLnBrk="0" fontAlgn="base" hangingPunct="0">
              <a:spcBef>
                <a:spcPct val="0"/>
              </a:spcBef>
              <a:spcAft>
                <a:spcPct val="0"/>
              </a:spcAft>
            </a:pPr>
            <a:r>
              <a:rPr lang="en-US" sz="2400">
                <a:solidFill>
                  <a:srgbClr val="FFFFFF"/>
                </a:solidFill>
              </a:rPr>
              <a:t>	Gender Studies</a:t>
            </a:r>
          </a:p>
          <a:p>
            <a:pPr defTabSz="914400" eaLnBrk="0" fontAlgn="base" hangingPunct="0">
              <a:spcBef>
                <a:spcPct val="0"/>
              </a:spcBef>
              <a:spcAft>
                <a:spcPct val="0"/>
              </a:spcAft>
            </a:pPr>
            <a:endParaRPr lang="en-US" sz="2400">
              <a:solidFill>
                <a:srgbClr val="000000"/>
              </a:solidFill>
            </a:endParaRPr>
          </a:p>
          <a:p>
            <a:pPr defTabSz="914400" eaLnBrk="0" fontAlgn="base" hangingPunct="0">
              <a:spcBef>
                <a:spcPct val="0"/>
              </a:spcBef>
              <a:spcAft>
                <a:spcPct val="0"/>
              </a:spcAft>
            </a:pPr>
            <a:endParaRPr lang="en-US" sz="2400">
              <a:solidFill>
                <a:srgbClr val="000000"/>
              </a:solidFill>
            </a:endParaRPr>
          </a:p>
        </p:txBody>
      </p:sp>
      <p:sp>
        <p:nvSpPr>
          <p:cNvPr id="77828" name="Oval 4"/>
          <p:cNvSpPr>
            <a:spLocks noChangeArrowheads="1"/>
          </p:cNvSpPr>
          <p:nvPr/>
        </p:nvSpPr>
        <p:spPr bwMode="auto">
          <a:xfrm>
            <a:off x="304800" y="1295400"/>
            <a:ext cx="4419600" cy="762000"/>
          </a:xfrm>
          <a:prstGeom prst="ellipse">
            <a:avLst/>
          </a:prstGeom>
          <a:noFill/>
          <a:ln w="38100">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400" smtClean="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1B1EFF"/>
        </a:solidFill>
        <a:effectLst/>
      </p:bgPr>
    </p:bg>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1508125" y="1571625"/>
            <a:ext cx="1841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endParaRPr lang="en-US" sz="2400">
              <a:solidFill>
                <a:srgbClr val="000000"/>
              </a:solidFill>
            </a:endParaRPr>
          </a:p>
        </p:txBody>
      </p:sp>
      <p:sp>
        <p:nvSpPr>
          <p:cNvPr id="75779" name="Text Box 3"/>
          <p:cNvSpPr txBox="1">
            <a:spLocks noChangeArrowheads="1"/>
          </p:cNvSpPr>
          <p:nvPr/>
        </p:nvSpPr>
        <p:spPr bwMode="auto">
          <a:xfrm>
            <a:off x="457200" y="381000"/>
            <a:ext cx="7910513" cy="6664325"/>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rPr>
              <a:t>General Education Requirements:</a:t>
            </a:r>
          </a:p>
          <a:p>
            <a:pPr defTabSz="914400" eaLnBrk="0" fontAlgn="base" hangingPunct="0">
              <a:spcBef>
                <a:spcPct val="0"/>
              </a:spcBef>
              <a:spcAft>
                <a:spcPct val="0"/>
              </a:spcAft>
            </a:pPr>
            <a:endParaRPr lang="en-US" sz="2400">
              <a:solidFill>
                <a:srgbClr val="FFFFFF"/>
              </a:solidFill>
            </a:endParaRPr>
          </a:p>
          <a:p>
            <a:pPr defTabSz="914400" eaLnBrk="0" fontAlgn="base" hangingPunct="0">
              <a:spcBef>
                <a:spcPct val="0"/>
              </a:spcBef>
              <a:spcAft>
                <a:spcPct val="0"/>
              </a:spcAft>
            </a:pPr>
            <a:r>
              <a:rPr lang="en-US" sz="2400">
                <a:solidFill>
                  <a:srgbClr val="FFFFFF"/>
                </a:solidFill>
              </a:rPr>
              <a:t>Introduction to the Humanities   </a:t>
            </a:r>
            <a:r>
              <a:rPr lang="en-US" sz="2400" i="1">
                <a:solidFill>
                  <a:srgbClr val="FFF404"/>
                </a:solidFill>
              </a:rPr>
              <a:t>I-Earth course</a:t>
            </a:r>
            <a:endParaRPr lang="en-US" sz="2400">
              <a:solidFill>
                <a:srgbClr val="FFFFFF"/>
              </a:solidFill>
            </a:endParaRPr>
          </a:p>
          <a:p>
            <a:pPr defTabSz="914400" eaLnBrk="0" fontAlgn="base" hangingPunct="0">
              <a:spcBef>
                <a:spcPct val="0"/>
              </a:spcBef>
              <a:spcAft>
                <a:spcPct val="0"/>
              </a:spcAft>
            </a:pPr>
            <a:endParaRPr lang="en-US" sz="2400">
              <a:solidFill>
                <a:srgbClr val="FFFFFF"/>
              </a:solidFill>
            </a:endParaRPr>
          </a:p>
          <a:p>
            <a:pPr defTabSz="914400" eaLnBrk="0" fontAlgn="base" hangingPunct="0">
              <a:spcBef>
                <a:spcPct val="0"/>
              </a:spcBef>
              <a:spcAft>
                <a:spcPct val="0"/>
              </a:spcAft>
            </a:pPr>
            <a:r>
              <a:rPr lang="en-US" sz="2400">
                <a:solidFill>
                  <a:srgbClr val="FFFFFF"/>
                </a:solidFill>
              </a:rPr>
              <a:t>Disciplinary Breadth</a:t>
            </a:r>
          </a:p>
          <a:p>
            <a:pPr defTabSz="914400" eaLnBrk="0" fontAlgn="base" hangingPunct="0">
              <a:spcBef>
                <a:spcPct val="0"/>
              </a:spcBef>
              <a:spcAft>
                <a:spcPct val="0"/>
              </a:spcAft>
            </a:pPr>
            <a:r>
              <a:rPr lang="en-US" sz="2400">
                <a:solidFill>
                  <a:srgbClr val="FFFFFF"/>
                </a:solidFill>
              </a:rPr>
              <a:t>	Engineering and Applied Sciences   </a:t>
            </a:r>
            <a:r>
              <a:rPr lang="en-US" sz="2400" i="1">
                <a:solidFill>
                  <a:srgbClr val="FFF404"/>
                </a:solidFill>
              </a:rPr>
              <a:t>I-Earth course</a:t>
            </a:r>
            <a:endParaRPr lang="en-US" sz="2400">
              <a:solidFill>
                <a:srgbClr val="FFFFFF"/>
              </a:solidFill>
            </a:endParaRPr>
          </a:p>
          <a:p>
            <a:pPr defTabSz="914400" eaLnBrk="0" fontAlgn="base" hangingPunct="0">
              <a:spcBef>
                <a:spcPct val="0"/>
              </a:spcBef>
              <a:spcAft>
                <a:spcPct val="0"/>
              </a:spcAft>
            </a:pPr>
            <a:r>
              <a:rPr lang="en-US" sz="2400">
                <a:solidFill>
                  <a:srgbClr val="FFFFFF"/>
                </a:solidFill>
              </a:rPr>
              <a:t>	Humanities   </a:t>
            </a:r>
            <a:r>
              <a:rPr lang="en-US" sz="2400" i="1">
                <a:solidFill>
                  <a:srgbClr val="FFF404"/>
                </a:solidFill>
              </a:rPr>
              <a:t>I-Earth course</a:t>
            </a:r>
            <a:endParaRPr lang="en-US" sz="2400">
              <a:solidFill>
                <a:srgbClr val="FFFFFF"/>
              </a:solidFill>
            </a:endParaRPr>
          </a:p>
          <a:p>
            <a:pPr defTabSz="914400" eaLnBrk="0" fontAlgn="base" hangingPunct="0">
              <a:spcBef>
                <a:spcPct val="0"/>
              </a:spcBef>
              <a:spcAft>
                <a:spcPct val="0"/>
              </a:spcAft>
            </a:pPr>
            <a:r>
              <a:rPr lang="en-US" sz="2400">
                <a:solidFill>
                  <a:srgbClr val="FFFFFF"/>
                </a:solidFill>
              </a:rPr>
              <a:t>	Mathematics </a:t>
            </a:r>
            <a:r>
              <a:rPr lang="en-US" sz="2400" i="1">
                <a:solidFill>
                  <a:srgbClr val="FFF404"/>
                </a:solidFill>
              </a:rPr>
              <a:t>I-Earth course</a:t>
            </a:r>
            <a:endParaRPr lang="en-US" sz="2400">
              <a:solidFill>
                <a:srgbClr val="FFFFFF"/>
              </a:solidFill>
            </a:endParaRPr>
          </a:p>
          <a:p>
            <a:pPr defTabSz="914400" eaLnBrk="0" fontAlgn="base" hangingPunct="0">
              <a:spcBef>
                <a:spcPct val="0"/>
              </a:spcBef>
              <a:spcAft>
                <a:spcPct val="0"/>
              </a:spcAft>
            </a:pPr>
            <a:r>
              <a:rPr lang="en-US" sz="2400">
                <a:solidFill>
                  <a:srgbClr val="FFFFFF"/>
                </a:solidFill>
              </a:rPr>
              <a:t>	Natural Sciences </a:t>
            </a:r>
            <a:r>
              <a:rPr lang="en-US" sz="2400" i="1">
                <a:solidFill>
                  <a:srgbClr val="FFF404"/>
                </a:solidFill>
              </a:rPr>
              <a:t>I-Earth course</a:t>
            </a:r>
            <a:endParaRPr lang="en-US" sz="2400">
              <a:solidFill>
                <a:srgbClr val="FFFFFF"/>
              </a:solidFill>
            </a:endParaRPr>
          </a:p>
          <a:p>
            <a:pPr defTabSz="914400" eaLnBrk="0" fontAlgn="base" hangingPunct="0">
              <a:spcBef>
                <a:spcPct val="0"/>
              </a:spcBef>
              <a:spcAft>
                <a:spcPct val="0"/>
              </a:spcAft>
            </a:pPr>
            <a:r>
              <a:rPr lang="en-US" sz="2400">
                <a:solidFill>
                  <a:srgbClr val="FFFFFF"/>
                </a:solidFill>
              </a:rPr>
              <a:t>	Social Sciences </a:t>
            </a:r>
            <a:r>
              <a:rPr lang="en-US" sz="2400" i="1">
                <a:solidFill>
                  <a:srgbClr val="FFF404"/>
                </a:solidFill>
              </a:rPr>
              <a:t>I-Earth course</a:t>
            </a:r>
            <a:endParaRPr lang="en-US" sz="2400">
              <a:solidFill>
                <a:srgbClr val="FFFFFF"/>
              </a:solidFill>
            </a:endParaRPr>
          </a:p>
          <a:p>
            <a:pPr defTabSz="914400" eaLnBrk="0" fontAlgn="base" hangingPunct="0">
              <a:spcBef>
                <a:spcPct val="0"/>
              </a:spcBef>
              <a:spcAft>
                <a:spcPct val="0"/>
              </a:spcAft>
            </a:pPr>
            <a:endParaRPr lang="en-US" sz="2400">
              <a:solidFill>
                <a:srgbClr val="FFFFFF"/>
              </a:solidFill>
            </a:endParaRPr>
          </a:p>
          <a:p>
            <a:pPr defTabSz="914400" eaLnBrk="0" fontAlgn="base" hangingPunct="0">
              <a:spcBef>
                <a:spcPct val="0"/>
              </a:spcBef>
              <a:spcAft>
                <a:spcPct val="0"/>
              </a:spcAft>
            </a:pPr>
            <a:r>
              <a:rPr lang="en-US" sz="2400">
                <a:solidFill>
                  <a:srgbClr val="FFFFFF"/>
                </a:solidFill>
              </a:rPr>
              <a:t>Education for Citizenship (2 of:)</a:t>
            </a:r>
          </a:p>
          <a:p>
            <a:pPr defTabSz="914400" eaLnBrk="0" fontAlgn="base" hangingPunct="0">
              <a:spcBef>
                <a:spcPct val="0"/>
              </a:spcBef>
              <a:spcAft>
                <a:spcPct val="0"/>
              </a:spcAft>
            </a:pPr>
            <a:r>
              <a:rPr lang="en-US" sz="2400">
                <a:solidFill>
                  <a:srgbClr val="FFFFFF"/>
                </a:solidFill>
              </a:rPr>
              <a:t>	Ethical Reasoning </a:t>
            </a:r>
            <a:r>
              <a:rPr lang="en-US" sz="2400" i="1">
                <a:solidFill>
                  <a:srgbClr val="FFF404"/>
                </a:solidFill>
              </a:rPr>
              <a:t>I-Earth course</a:t>
            </a:r>
            <a:endParaRPr lang="en-US" sz="2400">
              <a:solidFill>
                <a:srgbClr val="FFFFFF"/>
              </a:solidFill>
            </a:endParaRPr>
          </a:p>
          <a:p>
            <a:pPr defTabSz="914400" eaLnBrk="0" fontAlgn="base" hangingPunct="0">
              <a:spcBef>
                <a:spcPct val="0"/>
              </a:spcBef>
              <a:spcAft>
                <a:spcPct val="0"/>
              </a:spcAft>
            </a:pPr>
            <a:r>
              <a:rPr lang="en-US" sz="2400">
                <a:solidFill>
                  <a:srgbClr val="FFFFFF"/>
                </a:solidFill>
              </a:rPr>
              <a:t>	The Global Community </a:t>
            </a:r>
            <a:r>
              <a:rPr lang="en-US" sz="2400" i="1">
                <a:solidFill>
                  <a:srgbClr val="FFF404"/>
                </a:solidFill>
              </a:rPr>
              <a:t>I-Earth course</a:t>
            </a:r>
            <a:r>
              <a:rPr lang="en-US" sz="2400">
                <a:solidFill>
                  <a:srgbClr val="FFFFFF"/>
                </a:solidFill>
              </a:rPr>
              <a:t> 	</a:t>
            </a:r>
          </a:p>
          <a:p>
            <a:pPr defTabSz="914400" eaLnBrk="0" fontAlgn="base" hangingPunct="0">
              <a:spcBef>
                <a:spcPct val="0"/>
              </a:spcBef>
              <a:spcAft>
                <a:spcPct val="0"/>
              </a:spcAft>
            </a:pPr>
            <a:r>
              <a:rPr lang="en-US" sz="2400">
                <a:solidFill>
                  <a:srgbClr val="FFFFFF"/>
                </a:solidFill>
              </a:rPr>
              <a:t>	American Cultures </a:t>
            </a:r>
            <a:r>
              <a:rPr lang="en-US" sz="2400" i="1">
                <a:solidFill>
                  <a:srgbClr val="FFF404"/>
                </a:solidFill>
              </a:rPr>
              <a:t>I-Earth course</a:t>
            </a:r>
            <a:endParaRPr lang="en-US" sz="2400">
              <a:solidFill>
                <a:srgbClr val="FFFFFF"/>
              </a:solidFill>
            </a:endParaRPr>
          </a:p>
          <a:p>
            <a:pPr defTabSz="914400" eaLnBrk="0" fontAlgn="base" hangingPunct="0">
              <a:spcBef>
                <a:spcPct val="0"/>
              </a:spcBef>
              <a:spcAft>
                <a:spcPct val="0"/>
              </a:spcAft>
            </a:pPr>
            <a:r>
              <a:rPr lang="en-US" sz="2400">
                <a:solidFill>
                  <a:srgbClr val="FFFFFF"/>
                </a:solidFill>
              </a:rPr>
              <a:t>	Gender Studies </a:t>
            </a:r>
            <a:r>
              <a:rPr lang="en-US" sz="2400" i="1">
                <a:solidFill>
                  <a:srgbClr val="FFF404"/>
                </a:solidFill>
              </a:rPr>
              <a:t>I-Earth course</a:t>
            </a:r>
            <a:endParaRPr lang="en-US" sz="2400">
              <a:solidFill>
                <a:srgbClr val="FFFFFF"/>
              </a:solidFill>
            </a:endParaRPr>
          </a:p>
          <a:p>
            <a:pPr defTabSz="914400" eaLnBrk="0" fontAlgn="base" hangingPunct="0">
              <a:spcBef>
                <a:spcPct val="0"/>
              </a:spcBef>
              <a:spcAft>
                <a:spcPct val="0"/>
              </a:spcAft>
            </a:pPr>
            <a:endParaRPr lang="en-US" sz="2400">
              <a:solidFill>
                <a:srgbClr val="000000"/>
              </a:solidFill>
            </a:endParaRPr>
          </a:p>
          <a:p>
            <a:pPr defTabSz="914400" eaLnBrk="0" fontAlgn="base" hangingPunct="0">
              <a:spcBef>
                <a:spcPct val="0"/>
              </a:spcBef>
              <a:spcAft>
                <a:spcPct val="0"/>
              </a:spcAft>
            </a:pPr>
            <a:endParaRPr lang="en-US" sz="2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Ways of Thinking, Ways of Doing</a:t>
            </a:r>
            <a:br>
              <a:rPr lang="en-US" dirty="0" smtClean="0"/>
            </a:br>
            <a:r>
              <a:rPr lang="en-US" dirty="0" smtClean="0"/>
              <a:t>“Ways” Courses</a:t>
            </a:r>
            <a:endParaRPr lang="en-US" dirty="0"/>
          </a:p>
        </p:txBody>
      </p:sp>
      <p:sp>
        <p:nvSpPr>
          <p:cNvPr id="3" name="Content Placeholder 2"/>
          <p:cNvSpPr>
            <a:spLocks noGrp="1"/>
          </p:cNvSpPr>
          <p:nvPr>
            <p:ph idx="1"/>
          </p:nvPr>
        </p:nvSpPr>
        <p:spPr>
          <a:xfrm>
            <a:off x="457200" y="1964267"/>
            <a:ext cx="8229600" cy="4525963"/>
          </a:xfrm>
        </p:spPr>
        <p:txBody>
          <a:bodyPr>
            <a:normAutofit lnSpcReduction="10000"/>
          </a:bodyPr>
          <a:lstStyle/>
          <a:p>
            <a:pPr>
              <a:buNone/>
            </a:pPr>
            <a:r>
              <a:rPr lang="en-US" dirty="0" smtClean="0"/>
              <a:t>Aesthetic and Interpretive Inquiry</a:t>
            </a:r>
          </a:p>
          <a:p>
            <a:pPr>
              <a:buNone/>
            </a:pPr>
            <a:r>
              <a:rPr lang="en-US" dirty="0" smtClean="0"/>
              <a:t>Social Inquiry</a:t>
            </a:r>
          </a:p>
          <a:p>
            <a:pPr>
              <a:buNone/>
            </a:pPr>
            <a:r>
              <a:rPr lang="en-US" dirty="0" smtClean="0"/>
              <a:t>Scientific Method and Analysis</a:t>
            </a:r>
          </a:p>
          <a:p>
            <a:pPr>
              <a:buNone/>
            </a:pPr>
            <a:r>
              <a:rPr lang="en-US" dirty="0" smtClean="0"/>
              <a:t>Formal Reasoning</a:t>
            </a:r>
          </a:p>
          <a:p>
            <a:pPr>
              <a:buNone/>
            </a:pPr>
            <a:r>
              <a:rPr lang="en-US" dirty="0" smtClean="0"/>
              <a:t>Applied Quantitative Reasoning</a:t>
            </a:r>
          </a:p>
          <a:p>
            <a:pPr>
              <a:buNone/>
            </a:pPr>
            <a:r>
              <a:rPr lang="en-US" dirty="0" smtClean="0"/>
              <a:t>Engaging Diversity</a:t>
            </a:r>
          </a:p>
          <a:p>
            <a:pPr>
              <a:buNone/>
            </a:pPr>
            <a:r>
              <a:rPr lang="en-US" dirty="0" smtClean="0"/>
              <a:t>Ethical Reasoning</a:t>
            </a:r>
          </a:p>
          <a:p>
            <a:pPr>
              <a:buNone/>
            </a:pPr>
            <a:r>
              <a:rPr lang="en-US" dirty="0" smtClean="0"/>
              <a:t>Creative Expression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“Ways” Courses</a:t>
            </a:r>
            <a:endParaRPr lang="en-US" dirty="0"/>
          </a:p>
        </p:txBody>
      </p:sp>
      <p:sp>
        <p:nvSpPr>
          <p:cNvPr id="3" name="Content Placeholder 2"/>
          <p:cNvSpPr>
            <a:spLocks noGrp="1"/>
          </p:cNvSpPr>
          <p:nvPr>
            <p:ph idx="1"/>
          </p:nvPr>
        </p:nvSpPr>
        <p:spPr/>
        <p:txBody>
          <a:bodyPr/>
          <a:lstStyle/>
          <a:p>
            <a:r>
              <a:rPr lang="en-US" strike="sngStrike" dirty="0" smtClean="0"/>
              <a:t>Must be taught by Academic Council (exception for Creative Expression)</a:t>
            </a:r>
          </a:p>
          <a:p>
            <a:r>
              <a:rPr lang="en-US" dirty="0" smtClean="0"/>
              <a:t>Must be at least 3 credits</a:t>
            </a:r>
          </a:p>
          <a:p>
            <a:r>
              <a:rPr lang="en-US" dirty="0" smtClean="0"/>
              <a:t>Must be registered and approved by the Board</a:t>
            </a:r>
          </a:p>
          <a:p>
            <a:pPr lvl="1"/>
            <a:r>
              <a:rPr lang="en-US" dirty="0" smtClean="0"/>
              <a:t>One or two ways that the course will fulfill</a:t>
            </a:r>
          </a:p>
          <a:p>
            <a:pPr lvl="1"/>
            <a:r>
              <a:rPr lang="en-US" dirty="0" smtClean="0"/>
              <a:t>Example learning outcome/course objective</a:t>
            </a:r>
          </a:p>
          <a:p>
            <a:pPr lvl="1"/>
            <a:r>
              <a:rPr lang="en-US" dirty="0" smtClean="0"/>
              <a:t>Syllabus or first-day handouts</a:t>
            </a:r>
          </a:p>
          <a:p>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192</TotalTime>
  <Words>5826</Words>
  <Application>Microsoft Macintosh PowerPoint</Application>
  <PresentationFormat>On-screen Show (4:3)</PresentationFormat>
  <Paragraphs>954</Paragraphs>
  <Slides>40</Slides>
  <Notes>8</Notes>
  <HiddenSlides>0</HiddenSlides>
  <MMClips>0</MMClips>
  <ScaleCrop>false</ScaleCrop>
  <HeadingPairs>
    <vt:vector size="4" baseType="variant">
      <vt:variant>
        <vt:lpstr>Design Template</vt:lpstr>
      </vt:variant>
      <vt:variant>
        <vt:i4>8</vt:i4>
      </vt:variant>
      <vt:variant>
        <vt:lpstr>Slide Titles</vt:lpstr>
      </vt:variant>
      <vt:variant>
        <vt:i4>40</vt:i4>
      </vt:variant>
    </vt:vector>
  </HeadingPairs>
  <TitlesOfParts>
    <vt:vector size="48" baseType="lpstr">
      <vt:lpstr>Office Theme</vt:lpstr>
      <vt:lpstr>Blank Presentation</vt:lpstr>
      <vt:lpstr>2_Blank Presentation</vt:lpstr>
      <vt:lpstr>3_Blank Presentation</vt:lpstr>
      <vt:lpstr>1_Office Theme</vt:lpstr>
      <vt:lpstr>2_Office Theme</vt:lpstr>
      <vt:lpstr>3_Office Theme</vt:lpstr>
      <vt:lpstr>1_Blank Presentation</vt:lpstr>
      <vt:lpstr>Slide 1</vt:lpstr>
      <vt:lpstr>Slide 2</vt:lpstr>
      <vt:lpstr>Slide 3</vt:lpstr>
      <vt:lpstr>Slide 4</vt:lpstr>
      <vt:lpstr>Slide 5</vt:lpstr>
      <vt:lpstr>Slide 6</vt:lpstr>
      <vt:lpstr>Slide 7</vt:lpstr>
      <vt:lpstr>Ways of Thinking, Ways of Doing “Ways” Courses</vt:lpstr>
      <vt:lpstr>Requirements for “Ways” Courses</vt:lpstr>
      <vt:lpstr>Number of required courses</vt:lpstr>
      <vt:lpstr>Number of required courses</vt:lpstr>
      <vt:lpstr>Faculty College iEarth team</vt:lpstr>
      <vt:lpstr>Slide 13</vt:lpstr>
      <vt:lpstr>Slide 14</vt:lpstr>
      <vt:lpstr>Slide 15</vt:lpstr>
      <vt:lpstr>iEarth as a platform to inspire “Helices”</vt:lpstr>
      <vt:lpstr>An Example iEarth Pathway</vt:lpstr>
      <vt:lpstr>Program in Writing &amp; Rhetoric (PWR)</vt:lpstr>
      <vt:lpstr>Thinking Matters</vt:lpstr>
      <vt:lpstr>Slide 20</vt:lpstr>
      <vt:lpstr>Appendix: The iEarth Course List</vt:lpstr>
      <vt:lpstr>Aesthetic and Interpretive Inquiry</vt:lpstr>
      <vt:lpstr>Social Inquiry</vt:lpstr>
      <vt:lpstr>Scientific Method and Analysis</vt:lpstr>
      <vt:lpstr>Formal Reasoning</vt:lpstr>
      <vt:lpstr>Applied Quantitative Reasoning</vt:lpstr>
      <vt:lpstr>Engaging Diversity</vt:lpstr>
      <vt:lpstr>Ethical Reasoning</vt:lpstr>
      <vt:lpstr>Creative Expression</vt:lpstr>
      <vt:lpstr>Slide 30</vt:lpstr>
      <vt:lpstr>Aesthetic and Interpretive Inquiry</vt:lpstr>
      <vt:lpstr>Social Inquiry</vt:lpstr>
      <vt:lpstr>Social Inquiry (cont.)</vt:lpstr>
      <vt:lpstr>Scientific Method and Analysis</vt:lpstr>
      <vt:lpstr>Scientific Method and Analysis (cont.)</vt:lpstr>
      <vt:lpstr>Formal Reasoning</vt:lpstr>
      <vt:lpstr>Applied Quantitative Reasoning</vt:lpstr>
      <vt:lpstr>Engaging Diversity</vt:lpstr>
      <vt:lpstr>Ethical Reasoning</vt:lpstr>
      <vt:lpstr>Creative Expression</vt:lpstr>
    </vt:vector>
  </TitlesOfParts>
  <Company>Stanford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Parsekian</dc:creator>
  <cp:lastModifiedBy>Rosemary Knight</cp:lastModifiedBy>
  <cp:revision>20</cp:revision>
  <dcterms:created xsi:type="dcterms:W3CDTF">2013-04-07T03:11:06Z</dcterms:created>
  <dcterms:modified xsi:type="dcterms:W3CDTF">2013-04-07T03:13:43Z</dcterms:modified>
</cp:coreProperties>
</file>