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385" r:id="rId4"/>
    <p:sldId id="2441" r:id="rId5"/>
    <p:sldId id="2368" r:id="rId6"/>
    <p:sldId id="2358" r:id="rId7"/>
    <p:sldId id="2360" r:id="rId8"/>
    <p:sldId id="2361" r:id="rId9"/>
    <p:sldId id="2362" r:id="rId10"/>
    <p:sldId id="2410" r:id="rId11"/>
    <p:sldId id="2363" r:id="rId12"/>
    <p:sldId id="2364" r:id="rId13"/>
    <p:sldId id="2366" r:id="rId14"/>
    <p:sldId id="2367" r:id="rId15"/>
    <p:sldId id="2411" r:id="rId16"/>
    <p:sldId id="2369" r:id="rId17"/>
    <p:sldId id="2344" r:id="rId18"/>
    <p:sldId id="263" r:id="rId19"/>
    <p:sldId id="2345" r:id="rId20"/>
    <p:sldId id="2347" r:id="rId21"/>
    <p:sldId id="2412" r:id="rId22"/>
    <p:sldId id="2413" r:id="rId23"/>
    <p:sldId id="2414" r:id="rId24"/>
    <p:sldId id="2415" r:id="rId25"/>
    <p:sldId id="2416" r:id="rId26"/>
    <p:sldId id="2348" r:id="rId27"/>
    <p:sldId id="2349" r:id="rId28"/>
    <p:sldId id="2418" r:id="rId29"/>
    <p:sldId id="2421" r:id="rId30"/>
    <p:sldId id="2424" r:id="rId31"/>
    <p:sldId id="2429" r:id="rId32"/>
    <p:sldId id="2430" r:id="rId33"/>
    <p:sldId id="2426" r:id="rId34"/>
    <p:sldId id="2427" r:id="rId35"/>
    <p:sldId id="2428" r:id="rId36"/>
    <p:sldId id="2438" r:id="rId37"/>
    <p:sldId id="2439" r:id="rId38"/>
    <p:sldId id="2440" r:id="rId39"/>
    <p:sldId id="2420" r:id="rId40"/>
    <p:sldId id="2431" r:id="rId41"/>
    <p:sldId id="2433" r:id="rId42"/>
    <p:sldId id="2432" r:id="rId43"/>
    <p:sldId id="2434" r:id="rId44"/>
    <p:sldId id="2435" r:id="rId45"/>
    <p:sldId id="2437" r:id="rId46"/>
    <p:sldId id="243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7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6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in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To avoid asymmetrically penalizing different features; make sure you standardize your features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Make sure you don’t penalize the intercept (e.g. center the outcome and covariates before passing to a package if the package penalizes the intercept)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600" dirty="0"/>
                </a:br>
                <a:r>
                  <a:rPr lang="en-US" sz="3600" dirty="0"/>
                  <a:t>Theoretically driven penalty specification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Under approximate sparsity, </a:t>
                </a:r>
                <a:r>
                  <a:rPr lang="en-US" sz="3600" i="1" dirty="0"/>
                  <a:t>restricted isometry condition (RIP)</a:t>
                </a:r>
                <a:r>
                  <a:rPr lang="en-US" sz="3600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:</a:t>
                </a: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is roughly the number of non-zero (large) coefficients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1781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Practical way to choose penalty: cross-validation</a:t>
                </a:r>
                <a:br>
                  <a:rPr lang="en-US" sz="3600" dirty="0"/>
                </a:br>
                <a:r>
                  <a:rPr lang="en-US" sz="3600" dirty="0"/>
                  <a:t>Watch out:</a:t>
                </a:r>
                <a:br>
                  <a:rPr lang="en-US" sz="3600" dirty="0"/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Post (Lasso-CV) OLS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(Post Lasso OLS)-CV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400" kern="1200" dirty="0">
                    <a:solidFill>
                      <a:schemeClr val="tx1"/>
                    </a:solidFill>
                  </a:rPr>
                  <a:t>Different inductive biases lead to different penalties</a:t>
                </a: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r>
                  <a:rPr lang="en-US" sz="2400" kern="1200" dirty="0">
                    <a:solidFill>
                      <a:schemeClr val="tx1"/>
                    </a:solidFill>
                  </a:rPr>
                  <a:t>Dense coeffi</a:t>
                </a:r>
                <a:r>
                  <a:rPr lang="en-US" sz="2400" dirty="0"/>
                  <a:t>cients (many small)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Ridge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or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ElasticNet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+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LAVA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E37-6874-4555-2F20-5FF0EDBD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in High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confidence interval for the predictive effect/coefficient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err="1"/>
              <a:t>Partialling</a:t>
            </a:r>
            <a:r>
              <a:rPr lang="en-US" dirty="0"/>
              <a:t>-Out Interpretation of 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low dimensions p&lt;&lt;n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for p&gt;&gt;n!?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high dimensions p&gt;&gt;n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D18C3-2FFF-F9E2-1BAE-7FEB9F754C71}"/>
              </a:ext>
            </a:extLst>
          </p:cNvPr>
          <p:cNvSpPr txBox="1"/>
          <p:nvPr/>
        </p:nvSpPr>
        <p:spPr>
          <a:xfrm>
            <a:off x="1920891" y="2276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Double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0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 sample with Lasso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of the predictive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If we want an interval that roughly contains the predictive effect with probability 95%, we can use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.96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7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8145-3ED9-D100-09D8-F98042AD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Partialling</a:t>
            </a:r>
            <a:r>
              <a:rPr lang="en-US" dirty="0"/>
              <a:t>-Out Works:</a:t>
            </a:r>
            <a:br>
              <a:rPr lang="en-US" dirty="0"/>
            </a:b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9100-9465-4071-FF26-084D48FA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and Nuisance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double lasso we have a </a:t>
                </a:r>
                <a:r>
                  <a:rPr lang="en-US" dirty="0">
                    <a:solidFill>
                      <a:srgbClr val="0070C0"/>
                    </a:solidFill>
                  </a:rPr>
                  <a:t>target parameter</a:t>
                </a:r>
                <a:r>
                  <a:rPr lang="en-US" dirty="0"/>
                  <a:t> of interest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we also have other parameters that we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don’t care about these parameters and their estimation error</a:t>
                </a:r>
              </a:p>
              <a:p>
                <a:endParaRPr lang="en-US" dirty="0"/>
              </a:p>
              <a:p>
                <a:r>
                  <a:rPr lang="en-US" dirty="0"/>
                  <a:t>We will call any such parameter that we need to estimate but don’t care about it in its own shake a “</a:t>
                </a:r>
                <a:r>
                  <a:rPr lang="en-US" dirty="0">
                    <a:solidFill>
                      <a:srgbClr val="C00000"/>
                    </a:solidFill>
                  </a:rPr>
                  <a:t>nuisance parameter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8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312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761591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Estimate Parameterized by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Useful to write target parameter estimate as a function of nuisances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Analogue of Estimation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typically has a population analogue, that expresses the target parameter as a function of nuisances in the population limit, and which closely approximates the sample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A60-4936-60DA-5B16-FC8EED0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to Nuisances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is </a:t>
                </a:r>
                <a:r>
                  <a:rPr lang="en-US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dirty="0">
                    <a:solidFill>
                      <a:srgbClr val="C00000"/>
                    </a:solidFill>
                  </a:rPr>
                  <a:t> orthogonal to the nuisances</a:t>
                </a:r>
                <a:r>
                  <a:rPr lang="en-US" dirty="0"/>
                  <a:t> if the population analogue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our estimation procedure is first-order insensitive to perturbations of the nuisances around their true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Neyman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Orthogonality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parameter defined as the solution to an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implicit function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suffices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Lasso is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double lasso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verify orthogonality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Estimation process for parameter of interest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that depends on nuisance parameters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600" dirty="0"/>
                  <a:t> with true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3600" dirty="0"/>
                  <a:t>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b="0" dirty="0"/>
                </a:br>
                <a:br>
                  <a:rPr lang="en-US" sz="3600" dirty="0"/>
                </a:b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solution to an equation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 then, equation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t="-1007" r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0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Suppose we run a single Lasso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fix the rest of the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+mj-lt"/>
                  </a:rPr>
                  <a:t> that 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Lasso in the limit and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latin typeface="+mj-lt"/>
                  </a:rPr>
                  <a:t> can be thought as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+mj-lt"/>
                  </a:rPr>
                  <a:t> by solving the Normal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This is the population analogue of the single lasso process parameterized by the nuisances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Exception: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j-lt"/>
                  </a:rPr>
                  <a:t> is from RCT (e.g.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) and de-</a:t>
                </a:r>
                <a:r>
                  <a:rPr lang="en-US" dirty="0" err="1">
                    <a:latin typeface="+mj-lt"/>
                  </a:rPr>
                  <a:t>meaned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7197-AB37-C821-079C-896A335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9403-7057-F57A-BE85-37DD7A22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Population nuisance parameterized process is the same</a:t>
            </a:r>
          </a:p>
          <a:p>
            <a:r>
              <a:rPr lang="en-US" dirty="0">
                <a:latin typeface="+mj-lt"/>
              </a:rPr>
              <a:t>Single lasso approach selects primarily strong predictors of the outcome</a:t>
            </a:r>
          </a:p>
          <a:p>
            <a:r>
              <a:rPr lang="en-US" dirty="0">
                <a:latin typeface="+mj-lt"/>
              </a:rPr>
              <a:t>But can fail to omit strong predictors of the target</a:t>
            </a:r>
          </a:p>
          <a:p>
            <a:r>
              <a:rPr lang="en-US" dirty="0">
                <a:latin typeface="+mj-lt"/>
              </a:rPr>
              <a:t>Thus can partially omit “confounders”</a:t>
            </a:r>
          </a:p>
          <a:p>
            <a:r>
              <a:rPr lang="en-US" dirty="0">
                <a:latin typeface="+mj-lt"/>
              </a:rPr>
              <a:t>The double Lasso approach controls for both strong predictors of the target and strong predictors of the outcome; by running the two prediction problems separately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9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2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989-9BAD-677A-1B6F-36CC7294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2C27-DFB4-27BA-5499-24456B286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8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Predictive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j-lt"/>
                  </a:rPr>
                  <a:t>We want to do inference on predictive effects of many </a:t>
                </a:r>
                <a:r>
                  <a:rPr lang="en-US" i="1" dirty="0">
                    <a:latin typeface="+mj-lt"/>
                  </a:rPr>
                  <a:t>target</a:t>
                </a:r>
                <a:r>
                  <a:rPr lang="en-US" dirty="0">
                    <a:latin typeface="+mj-lt"/>
                  </a:rPr>
                  <a:t>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of interest</a:t>
                </a:r>
                <a:endParaRPr lang="en-US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Construct joint confidence intervals for the predictive effects</a:t>
                </a:r>
              </a:p>
              <a:p>
                <a:r>
                  <a:rPr lang="en-US" dirty="0">
                    <a:latin typeface="+mj-lt"/>
                  </a:rPr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46C51D0-A8D6-5D1B-B117-BE17A6C2BE66}"/>
              </a:ext>
            </a:extLst>
          </p:cNvPr>
          <p:cNvSpPr/>
          <p:nvPr/>
        </p:nvSpPr>
        <p:spPr>
          <a:xfrm rot="5400000">
            <a:off x="5344067" y="3622924"/>
            <a:ext cx="369333" cy="1371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4C10F-E312-6545-24C9-D60E284BE4B6}"/>
              </a:ext>
            </a:extLst>
          </p:cNvPr>
          <p:cNvSpPr txBox="1"/>
          <p:nvPr/>
        </p:nvSpPr>
        <p:spPr>
          <a:xfrm>
            <a:off x="4042835" y="4490236"/>
            <a:ext cx="1930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predictors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4C2CEA-39AA-34E3-A360-F0682C1CCF97}"/>
              </a:ext>
            </a:extLst>
          </p:cNvPr>
          <p:cNvSpPr/>
          <p:nvPr/>
        </p:nvSpPr>
        <p:spPr>
          <a:xfrm rot="5400000">
            <a:off x="6700849" y="3857876"/>
            <a:ext cx="369333" cy="76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EA2CF-857F-E4A1-77AE-3113C4AAEFC1}"/>
              </a:ext>
            </a:extLst>
          </p:cNvPr>
          <p:cNvSpPr txBox="1"/>
          <p:nvPr/>
        </p:nvSpPr>
        <p:spPr>
          <a:xfrm>
            <a:off x="6405033" y="4490236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controls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1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9519-A14C-D484-B6FA-04010829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Multiple treatment policies to be evaluated (e.g. 5 treatments in Re-employment bonus experiment)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Inference on treatment effect heterogeneity; how do different factors modify the effect; can be accomplished by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Non-linear effects of policies with continuous treatments, e.g. pricing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43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6F91-89FB-C65F-4A08-D6BFFBB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j-lt"/>
                  </a:rPr>
                  <a:t>We want to produce a set of 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With probability 95%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∀ℓ: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just construct confidence intervals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separately as usual, then this only guarantees that this probability holds if a priori we fixed which coordinate we want to examine</a:t>
                </a:r>
              </a:p>
              <a:p>
                <a:r>
                  <a:rPr lang="en-US" dirty="0">
                    <a:latin typeface="+mj-lt"/>
                  </a:rPr>
                  <a:t>If we want to be able to examine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“after the fact”</a:t>
                </a:r>
                <a:r>
                  <a:rPr lang="en-US" dirty="0">
                    <a:latin typeface="+mj-lt"/>
                  </a:rPr>
                  <a:t> all coordinates and pay attention to one that is interesting and look at that entry’s CI, then we need a joint confidence interval so that all coordinates are covered simultaneously (multiple hypotheses testing)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42D-EE27-CEAD-C2FA-D2C86103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Estimation: One-by-One Double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j-lt"/>
                  </a:rPr>
                  <a:t> apply the Double Lasso process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as the target regressor</a:t>
                </a:r>
              </a:p>
              <a:p>
                <a:r>
                  <a:rPr lang="en-US" dirty="0">
                    <a:latin typeface="+mj-lt"/>
                  </a:rPr>
                  <a:t>Treat other treatments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original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as controls</a:t>
                </a:r>
              </a:p>
              <a:p>
                <a:r>
                  <a:rPr lang="en-US" dirty="0">
                    <a:latin typeface="+mj-lt"/>
                  </a:rPr>
                  <a:t>Estimate BLP in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Using the Double Lasso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2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, and the Restrict Isometry Property holds, the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If we don’t have exponentially many target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the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approximately jointly Gaussian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12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708-68AA-89D9-E07D-F51610D4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Joint asymptotic normality means that for the set of all hyper-rectangles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We can construct joint confidence intervals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</m:d>
                        </m:e>
                      </m:func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By Gaussian approximation,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By Gaussian approximation,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as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quantile of the maximum entry in a gaussian vector drawn with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For 95% confidence interval, c slightly larger than 1.96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High-dimensionality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Inherent: rich dataset with many covariates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Fabricated (engineered features): for flexible modeling that better approximates the true CEF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Not imposing any restrictions or biases on the parameters can lead to un-stable estimation in finite samples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Solution: add penalty terms to your estimation that induce biases towards solutions we a prior believe are more probable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Willing to believe that most of the parameters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are roughly zero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noProof="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  <a:t>Then,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penalize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that have many non-zero and large coefficients: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LASSO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  <a:blipFill>
                <a:blip r:embed="rId2"/>
                <a:stretch>
                  <a:fillRect l="-1272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6BD3B-2914-FB21-2456-82362FCDC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68" b="9642"/>
          <a:stretch/>
        </p:blipFill>
        <p:spPr>
          <a:xfrm>
            <a:off x="4513156" y="1507053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Intuition: a covariate needs to introduce a large improvement in predictive performance to be included in the solution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4E759B6-D686-1CF2-6F57-F3B1D187B941}"/>
              </a:ext>
            </a:extLst>
          </p:cNvPr>
          <p:cNvSpPr/>
          <p:nvPr/>
        </p:nvSpPr>
        <p:spPr>
          <a:xfrm rot="5400000">
            <a:off x="6210300" y="3805766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F0456-339C-3DEF-C07D-92804C52887A}"/>
              </a:ext>
            </a:extLst>
          </p:cNvPr>
          <p:cNvSpPr txBox="1"/>
          <p:nvPr/>
        </p:nvSpPr>
        <p:spPr>
          <a:xfrm>
            <a:off x="4966883" y="5545666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0F3BCF6-F7D2-13E7-3F0C-BF3EE81F9778}"/>
              </a:ext>
            </a:extLst>
          </p:cNvPr>
          <p:cNvSpPr/>
          <p:nvPr/>
        </p:nvSpPr>
        <p:spPr>
          <a:xfrm rot="5400000">
            <a:off x="8390996" y="5220228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953F3-BF96-F62D-FF11-4F88C6C44072}"/>
              </a:ext>
            </a:extLst>
          </p:cNvPr>
          <p:cNvSpPr txBox="1"/>
          <p:nvPr/>
        </p:nvSpPr>
        <p:spPr>
          <a:xfrm>
            <a:off x="8026992" y="5545666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85961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7830</TotalTime>
  <Words>2000</Words>
  <Application>Microsoft Office PowerPoint</Application>
  <PresentationFormat>Widescreen</PresentationFormat>
  <Paragraphs>192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1_Office Theme</vt:lpstr>
      <vt:lpstr>MS&amp;E 228: Inference in High-Dimensional Linear Models</vt:lpstr>
      <vt:lpstr>PowerPoint Presentation</vt:lpstr>
      <vt:lpstr>PowerPoint Presentation</vt:lpstr>
      <vt:lpstr>Recap of Previous Lecture</vt:lpstr>
      <vt:lpstr>High-dimensionality p≫n Inherent: rich dataset with many covariates Fabricated (engineered features): for flexible modeling that better approximates the true CEF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Willing to believe that most of the parameters β are roughly zero       Then, penalize finite sample solutions β ̂ that have many non-zero and large coefficients: min┬b⁡〖1/2 E_n [(Y-b^′ X)^2 ]+λ‖b‖_1 〗,  (LASSO) </vt:lpstr>
      <vt:lpstr>Intuition: a covariate needs to introduce a large improvement in predictive performance to be included in the solution |∂_(b_j ) E_n [(Y-β ̂^′ X)^2 ]|≥λ</vt:lpstr>
      <vt:lpstr>To avoid asymmetrically penalizing different features; make sure you standardize your features  X ̃=((X-E_n [X]))/√(Var_n (X) )  Make sure you don’t penalize the intercept (e.g. center the outcome and covariates before passing to a package if the package penalizes the intercept)</vt:lpstr>
      <vt:lpstr> Theoretically driven penalty specification λ=σ/√n Φ^(-1) (1-α/2p)≈σ√(log⁡(p/α)/n)</vt:lpstr>
      <vt:lpstr>Under approximate sparsity, restricted isometry condition (RIP), with probability approaching 1-α: √(E_X [(β^′ X -β ̂^′ X)^2 ] )≤const⋅√(E[ϵ^2 ] ) √((s log⁡(p∨n))/n) s is roughly the number of non-zero (large) coefficients</vt:lpstr>
      <vt:lpstr>Practical way to choose penalty: cross-validation Watch out: Post (Lasso-CV) OLS ≠ (Post Lasso OLS)-CV</vt:lpstr>
      <vt:lpstr>Different inductive biases lead to different penalties Dense coefficients (many small) min┬b⁡〖1/2 E_n [(Y-b^′ X)^2 ]+λ‖β‖_2^2 〗,  (Ridge)  Dense or Sparse coefficients min┬b⁡〖1/2 E_n [(Y-b^′ X)^2 ]+λ((1-α) ‖b‖_2^2+α‖b‖_1 )〗,  (ElasticNet)  Dense + Sparse coefficients min┬(b=γ+δ)⁡〖1/2 E_n [(Y-b^′ X)^2 ]+λ_1 ‖γ‖_2^2+λ_2 ‖δ‖_1 〗,  (LAVA) </vt:lpstr>
      <vt:lpstr>Confidence Intervals in High Dimensions</vt:lpstr>
      <vt:lpstr>Inference on Predictive Effect</vt:lpstr>
      <vt:lpstr>Revisit Partialling-Out Interpretation of OLS</vt:lpstr>
      <vt:lpstr>Understanding α</vt:lpstr>
      <vt:lpstr>Frisch-Waugh-Lovell (FWL) Theorem! </vt:lpstr>
      <vt:lpstr>Predictive effect α of target variable is the coefficient in a simple one variable regression   (■8("part of outcome" @"un-explained by other" ))~(■8("part of target" @"un-explained by other" ))</vt:lpstr>
      <vt:lpstr>FWL in samples for low dimensions p&lt;&lt;n  Coefficient α ̂ of D in OLS(y∼D,W) is mathematically equivalent in samples to  yres = y - OLS(y∼W).predict(W) Dres = D - OLS(D∼W).predict(W)  α ̂ is coefficient of Dres in OLS(yres∼Dres)</vt:lpstr>
      <vt:lpstr>What can we do for p&gt;&gt;n!?</vt:lpstr>
      <vt:lpstr>FWL in samples for high dimensions p&gt;&gt;n  Coefficient of D in OLS(y∼D,W) is mathematically equivalent in samples to  yres = y - Lasso(y∼W).predict(W) Dres = D - Lasso(D∼W).predict(W)  α ̂ is coefficient of Dres in OLS(yres∼Dres)</vt:lpstr>
      <vt:lpstr>Coding Example</vt:lpstr>
      <vt:lpstr>Mathematically</vt:lpstr>
      <vt:lpstr>Adaptive Inference</vt:lpstr>
      <vt:lpstr>If we want an interval that roughly contains the predictive effect with probability 95%, we can use  CI≔α ̂±1.96√(V ̂/n),  V ̂≔(E_n [ϵ ̌^2 D ̌^2 ])/(E_n [D ̌^2 ]^2 ) </vt:lpstr>
      <vt:lpstr>Why Partialling-Out Works: Neyman Orthogonality</vt:lpstr>
      <vt:lpstr>Target and Nuisance Parameters</vt:lpstr>
      <vt:lpstr>Target Estimate Parameterized by Nuisances</vt:lpstr>
      <vt:lpstr>Population Analogue of Estimation Process</vt:lpstr>
      <vt:lpstr>Insensitivity to Nuisances</vt:lpstr>
      <vt:lpstr>Double Lasso is Neyman Orthogonal</vt:lpstr>
      <vt:lpstr>Estimation process for parameter of interest α that depends on nuisance parameters η with true values η^o is Neyman orthogonal if ∂_η a(η^o )=0  If α solution to an equation M(a, η)=0 then, equation is Neyman orthogonal if ∂_η M(α,η^o )=0 </vt:lpstr>
      <vt:lpstr>Lasso is not Neyman Orthogonal</vt:lpstr>
      <vt:lpstr>Lasso is not Neyman Orthogonal</vt:lpstr>
      <vt:lpstr>Coding Example</vt:lpstr>
      <vt:lpstr>Inference on Many Coefficients</vt:lpstr>
      <vt:lpstr>Inference on Many Predictive Effects</vt:lpstr>
      <vt:lpstr>Motivating Examples</vt:lpstr>
      <vt:lpstr>Joint Confidence Intervals</vt:lpstr>
      <vt:lpstr>Estimation: One-by-One Double Lasso</vt:lpstr>
      <vt:lpstr>Joint Adaptive Inference</vt:lpstr>
      <vt:lpstr>Joint Confidence Interval</vt:lpstr>
      <vt:lpstr>By Gaussian approximation, choose c as the 1-α quantile of the maximum entry in a gaussian vector drawn with covariance D^(-1/2) VD^(-1/2) D≔diag(V)=[■8(V_11&amp;0&amp;0@0&amp;⋱&amp;0@0&amp;0&amp;V_mm )]  For 95% confidence interval, c slightly larger than 1.96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292</cp:revision>
  <dcterms:created xsi:type="dcterms:W3CDTF">2023-01-16T03:53:17Z</dcterms:created>
  <dcterms:modified xsi:type="dcterms:W3CDTF">2024-01-26T17:57:53Z</dcterms:modified>
</cp:coreProperties>
</file>