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385" r:id="rId3"/>
    <p:sldId id="2624" r:id="rId4"/>
    <p:sldId id="2578" r:id="rId5"/>
    <p:sldId id="2625" r:id="rId6"/>
    <p:sldId id="2646" r:id="rId7"/>
    <p:sldId id="2626" r:id="rId8"/>
    <p:sldId id="2648" r:id="rId9"/>
    <p:sldId id="2348" r:id="rId10"/>
    <p:sldId id="483" r:id="rId11"/>
    <p:sldId id="2650" r:id="rId12"/>
    <p:sldId id="2651" r:id="rId13"/>
    <p:sldId id="2653" r:id="rId14"/>
    <p:sldId id="2655" r:id="rId15"/>
    <p:sldId id="2349" r:id="rId16"/>
    <p:sldId id="2641" r:id="rId17"/>
    <p:sldId id="2643" r:id="rId18"/>
    <p:sldId id="2645" r:id="rId19"/>
    <p:sldId id="2644" r:id="rId20"/>
    <p:sldId id="2354" r:id="rId21"/>
    <p:sldId id="2652" r:id="rId22"/>
    <p:sldId id="2656" r:id="rId23"/>
    <p:sldId id="2658" r:id="rId24"/>
    <p:sldId id="2659" r:id="rId25"/>
    <p:sldId id="2660" r:id="rId26"/>
    <p:sldId id="2661" r:id="rId27"/>
    <p:sldId id="2657" r:id="rId28"/>
    <p:sldId id="2665" r:id="rId29"/>
    <p:sldId id="2350" r:id="rId30"/>
    <p:sldId id="2352" r:id="rId31"/>
    <p:sldId id="2353" r:id="rId32"/>
    <p:sldId id="2662" r:id="rId33"/>
    <p:sldId id="2663" r:id="rId34"/>
    <p:sldId id="2666" r:id="rId35"/>
    <p:sldId id="2670" r:id="rId36"/>
    <p:sldId id="2667" r:id="rId37"/>
    <p:sldId id="2664" r:id="rId38"/>
    <p:sldId id="2668" r:id="rId39"/>
    <p:sldId id="2669" r:id="rId40"/>
    <p:sldId id="261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F7A4B-5B22-4BBA-909F-2ED8A79EF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5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F7A4B-5B22-4BBA-909F-2ED8A79EF4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3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F7A4B-5B22-4BBA-909F-2ED8A79EF4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6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cinelli.com/files/Cinelli%20and%20Hazlett%20(2020)%20-%20Making%20Sense%20of%20Sensitivity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arxiv.org/abs/2112.13398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7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0.png"/><Relationship Id="rId12" Type="http://schemas.openxmlformats.org/officeDocument/2006/relationships/image" Target="../media/image1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0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0.png"/><Relationship Id="rId1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Unobserved Confounding and Instruments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FDA3-5EEF-46D8-8379-CC7D14EC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C7D9-DA31-4470-ADEB-84C55B15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219" y="1703705"/>
            <a:ext cx="6750186" cy="4790401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Instruments are widely used</a:t>
            </a:r>
          </a:p>
          <a:p>
            <a:r>
              <a:rPr lang="en-US" dirty="0"/>
              <a:t>In the discount example (see also [Kling AER06] for effects of incarceration)</a:t>
            </a:r>
          </a:p>
          <a:p>
            <a:pPr lvl="1"/>
            <a:r>
              <a:rPr lang="en-US" dirty="0"/>
              <a:t>Discounts are sent to an approver desk</a:t>
            </a:r>
          </a:p>
          <a:p>
            <a:pPr lvl="1"/>
            <a:r>
              <a:rPr lang="en-US" dirty="0"/>
              <a:t>Approver assignment is random and different approvers are more or less “lenient”</a:t>
            </a:r>
          </a:p>
          <a:p>
            <a:pPr lvl="1"/>
            <a:r>
              <a:rPr lang="en-US" dirty="0"/>
              <a:t>Approver leniency is an instrument</a:t>
            </a:r>
          </a:p>
          <a:p>
            <a:endParaRPr lang="en-US" dirty="0"/>
          </a:p>
          <a:p>
            <a:r>
              <a:rPr lang="en-US" dirty="0"/>
              <a:t>In healthcare [Doyle et al., JPE15]</a:t>
            </a:r>
          </a:p>
          <a:p>
            <a:pPr lvl="1"/>
            <a:r>
              <a:rPr lang="en-US" dirty="0"/>
              <a:t>Random assignment to ambulance companies of nearby patients is an instrument for measuring hospital quality</a:t>
            </a:r>
          </a:p>
          <a:p>
            <a:endParaRPr lang="en-US" dirty="0"/>
          </a:p>
          <a:p>
            <a:r>
              <a:rPr lang="en-US" dirty="0"/>
              <a:t>In Tech [S., NeurIPS19]</a:t>
            </a:r>
          </a:p>
          <a:p>
            <a:pPr lvl="1"/>
            <a:r>
              <a:rPr lang="en-US" dirty="0"/>
              <a:t>Recommendation A/B tests as instruments for the effects of downstream actions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3AAB9E-05D8-4076-A80F-7C5537E5E49D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6ACE312-A3E4-4E19-B88E-B484823407D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971ECE-422D-4E71-A2FD-D59CE0B0E17F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69C4E2-BE9C-4982-A8AE-DE89F6CE8475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E01E0C-4F08-4C6D-B79C-9C2FD08F4BEA}"/>
                </a:ext>
              </a:extLst>
            </p:cNvPr>
            <p:cNvCxnSpPr>
              <a:cxnSpLocks/>
              <a:stCxn id="6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65652F-04CD-42A2-964C-8FE7986182FA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7DFAF0-DEE2-4536-A14E-C5DD6490CB16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CF97DC-63C1-4414-8E8E-FECCE8A784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88E86BA-1A7B-4B39-9D48-7A4651C73F47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947C4C-B908-4BF8-89D3-0C709AA7772C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&quot;Not Allowed&quot; Symbol 12">
              <a:extLst>
                <a:ext uri="{FF2B5EF4-FFF2-40B4-BE49-F238E27FC236}">
                  <a16:creationId xmlns:a16="http://schemas.microsoft.com/office/drawing/2014/main" id="{0E8BA5FC-990C-46AA-89D2-58E5A52EB190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3B990E-CB83-492E-8EB7-8A76BB7DD782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0F4EF9-437F-4C50-9155-EB80B9AAFF3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9E18FD-B3B4-4607-9049-24F3C8DE8291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2A284D-79D0-4FBD-8A09-38C7451F0BA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4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09586-A729-DBE8-AB56-E63D2393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84AA-3E16-441E-559D-EC0E9B4F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to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2360-B7B8-E5B8-000A-FEA5364E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years of college, Y: income</a:t>
            </a:r>
          </a:p>
          <a:p>
            <a:r>
              <a:rPr lang="en-US" dirty="0"/>
              <a:t>X: observable characteristics of a student (e.g. test scores)</a:t>
            </a:r>
          </a:p>
          <a:p>
            <a:r>
              <a:rPr lang="en-US" dirty="0"/>
              <a:t>A: unobserved “ability”</a:t>
            </a:r>
          </a:p>
          <a:p>
            <a:r>
              <a:rPr lang="en-US" dirty="0"/>
              <a:t>Z: distance to college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6E2E0C-ACE6-8E85-8C81-AAECEF3EA165}"/>
              </a:ext>
            </a:extLst>
          </p:cNvPr>
          <p:cNvGrpSpPr/>
          <p:nvPr/>
        </p:nvGrpSpPr>
        <p:grpSpPr>
          <a:xfrm>
            <a:off x="8533354" y="36051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DA552-DF6E-ABFF-26C5-3170E45147B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170605-43ED-335C-74E9-614E07ACEE75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F443E9-0787-555C-A952-41A57699E1E9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C6E7B5-9F39-2CD3-3189-CCCE8782D382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F269F23-98F7-1D72-9204-DAC4D362EF3C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62442BA-0803-859E-6792-24DB5DC3EBB4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6A2BF8F-E3D1-0DFC-0105-F0130493C00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8666D5-673A-952F-E2C1-9DB536719443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759A8-199F-5006-02CA-7ED51547F75B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0F7DF1-949F-3733-6C33-71B3FAC812BE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3045B3-EE3B-5EAE-5871-0E9DC8D9109A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F5D6DD-8764-1799-27BD-3190E28BBE53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F340A18-6A87-A7C4-15DB-5C9F466FDC22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6784F2-F401-5E36-63D7-15BC78A24469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EC8A2E6-76B8-0AC3-F569-5FFBCD0A5DF2}"/>
              </a:ext>
            </a:extLst>
          </p:cNvPr>
          <p:cNvSpPr/>
          <p:nvPr/>
        </p:nvSpPr>
        <p:spPr>
          <a:xfrm>
            <a:off x="10059325" y="21992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F99F15-8AC1-740F-4251-A9FB0975FA6F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206349" y="15613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20D4E5-4D58-4F5D-4735-1F84B9C42959}"/>
              </a:ext>
            </a:extLst>
          </p:cNvPr>
          <p:cNvSpPr txBox="1"/>
          <p:nvPr/>
        </p:nvSpPr>
        <p:spPr>
          <a:xfrm>
            <a:off x="10507316" y="4430380"/>
            <a:ext cx="127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near college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3539651C-34DC-B2B1-4B31-277F18DE9FC9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085106E-321F-20FE-E70D-2DD420B992E6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05EAC93E-2DD2-7D2F-C1D8-F2AAD7F3AFBA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74185871-3A11-E116-B64A-4BD8FBFDF6CB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29346DCE-ED2C-0512-2C02-6FC24B020689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73CF5285-4BE5-D8AB-4BAB-7ECDFBA97B43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CDE0826-53DA-794F-D284-4C4FE69E575E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21C49B87-4EA7-1DE7-4DEA-93F02A15EFE3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C3516DE9-F88F-1EA1-C524-F600CFEE6681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782DE38A-F09F-4C5B-447B-4931F9508C6A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DAE2FF3B-481A-BB69-FF02-C960295AEA20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D3563D22-855D-C0C6-3BCD-4883B653CEA3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E9D5889A-1C4F-0E92-DF12-ABC86D00D2F4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C854D764-74DA-323B-7807-415B047E1074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046CA085-A277-9FDB-3FD9-CB361EA8280D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581640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1D568F8C-8977-7266-8B91-1E2CB480A838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07042F3E-AC59-8D16-6D00-1B71DE7A3F7C}"/>
              </a:ext>
            </a:extLst>
          </p:cNvPr>
          <p:cNvSpPr>
            <a:spLocks/>
          </p:cNvSpPr>
          <p:nvPr/>
        </p:nvSpPr>
        <p:spPr bwMode="auto">
          <a:xfrm>
            <a:off x="8040275" y="540299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279C19CE-A316-02A0-AE1B-CFF4D289215D}"/>
              </a:ext>
            </a:extLst>
          </p:cNvPr>
          <p:cNvSpPr>
            <a:spLocks/>
          </p:cNvSpPr>
          <p:nvPr/>
        </p:nvSpPr>
        <p:spPr bwMode="auto">
          <a:xfrm>
            <a:off x="9767678" y="436914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9719312C-4728-AC69-F2B3-8AEADE340B9A}"/>
              </a:ext>
            </a:extLst>
          </p:cNvPr>
          <p:cNvSpPr>
            <a:spLocks/>
          </p:cNvSpPr>
          <p:nvPr/>
        </p:nvSpPr>
        <p:spPr bwMode="auto">
          <a:xfrm>
            <a:off x="8254634" y="561082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C5B27787-19F8-0F71-6808-D5D4BCE9FD40}"/>
              </a:ext>
            </a:extLst>
          </p:cNvPr>
          <p:cNvSpPr>
            <a:spLocks/>
          </p:cNvSpPr>
          <p:nvPr/>
        </p:nvSpPr>
        <p:spPr bwMode="auto">
          <a:xfrm>
            <a:off x="9982037" y="4587636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DF92098D-994E-4103-F7D1-12BA3B810015}"/>
              </a:ext>
            </a:extLst>
          </p:cNvPr>
          <p:cNvSpPr>
            <a:spLocks/>
          </p:cNvSpPr>
          <p:nvPr/>
        </p:nvSpPr>
        <p:spPr bwMode="auto">
          <a:xfrm>
            <a:off x="8516320" y="585996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6F3EE272-B08D-8BDA-29D6-821BBEA4A989}"/>
              </a:ext>
            </a:extLst>
          </p:cNvPr>
          <p:cNvSpPr>
            <a:spLocks/>
          </p:cNvSpPr>
          <p:nvPr/>
        </p:nvSpPr>
        <p:spPr bwMode="auto">
          <a:xfrm>
            <a:off x="10221482" y="482461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BB8EC796-6A2A-2DCE-D3E8-B369E9DAB7AB}"/>
              </a:ext>
            </a:extLst>
          </p:cNvPr>
          <p:cNvSpPr>
            <a:spLocks/>
          </p:cNvSpPr>
          <p:nvPr/>
        </p:nvSpPr>
        <p:spPr bwMode="auto">
          <a:xfrm>
            <a:off x="2343075" y="538930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F0368567-41A6-003C-1157-5C7E7CF1E5EF}"/>
              </a:ext>
            </a:extLst>
          </p:cNvPr>
          <p:cNvSpPr>
            <a:spLocks/>
          </p:cNvSpPr>
          <p:nvPr/>
        </p:nvSpPr>
        <p:spPr bwMode="auto">
          <a:xfrm>
            <a:off x="4070478" y="435545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08D88351-D2BE-7E4A-3615-176DE8496F75}"/>
              </a:ext>
            </a:extLst>
          </p:cNvPr>
          <p:cNvSpPr>
            <a:spLocks/>
          </p:cNvSpPr>
          <p:nvPr/>
        </p:nvSpPr>
        <p:spPr bwMode="auto">
          <a:xfrm>
            <a:off x="2557435" y="560780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CC6E868C-8B42-B3E2-6A5E-E0CD72D13001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F460FF89-3DB2-2368-C61D-17A7D33B2B0D}"/>
              </a:ext>
            </a:extLst>
          </p:cNvPr>
          <p:cNvSpPr>
            <a:spLocks/>
          </p:cNvSpPr>
          <p:nvPr/>
        </p:nvSpPr>
        <p:spPr bwMode="auto">
          <a:xfrm>
            <a:off x="4508940" y="4812534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5059CE2A-7EB5-AB8C-8968-709B76BFE54F}"/>
              </a:ext>
            </a:extLst>
          </p:cNvPr>
          <p:cNvSpPr>
            <a:spLocks/>
          </p:cNvSpPr>
          <p:nvPr/>
        </p:nvSpPr>
        <p:spPr bwMode="auto">
          <a:xfrm>
            <a:off x="2819120" y="584628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393FB8A3-F0C7-96B1-1B74-1BEAA662A1B9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584EF9-4A88-95CA-018E-AB0BA3A9BCEB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C08BBA-4C62-B55D-5D7D-6C0E1B19E9F5}"/>
              </a:ext>
            </a:extLst>
          </p:cNvPr>
          <p:cNvSpPr txBox="1"/>
          <p:nvPr/>
        </p:nvSpPr>
        <p:spPr>
          <a:xfrm>
            <a:off x="4929010" y="6253961"/>
            <a:ext cx="91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575D5C-27CC-9997-BCC6-9C8DECD6F5BB}"/>
              </a:ext>
            </a:extLst>
          </p:cNvPr>
          <p:cNvSpPr txBox="1"/>
          <p:nvPr/>
        </p:nvSpPr>
        <p:spPr>
          <a:xfrm>
            <a:off x="1049309" y="3946481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income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22BD7B-9D41-D0C3-61C1-005C1B9343A5}"/>
              </a:ext>
            </a:extLst>
          </p:cNvPr>
          <p:cNvSpPr txBox="1"/>
          <p:nvPr/>
        </p:nvSpPr>
        <p:spPr>
          <a:xfrm>
            <a:off x="10535867" y="6267645"/>
            <a:ext cx="91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DE6E69-6685-CF63-76BB-4ACF8F2E35D8}"/>
              </a:ext>
            </a:extLst>
          </p:cNvPr>
          <p:cNvSpPr txBox="1"/>
          <p:nvPr/>
        </p:nvSpPr>
        <p:spPr>
          <a:xfrm>
            <a:off x="6662264" y="4118626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income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41B843-E061-8241-8D3A-0936E158D059}"/>
              </a:ext>
            </a:extLst>
          </p:cNvPr>
          <p:cNvSpPr txBox="1"/>
          <p:nvPr/>
        </p:nvSpPr>
        <p:spPr>
          <a:xfrm>
            <a:off x="8525059" y="6266787"/>
            <a:ext cx="153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education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people that lived near a college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FC54F6-130C-7ED9-C235-2F3431A9C51C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income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people that lived near a college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6BCE5A7C-84F1-5638-B170-67ED09322643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C7E92E6C-165C-AE72-5A66-BA0BF7E37853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9CC191-E910-3959-47F2-6C369B0496EF}"/>
              </a:ext>
            </a:extLst>
          </p:cNvPr>
          <p:cNvSpPr txBox="1"/>
          <p:nvPr/>
        </p:nvSpPr>
        <p:spPr>
          <a:xfrm>
            <a:off x="9950027" y="3740200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far from college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E5425EBD-58A9-CA39-9FF4-9A1DD3BED98E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37167F-A223-A4E6-91F4-B4506B83923C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D6FD38E8-8D91-B156-8047-9CA3DC934CC6}"/>
              </a:ext>
            </a:extLst>
          </p:cNvPr>
          <p:cNvSpPr>
            <a:spLocks/>
          </p:cNvSpPr>
          <p:nvPr/>
        </p:nvSpPr>
        <p:spPr bwMode="auto">
          <a:xfrm rot="4706747">
            <a:off x="3522004" y="4049451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65114A5F-0926-C73A-EFC5-2AFF895967F8}"/>
              </a:ext>
            </a:extLst>
          </p:cNvPr>
          <p:cNvSpPr>
            <a:spLocks/>
          </p:cNvSpPr>
          <p:nvPr/>
        </p:nvSpPr>
        <p:spPr bwMode="auto">
          <a:xfrm rot="4706747">
            <a:off x="1775616" y="5005697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405337-6966-4131-858D-C240E23F8C3D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high ability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19304-1F03-0848-3A18-C64BD148BE85}"/>
              </a:ext>
            </a:extLst>
          </p:cNvPr>
          <p:cNvSpPr txBox="1"/>
          <p:nvPr/>
        </p:nvSpPr>
        <p:spPr>
          <a:xfrm>
            <a:off x="1941936" y="461791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low ability</a:t>
            </a:r>
          </a:p>
        </p:txBody>
      </p:sp>
    </p:spTree>
    <p:extLst>
      <p:ext uri="{BB962C8B-B14F-4D97-AF65-F5344CB8AC3E}">
        <p14:creationId xmlns:p14="http://schemas.microsoft.com/office/powerpoint/2010/main" val="389955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83A5-A897-7B52-2549-F8FF5B64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DD22-8AE1-7D5E-B586-FD7EA760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7A3-6706-D38A-E2D6-5C2B4A1F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price (e.g. of coffee), Y: demand (e.g. of coffee in US)</a:t>
            </a:r>
          </a:p>
          <a:p>
            <a:r>
              <a:rPr lang="en-US" dirty="0"/>
              <a:t>X: observable characteristics of a market (e.g. holidays)</a:t>
            </a:r>
          </a:p>
          <a:p>
            <a:r>
              <a:rPr lang="en-US" dirty="0"/>
              <a:t>A: unobserved “demand shocks” (e.g. local event)</a:t>
            </a:r>
          </a:p>
          <a:p>
            <a:r>
              <a:rPr lang="en-US" dirty="0"/>
              <a:t>Z: supply shifters (e.g. weather in </a:t>
            </a:r>
            <a:r>
              <a:rPr lang="en-US" dirty="0" err="1"/>
              <a:t>brazil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4CB136-1D24-2D14-C785-6044968BBE8A}"/>
              </a:ext>
            </a:extLst>
          </p:cNvPr>
          <p:cNvGrpSpPr/>
          <p:nvPr/>
        </p:nvGrpSpPr>
        <p:grpSpPr>
          <a:xfrm>
            <a:off x="8533354" y="36051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887871-2087-CE7D-110D-AF2C625E7C06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DFC18E-FF02-D066-4B76-1069359B785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DE6AA7-C7F7-3F54-0FC2-23C581588B5D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909FA2-B9B4-9846-7589-C215F76DB7D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7DC2751-BF6D-1FE6-5CD8-92C66FC55E04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463308-8204-EB14-A4A1-C52FDB119A7F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A85EB5-65F1-0462-DB0D-BCB6B07D775E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22D56C-16BE-F54F-5751-7685F21122C3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706A74-411E-057E-75DB-378D24D4B115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9DA8DF-F66F-18D8-4F45-7A565B72067E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0DF782-CD9D-DB5C-95D5-FF52BEDA9F28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780C92-5EE9-2813-5A3B-3AB4F30C5461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8160CD-7F51-DDC6-04B4-A5B8598C83E3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5C6B52-48BE-6F55-E2A0-7A5BA4B2ACD8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BF9E054-F333-5353-0D74-D7635DB3D37B}"/>
              </a:ext>
            </a:extLst>
          </p:cNvPr>
          <p:cNvSpPr/>
          <p:nvPr/>
        </p:nvSpPr>
        <p:spPr>
          <a:xfrm>
            <a:off x="10059325" y="21992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5C7F2F-44F9-BC55-1250-766E3FABF616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206349" y="15613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F31900-8044-49FB-0EAC-035955A5E79F}"/>
              </a:ext>
            </a:extLst>
          </p:cNvPr>
          <p:cNvSpPr txBox="1"/>
          <p:nvPr/>
        </p:nvSpPr>
        <p:spPr>
          <a:xfrm>
            <a:off x="10507316" y="4430380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bad weather in Brazil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177D5F8-D778-8684-C0BF-FCF58DCA7A4F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6D2A4F8D-CE77-ABAB-ED55-2261868BD057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2639AACD-4EAB-1893-4DF8-8BB2A1188CC1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3EAC714E-CA71-2BC3-5420-29076A9F7AA1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07EB1A20-D051-3509-15EA-B8BFDFB479C5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C3398A71-6398-5E15-19E3-0A4E9C064825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5D470BA-94B3-3584-3A37-513145E1709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FEB13674-AE34-B612-D2D9-28C1FB9335EC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5E7B7B2E-C845-7C1C-95EB-EE31BDBA1AFB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0FEB8F25-F484-5B7B-8C68-517A3866A821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975F7E5B-EFD5-5ADE-17AF-0C1134ADA8D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6A44B74C-9473-1D3B-9DFA-3491FCBDE74F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90C80246-8033-6C27-BDF8-24A9A55954F2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BDADE83B-C062-1031-C755-88764157B70E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44922413-1D96-39E1-1B21-FDD33FE287C5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581640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507D0E37-C539-CD80-E6B3-E9BDFFDCDBF5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B03ABC00-9363-1C1C-7396-142C3E2B9340}"/>
              </a:ext>
            </a:extLst>
          </p:cNvPr>
          <p:cNvSpPr>
            <a:spLocks/>
          </p:cNvSpPr>
          <p:nvPr/>
        </p:nvSpPr>
        <p:spPr bwMode="auto">
          <a:xfrm>
            <a:off x="8040275" y="540299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0AB96E50-4A1A-DC69-37D8-9311C624F7BD}"/>
              </a:ext>
            </a:extLst>
          </p:cNvPr>
          <p:cNvSpPr>
            <a:spLocks/>
          </p:cNvSpPr>
          <p:nvPr/>
        </p:nvSpPr>
        <p:spPr bwMode="auto">
          <a:xfrm>
            <a:off x="9767678" y="436914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5E3B53E2-DCC9-B909-E4FF-EEEF18D54701}"/>
              </a:ext>
            </a:extLst>
          </p:cNvPr>
          <p:cNvSpPr>
            <a:spLocks/>
          </p:cNvSpPr>
          <p:nvPr/>
        </p:nvSpPr>
        <p:spPr bwMode="auto">
          <a:xfrm>
            <a:off x="8254634" y="561082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3CC0C4B8-9096-1592-1695-148B5947760E}"/>
              </a:ext>
            </a:extLst>
          </p:cNvPr>
          <p:cNvSpPr>
            <a:spLocks/>
          </p:cNvSpPr>
          <p:nvPr/>
        </p:nvSpPr>
        <p:spPr bwMode="auto">
          <a:xfrm>
            <a:off x="9982037" y="4587636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D184B4CC-6183-A8AE-4598-17E8343CA638}"/>
              </a:ext>
            </a:extLst>
          </p:cNvPr>
          <p:cNvSpPr>
            <a:spLocks/>
          </p:cNvSpPr>
          <p:nvPr/>
        </p:nvSpPr>
        <p:spPr bwMode="auto">
          <a:xfrm>
            <a:off x="8516320" y="585996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44452DF2-40EC-39CC-9FF0-DE74A014635D}"/>
              </a:ext>
            </a:extLst>
          </p:cNvPr>
          <p:cNvSpPr>
            <a:spLocks/>
          </p:cNvSpPr>
          <p:nvPr/>
        </p:nvSpPr>
        <p:spPr bwMode="auto">
          <a:xfrm>
            <a:off x="10221482" y="482461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429467D5-ADCD-7A80-B13E-78E9776AB603}"/>
              </a:ext>
            </a:extLst>
          </p:cNvPr>
          <p:cNvSpPr>
            <a:spLocks/>
          </p:cNvSpPr>
          <p:nvPr/>
        </p:nvSpPr>
        <p:spPr bwMode="auto">
          <a:xfrm>
            <a:off x="2343075" y="538930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3267BDB7-ADE5-7FB5-F433-4E2FA0963932}"/>
              </a:ext>
            </a:extLst>
          </p:cNvPr>
          <p:cNvSpPr>
            <a:spLocks/>
          </p:cNvSpPr>
          <p:nvPr/>
        </p:nvSpPr>
        <p:spPr bwMode="auto">
          <a:xfrm>
            <a:off x="4070478" y="435545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5F07A2D1-EB9A-1E50-C48F-39A78997D8F9}"/>
              </a:ext>
            </a:extLst>
          </p:cNvPr>
          <p:cNvSpPr>
            <a:spLocks/>
          </p:cNvSpPr>
          <p:nvPr/>
        </p:nvSpPr>
        <p:spPr bwMode="auto">
          <a:xfrm>
            <a:off x="2557435" y="560780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440A6991-066A-96F4-28D1-93C2B19574D7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9B393B22-5EBC-9276-E7F6-80AAF238F728}"/>
              </a:ext>
            </a:extLst>
          </p:cNvPr>
          <p:cNvSpPr>
            <a:spLocks/>
          </p:cNvSpPr>
          <p:nvPr/>
        </p:nvSpPr>
        <p:spPr bwMode="auto">
          <a:xfrm>
            <a:off x="4508940" y="4812534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D73F2CD6-880A-C3B0-CD0C-7E0D30586655}"/>
              </a:ext>
            </a:extLst>
          </p:cNvPr>
          <p:cNvSpPr>
            <a:spLocks/>
          </p:cNvSpPr>
          <p:nvPr/>
        </p:nvSpPr>
        <p:spPr bwMode="auto">
          <a:xfrm>
            <a:off x="2819120" y="584628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59E676DA-33D2-DDE2-B58D-6E4080309EB6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FCF2CB-1700-0E86-E780-9C84480B022D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223813-983C-B0C7-4D2A-072C1A06B992}"/>
              </a:ext>
            </a:extLst>
          </p:cNvPr>
          <p:cNvSpPr txBox="1"/>
          <p:nvPr/>
        </p:nvSpPr>
        <p:spPr>
          <a:xfrm>
            <a:off x="5111785" y="6253961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962992-04A7-F878-FA5A-278C8BCD0BD8}"/>
              </a:ext>
            </a:extLst>
          </p:cNvPr>
          <p:cNvSpPr txBox="1"/>
          <p:nvPr/>
        </p:nvSpPr>
        <p:spPr>
          <a:xfrm>
            <a:off x="1016511" y="3946481"/>
            <a:ext cx="787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C3380A-BBD8-4348-3350-9B4616E902ED}"/>
              </a:ext>
            </a:extLst>
          </p:cNvPr>
          <p:cNvSpPr txBox="1"/>
          <p:nvPr/>
        </p:nvSpPr>
        <p:spPr>
          <a:xfrm>
            <a:off x="10718642" y="626764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4BC2D4-1E5D-8D9A-82D5-EB71D605EBD6}"/>
              </a:ext>
            </a:extLst>
          </p:cNvPr>
          <p:cNvSpPr txBox="1"/>
          <p:nvPr/>
        </p:nvSpPr>
        <p:spPr>
          <a:xfrm>
            <a:off x="6629466" y="4118626"/>
            <a:ext cx="787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E61075-97B9-B411-2F43-36F4FFBAE717}"/>
              </a:ext>
            </a:extLst>
          </p:cNvPr>
          <p:cNvSpPr txBox="1"/>
          <p:nvPr/>
        </p:nvSpPr>
        <p:spPr>
          <a:xfrm>
            <a:off x="8421271" y="6271003"/>
            <a:ext cx="172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price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years when weather in Brazil was bad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7630F2-257F-05BE-13CC-880A99140F74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demand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years when weather in Brazil was bad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9CF22DA8-063E-DEF5-11B6-0C16347C223A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54CD7863-3570-2126-76F9-F13CF1A5BA80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CEC928-4AD8-50D4-2622-0582F9C3A518}"/>
              </a:ext>
            </a:extLst>
          </p:cNvPr>
          <p:cNvSpPr txBox="1"/>
          <p:nvPr/>
        </p:nvSpPr>
        <p:spPr>
          <a:xfrm>
            <a:off x="9950027" y="3740200"/>
            <a:ext cx="142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good weather in Brazil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16941021-B1B2-64EF-F108-66D4CC92FD57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91E2E2-073A-E88B-3978-44DF9480A0D3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082E17E4-AA7C-B6B9-569A-A8D434E49507}"/>
              </a:ext>
            </a:extLst>
          </p:cNvPr>
          <p:cNvSpPr>
            <a:spLocks/>
          </p:cNvSpPr>
          <p:nvPr/>
        </p:nvSpPr>
        <p:spPr bwMode="auto">
          <a:xfrm rot="4706747">
            <a:off x="3522004" y="4049451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C2102D34-F409-B306-C4C7-68A7E0829AAF}"/>
              </a:ext>
            </a:extLst>
          </p:cNvPr>
          <p:cNvSpPr>
            <a:spLocks/>
          </p:cNvSpPr>
          <p:nvPr/>
        </p:nvSpPr>
        <p:spPr bwMode="auto">
          <a:xfrm rot="4706747">
            <a:off x="1775616" y="5005697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FAE55E-F3C2-FB3D-CAD9-4A684BA959E9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local event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758E6D-2C02-A73B-CE17-2FF0A8129066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no local event</a:t>
            </a:r>
          </a:p>
        </p:txBody>
      </p:sp>
    </p:spTree>
    <p:extLst>
      <p:ext uri="{BB962C8B-B14F-4D97-AF65-F5344CB8AC3E}">
        <p14:creationId xmlns:p14="http://schemas.microsoft.com/office/powerpoint/2010/main" val="301607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9F704-F187-E20F-B48F-0BECA0778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5FC0-28E8-ADB4-E232-83E2D306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E0C32-E780-E65D-9FB9-7AA0EDFB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170395-51D7-FFC7-59F3-492A66A266CC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A8A3F4-7F86-8CE2-2792-A6F581EDB8C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D8E2D2-756A-427D-5756-044BC4FCD03D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9B1E9F-710B-B042-0F65-E230AD6694E4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8E3FD2-F4E4-916F-F815-E2DB690594E2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F722FF-B5F4-4672-38F2-B1AAD624271A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0B10B4-6757-6879-1166-0F66089A15D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E86101-F98B-5541-E235-0953E7D064AA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D9E011-EE65-A918-2978-30B0B5110FF4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9D134-40DD-B45F-507A-081B72458D79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55B7C8-DBAF-1F9D-0EAF-AD1C9D0A84B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7C4BF-5E43-0658-2CEC-8D3A25D16C23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F4A5B9-B422-C47C-D799-72DA3AD3409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6BA6ABF-E7C8-ED13-9E83-AEDEC237C091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316E6C-BBF8-4878-C94F-DBD208B74B77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C90D030-0E0D-245A-CF27-01740929FF48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D1C54-B272-9455-EEAC-B9F3F2C40549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2BECBE-B6A7-A192-BEE9-1AA814809048}"/>
              </a:ext>
            </a:extLst>
          </p:cNvPr>
          <p:cNvSpPr txBox="1"/>
          <p:nvPr/>
        </p:nvSpPr>
        <p:spPr>
          <a:xfrm>
            <a:off x="10507316" y="4430380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2BC64F12-0ACA-CDC1-FAD0-41FF964C58C6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2F575BBB-7428-F26E-BA87-30FC77496B23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8275271D-AC86-F0AF-D062-478C3FB4EBCA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B9CA4C86-FE71-570E-EA1C-577DC410B8A3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AEFF1056-F75B-D683-6C73-926ED3692146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CD3DDAE0-A1A4-FFEA-CC12-767C5EDFBD6C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F59BF8F0-9634-32B9-28F7-4D63706AF459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DB772AAB-20C8-AA4E-7C50-7885C75F0028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D3CB752-9C2D-76FA-C62D-C274CA45903F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9803D9-DDF3-028F-AFB4-CE4F07324256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872321E0-3D10-DF58-6560-83E311767A68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120FBA3A-5A08-D66D-FBA5-25F52FE256B9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ED9284D4-407E-9F60-AD89-84650260B6FD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396DF4BC-3F27-A271-1B5D-6C8593104623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777645FA-A28D-CEF6-938C-EECEBFC18AD8}"/>
              </a:ext>
            </a:extLst>
          </p:cNvPr>
          <p:cNvSpPr>
            <a:spLocks/>
          </p:cNvSpPr>
          <p:nvPr/>
        </p:nvSpPr>
        <p:spPr bwMode="auto">
          <a:xfrm rot="20890758">
            <a:off x="7735374" y="4598558"/>
            <a:ext cx="3033077" cy="146391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6E0ED2C4-AE5A-B296-870B-8841A4F2C304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A157C205-AF3F-6036-C04F-9F4C48C9C980}"/>
              </a:ext>
            </a:extLst>
          </p:cNvPr>
          <p:cNvSpPr>
            <a:spLocks/>
          </p:cNvSpPr>
          <p:nvPr/>
        </p:nvSpPr>
        <p:spPr bwMode="auto">
          <a:xfrm>
            <a:off x="2554926" y="531370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980F34B3-F4A7-4635-96EE-C20F95A5BF32}"/>
              </a:ext>
            </a:extLst>
          </p:cNvPr>
          <p:cNvSpPr>
            <a:spLocks/>
          </p:cNvSpPr>
          <p:nvPr/>
        </p:nvSpPr>
        <p:spPr bwMode="auto">
          <a:xfrm>
            <a:off x="4284838" y="430903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720F4ECB-0AE0-A57A-09CA-2E8F8CC5D9D9}"/>
              </a:ext>
            </a:extLst>
          </p:cNvPr>
          <p:cNvSpPr>
            <a:spLocks/>
          </p:cNvSpPr>
          <p:nvPr/>
        </p:nvSpPr>
        <p:spPr bwMode="auto">
          <a:xfrm>
            <a:off x="2554926" y="58475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946B5063-5505-86A2-06EB-AF2138CF4E38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04B0A3BB-6B47-6CAB-B7E1-42ED53A0C443}"/>
              </a:ext>
            </a:extLst>
          </p:cNvPr>
          <p:cNvSpPr>
            <a:spLocks/>
          </p:cNvSpPr>
          <p:nvPr/>
        </p:nvSpPr>
        <p:spPr bwMode="auto">
          <a:xfrm>
            <a:off x="4284837" y="4836498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7D1B3FB5-D102-1C60-1FA2-D9641F4AA333}"/>
              </a:ext>
            </a:extLst>
          </p:cNvPr>
          <p:cNvSpPr>
            <a:spLocks/>
          </p:cNvSpPr>
          <p:nvPr/>
        </p:nvSpPr>
        <p:spPr bwMode="auto">
          <a:xfrm>
            <a:off x="4284836" y="50676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24A75577-B706-E58E-43B0-DE6E0239F0FA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69E9AD-7145-0324-3EC8-1A8D3520F425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70D90F-E4FF-A91B-3B74-71B472EEBB8E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4D7F19-51E5-D920-319E-C1DB25C96455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108FA6-AD2C-57C9-8A8E-BA04BCCAB1D0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BF8729-1DC1-1903-8EB8-E7963511D330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DB65F6-2E78-B8A3-4AC7-E86EFBFCE951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Prob. of treatment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E2105C-B61A-0CB4-7D5F-D3793747E44D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survival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D4D2EA9A-9E20-79DD-0303-CFA4B5D9771E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935BAD4A-2A7F-316B-99A5-C8841B32DE26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3C3D7DB-2A4A-8E0E-E014-5D8EC203417A}"/>
              </a:ext>
            </a:extLst>
          </p:cNvPr>
          <p:cNvSpPr txBox="1"/>
          <p:nvPr/>
        </p:nvSpPr>
        <p:spPr>
          <a:xfrm>
            <a:off x="9814839" y="3527896"/>
            <a:ext cx="186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9771C1BA-02FD-E906-808D-A3F1913B1B58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B2DF3E-9BAC-7CA0-4DBB-06C2BAF3DEE6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17EF930D-6625-1E2B-3C32-EA6A66E8F42B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45CA9DF1-702A-9C77-D389-F05556FF5D05}"/>
              </a:ext>
            </a:extLst>
          </p:cNvPr>
          <p:cNvSpPr>
            <a:spLocks/>
          </p:cNvSpPr>
          <p:nvPr/>
        </p:nvSpPr>
        <p:spPr bwMode="auto">
          <a:xfrm rot="3049712">
            <a:off x="2490842" y="4170399"/>
            <a:ext cx="1491962" cy="265219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527A22-F6D3-9787-9C49-1A7839F5D1D2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good habits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FF0D47-0CCD-04F9-0047-CC3B1684ACE4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bad habits</a:t>
            </a: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C55CF340-3E69-3BC1-D2E3-A2E4CD081AD0}"/>
              </a:ext>
            </a:extLst>
          </p:cNvPr>
          <p:cNvSpPr>
            <a:spLocks/>
          </p:cNvSpPr>
          <p:nvPr/>
        </p:nvSpPr>
        <p:spPr bwMode="auto">
          <a:xfrm>
            <a:off x="9978877" y="429649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5549BC92-028B-103B-E8D9-79C01FFB00AD}"/>
              </a:ext>
            </a:extLst>
          </p:cNvPr>
          <p:cNvSpPr>
            <a:spLocks/>
          </p:cNvSpPr>
          <p:nvPr/>
        </p:nvSpPr>
        <p:spPr bwMode="auto">
          <a:xfrm>
            <a:off x="9978877" y="456140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E1247919-4B85-5B49-55CE-BA6F950FB6BB}"/>
              </a:ext>
            </a:extLst>
          </p:cNvPr>
          <p:cNvSpPr>
            <a:spLocks/>
          </p:cNvSpPr>
          <p:nvPr/>
        </p:nvSpPr>
        <p:spPr bwMode="auto">
          <a:xfrm>
            <a:off x="9978876" y="4823950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185F9A96-D6D3-DC1B-6E6E-63B766C65B3E}"/>
              </a:ext>
            </a:extLst>
          </p:cNvPr>
          <p:cNvSpPr>
            <a:spLocks/>
          </p:cNvSpPr>
          <p:nvPr/>
        </p:nvSpPr>
        <p:spPr bwMode="auto">
          <a:xfrm>
            <a:off x="8044451" y="535026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BAAD0174-EBB4-F34E-A227-F37539DA3C6C}"/>
              </a:ext>
            </a:extLst>
          </p:cNvPr>
          <p:cNvSpPr>
            <a:spLocks/>
          </p:cNvSpPr>
          <p:nvPr/>
        </p:nvSpPr>
        <p:spPr bwMode="auto">
          <a:xfrm>
            <a:off x="9975120" y="510644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49AF9038-CC01-840E-717D-5981E26B423D}"/>
              </a:ext>
            </a:extLst>
          </p:cNvPr>
          <p:cNvSpPr>
            <a:spLocks/>
          </p:cNvSpPr>
          <p:nvPr/>
        </p:nvSpPr>
        <p:spPr bwMode="auto">
          <a:xfrm>
            <a:off x="8044450" y="591850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809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C745E-BFD9-C763-57F5-7A6529E8D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DAFA-14CF-601B-A0EA-F89BC636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261"/>
            <a:ext cx="10515600" cy="4351338"/>
          </a:xfrm>
        </p:spPr>
        <p:txBody>
          <a:bodyPr/>
          <a:lstStyle/>
          <a:p>
            <a:r>
              <a:rPr lang="en-US" dirty="0"/>
              <a:t>D: action taken by user (e.g. membership), Y: spend</a:t>
            </a:r>
          </a:p>
          <a:p>
            <a:r>
              <a:rPr lang="en-US" dirty="0"/>
              <a:t>X: observable characteristics of a user</a:t>
            </a:r>
          </a:p>
          <a:p>
            <a:r>
              <a:rPr lang="en-US" dirty="0"/>
              <a:t>A: unobserved confounding factors (e.g. interest in platform)</a:t>
            </a:r>
          </a:p>
          <a:p>
            <a:r>
              <a:rPr lang="en-US" dirty="0"/>
              <a:t>Z: randomized nudge to take action (e.g. one-click sign-up pop-up)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4C916-AE38-2FB6-98FE-F382617D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Recommendation A/B tests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85A74D-D27E-394B-93FD-498751CB59A2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307179-9ED9-D76D-BB5D-87B195DFFFB6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A7A416-DD5D-F814-4B2F-94C2E288CC85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FCCA6A-7F82-0D90-FF82-BCCD668F4979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9E9DD44-8D8A-853B-7332-28E63D951AC3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864DC8-0FF7-4689-2E28-8857946C0D43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340B3CD-FFE1-1AAE-07BD-820D7DD6B779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C4CAEC-26DB-681E-4674-7A04A0376CCC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6772D3-A3B6-BD96-93B9-584D58D63156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70F041-6387-72C5-C5C6-CA9394C1B2D8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D8F462-F25D-236F-EEA8-EE535B29909B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27FC63-E9D9-FFA3-A5B3-E4ED597B7030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730207-037C-D4CC-94FA-94CC284DEA18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49ACAB-F6BB-34EA-CE66-F0495E8D18CA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1A2A0B4-1A7B-0E9F-A19E-70FCFBAE0B97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1E179C8-FC0F-F8F4-A7B7-EBD9D6660A86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A5F352-CDEC-AE60-FD85-6F4ED8D37924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BEDA9-CA3B-FD80-19EF-A7D7E83B8E34}"/>
              </a:ext>
            </a:extLst>
          </p:cNvPr>
          <p:cNvSpPr txBox="1"/>
          <p:nvPr/>
        </p:nvSpPr>
        <p:spPr>
          <a:xfrm>
            <a:off x="10507316" y="4430380"/>
            <a:ext cx="1311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received nudge to take action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40C47FE6-1D16-5194-629A-E2CA85E9FF7D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0527AA16-FF28-5217-8B80-DF116B4AC8D8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DB900893-E971-5107-FA94-A7C570EE0614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6A622719-6509-C0E9-3268-229AB78E955D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0701B741-D6B7-450A-CB95-6D1F252831E7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273C6429-546F-F517-6393-8A4E3F497373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449671F0-A47B-F86B-7D0D-CCF569A6F7EF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34022433-2D57-BD41-D5D4-D443386A80E2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ADB6F9EF-632D-D469-75DD-8055ECE51B8F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C0222A2C-BD66-CFE7-0DCE-AC13C10021C7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F2EA83D3-0A47-0D34-26DE-0C67B42A7A6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9174EC0B-E544-EE94-3F20-204075ECCD82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C96A9AC2-721B-A3A9-05C6-6DBB0D09342B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32EE7BCC-FA7B-39BC-7ABB-A87A02AD3640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7D41723C-CB49-2322-AF0D-419E8FE04AC4}"/>
              </a:ext>
            </a:extLst>
          </p:cNvPr>
          <p:cNvSpPr>
            <a:spLocks/>
          </p:cNvSpPr>
          <p:nvPr/>
        </p:nvSpPr>
        <p:spPr bwMode="auto">
          <a:xfrm rot="20890758">
            <a:off x="7735374" y="4598558"/>
            <a:ext cx="3033077" cy="146391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A78D9B59-C26B-BC8E-FDD8-CA7ECD8F773D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105D3C72-AC4A-E11E-6198-46E7628ECA54}"/>
              </a:ext>
            </a:extLst>
          </p:cNvPr>
          <p:cNvSpPr>
            <a:spLocks/>
          </p:cNvSpPr>
          <p:nvPr/>
        </p:nvSpPr>
        <p:spPr bwMode="auto">
          <a:xfrm>
            <a:off x="2554926" y="531370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1B5D31C9-70A8-3B0A-8533-A6F40849E0E8}"/>
              </a:ext>
            </a:extLst>
          </p:cNvPr>
          <p:cNvSpPr>
            <a:spLocks/>
          </p:cNvSpPr>
          <p:nvPr/>
        </p:nvSpPr>
        <p:spPr bwMode="auto">
          <a:xfrm>
            <a:off x="4284838" y="430903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6E284695-0D87-F5BD-BA0A-FAEC2241D298}"/>
              </a:ext>
            </a:extLst>
          </p:cNvPr>
          <p:cNvSpPr>
            <a:spLocks/>
          </p:cNvSpPr>
          <p:nvPr/>
        </p:nvSpPr>
        <p:spPr bwMode="auto">
          <a:xfrm>
            <a:off x="2567956" y="583315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9B2297C-8DFD-11BB-D573-825CA009DC6A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02CEFA55-A136-04E0-AE2C-FBB897B86940}"/>
              </a:ext>
            </a:extLst>
          </p:cNvPr>
          <p:cNvSpPr>
            <a:spLocks/>
          </p:cNvSpPr>
          <p:nvPr/>
        </p:nvSpPr>
        <p:spPr bwMode="auto">
          <a:xfrm>
            <a:off x="4284837" y="4836498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E369A78E-D03D-9129-CD21-EB55E31C3A5D}"/>
              </a:ext>
            </a:extLst>
          </p:cNvPr>
          <p:cNvSpPr>
            <a:spLocks/>
          </p:cNvSpPr>
          <p:nvPr/>
        </p:nvSpPr>
        <p:spPr bwMode="auto">
          <a:xfrm>
            <a:off x="4284836" y="50676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0F8CE858-6B65-09B0-6A0B-AF5AB1562851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15B2B1-EC5F-82F3-5BED-AE4BD614A973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A6D203-2879-CD2A-EA33-713F12663534}"/>
              </a:ext>
            </a:extLst>
          </p:cNvPr>
          <p:cNvSpPr txBox="1"/>
          <p:nvPr/>
        </p:nvSpPr>
        <p:spPr>
          <a:xfrm>
            <a:off x="4925120" y="6274009"/>
            <a:ext cx="110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membership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2F0139-6138-3A0C-4C8C-74F2BC85F2BC}"/>
              </a:ext>
            </a:extLst>
          </p:cNvPr>
          <p:cNvSpPr txBox="1"/>
          <p:nvPr/>
        </p:nvSpPr>
        <p:spPr>
          <a:xfrm>
            <a:off x="1095862" y="394648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spend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B5D9BA-88C7-1380-EB54-9ED1D2E82C13}"/>
              </a:ext>
            </a:extLst>
          </p:cNvPr>
          <p:cNvSpPr txBox="1"/>
          <p:nvPr/>
        </p:nvSpPr>
        <p:spPr>
          <a:xfrm>
            <a:off x="10632422" y="6273120"/>
            <a:ext cx="110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membership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D3ED10-1579-0AFD-946F-898D577B8D30}"/>
              </a:ext>
            </a:extLst>
          </p:cNvPr>
          <p:cNvSpPr txBox="1"/>
          <p:nvPr/>
        </p:nvSpPr>
        <p:spPr>
          <a:xfrm>
            <a:off x="6708817" y="411862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spend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ED2365-DD2C-6E74-0AB5-32BCDBAB756D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Prob. of membership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users who received the nudge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E3E9AF-4719-1DB3-F2EC-288FBAA694B4}"/>
              </a:ext>
            </a:extLst>
          </p:cNvPr>
          <p:cNvSpPr txBox="1"/>
          <p:nvPr/>
        </p:nvSpPr>
        <p:spPr>
          <a:xfrm>
            <a:off x="6363484" y="5080580"/>
            <a:ext cx="11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spend for users that received nudge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6626EA6F-711D-41B4-4CF8-F80A7A52065D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86465884-FDA7-6E0B-4B39-6CE90BFD8420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2B7270-A851-3134-FAAF-F354F49C9B63}"/>
              </a:ext>
            </a:extLst>
          </p:cNvPr>
          <p:cNvSpPr txBox="1"/>
          <p:nvPr/>
        </p:nvSpPr>
        <p:spPr>
          <a:xfrm>
            <a:off x="9704891" y="3680492"/>
            <a:ext cx="186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did not receive nudge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4B796885-C646-1226-2CEE-57094ED72115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5B4418-1A02-167D-7361-DC46D5EF89BE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105E73-DD7E-7B82-6DAB-2E876238B79C}"/>
              </a:ext>
            </a:extLst>
          </p:cNvPr>
          <p:cNvSpPr txBox="1"/>
          <p:nvPr/>
        </p:nvSpPr>
        <p:spPr>
          <a:xfrm>
            <a:off x="3195788" y="3758987"/>
            <a:ext cx="20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interested in platform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3A734B-EF4F-C5DE-4E04-2BEF19153610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not interested</a:t>
            </a: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98DAF6DE-67F7-0565-68BE-18A619832A2F}"/>
              </a:ext>
            </a:extLst>
          </p:cNvPr>
          <p:cNvSpPr>
            <a:spLocks/>
          </p:cNvSpPr>
          <p:nvPr/>
        </p:nvSpPr>
        <p:spPr bwMode="auto">
          <a:xfrm>
            <a:off x="9978877" y="429649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F9F3C089-D4DE-79DB-9BD8-72FF69FE1D6C}"/>
              </a:ext>
            </a:extLst>
          </p:cNvPr>
          <p:cNvSpPr>
            <a:spLocks/>
          </p:cNvSpPr>
          <p:nvPr/>
        </p:nvSpPr>
        <p:spPr bwMode="auto">
          <a:xfrm>
            <a:off x="9978877" y="456140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D88B7E2D-6E80-0BB2-AA80-07A2F6559018}"/>
              </a:ext>
            </a:extLst>
          </p:cNvPr>
          <p:cNvSpPr>
            <a:spLocks/>
          </p:cNvSpPr>
          <p:nvPr/>
        </p:nvSpPr>
        <p:spPr bwMode="auto">
          <a:xfrm>
            <a:off x="9978876" y="4823950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873F0300-D2BC-2CF7-575A-61739EF7872C}"/>
              </a:ext>
            </a:extLst>
          </p:cNvPr>
          <p:cNvSpPr>
            <a:spLocks/>
          </p:cNvSpPr>
          <p:nvPr/>
        </p:nvSpPr>
        <p:spPr bwMode="auto">
          <a:xfrm>
            <a:off x="8044451" y="535026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1CCCB583-A42A-7090-9C36-A3F7E1FB3848}"/>
              </a:ext>
            </a:extLst>
          </p:cNvPr>
          <p:cNvSpPr>
            <a:spLocks/>
          </p:cNvSpPr>
          <p:nvPr/>
        </p:nvSpPr>
        <p:spPr bwMode="auto">
          <a:xfrm>
            <a:off x="9975120" y="510644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F3D120C4-A189-9482-55EB-EF442761A5A4}"/>
              </a:ext>
            </a:extLst>
          </p:cNvPr>
          <p:cNvSpPr>
            <a:spLocks/>
          </p:cNvSpPr>
          <p:nvPr/>
        </p:nvSpPr>
        <p:spPr bwMode="auto">
          <a:xfrm>
            <a:off x="8044450" y="591850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6F251D7-F8EC-AF59-8ABF-874BE4006412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D23C91E8-58F2-72EE-E26C-B3FB4A0D1D79}"/>
              </a:ext>
            </a:extLst>
          </p:cNvPr>
          <p:cNvSpPr>
            <a:spLocks/>
          </p:cNvSpPr>
          <p:nvPr/>
        </p:nvSpPr>
        <p:spPr bwMode="auto">
          <a:xfrm rot="3049712">
            <a:off x="2490842" y="4170399"/>
            <a:ext cx="1491962" cy="265219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38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Identification of Causal Effects via Instruments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Phillip Wright’s idea (1928):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 first causal path diagram analysis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000" b="0" i="0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is the product of 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multiplied by the effect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Typically for continuous treatment/instrument a partially linear structural equation assumed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94100" indent="-457200"/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All errors are exogenous and un-correlated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1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see immediately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are un-correlated: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3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3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re-derive a generalization of Wright’s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56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9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 for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Solve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  <a:blipFill>
                <a:blip r:embed="rId2"/>
                <a:stretch>
                  <a:fillRect l="-51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400BC7-7079-5779-7EC3-AD45FBD38C64}"/>
              </a:ext>
            </a:extLst>
          </p:cNvPr>
          <p:cNvSpPr txBox="1"/>
          <p:nvPr/>
        </p:nvSpPr>
        <p:spPr>
          <a:xfrm>
            <a:off x="994316" y="5499596"/>
            <a:ext cx="1051559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econml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iv.dml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orthoiv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.fit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(y, D, Z,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=X).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effect_inference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67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911-F5DB-692E-4650-D371EFA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Identification via Instruments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A02D-184B-6BE7-3046-15071992B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ATE identification via Instruments not based solely on DAG restrictions</a:t>
                </a:r>
              </a:p>
              <a:p>
                <a:r>
                  <a:rPr lang="en-US" dirty="0"/>
                  <a:t>Requires further restrictions on structural equation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Binary treatment D (drug) and binary instrument Z (drug recommendation)</a:t>
                </a:r>
              </a:p>
              <a:p>
                <a:r>
                  <a:rPr lang="en-US" dirty="0"/>
                  <a:t>Consider an unobserved confounder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“smoking”</a:t>
                </a:r>
              </a:p>
              <a:p>
                <a:r>
                  <a:rPr lang="en-US" dirty="0"/>
                  <a:t>Suppose that smokers (A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1) never take the drug (never comply) and non-smokers (A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0) always follow the recommendation (comply)</a:t>
                </a:r>
              </a:p>
              <a:p>
                <a:r>
                  <a:rPr lang="en-US" dirty="0"/>
                  <a:t>Suppose that drug has positive effects for non-smokers but has severe side-effects for smokers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A02D-184B-6BE7-3046-15071992B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879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Prob. of treatment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survival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186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911-F5DB-692E-4650-D371EFA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Identification via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A02D-184B-6BE7-3046-15071992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ATE identification via Instruments not based solely on DAG restrictions</a:t>
            </a:r>
          </a:p>
          <a:p>
            <a:r>
              <a:rPr lang="en-US" dirty="0"/>
              <a:t>Requires further restrictions on structural equation models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r>
              <a:rPr lang="en-US" dirty="0"/>
              <a:t>IV regression will never be able to uncover the side effects of drug treatment on smokers</a:t>
            </a:r>
          </a:p>
          <a:p>
            <a:r>
              <a:rPr lang="en-US" dirty="0"/>
              <a:t>Nothing in the data is informative of that</a:t>
            </a:r>
          </a:p>
          <a:p>
            <a:r>
              <a:rPr lang="en-US" dirty="0"/>
              <a:t>Effect will be biased as compared to average effect in whole population</a:t>
            </a:r>
          </a:p>
        </p:txBody>
      </p:sp>
    </p:spTree>
    <p:extLst>
      <p:ext uri="{BB962C8B-B14F-4D97-AF65-F5344CB8AC3E}">
        <p14:creationId xmlns:p14="http://schemas.microsoft.com/office/powerpoint/2010/main" val="7510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7966-83D6-6819-3D81-88124E45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CE78-3641-556A-8673-4E46E670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the compliance behavior (effect of instrument on treatment) does not vary with A (or X)</a:t>
            </a:r>
          </a:p>
          <a:p>
            <a:r>
              <a:rPr lang="en-US" dirty="0"/>
              <a:t>Or the treatment effect (effect of treatment on outcome) does not vary with A (or X)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0A03-89EB-2013-C0AB-29A737F7C3ED}"/>
                  </a:ext>
                </a:extLst>
              </p:cNvPr>
              <p:cNvSpPr txBox="1"/>
              <p:nvPr/>
            </p:nvSpPr>
            <p:spPr>
              <a:xfrm>
                <a:off x="1545205" y="4383060"/>
                <a:ext cx="369006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0A03-89EB-2013-C0AB-29A737F7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205" y="4383060"/>
                <a:ext cx="3690068" cy="1323439"/>
              </a:xfrm>
              <a:prstGeom prst="rect">
                <a:avLst/>
              </a:prstGeom>
              <a:blipFill>
                <a:blip r:embed="rId2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4C3322-1F9F-215F-ACA2-62C9283D0A1B}"/>
                  </a:ext>
                </a:extLst>
              </p:cNvPr>
              <p:cNvSpPr txBox="1"/>
              <p:nvPr/>
            </p:nvSpPr>
            <p:spPr>
              <a:xfrm>
                <a:off x="6877215" y="4383060"/>
                <a:ext cx="40836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4C3322-1F9F-215F-ACA2-62C9283D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15" y="4383060"/>
                <a:ext cx="4083657" cy="1323439"/>
              </a:xfrm>
              <a:prstGeom prst="rect">
                <a:avLst/>
              </a:prstGeom>
              <a:blipFill>
                <a:blip r:embed="rId3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69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8147-E216-3CFA-B4AD-A973D116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Variation on Observables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21FBF-7953-39C2-5B8F-23183CD3E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joint variation is captured through observables then ATE is feasible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just need to do our identification analysis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then average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Roughly: reweighting data based on compliance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21FBF-7953-39C2-5B8F-23183CD3E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B6B63-3E82-FEE7-026A-77E56A58B4AA}"/>
                  </a:ext>
                </a:extLst>
              </p:cNvPr>
              <p:cNvSpPr txBox="1"/>
              <p:nvPr/>
            </p:nvSpPr>
            <p:spPr>
              <a:xfrm>
                <a:off x="1481594" y="2550284"/>
                <a:ext cx="369006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B6B63-3E82-FEE7-026A-77E56A58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94" y="2550284"/>
                <a:ext cx="3690068" cy="1323439"/>
              </a:xfrm>
              <a:prstGeom prst="rect">
                <a:avLst/>
              </a:prstGeom>
              <a:blipFill>
                <a:blip r:embed="rId3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129FA-F083-52A1-CDC6-5257763B3740}"/>
                  </a:ext>
                </a:extLst>
              </p:cNvPr>
              <p:cNvSpPr txBox="1"/>
              <p:nvPr/>
            </p:nvSpPr>
            <p:spPr>
              <a:xfrm>
                <a:off x="6813604" y="2550284"/>
                <a:ext cx="40836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129FA-F083-52A1-CDC6-5257763B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4" y="2550284"/>
                <a:ext cx="4083657" cy="1323439"/>
              </a:xfrm>
              <a:prstGeom prst="rect">
                <a:avLst/>
              </a:prstGeom>
              <a:blipFill>
                <a:blip r:embed="rId4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1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08DC-774D-B371-6E35-1E750BE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joint variation happens through </a:t>
            </a:r>
            <a:r>
              <a:rPr lang="en-US" dirty="0" err="1"/>
              <a:t>unobservables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567C5-F508-B668-E6CB-74DBF9CD465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4589463"/>
                <a:ext cx="10515600" cy="1500187"/>
              </a:xfrm>
            </p:spPr>
            <p:txBody>
              <a:bodyPr/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567C5-F508-B668-E6CB-74DBF9CD4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4589463"/>
                <a:ext cx="10515600" cy="15001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83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332D992B-CE95-0773-A2F0-19B59196C582}"/>
              </a:ext>
            </a:extLst>
          </p:cNvPr>
          <p:cNvSpPr>
            <a:spLocks/>
          </p:cNvSpPr>
          <p:nvPr/>
        </p:nvSpPr>
        <p:spPr bwMode="auto">
          <a:xfrm flipV="1">
            <a:off x="1782589" y="392536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097539B-13CE-29E0-B237-73BD5FFB0A62}"/>
              </a:ext>
            </a:extLst>
          </p:cNvPr>
          <p:cNvSpPr/>
          <p:nvPr/>
        </p:nvSpPr>
        <p:spPr>
          <a:xfrm>
            <a:off x="7355714" y="5063882"/>
            <a:ext cx="107317" cy="4242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/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blipFill>
                <a:blip r:embed="rId2"/>
                <a:stretch>
                  <a:fillRect t="-2326" r="-3650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/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𝐷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8C68F17-D0BB-60FE-F659-A4F497A6136C}"/>
              </a:ext>
            </a:extLst>
          </p:cNvPr>
          <p:cNvSpPr/>
          <p:nvPr/>
        </p:nvSpPr>
        <p:spPr>
          <a:xfrm rot="16200000">
            <a:off x="8671362" y="5997210"/>
            <a:ext cx="248568" cy="9577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3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08DC-774D-B371-6E35-1E750BE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IV estimate coincide with the average effect for some sub-population?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67C5-F508-B668-E6CB-74DBF9CD4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1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384365" y="404396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9965710" y="4564837"/>
            <a:ext cx="1429634" cy="7795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9965710" y="5546098"/>
            <a:ext cx="1429634" cy="907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Instrument/Treatment are binary (instrument=recommended treatment)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Recommended treatment cannot reverse taken treatment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Object of interest: Local Average Treatment Effect (ATE among compliers)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Proof [Angrist-Imbens’94]: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endCxn id="4" idx="1"/>
          </p:cNvCxnSpPr>
          <p:nvPr/>
        </p:nvCxnSpPr>
        <p:spPr>
          <a:xfrm flipV="1">
            <a:off x="9123975" y="4984227"/>
            <a:ext cx="775210" cy="1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068220" y="5531813"/>
            <a:ext cx="840558" cy="5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8" grpId="0" animBg="1"/>
      <p:bldP spid="4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1399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8635316" y="4196243"/>
            <a:ext cx="3376595" cy="6650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8637287" y="5882704"/>
            <a:ext cx="3441164" cy="6650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Instrument/Treatment are binary (instrument=recommended treatment)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treatment cannot reverse taken treatment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 of interest: Local Average Treatment Effect (ATE among compliers)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 [Angrist-Imbens’94]: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cxnSpLocks/>
          </p:cNvCxnSpPr>
          <p:nvPr/>
        </p:nvCxnSpPr>
        <p:spPr>
          <a:xfrm flipV="1">
            <a:off x="9048026" y="4861327"/>
            <a:ext cx="1393331" cy="2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>
            <a:off x="9068220" y="5531813"/>
            <a:ext cx="1289649" cy="35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8CE62-F972-8B7F-FD5D-2473D34C553E}"/>
              </a:ext>
            </a:extLst>
          </p:cNvPr>
          <p:cNvGrpSpPr/>
          <p:nvPr/>
        </p:nvGrpSpPr>
        <p:grpSpPr>
          <a:xfrm>
            <a:off x="8384365" y="405268"/>
            <a:ext cx="3658646" cy="3667149"/>
            <a:chOff x="3791164" y="3429000"/>
            <a:chExt cx="5100548" cy="52531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F7F014-7FFB-5206-DD36-5BC6773348BD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80ED6B-4264-9839-0C7E-5B6CD4743B67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E9D856-4CC3-423D-7157-B7702F144B68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847392-1565-977A-D577-390B34068BE2}"/>
                </a:ext>
              </a:extLst>
            </p:cNvPr>
            <p:cNvCxnSpPr>
              <a:cxnSpLocks/>
              <a:stCxn id="12" idx="3"/>
              <a:endCxn id="7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BE7623-9A3A-9D56-3EE6-F31927DD507D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664E91-E983-0DE8-A729-A67AEA67D39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D9E2F-92BD-6CA6-F668-6BFD6C61633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5715762-5D5C-D22F-02B1-AECFCC27DA0C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4BA152-B2EB-DEAE-3BA2-B871D69F6814}"/>
                </a:ext>
              </a:extLst>
            </p:cNvPr>
            <p:cNvSpPr/>
            <p:nvPr/>
          </p:nvSpPr>
          <p:spPr>
            <a:xfrm>
              <a:off x="4467656" y="5198724"/>
              <a:ext cx="3402347" cy="3193074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:a16="http://schemas.microsoft.com/office/drawing/2014/main" id="{A3146585-71F1-8DE2-4159-862822E3C71C}"/>
                </a:ext>
              </a:extLst>
            </p:cNvPr>
            <p:cNvSpPr/>
            <p:nvPr/>
          </p:nvSpPr>
          <p:spPr>
            <a:xfrm>
              <a:off x="5893156" y="8101438"/>
              <a:ext cx="585978" cy="580720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4B8503-CA21-2B74-D706-58F12E849A33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CEB5D-75F8-D64A-9E2D-D9707EDEBFBF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DBB15D-48D2-2DAE-2485-A9CC11E3628C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0A272F-4834-7F68-8E3B-B127E9DAFC9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03E55CE-ECD4-AC96-E926-9C52E629AD51}"/>
              </a:ext>
            </a:extLst>
          </p:cNvPr>
          <p:cNvSpPr/>
          <p:nvPr/>
        </p:nvSpPr>
        <p:spPr>
          <a:xfrm>
            <a:off x="9763235" y="2546904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X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AC1B9C-7ED4-0B77-E3EE-ACFED5BCCB60}"/>
              </a:ext>
            </a:extLst>
          </p:cNvPr>
          <p:cNvCxnSpPr>
            <a:cxnSpLocks/>
            <a:stCxn id="27" idx="1"/>
            <a:endCxn id="19" idx="5"/>
          </p:cNvCxnSpPr>
          <p:nvPr/>
        </p:nvCxnSpPr>
        <p:spPr>
          <a:xfrm flipH="1" flipV="1">
            <a:off x="9057360" y="1606100"/>
            <a:ext cx="783641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B31A5-3EF4-6B2F-A637-8DB7183366C2}"/>
              </a:ext>
            </a:extLst>
          </p:cNvPr>
          <p:cNvCxnSpPr>
            <a:cxnSpLocks/>
            <a:stCxn id="27" idx="0"/>
            <a:endCxn id="7" idx="4"/>
          </p:cNvCxnSpPr>
          <p:nvPr/>
        </p:nvCxnSpPr>
        <p:spPr>
          <a:xfrm flipV="1">
            <a:off x="10028746" y="1680584"/>
            <a:ext cx="147101" cy="8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DBEE9D-6846-B5C4-EB74-1E8A143105FE}"/>
              </a:ext>
            </a:extLst>
          </p:cNvPr>
          <p:cNvCxnSpPr>
            <a:cxnSpLocks/>
            <a:stCxn id="27" idx="7"/>
            <a:endCxn id="10" idx="3"/>
          </p:cNvCxnSpPr>
          <p:nvPr/>
        </p:nvCxnSpPr>
        <p:spPr>
          <a:xfrm flipV="1">
            <a:off x="10216490" y="1606100"/>
            <a:ext cx="1066929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3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>
            <a:extLst>
              <a:ext uri="{FF2B5EF4-FFF2-40B4-BE49-F238E27FC236}">
                <a16:creationId xmlns:a16="http://schemas.microsoft.com/office/drawing/2014/main" id="{EB5B0337-2A4B-2DAE-EAF5-7CB510574017}"/>
              </a:ext>
            </a:extLst>
          </p:cNvPr>
          <p:cNvSpPr>
            <a:spLocks/>
          </p:cNvSpPr>
          <p:nvPr/>
        </p:nvSpPr>
        <p:spPr bwMode="auto">
          <a:xfrm flipV="1">
            <a:off x="1778574" y="3923303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097539B-13CE-29E0-B237-73BD5FFB0A62}"/>
              </a:ext>
            </a:extLst>
          </p:cNvPr>
          <p:cNvSpPr/>
          <p:nvPr/>
        </p:nvSpPr>
        <p:spPr>
          <a:xfrm>
            <a:off x="7355714" y="5063882"/>
            <a:ext cx="107317" cy="4242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/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blipFill>
                <a:blip r:embed="rId2"/>
                <a:stretch>
                  <a:fillRect t="-2326" r="-3650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/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𝐷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8C68F17-D0BB-60FE-F659-A4F497A6136C}"/>
              </a:ext>
            </a:extLst>
          </p:cNvPr>
          <p:cNvSpPr/>
          <p:nvPr/>
        </p:nvSpPr>
        <p:spPr>
          <a:xfrm rot="16200000">
            <a:off x="8671362" y="5997210"/>
            <a:ext cx="248568" cy="9577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332D992B-CE95-0773-A2F0-19B59196C582}"/>
              </a:ext>
            </a:extLst>
          </p:cNvPr>
          <p:cNvSpPr>
            <a:spLocks/>
          </p:cNvSpPr>
          <p:nvPr/>
        </p:nvSpPr>
        <p:spPr bwMode="auto">
          <a:xfrm flipV="1">
            <a:off x="1782589" y="392536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727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42317 0.0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6346-7DD1-0D17-3476-580684B0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25DD-3F89-A439-6918-C2FCEF6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9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that we can identify parameter of interest via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694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DML in PLIV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3400" dirty="0"/>
                  <a:t>The estimate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400" dirty="0"/>
                  <a:t>If RMSE of propensity models and outcome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34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3400" dirty="0"/>
                  <a:t>plus regularity conditions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3400" dirty="0"/>
                  <a:t>Consequently, it is </a:t>
                </a:r>
                <a:r>
                  <a:rPr lang="en-US" sz="3400" i="1" dirty="0"/>
                  <a:t>asymptotically normal</a:t>
                </a:r>
                <a:endParaRPr lang="en-US" sz="3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/>
              </a:p>
              <a:p>
                <a:r>
                  <a:rPr lang="en-US" sz="3400" i="1" dirty="0"/>
                  <a:t>Confidence intervals</a:t>
                </a:r>
                <a:r>
                  <a:rPr lang="en-US" sz="34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236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4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BB205-3780-7D3E-5C23-8B567254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Weak Identification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small and comparable with the sample size, then approximation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Can be inaccurate in finite samples and normal based approximation will yield in-correct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505EA27-E520-A58F-0910-EBA8BBA7A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864D-40C7-7EFD-19A5-3A38DEDB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Robust Inference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Even in the weak regime the moment constraint is still well-behaved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we know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statistic does not hinge on inversion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; approximation remains valid even with cross-fitted approximate residuals due to </a:t>
                </a:r>
                <a:r>
                  <a:rPr lang="en-US" dirty="0" err="1"/>
                  <a:t>Neyman</a:t>
                </a:r>
                <a:r>
                  <a:rPr lang="en-US" dirty="0"/>
                  <a:t> orthogonality</a:t>
                </a:r>
              </a:p>
              <a:p>
                <a:r>
                  <a:rPr lang="en-US" dirty="0"/>
                  <a:t>We can perform a grid search over candidate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for every such parameter test whether (for confidence interval with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construction: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0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DE4C-3F9A-05BE-8A0D-CD5AB9F5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Moments and Weak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a general </a:t>
                </a:r>
                <a:r>
                  <a:rPr lang="en-US" dirty="0" err="1"/>
                  <a:t>Neyman</a:t>
                </a:r>
                <a:r>
                  <a:rPr lang="en-US" dirty="0"/>
                  <a:t> orthogonal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construct a statistic that is robust to weak identification (i.e.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very small)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-confidence region by including all parameter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construction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6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when we have un-observed confounding</a:t>
            </a:r>
          </a:p>
          <a:p>
            <a:r>
              <a:rPr lang="en-US" dirty="0"/>
              <a:t>Omitted variable bias bounds</a:t>
            </a:r>
          </a:p>
          <a:p>
            <a:r>
              <a:rPr lang="en-US" dirty="0"/>
              <a:t>Introduction to “Instruments”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1992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8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578882"/>
          </a:xfrm>
          <a:prstGeom prst="wedgeRoundRectCallout">
            <a:avLst>
              <a:gd name="adj1" fmla="val 80840"/>
              <a:gd name="adj2" fmla="val 68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What if my conditional </a:t>
            </a:r>
            <a:r>
              <a:rPr lang="en-US" sz="1400" dirty="0" err="1">
                <a:latin typeface="+mj-lt"/>
              </a:rPr>
              <a:t>ignorability</a:t>
            </a:r>
            <a:r>
              <a:rPr lang="en-US" sz="1400" dirty="0">
                <a:latin typeface="+mj-lt"/>
              </a:rPr>
              <a:t> assumption was violated? How much would the estimate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E071-A0B6-85B6-5AA9-4F9E48A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analyst provides bounds on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Based on these bounds we can conclude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FFF189-1240-B4C2-F58F-F5BEB801F695}"/>
              </a:ext>
            </a:extLst>
          </p:cNvPr>
          <p:cNvSpPr txBox="1"/>
          <p:nvPr/>
        </p:nvSpPr>
        <p:spPr>
          <a:xfrm>
            <a:off x="154515" y="5323393"/>
            <a:ext cx="2556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more details:</a:t>
            </a:r>
          </a:p>
          <a:p>
            <a:r>
              <a:rPr lang="en-US" sz="1200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3"/>
              </a:rPr>
              <a:t>Making Sense of Sensitivity: Extending Omitted Variable Bias</a:t>
            </a:r>
          </a:p>
          <a:p>
            <a:endParaRPr lang="en-US" sz="1200" dirty="0"/>
          </a:p>
          <a:p>
            <a:r>
              <a:rPr lang="en-US" sz="1200" dirty="0"/>
              <a:t>For more general analysis see:</a:t>
            </a:r>
          </a:p>
          <a:p>
            <a:r>
              <a:rPr lang="en-US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 Story Short: Omitted Variable Bias in Causal Machine Learning</a:t>
            </a:r>
            <a:endParaRPr lang="en-US" sz="1200" dirty="0">
              <a:solidFill>
                <a:srgbClr val="0563C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C18F1-CC65-65A1-2DFE-838F61D088E6}"/>
              </a:ext>
            </a:extLst>
          </p:cNvPr>
          <p:cNvSpPr/>
          <p:nvPr/>
        </p:nvSpPr>
        <p:spPr>
          <a:xfrm>
            <a:off x="3496740" y="2234936"/>
            <a:ext cx="1511293" cy="5971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49B97C14-DF14-D535-8E86-2F55835DA068}"/>
                  </a:ext>
                </a:extLst>
              </p:cNvPr>
              <p:cNvSpPr/>
              <p:nvPr/>
            </p:nvSpPr>
            <p:spPr>
              <a:xfrm>
                <a:off x="4262967" y="503493"/>
                <a:ext cx="4089400" cy="969434"/>
              </a:xfrm>
              <a:prstGeom prst="wedgeRoundRectCallout">
                <a:avLst>
                  <a:gd name="adj1" fmla="val -36217"/>
                  <a:gd name="adj2" fmla="val 124946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treatment and controls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49B97C14-DF14-D535-8E86-2F55835D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67" y="503493"/>
                <a:ext cx="4089400" cy="969434"/>
              </a:xfrm>
              <a:prstGeom prst="wedgeRoundRectCallout">
                <a:avLst>
                  <a:gd name="adj1" fmla="val -36217"/>
                  <a:gd name="adj2" fmla="val 124946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A94163-F030-6B67-9BA0-C69D4D5C77C1}"/>
              </a:ext>
            </a:extLst>
          </p:cNvPr>
          <p:cNvSpPr/>
          <p:nvPr/>
        </p:nvSpPr>
        <p:spPr>
          <a:xfrm>
            <a:off x="6540503" y="2234936"/>
            <a:ext cx="1202263" cy="5971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2C9A6114-4337-39C8-7609-E20C4532F4C7}"/>
                  </a:ext>
                </a:extLst>
              </p:cNvPr>
              <p:cNvSpPr/>
              <p:nvPr/>
            </p:nvSpPr>
            <p:spPr>
              <a:xfrm>
                <a:off x="8352367" y="3038077"/>
                <a:ext cx="3644900" cy="969434"/>
              </a:xfrm>
              <a:prstGeom prst="wedgeRoundRectCallout">
                <a:avLst>
                  <a:gd name="adj1" fmla="val -66623"/>
                  <a:gd name="adj2" fmla="val -76802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controls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2C9A6114-4337-39C8-7609-E20C4532F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7" y="3038077"/>
                <a:ext cx="3644900" cy="969434"/>
              </a:xfrm>
              <a:prstGeom prst="wedgeRoundRectCallout">
                <a:avLst>
                  <a:gd name="adj1" fmla="val -66623"/>
                  <a:gd name="adj2" fmla="val -76802"/>
                  <a:gd name="adj3" fmla="val 16667"/>
                </a:avLst>
              </a:prstGeom>
              <a:blipFill>
                <a:blip r:embed="rId6"/>
                <a:stretch>
                  <a:fillRect b="-53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DC46D49-8DDA-7389-7BA5-493A5FAC24C4}"/>
              </a:ext>
            </a:extLst>
          </p:cNvPr>
          <p:cNvSpPr/>
          <p:nvPr/>
        </p:nvSpPr>
        <p:spPr>
          <a:xfrm>
            <a:off x="9347200" y="5738954"/>
            <a:ext cx="2650067" cy="969434"/>
          </a:xfrm>
          <a:prstGeom prst="wedgeRoundRectCallout">
            <a:avLst>
              <a:gd name="adj1" fmla="val -66792"/>
              <a:gd name="adj2" fmla="val -112609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AFA1CD-919D-E10D-0634-5569E1DFA0E4}"/>
              </a:ext>
            </a:extLst>
          </p:cNvPr>
          <p:cNvSpPr/>
          <p:nvPr/>
        </p:nvSpPr>
        <p:spPr>
          <a:xfrm>
            <a:off x="6532033" y="4299475"/>
            <a:ext cx="2362200" cy="14324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817245"/>
          </a:xfrm>
          <a:prstGeom prst="wedgeRoundRectCallout">
            <a:avLst>
              <a:gd name="adj1" fmla="val -5363"/>
              <a:gd name="adj2" fmla="val -1140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Are there other ways of identifying the treatment effect I care about (other than identification by conditioning) when I have un-observed confounding?</a:t>
            </a:r>
          </a:p>
        </p:txBody>
      </p:sp>
    </p:spTree>
    <p:extLst>
      <p:ext uri="{BB962C8B-B14F-4D97-AF65-F5344CB8AC3E}">
        <p14:creationId xmlns:p14="http://schemas.microsoft.com/office/powerpoint/2010/main" val="2818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3224731" y="2005449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Estimate approximate residuals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 using cross-fitting</a:t>
                </a:r>
              </a:p>
              <a:p>
                <a:r>
                  <a:rPr lang="en-US" sz="1600" dirty="0">
                    <a:latin typeface="+mj-lt"/>
                  </a:rPr>
                  <a:t>Solve moment restriction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̌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2"/>
                <a:stretch>
                  <a:fillRect r="-5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3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919401"/>
          </a:xfrm>
          <a:prstGeom prst="wedgeRoundRectCallout">
            <a:avLst>
              <a:gd name="adj1" fmla="val -5056"/>
              <a:gd name="adj2" fmla="val -1062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Instrumental Variable: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any random variable Z that affects the treatment (log-price) D but does not affect the outcome (log-demand) Y other than through the treatment</a:t>
            </a:r>
            <a:endParaRPr lang="en-US" sz="105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/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𝒁</m:t>
                      </m:r>
                    </m:oMath>
                  </m:oMathPara>
                </a14:m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3607B-4DA0-BF8F-692A-0D0B1057D5D3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3179863" y="2117700"/>
            <a:ext cx="4379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0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/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4301-216F-494B-ADCE-9F1D05AB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46714" cy="4310803"/>
          </a:xfrm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Variable: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 any random variable Z that affects the treatment (log-price) D but does not affect the outcome (log-demand) Y other than through the treatment </a:t>
            </a:r>
            <a:r>
              <a:rPr lang="en-US" sz="1400" dirty="0">
                <a:ln>
                  <a:noFill/>
                </a:ln>
                <a:solidFill>
                  <a:schemeClr val="tx1"/>
                </a:solidFill>
                <a:effectLst/>
              </a:rPr>
              <a:t>[Wright’28, Bowden-Turkington’90, Angrist-Krueger’91, Imbens-Angrist’94]</a:t>
            </a: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9DF0BA1-97EA-CDFB-3C13-2EFC5B92E049}"/>
              </a:ext>
            </a:extLst>
          </p:cNvPr>
          <p:cNvSpPr txBox="1"/>
          <p:nvPr/>
        </p:nvSpPr>
        <p:spPr>
          <a:xfrm>
            <a:off x="10255349" y="4288755"/>
            <a:ext cx="127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strict approver</a:t>
            </a:r>
          </a:p>
        </p:txBody>
      </p:sp>
      <p:sp>
        <p:nvSpPr>
          <p:cNvPr id="130" name="Freeform 31">
            <a:extLst>
              <a:ext uri="{FF2B5EF4-FFF2-40B4-BE49-F238E27FC236}">
                <a16:creationId xmlns:a16="http://schemas.microsoft.com/office/drawing/2014/main" id="{124BB3BC-8E6E-AC6F-6497-2C09450A5302}"/>
              </a:ext>
            </a:extLst>
          </p:cNvPr>
          <p:cNvSpPr>
            <a:spLocks/>
          </p:cNvSpPr>
          <p:nvPr/>
        </p:nvSpPr>
        <p:spPr bwMode="auto">
          <a:xfrm>
            <a:off x="9254930" y="5130334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id="{1AEFCE20-785A-C001-AE79-CDA09A1DF272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237833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2" name="Freeform 31">
            <a:extLst>
              <a:ext uri="{FF2B5EF4-FFF2-40B4-BE49-F238E27FC236}">
                <a16:creationId xmlns:a16="http://schemas.microsoft.com/office/drawing/2014/main" id="{08FBF0E6-C03D-9D83-B271-497F127E1D83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068530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3" name="Freeform 31">
            <a:extLst>
              <a:ext uri="{FF2B5EF4-FFF2-40B4-BE49-F238E27FC236}">
                <a16:creationId xmlns:a16="http://schemas.microsoft.com/office/drawing/2014/main" id="{410941DB-6F9B-47B1-D247-1F8D138D56BC}"/>
              </a:ext>
            </a:extLst>
          </p:cNvPr>
          <p:cNvSpPr>
            <a:spLocks/>
          </p:cNvSpPr>
          <p:nvPr/>
        </p:nvSpPr>
        <p:spPr bwMode="auto">
          <a:xfrm>
            <a:off x="8944575" y="4762930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4" name="Freeform 8">
            <a:extLst>
              <a:ext uri="{FF2B5EF4-FFF2-40B4-BE49-F238E27FC236}">
                <a16:creationId xmlns:a16="http://schemas.microsoft.com/office/drawing/2014/main" id="{6C6E84B6-75A7-D950-65D6-090EFAF664EB}"/>
              </a:ext>
            </a:extLst>
          </p:cNvPr>
          <p:cNvSpPr>
            <a:spLocks/>
          </p:cNvSpPr>
          <p:nvPr/>
        </p:nvSpPr>
        <p:spPr bwMode="auto">
          <a:xfrm>
            <a:off x="1826664" y="6114264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5" name="Freeform 9">
            <a:extLst>
              <a:ext uri="{FF2B5EF4-FFF2-40B4-BE49-F238E27FC236}">
                <a16:creationId xmlns:a16="http://schemas.microsoft.com/office/drawing/2014/main" id="{91DB604E-03AD-BBE7-42C4-F91BF4933A85}"/>
              </a:ext>
            </a:extLst>
          </p:cNvPr>
          <p:cNvSpPr>
            <a:spLocks/>
          </p:cNvSpPr>
          <p:nvPr/>
        </p:nvSpPr>
        <p:spPr bwMode="auto">
          <a:xfrm>
            <a:off x="4905645" y="6072963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FCEF47DC-F5BA-A111-EB30-6171EDB09D79}"/>
              </a:ext>
            </a:extLst>
          </p:cNvPr>
          <p:cNvSpPr>
            <a:spLocks/>
          </p:cNvSpPr>
          <p:nvPr/>
        </p:nvSpPr>
        <p:spPr bwMode="auto">
          <a:xfrm>
            <a:off x="1826664" y="417845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46FBA345-3920-DFB3-5311-4072426C0557}"/>
              </a:ext>
            </a:extLst>
          </p:cNvPr>
          <p:cNvSpPr>
            <a:spLocks/>
          </p:cNvSpPr>
          <p:nvPr/>
        </p:nvSpPr>
        <p:spPr bwMode="auto">
          <a:xfrm>
            <a:off x="1783514" y="4059884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8" name="Freeform 16">
            <a:extLst>
              <a:ext uri="{FF2B5EF4-FFF2-40B4-BE49-F238E27FC236}">
                <a16:creationId xmlns:a16="http://schemas.microsoft.com/office/drawing/2014/main" id="{0202B7FE-570E-618C-8950-67D8E1A40A20}"/>
              </a:ext>
            </a:extLst>
          </p:cNvPr>
          <p:cNvSpPr>
            <a:spLocks/>
          </p:cNvSpPr>
          <p:nvPr/>
        </p:nvSpPr>
        <p:spPr bwMode="auto">
          <a:xfrm>
            <a:off x="5314605" y="4996645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9" name="Freeform 17">
            <a:extLst>
              <a:ext uri="{FF2B5EF4-FFF2-40B4-BE49-F238E27FC236}">
                <a16:creationId xmlns:a16="http://schemas.microsoft.com/office/drawing/2014/main" id="{CC633742-448A-5936-B109-617B2D3DE8C0}"/>
              </a:ext>
            </a:extLst>
          </p:cNvPr>
          <p:cNvSpPr>
            <a:spLocks/>
          </p:cNvSpPr>
          <p:nvPr/>
        </p:nvSpPr>
        <p:spPr bwMode="auto">
          <a:xfrm>
            <a:off x="6087134" y="4915376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515D5C34-3796-24AE-74A6-33B3472A9D29}"/>
              </a:ext>
            </a:extLst>
          </p:cNvPr>
          <p:cNvSpPr>
            <a:spLocks/>
          </p:cNvSpPr>
          <p:nvPr/>
        </p:nvSpPr>
        <p:spPr bwMode="auto">
          <a:xfrm>
            <a:off x="7479322" y="4192140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1" name="Freeform 19">
            <a:extLst>
              <a:ext uri="{FF2B5EF4-FFF2-40B4-BE49-F238E27FC236}">
                <a16:creationId xmlns:a16="http://schemas.microsoft.com/office/drawing/2014/main" id="{1F605E56-780F-4FAC-1381-1F8D121DF9CF}"/>
              </a:ext>
            </a:extLst>
          </p:cNvPr>
          <p:cNvSpPr>
            <a:spLocks/>
          </p:cNvSpPr>
          <p:nvPr/>
        </p:nvSpPr>
        <p:spPr bwMode="auto">
          <a:xfrm>
            <a:off x="7437563" y="4073568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2" name="Freeform 20">
            <a:extLst>
              <a:ext uri="{FF2B5EF4-FFF2-40B4-BE49-F238E27FC236}">
                <a16:creationId xmlns:a16="http://schemas.microsoft.com/office/drawing/2014/main" id="{84E7F274-7A67-8FD9-412E-2A7E9767AB4D}"/>
              </a:ext>
            </a:extLst>
          </p:cNvPr>
          <p:cNvSpPr>
            <a:spLocks/>
          </p:cNvSpPr>
          <p:nvPr/>
        </p:nvSpPr>
        <p:spPr bwMode="auto">
          <a:xfrm>
            <a:off x="7479322" y="6127948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3" name="Freeform 21">
            <a:extLst>
              <a:ext uri="{FF2B5EF4-FFF2-40B4-BE49-F238E27FC236}">
                <a16:creationId xmlns:a16="http://schemas.microsoft.com/office/drawing/2014/main" id="{3300B162-E57A-C2CB-C707-A7DC856F119D}"/>
              </a:ext>
            </a:extLst>
          </p:cNvPr>
          <p:cNvSpPr>
            <a:spLocks/>
          </p:cNvSpPr>
          <p:nvPr/>
        </p:nvSpPr>
        <p:spPr bwMode="auto">
          <a:xfrm>
            <a:off x="10559694" y="6086647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4" name="Freeform 22">
            <a:extLst>
              <a:ext uri="{FF2B5EF4-FFF2-40B4-BE49-F238E27FC236}">
                <a16:creationId xmlns:a16="http://schemas.microsoft.com/office/drawing/2014/main" id="{6838F45E-AD61-5D55-5E94-54D141834AC4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441943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5" name="Freeform 23">
            <a:extLst>
              <a:ext uri="{FF2B5EF4-FFF2-40B4-BE49-F238E27FC236}">
                <a16:creationId xmlns:a16="http://schemas.microsoft.com/office/drawing/2014/main" id="{7F29BA25-43A4-8C42-8D5A-86FE88B56F31}"/>
              </a:ext>
            </a:extLst>
          </p:cNvPr>
          <p:cNvSpPr>
            <a:spLocks/>
          </p:cNvSpPr>
          <p:nvPr/>
        </p:nvSpPr>
        <p:spPr bwMode="auto">
          <a:xfrm>
            <a:off x="7871695" y="3659118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6" name="Freeform 24">
            <a:extLst>
              <a:ext uri="{FF2B5EF4-FFF2-40B4-BE49-F238E27FC236}">
                <a16:creationId xmlns:a16="http://schemas.microsoft.com/office/drawing/2014/main" id="{3F247361-E229-5B2D-AE37-BB354FF6D91B}"/>
              </a:ext>
            </a:extLst>
          </p:cNvPr>
          <p:cNvSpPr>
            <a:spLocks/>
          </p:cNvSpPr>
          <p:nvPr/>
        </p:nvSpPr>
        <p:spPr bwMode="auto">
          <a:xfrm>
            <a:off x="8040275" y="5263296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7" name="Freeform 25">
            <a:extLst>
              <a:ext uri="{FF2B5EF4-FFF2-40B4-BE49-F238E27FC236}">
                <a16:creationId xmlns:a16="http://schemas.microsoft.com/office/drawing/2014/main" id="{781273F8-23B3-9D27-775F-192002DABEFB}"/>
              </a:ext>
            </a:extLst>
          </p:cNvPr>
          <p:cNvSpPr>
            <a:spLocks/>
          </p:cNvSpPr>
          <p:nvPr/>
        </p:nvSpPr>
        <p:spPr bwMode="auto">
          <a:xfrm>
            <a:off x="9767678" y="42294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8" name="Freeform 26">
            <a:extLst>
              <a:ext uri="{FF2B5EF4-FFF2-40B4-BE49-F238E27FC236}">
                <a16:creationId xmlns:a16="http://schemas.microsoft.com/office/drawing/2014/main" id="{E5655F82-A9AB-D4F3-9140-822E78C37A82}"/>
              </a:ext>
            </a:extLst>
          </p:cNvPr>
          <p:cNvSpPr>
            <a:spLocks/>
          </p:cNvSpPr>
          <p:nvPr/>
        </p:nvSpPr>
        <p:spPr bwMode="auto">
          <a:xfrm>
            <a:off x="8254634" y="547113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9" name="Freeform 27">
            <a:extLst>
              <a:ext uri="{FF2B5EF4-FFF2-40B4-BE49-F238E27FC236}">
                <a16:creationId xmlns:a16="http://schemas.microsoft.com/office/drawing/2014/main" id="{9FB2692B-5F89-FEBD-9E1E-3DCDFD15E96F}"/>
              </a:ext>
            </a:extLst>
          </p:cNvPr>
          <p:cNvSpPr>
            <a:spLocks/>
          </p:cNvSpPr>
          <p:nvPr/>
        </p:nvSpPr>
        <p:spPr bwMode="auto">
          <a:xfrm>
            <a:off x="9982037" y="444793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0" name="Freeform 28">
            <a:extLst>
              <a:ext uri="{FF2B5EF4-FFF2-40B4-BE49-F238E27FC236}">
                <a16:creationId xmlns:a16="http://schemas.microsoft.com/office/drawing/2014/main" id="{4D3B3588-9D30-9C7B-C276-BBEA3FA44BDD}"/>
              </a:ext>
            </a:extLst>
          </p:cNvPr>
          <p:cNvSpPr>
            <a:spLocks/>
          </p:cNvSpPr>
          <p:nvPr/>
        </p:nvSpPr>
        <p:spPr bwMode="auto">
          <a:xfrm>
            <a:off x="8516320" y="5720269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1" name="Freeform 29">
            <a:extLst>
              <a:ext uri="{FF2B5EF4-FFF2-40B4-BE49-F238E27FC236}">
                <a16:creationId xmlns:a16="http://schemas.microsoft.com/office/drawing/2014/main" id="{48544892-5967-4643-39C8-4237E4B05941}"/>
              </a:ext>
            </a:extLst>
          </p:cNvPr>
          <p:cNvSpPr>
            <a:spLocks/>
          </p:cNvSpPr>
          <p:nvPr/>
        </p:nvSpPr>
        <p:spPr bwMode="auto">
          <a:xfrm>
            <a:off x="10221482" y="468492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545D5748-0580-9E04-956D-ABF8F07FA3C0}"/>
              </a:ext>
            </a:extLst>
          </p:cNvPr>
          <p:cNvSpPr>
            <a:spLocks/>
          </p:cNvSpPr>
          <p:nvPr/>
        </p:nvSpPr>
        <p:spPr bwMode="auto">
          <a:xfrm>
            <a:off x="2343075" y="524961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Freeform 37">
            <a:extLst>
              <a:ext uri="{FF2B5EF4-FFF2-40B4-BE49-F238E27FC236}">
                <a16:creationId xmlns:a16="http://schemas.microsoft.com/office/drawing/2014/main" id="{16B10A13-F489-CA4B-609A-7A6131A16F50}"/>
              </a:ext>
            </a:extLst>
          </p:cNvPr>
          <p:cNvSpPr>
            <a:spLocks/>
          </p:cNvSpPr>
          <p:nvPr/>
        </p:nvSpPr>
        <p:spPr bwMode="auto">
          <a:xfrm>
            <a:off x="4070478" y="421576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790BCC6A-CFBC-15D6-B00B-27CD6251B09B}"/>
              </a:ext>
            </a:extLst>
          </p:cNvPr>
          <p:cNvSpPr>
            <a:spLocks/>
          </p:cNvSpPr>
          <p:nvPr/>
        </p:nvSpPr>
        <p:spPr bwMode="auto">
          <a:xfrm>
            <a:off x="2557435" y="546810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AA54752A-A55F-D84B-93E5-187A37E5ECEF}"/>
              </a:ext>
            </a:extLst>
          </p:cNvPr>
          <p:cNvSpPr>
            <a:spLocks/>
          </p:cNvSpPr>
          <p:nvPr/>
        </p:nvSpPr>
        <p:spPr bwMode="auto">
          <a:xfrm>
            <a:off x="4284838" y="4434255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Freeform 40">
            <a:extLst>
              <a:ext uri="{FF2B5EF4-FFF2-40B4-BE49-F238E27FC236}">
                <a16:creationId xmlns:a16="http://schemas.microsoft.com/office/drawing/2014/main" id="{4881F9EF-A426-43DF-390C-0A2D67E91CFE}"/>
              </a:ext>
            </a:extLst>
          </p:cNvPr>
          <p:cNvSpPr>
            <a:spLocks/>
          </p:cNvSpPr>
          <p:nvPr/>
        </p:nvSpPr>
        <p:spPr bwMode="auto">
          <a:xfrm>
            <a:off x="4508940" y="4672837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Freeform 41">
            <a:extLst>
              <a:ext uri="{FF2B5EF4-FFF2-40B4-BE49-F238E27FC236}">
                <a16:creationId xmlns:a16="http://schemas.microsoft.com/office/drawing/2014/main" id="{869C4B51-EBD8-3108-1F01-1D860EEDD984}"/>
              </a:ext>
            </a:extLst>
          </p:cNvPr>
          <p:cNvSpPr>
            <a:spLocks/>
          </p:cNvSpPr>
          <p:nvPr/>
        </p:nvSpPr>
        <p:spPr bwMode="auto">
          <a:xfrm>
            <a:off x="2819120" y="570658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8" name="Freeform 34">
            <a:extLst>
              <a:ext uri="{FF2B5EF4-FFF2-40B4-BE49-F238E27FC236}">
                <a16:creationId xmlns:a16="http://schemas.microsoft.com/office/drawing/2014/main" id="{A3733727-1D21-FCD5-BC00-E3887FB71338}"/>
              </a:ext>
            </a:extLst>
          </p:cNvPr>
          <p:cNvSpPr>
            <a:spLocks/>
          </p:cNvSpPr>
          <p:nvPr/>
        </p:nvSpPr>
        <p:spPr bwMode="auto">
          <a:xfrm flipV="1">
            <a:off x="1442589" y="3885355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628644-1DFE-37B6-A0B9-5CAEED76CD56}"/>
              </a:ext>
            </a:extLst>
          </p:cNvPr>
          <p:cNvSpPr txBox="1"/>
          <p:nvPr/>
        </p:nvSpPr>
        <p:spPr>
          <a:xfrm>
            <a:off x="5302731" y="3556465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DAD912-3057-A035-F903-4FBE37B8A909}"/>
              </a:ext>
            </a:extLst>
          </p:cNvPr>
          <p:cNvSpPr txBox="1"/>
          <p:nvPr/>
        </p:nvSpPr>
        <p:spPr>
          <a:xfrm>
            <a:off x="5037559" y="610184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501458-2697-B2FD-C20B-03F002CFFDF1}"/>
              </a:ext>
            </a:extLst>
          </p:cNvPr>
          <p:cNvSpPr txBox="1"/>
          <p:nvPr/>
        </p:nvSpPr>
        <p:spPr>
          <a:xfrm>
            <a:off x="998878" y="380678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56AE1D-9B97-F4DC-DF10-2259ED06D40B}"/>
              </a:ext>
            </a:extLst>
          </p:cNvPr>
          <p:cNvSpPr txBox="1"/>
          <p:nvPr/>
        </p:nvSpPr>
        <p:spPr>
          <a:xfrm>
            <a:off x="10711427" y="612794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5178B4-3D52-8D4D-EE65-A3E730D75067}"/>
              </a:ext>
            </a:extLst>
          </p:cNvPr>
          <p:cNvSpPr txBox="1"/>
          <p:nvPr/>
        </p:nvSpPr>
        <p:spPr>
          <a:xfrm>
            <a:off x="6611833" y="397892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74B2B9D-567B-F3FB-B821-39B63CC45BC0}"/>
              </a:ext>
            </a:extLst>
          </p:cNvPr>
          <p:cNvSpPr txBox="1"/>
          <p:nvPr/>
        </p:nvSpPr>
        <p:spPr>
          <a:xfrm>
            <a:off x="8626755" y="6212298"/>
            <a:ext cx="134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price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029EA-894A-0598-58DE-0E9C9D1A90EF}"/>
              </a:ext>
            </a:extLst>
          </p:cNvPr>
          <p:cNvSpPr txBox="1"/>
          <p:nvPr/>
        </p:nvSpPr>
        <p:spPr>
          <a:xfrm>
            <a:off x="6472164" y="4940883"/>
            <a:ext cx="103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demand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6" name="Freeform 22">
            <a:extLst>
              <a:ext uri="{FF2B5EF4-FFF2-40B4-BE49-F238E27FC236}">
                <a16:creationId xmlns:a16="http://schemas.microsoft.com/office/drawing/2014/main" id="{79FF1E50-2D01-87F1-182C-CCE9FDF97856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345272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Freeform 25">
            <a:extLst>
              <a:ext uri="{FF2B5EF4-FFF2-40B4-BE49-F238E27FC236}">
                <a16:creationId xmlns:a16="http://schemas.microsoft.com/office/drawing/2014/main" id="{7288EFAC-F921-07E8-446D-C2BD052215EB}"/>
              </a:ext>
            </a:extLst>
          </p:cNvPr>
          <p:cNvSpPr>
            <a:spLocks/>
          </p:cNvSpPr>
          <p:nvPr/>
        </p:nvSpPr>
        <p:spPr bwMode="auto">
          <a:xfrm>
            <a:off x="8910556" y="4728219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02FDFE3-AB8C-8D32-C470-819885EEA8F8}"/>
              </a:ext>
            </a:extLst>
          </p:cNvPr>
          <p:cNvSpPr txBox="1"/>
          <p:nvPr/>
        </p:nvSpPr>
        <p:spPr>
          <a:xfrm>
            <a:off x="9950027" y="3600503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5B9BD5">
                    <a:lumMod val="60000"/>
                    <a:lumOff val="40000"/>
                  </a:srgbClr>
                </a:solidFill>
                <a:cs typeface="Segoe UI Semilight" panose="020B0402040204020203" pitchFamily="34" charset="0"/>
              </a:rPr>
              <a:t>Z= lenient approver</a:t>
            </a:r>
          </a:p>
        </p:txBody>
      </p:sp>
      <p:sp>
        <p:nvSpPr>
          <p:cNvPr id="169" name="Freeform 25">
            <a:extLst>
              <a:ext uri="{FF2B5EF4-FFF2-40B4-BE49-F238E27FC236}">
                <a16:creationId xmlns:a16="http://schemas.microsoft.com/office/drawing/2014/main" id="{E72E3270-BD77-69CC-B231-875D0C05EA37}"/>
              </a:ext>
            </a:extLst>
          </p:cNvPr>
          <p:cNvSpPr>
            <a:spLocks/>
          </p:cNvSpPr>
          <p:nvPr/>
        </p:nvSpPr>
        <p:spPr bwMode="auto">
          <a:xfrm>
            <a:off x="9200396" y="5055932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73E46C-F566-C717-E9A5-D2651928C815}"/>
              </a:ext>
            </a:extLst>
          </p:cNvPr>
          <p:cNvSpPr txBox="1"/>
          <p:nvPr/>
        </p:nvSpPr>
        <p:spPr>
          <a:xfrm>
            <a:off x="7240434" y="335337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2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animBg="1"/>
      <p:bldP spid="131" grpId="0" animBg="1"/>
      <p:bldP spid="132" grpId="0" animBg="1"/>
      <p:bldP spid="133" grpId="0" animBg="1"/>
      <p:bldP spid="144" grpId="0" animBg="1"/>
      <p:bldP spid="145" grpId="0" animBg="1"/>
      <p:bldP spid="164" grpId="0"/>
      <p:bldP spid="165" grpId="0"/>
      <p:bldP spid="166" grpId="0" animBg="1"/>
      <p:bldP spid="167" grpId="0" animBg="1"/>
      <p:bldP spid="168" grpId="0"/>
      <p:bldP spid="169" grpId="0" animBg="1"/>
      <p:bldP spid="1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13164</TotalTime>
  <Words>3027</Words>
  <Application>Microsoft Office PowerPoint</Application>
  <PresentationFormat>Widescreen</PresentationFormat>
  <Paragraphs>626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MS&amp;E 228: Unobserved Confounding and Instruments</vt:lpstr>
      <vt:lpstr>PowerPoint Presentation</vt:lpstr>
      <vt:lpstr>PowerPoint Presentation</vt:lpstr>
      <vt:lpstr>Goals for Today</vt:lpstr>
      <vt:lpstr>Causal Inference Pipeline</vt:lpstr>
      <vt:lpstr>Bias Bounds</vt:lpstr>
      <vt:lpstr>Causal Inference Pipeline</vt:lpstr>
      <vt:lpstr>Causal Inference Pipeline</vt:lpstr>
      <vt:lpstr>Instrumental Variables and 2SLS</vt:lpstr>
      <vt:lpstr>Instrumental Variables and 2SLS</vt:lpstr>
      <vt:lpstr>Returns to Education</vt:lpstr>
      <vt:lpstr>Demand Estimation</vt:lpstr>
      <vt:lpstr>Clinical Trials with Non-Compliance</vt:lpstr>
      <vt:lpstr>Digital Recommendation A/B tests</vt:lpstr>
      <vt:lpstr>Identification of Causal Effects via Instruments</vt:lpstr>
      <vt:lpstr>Partially Linear Instrumental Variable Model</vt:lpstr>
      <vt:lpstr>Partially Linear Instrumental Variable Model</vt:lpstr>
      <vt:lpstr>Partially Linear Instrumental Variable Model</vt:lpstr>
      <vt:lpstr>Partially Linear Instrumental Variable Model</vt:lpstr>
      <vt:lpstr>Orthogonal Method: Double ML for IV</vt:lpstr>
      <vt:lpstr>Limits of Identification via Instruments</vt:lpstr>
      <vt:lpstr>Clinical Trials with Non-Compliance</vt:lpstr>
      <vt:lpstr>Limits of Identification via Instruments</vt:lpstr>
      <vt:lpstr>What do we need for ATE</vt:lpstr>
      <vt:lpstr>Joint Variation on Observables</vt:lpstr>
      <vt:lpstr>What if joint variation happens through unobservables?</vt:lpstr>
      <vt:lpstr>Clinical Trials with Non-Compliance</vt:lpstr>
      <vt:lpstr>Does the IV estimate coincide with the average effect for some sub-population?</vt:lpstr>
      <vt:lpstr>The Binary Case</vt:lpstr>
      <vt:lpstr>The Binary Case</vt:lpstr>
      <vt:lpstr>LATE in the Binary Case</vt:lpstr>
      <vt:lpstr>Clinical Trials with Non-Compliance</vt:lpstr>
      <vt:lpstr>Confidence Intervals</vt:lpstr>
      <vt:lpstr>Partially Linear Instrumental Variable Model</vt:lpstr>
      <vt:lpstr>Inference with DML in PLIV Setting</vt:lpstr>
      <vt:lpstr>LATE in the Binary Case</vt:lpstr>
      <vt:lpstr>Weak Identification</vt:lpstr>
      <vt:lpstr>A More Robust Inference Approach</vt:lpstr>
      <vt:lpstr>General Moments and Weak Identification</vt:lpstr>
      <vt:lpstr>Main Theorem (expanded)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868</cp:revision>
  <dcterms:created xsi:type="dcterms:W3CDTF">2023-01-16T03:53:17Z</dcterms:created>
  <dcterms:modified xsi:type="dcterms:W3CDTF">2024-02-29T23:53:57Z</dcterms:modified>
</cp:coreProperties>
</file>