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385" r:id="rId3"/>
    <p:sldId id="2576" r:id="rId4"/>
    <p:sldId id="2544" r:id="rId5"/>
    <p:sldId id="2508" r:id="rId6"/>
    <p:sldId id="2577" r:id="rId7"/>
    <p:sldId id="2578" r:id="rId8"/>
    <p:sldId id="2579" r:id="rId9"/>
    <p:sldId id="2305" r:id="rId10"/>
    <p:sldId id="2311" r:id="rId11"/>
    <p:sldId id="2312" r:id="rId12"/>
    <p:sldId id="2272" r:id="rId13"/>
    <p:sldId id="2313" r:id="rId14"/>
    <p:sldId id="2277" r:id="rId15"/>
    <p:sldId id="2274" r:id="rId16"/>
    <p:sldId id="2275" r:id="rId17"/>
    <p:sldId id="2278" r:id="rId18"/>
    <p:sldId id="2279" r:id="rId19"/>
    <p:sldId id="2315" r:id="rId20"/>
    <p:sldId id="2314" r:id="rId21"/>
    <p:sldId id="2316" r:id="rId22"/>
    <p:sldId id="2317" r:id="rId23"/>
    <p:sldId id="2318" r:id="rId24"/>
    <p:sldId id="2319" r:id="rId25"/>
    <p:sldId id="2320" r:id="rId26"/>
    <p:sldId id="2321" r:id="rId27"/>
    <p:sldId id="2583" r:id="rId28"/>
    <p:sldId id="2322" r:id="rId29"/>
    <p:sldId id="2323" r:id="rId30"/>
    <p:sldId id="2324" r:id="rId31"/>
    <p:sldId id="2325" r:id="rId32"/>
    <p:sldId id="2580" r:id="rId33"/>
    <p:sldId id="2581" r:id="rId34"/>
    <p:sldId id="2582" r:id="rId35"/>
    <p:sldId id="2326" r:id="rId36"/>
    <p:sldId id="487" r:id="rId37"/>
    <p:sldId id="2584" r:id="rId38"/>
    <p:sldId id="2339" r:id="rId39"/>
    <p:sldId id="2589" r:id="rId40"/>
    <p:sldId id="592" r:id="rId41"/>
    <p:sldId id="2253" r:id="rId42"/>
    <p:sldId id="2587" r:id="rId43"/>
    <p:sldId id="2593" r:id="rId44"/>
    <p:sldId id="2594" r:id="rId45"/>
    <p:sldId id="2340" r:id="rId46"/>
    <p:sldId id="2342" r:id="rId47"/>
    <p:sldId id="2588" r:id="rId48"/>
    <p:sldId id="2590" r:id="rId49"/>
    <p:sldId id="2591" r:id="rId50"/>
    <p:sldId id="2592" r:id="rId51"/>
    <p:sldId id="2595" r:id="rId52"/>
    <p:sldId id="2598" r:id="rId53"/>
    <p:sldId id="2596" r:id="rId54"/>
    <p:sldId id="2597" r:id="rId55"/>
    <p:sldId id="2599" r:id="rId56"/>
    <p:sldId id="2601" r:id="rId57"/>
    <p:sldId id="2585" r:id="rId58"/>
    <p:sldId id="2586" r:id="rId59"/>
    <p:sldId id="2327" r:id="rId60"/>
    <p:sldId id="2602" r:id="rId61"/>
    <p:sldId id="2328" r:id="rId62"/>
    <p:sldId id="2329" r:id="rId63"/>
    <p:sldId id="2330" r:id="rId64"/>
    <p:sldId id="2331" r:id="rId65"/>
    <p:sldId id="2332" r:id="rId66"/>
    <p:sldId id="233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31.png"/><Relationship Id="rId7" Type="http://schemas.openxmlformats.org/officeDocument/2006/relationships/image" Target="../media/image1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170.png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6.png"/><Relationship Id="rId7" Type="http://schemas.openxmlformats.org/officeDocument/2006/relationships/image" Target="../media/image4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5" Type="http://schemas.openxmlformats.org/officeDocument/2006/relationships/image" Target="../media/image45.png"/><Relationship Id="rId10" Type="http://schemas.openxmlformats.org/officeDocument/2006/relationships/image" Target="../media/image52.png"/><Relationship Id="rId4" Type="http://schemas.openxmlformats.org/officeDocument/2006/relationships/image" Target="../media/image42.png"/><Relationship Id="rId9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Estimation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Semi-Parametric Moment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satisfies vector of moment restrictions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finite dimensional target parameter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potentially infinite dimensional (an un-known function) we don’t care (nuisance)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un-known and needs to be estimated from data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942" t="-4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8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we want to produce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1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Consistency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Finite sample parametric rate: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6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Asymptotic normality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Construction of confidence intervals:</a:t>
                </a:r>
              </a:p>
              <a:p>
                <a:pPr marL="36900" indent="0" algn="ctr">
                  <a:buNone/>
                </a:pPr>
                <a:r>
                  <a:rPr lang="en-US" sz="2800" dirty="0"/>
                  <a:t>with prob.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95%: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1.96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b="0" dirty="0"/>
                  <a:t>Calculation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-value for zero effect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93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Consistency of bootstrap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from data</a:t>
                </a:r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200" y="1690688"/>
            <a:ext cx="929335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of average effect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316B1-81D1-CB89-0BBC-06E13F76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78" y="415411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127954" y="4367174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8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data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For each part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cross-fitted empirical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2BF9DF-49A4-A966-AD4C-4E020349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40" y="4249217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12728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with sample 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310834" y="4469589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3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16" y="4388433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fit_intercept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581496" y="4596001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60015F-958A-D922-E8FF-EEB860F10950}"/>
              </a:ext>
            </a:extLst>
          </p:cNvPr>
          <p:cNvSpPr txBox="1"/>
          <p:nvPr/>
        </p:nvSpPr>
        <p:spPr>
          <a:xfrm>
            <a:off x="838199" y="1518775"/>
            <a:ext cx="10515599" cy="2826306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TO BE UNCOVERED!</a:t>
            </a:r>
          </a:p>
          <a:p>
            <a:pPr algn="ctr"/>
            <a:endParaRPr lang="en-US" sz="4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6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  <a:br>
                  <a:rPr lang="en-US" dirty="0"/>
                </a:br>
                <a:r>
                  <a:rPr lang="en-US" dirty="0"/>
                  <a:t>We need to change the moment we use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21E4-D22F-A2FF-BD7D-32F5188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Debiasing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9972-13B7-1BA7-502C-5FFA94408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moment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is sensitive to variations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bias or error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propagates to bias or error in moment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Can we add a correction that corrects the biases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82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Should be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this holds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very wrong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correct: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E0-A267-5744-7A43-15D31C0B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Propensity Weighting (IPW)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AD6-AF2F-04D1-1977-F8C32476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Moment is Insensitive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6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2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18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Sample-Splitting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316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*plug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9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 under Partial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partially linear response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FA7-692D-3207-3223-07BC986F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By definition of CEF we have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Direct non-orthogonal method,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/>
                  <a:t> and solve: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51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8E5-C913-D80F-F41F-BCBF24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FWL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define a slight variant of </a:t>
                </a:r>
                <a:r>
                  <a:rPr lang="en-US" dirty="0" err="1"/>
                  <a:t>residualization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Generalization of FWL theorem to partially linear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consider the residual outcome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  <a:blipFill>
                <a:blip r:embed="rId2"/>
                <a:stretch>
                  <a:fillRect l="-717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902A1-94E9-482D-A848-716AFAAF1B9D}"/>
              </a:ext>
            </a:extLst>
          </p:cNvPr>
          <p:cNvSpPr/>
          <p:nvPr/>
        </p:nvSpPr>
        <p:spPr>
          <a:xfrm>
            <a:off x="8184748" y="4043680"/>
            <a:ext cx="3336692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D4B8E-0B5E-406C-96FD-3CB1A95BC0BF}"/>
              </a:ext>
            </a:extLst>
          </p:cNvPr>
          <p:cNvSpPr/>
          <p:nvPr/>
        </p:nvSpPr>
        <p:spPr>
          <a:xfrm rot="18946981">
            <a:off x="7909828" y="3351996"/>
            <a:ext cx="3006951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/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/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7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Cross-fitting and semi-cross-fitting</a:t>
            </a:r>
          </a:p>
        </p:txBody>
      </p:sp>
    </p:spTree>
    <p:extLst>
      <p:ext uri="{BB962C8B-B14F-4D97-AF65-F5344CB8AC3E}">
        <p14:creationId xmlns:p14="http://schemas.microsoft.com/office/powerpoint/2010/main" val="2191295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9E2-2557-9ED9-BC4B-248F7B9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splitting is statistically lossy</a:t>
                </a:r>
              </a:p>
              <a:p>
                <a:endParaRPr lang="en-US" dirty="0"/>
              </a:p>
              <a:p>
                <a:r>
                  <a:rPr lang="en-US" dirty="0"/>
                  <a:t>Only half of the data are used for the final parameter estimation</a:t>
                </a:r>
              </a:p>
              <a:p>
                <a:r>
                  <a:rPr lang="en-US" dirty="0"/>
                  <a:t>Can we utilize all the data?</a:t>
                </a:r>
              </a:p>
              <a:p>
                <a:endParaRPr lang="en-US" dirty="0"/>
              </a:p>
              <a:p>
                <a:r>
                  <a:rPr lang="en-US" i="1" dirty="0"/>
                  <a:t>Cross-fitting:</a:t>
                </a:r>
                <a:r>
                  <a:rPr lang="en-US" dirty="0"/>
                  <a:t> analogous to cross-validation</a:t>
                </a:r>
              </a:p>
              <a:p>
                <a:r>
                  <a:rPr lang="en-US" dirty="0"/>
                  <a:t>Use the second half to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predict on first half</a:t>
                </a:r>
              </a:p>
              <a:p>
                <a:r>
                  <a:rPr lang="en-US" dirty="0"/>
                  <a:t>Then calculate parameter using all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In practice do this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train on all other folds and predict on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3777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54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56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65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710838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31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flaml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/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So I need to estimate this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bigger predictive model, predicting the outcome from the treatment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 and the controls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 Light" panose="020F0302020204030204"/>
                  </a:rPr>
                  <a:t>in some manner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. Then average the predictive values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fixing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blipFill>
                <a:blip r:embed="rId15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3392326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25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select models with best out of fold performance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their corresponding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74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56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74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stacking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stacked residuals by finding optimal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weigthing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out-of-sample predictions by these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 stacked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93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Main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84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restrict attention to a broad class that simplifies proof</a:t>
                </a:r>
              </a:p>
              <a:p>
                <a:endParaRPr lang="en-US" dirty="0"/>
              </a:p>
              <a:p>
                <a:r>
                  <a:rPr lang="en-US" dirty="0"/>
                  <a:t>Moment is linear in target parameter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Expected moment also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73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Ingredients: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we expect by concentration and sample splitting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we expect by </a:t>
                </a:r>
                <a:r>
                  <a:rPr lang="en-US" sz="2000" dirty="0" err="1"/>
                  <a:t>Neyman</a:t>
                </a:r>
                <a:r>
                  <a:rPr lang="en-US" sz="2000" dirty="0"/>
                  <a:t> orthogonality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moment is linear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Lipschitz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More fine-grained analysis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term, shows: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3"/>
                <a:stretch>
                  <a:fillRect l="-521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(visually)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sample-splitting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concentration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/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/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/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/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0" lang="en-US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blipFill>
                <a:blip r:embed="rId7"/>
                <a:stretch>
                  <a:fillRect t="-274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/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2</a:t>
                </a:r>
                <a:r>
                  <a:rPr kumimoji="0" lang="en-US" sz="2000" b="0" i="0" u="none" strike="noStrike" kern="1200" cap="none" spc="0" normalizeH="0" baseline="300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nd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order Taylor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  <m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/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564C9-4414-B373-EDAB-0E98E548E87F}"/>
              </a:ext>
            </a:extLst>
          </p:cNvPr>
          <p:cNvSpPr/>
          <p:nvPr/>
        </p:nvSpPr>
        <p:spPr>
          <a:xfrm>
            <a:off x="5846229" y="2163233"/>
            <a:ext cx="1274236" cy="177211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C2E1F20E-EBCC-DC9D-A112-E8EC1BECCB42}"/>
              </a:ext>
            </a:extLst>
          </p:cNvPr>
          <p:cNvSpPr/>
          <p:nvPr/>
        </p:nvSpPr>
        <p:spPr>
          <a:xfrm rot="5400000">
            <a:off x="6229347" y="2913401"/>
            <a:ext cx="508000" cy="266700"/>
          </a:xfrm>
          <a:prstGeom prst="mathMinu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3A81C5-FEBD-3C3E-45EA-9994DE0DF10A}"/>
              </a:ext>
            </a:extLst>
          </p:cNvPr>
          <p:cNvSpPr/>
          <p:nvPr/>
        </p:nvSpPr>
        <p:spPr>
          <a:xfrm>
            <a:off x="7376581" y="3265166"/>
            <a:ext cx="1313392" cy="17721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CF1920DE-068B-7817-05AF-3FA3DD27312A}"/>
              </a:ext>
            </a:extLst>
          </p:cNvPr>
          <p:cNvSpPr/>
          <p:nvPr/>
        </p:nvSpPr>
        <p:spPr>
          <a:xfrm rot="5400000">
            <a:off x="7779277" y="4035473"/>
            <a:ext cx="508000" cy="2667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/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35F74B-B53C-24F5-AB3C-F4C10DB199BB}"/>
              </a:ext>
            </a:extLst>
          </p:cNvPr>
          <p:cNvSpPr/>
          <p:nvPr/>
        </p:nvSpPr>
        <p:spPr>
          <a:xfrm>
            <a:off x="3574364" y="3267963"/>
            <a:ext cx="2028824" cy="250207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2DC517A6-30FF-6811-F6C6-21702E496CA8}"/>
              </a:ext>
            </a:extLst>
          </p:cNvPr>
          <p:cNvSpPr/>
          <p:nvPr/>
        </p:nvSpPr>
        <p:spPr>
          <a:xfrm rot="5400000">
            <a:off x="4334929" y="4362550"/>
            <a:ext cx="508000" cy="266700"/>
          </a:xfrm>
          <a:prstGeom prst="mathMin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/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Lipschitz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d>
                      <m:d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1" grpId="0"/>
      <p:bldP spid="19" grpId="0"/>
      <p:bldP spid="23" grpId="0"/>
      <p:bldP spid="27" grpId="0" animBg="1"/>
      <p:bldP spid="31" grpId="0"/>
      <p:bldP spid="32" grpId="0" animBg="1"/>
      <p:bldP spid="33" grpId="0" animBg="1"/>
      <p:bldP spid="34" grpId="0" animBg="1"/>
      <p:bldP spid="35" grpId="0" animBg="1"/>
      <p:bldP spid="39" grpId="0"/>
      <p:bldP spid="40" grpId="0" animBg="1"/>
      <p:bldP spid="41" grpId="0" animBg="1"/>
      <p:bldP spid="4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(algebraically)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Since moment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/>
                  <a:t>  is linear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FA20F9C-1BC4-5232-5769-8506757D5B44}"/>
              </a:ext>
            </a:extLst>
          </p:cNvPr>
          <p:cNvSpPr/>
          <p:nvPr/>
        </p:nvSpPr>
        <p:spPr>
          <a:xfrm rot="5400000">
            <a:off x="4787796" y="4048967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6892A42-A3CF-CC30-257A-E806E29EFDF7}"/>
              </a:ext>
            </a:extLst>
          </p:cNvPr>
          <p:cNvSpPr/>
          <p:nvPr/>
        </p:nvSpPr>
        <p:spPr>
          <a:xfrm rot="5400000">
            <a:off x="7274964" y="4041651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sample-splitting + concentration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00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By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Neyman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orthogonality and bounded second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w.r.t.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41CC6122-589D-0AA0-FC60-5A1E11A8664F}"/>
              </a:ext>
            </a:extLst>
          </p:cNvPr>
          <p:cNvSpPr/>
          <p:nvPr/>
        </p:nvSpPr>
        <p:spPr>
          <a:xfrm rot="5400000">
            <a:off x="5592468" y="3302816"/>
            <a:ext cx="201167" cy="210312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/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Linearity of moment + (sample-splitting and concentration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):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Note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By sample splitting,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</a:rPr>
                  <a:t>i.i.d.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. By variance decomposition (concentration)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0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  <a:blipFill>
                <a:blip r:embed="rId2"/>
                <a:stretch>
                  <a:fillRect l="-499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00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D15-87D5-1309-0D47-D057D0E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So far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by concentration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Thus, we have 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By CLT we get the theorem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*plus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1060" t="-204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0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Confidence Intervals for ATE with non-linear models</a:t>
            </a:r>
          </a:p>
          <a:p>
            <a:r>
              <a:rPr lang="en-US" dirty="0"/>
              <a:t>General </a:t>
            </a:r>
            <a:r>
              <a:rPr lang="en-US" dirty="0" err="1"/>
              <a:t>Neyman</a:t>
            </a:r>
            <a:r>
              <a:rPr lang="en-US" dirty="0"/>
              <a:t> Orthogonality Framework (Double/Debiased ML)</a:t>
            </a:r>
          </a:p>
          <a:p>
            <a:r>
              <a:rPr lang="en-US" dirty="0"/>
              <a:t>Methods for Confidence Intervals for ATE in a partially-linear model</a:t>
            </a:r>
          </a:p>
          <a:p>
            <a:r>
              <a:rPr lang="en-US" dirty="0"/>
              <a:t>Sample-splitting and cross-fitting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sketch of main theorem*</a:t>
            </a:r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87CE-0AA4-7296-6DA6-34D6C20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4C6F-514B-D802-A110-188EBFDC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under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Once we condition on enough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affect treatment assignment, remnant variation in D is exogenous (as-if trial)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ignorability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useful: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is “identified” as (g-formula):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11330</TotalTime>
  <Words>4210</Words>
  <Application>Microsoft Office PowerPoint</Application>
  <PresentationFormat>Widescreen</PresentationFormat>
  <Paragraphs>536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MS&amp;E 228: Inference with Modern Non-Linear Prediction</vt:lpstr>
      <vt:lpstr>PowerPoint Presentation</vt:lpstr>
      <vt:lpstr>PowerPoint Presentation</vt:lpstr>
      <vt:lpstr>Recap of Last Lecture</vt:lpstr>
      <vt:lpstr>Causal Inference Pipeline</vt:lpstr>
      <vt:lpstr>Causal Inference Pipeline</vt:lpstr>
      <vt:lpstr>Goals for Today</vt:lpstr>
      <vt:lpstr>The Example Problem</vt:lpstr>
      <vt:lpstr>Identification under Conditional Ignorability</vt:lpstr>
      <vt:lpstr>Let’s take it to data</vt:lpstr>
      <vt:lpstr>A General Estimation Framework</vt:lpstr>
      <vt:lpstr>Semi-Parametric Moment Restrictions</vt:lpstr>
      <vt:lpstr>ATE under Conditional Exogeneity</vt:lpstr>
      <vt:lpstr>Given n samples we want to produce estimate θ ̂</vt:lpstr>
      <vt:lpstr>What do we want from θ ̂?</vt:lpstr>
      <vt:lpstr>What do we want from θ ̂?</vt:lpstr>
      <vt:lpstr>What do we want from θ ̂?</vt:lpstr>
      <vt:lpstr>What do we want from θ ̂?</vt:lpstr>
      <vt:lpstr>Natural Estimation Algorithm</vt:lpstr>
      <vt:lpstr>Natural Algorithm Gone Wrong</vt:lpstr>
      <vt:lpstr>Natural Estimation Algorithm (Draft 2)</vt:lpstr>
      <vt:lpstr>Natural Estimation Algorithm (Draft 3)</vt:lpstr>
      <vt:lpstr>Natural Algorithm (Draft 3) Gone Wrong</vt:lpstr>
      <vt:lpstr>When is estimate θ ̂ √n-asymptotically normal?</vt:lpstr>
      <vt:lpstr>Natural Algorithm (Draft 3) Gone Right</vt:lpstr>
      <vt:lpstr>When is estimate θ ̂ √n-asymptotically normal? We need to change the moment we use</vt:lpstr>
      <vt:lpstr>Debiasing Intuition</vt:lpstr>
      <vt:lpstr>ATE under Conditional Exogeneity</vt:lpstr>
      <vt:lpstr>Better Moment for ATE</vt:lpstr>
      <vt:lpstr>Inverse Propensity Weighting (IPW)</vt:lpstr>
      <vt:lpstr>New Moment is Insensitive</vt:lpstr>
      <vt:lpstr>Neyman Orthogonality</vt:lpstr>
      <vt:lpstr>Formal Definition</vt:lpstr>
      <vt:lpstr>Sample-Splitting Estimation Algorithm</vt:lpstr>
      <vt:lpstr>Main Theorem</vt:lpstr>
      <vt:lpstr>Continuous Treatments under Partial Linearity</vt:lpstr>
      <vt:lpstr>Partially Linear Model</vt:lpstr>
      <vt:lpstr>Partially Linear Model</vt:lpstr>
      <vt:lpstr>Generalization of FWL Theorem</vt:lpstr>
      <vt:lpstr>Orthogonal Method: Double ML</vt:lpstr>
      <vt:lpstr>Orthogonal Method: Double ML</vt:lpstr>
      <vt:lpstr>Practical Variants of  Sample-Splitting</vt:lpstr>
      <vt:lpstr>Cross-fitting</vt:lpstr>
      <vt:lpstr>Cross-fitting Estimation Algorithm</vt:lpstr>
      <vt:lpstr>Natural Algorithm (Draft 3) Gone Right</vt:lpstr>
      <vt:lpstr>Natural Algorithm (Draft 3) Gone Right</vt:lpstr>
      <vt:lpstr>Stacking and Model Selection</vt:lpstr>
      <vt:lpstr>Stacking ML Models</vt:lpstr>
      <vt:lpstr>AutoML Models</vt:lpstr>
      <vt:lpstr>Stacking and Model Selection</vt:lpstr>
      <vt:lpstr>Semi-Cross-fitting Estimation Algorithm</vt:lpstr>
      <vt:lpstr>Semi-Crossfitting</vt:lpstr>
      <vt:lpstr>Semi-Crossfitting</vt:lpstr>
      <vt:lpstr>Semi-Cross-fitting with Stacking</vt:lpstr>
      <vt:lpstr>Semi-Crossfitting with Stacking</vt:lpstr>
      <vt:lpstr>Semi-Crossfitting</vt:lpstr>
      <vt:lpstr>Proving the Main Theorem</vt:lpstr>
      <vt:lpstr>Linear in θ Moments</vt:lpstr>
      <vt:lpstr>Proof Ingredients: Linear in θ Moments</vt:lpstr>
      <vt:lpstr>Proof of Main Theorem (visually)</vt:lpstr>
      <vt:lpstr>Proof of Main Theorem (algebraically)</vt:lpstr>
      <vt:lpstr>Proof of Main Theorem: Orthogonality</vt:lpstr>
      <vt:lpstr>Proof of Main Theorem: Sample-Splitting (1)</vt:lpstr>
      <vt:lpstr>Proof of Main Theorem: Sample-Splitting (2)</vt:lpstr>
      <vt:lpstr>Concluding</vt:lpstr>
      <vt:lpstr>Main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754</cp:revision>
  <dcterms:created xsi:type="dcterms:W3CDTF">2023-01-16T03:53:17Z</dcterms:created>
  <dcterms:modified xsi:type="dcterms:W3CDTF">2023-02-22T19:02:08Z</dcterms:modified>
</cp:coreProperties>
</file>