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385" r:id="rId3"/>
    <p:sldId id="2576" r:id="rId4"/>
    <p:sldId id="2578" r:id="rId5"/>
    <p:sldId id="2544" r:id="rId6"/>
    <p:sldId id="2577" r:id="rId7"/>
    <p:sldId id="2602" r:id="rId8"/>
    <p:sldId id="2316" r:id="rId9"/>
    <p:sldId id="2317" r:id="rId10"/>
    <p:sldId id="2581" r:id="rId11"/>
    <p:sldId id="2608" r:id="rId12"/>
    <p:sldId id="2623" r:id="rId13"/>
    <p:sldId id="2622" r:id="rId14"/>
    <p:sldId id="2326" r:id="rId15"/>
    <p:sldId id="2612" r:id="rId16"/>
    <p:sldId id="2613" r:id="rId17"/>
    <p:sldId id="2614" r:id="rId18"/>
    <p:sldId id="2313" r:id="rId19"/>
    <p:sldId id="2603" r:id="rId20"/>
    <p:sldId id="2611" r:id="rId21"/>
    <p:sldId id="2610" r:id="rId22"/>
    <p:sldId id="2615" r:id="rId23"/>
    <p:sldId id="2604" r:id="rId24"/>
    <p:sldId id="2253" r:id="rId25"/>
    <p:sldId id="2605" r:id="rId26"/>
    <p:sldId id="2617" r:id="rId27"/>
    <p:sldId id="2618" r:id="rId28"/>
    <p:sldId id="2616" r:id="rId29"/>
    <p:sldId id="2587" r:id="rId30"/>
    <p:sldId id="2593" r:id="rId31"/>
    <p:sldId id="2594" r:id="rId32"/>
    <p:sldId id="2340" r:id="rId33"/>
    <p:sldId id="2342" r:id="rId34"/>
    <p:sldId id="2588" r:id="rId35"/>
    <p:sldId id="2590" r:id="rId36"/>
    <p:sldId id="2591" r:id="rId37"/>
    <p:sldId id="2592" r:id="rId38"/>
    <p:sldId id="2595" r:id="rId39"/>
    <p:sldId id="2598" r:id="rId40"/>
    <p:sldId id="2596" r:id="rId41"/>
    <p:sldId id="2597" r:id="rId42"/>
    <p:sldId id="2599" r:id="rId43"/>
    <p:sldId id="2601" r:id="rId44"/>
    <p:sldId id="2609" r:id="rId45"/>
    <p:sldId id="2619" r:id="rId46"/>
    <p:sldId id="2620" r:id="rId47"/>
    <p:sldId id="262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4" Type="http://schemas.openxmlformats.org/officeDocument/2006/relationships/image" Target="../media/image170.png"/><Relationship Id="rId9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33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Main Theorem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If moment is </a:t>
                </a:r>
                <a:r>
                  <a:rPr lang="en-US" sz="2200" dirty="0" err="1"/>
                  <a:t>Neyman</a:t>
                </a:r>
                <a:r>
                  <a:rPr lang="en-US" sz="22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2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b="0" i="1" dirty="0"/>
                  <a:t>, </a:t>
                </a:r>
                <a:r>
                  <a:rPr lang="en-US" sz="2200" dirty="0"/>
                  <a:t>plus regularity conditions</a:t>
                </a:r>
                <a:endParaRPr lang="en-US" sz="2200" b="0" i="1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e>
                                    <m:sub>
                                      <m: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0" indent="0">
                  <a:buNone/>
                </a:pPr>
                <a:r>
                  <a:rPr lang="en-US" sz="2200" dirty="0"/>
                  <a:t>w</a:t>
                </a:r>
                <a:r>
                  <a:rPr lang="en-US" sz="22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9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3293-167E-F142-3D92-87C3872A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DE0A-522C-2844-572A-572B0E72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Treatment Effect in identification by conditioning and a binary treatment</a:t>
            </a:r>
          </a:p>
          <a:p>
            <a:r>
              <a:rPr lang="en-US" dirty="0"/>
              <a:t>Doubly robust moment which combines identification by regression and identification via propensity scores</a:t>
            </a:r>
          </a:p>
          <a:p>
            <a:endParaRPr lang="en-US" dirty="0"/>
          </a:p>
          <a:p>
            <a:r>
              <a:rPr lang="en-US" dirty="0"/>
              <a:t>Average Treatment Effect in identification by conditioning under a partially linear model; response linear in treatment</a:t>
            </a:r>
          </a:p>
          <a:p>
            <a:r>
              <a:rPr lang="en-US" dirty="0"/>
              <a:t>Residual-on-residual moment which generalizes the </a:t>
            </a:r>
            <a:r>
              <a:rPr lang="en-US" dirty="0" err="1"/>
              <a:t>partialling</a:t>
            </a:r>
            <a:r>
              <a:rPr lang="en-US" dirty="0"/>
              <a:t> out approach (FWL) to non-linear models</a:t>
            </a:r>
          </a:p>
        </p:txBody>
      </p:sp>
    </p:spTree>
    <p:extLst>
      <p:ext uri="{BB962C8B-B14F-4D97-AF65-F5344CB8AC3E}">
        <p14:creationId xmlns:p14="http://schemas.microsoft.com/office/powerpoint/2010/main" val="3434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More on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7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normal</a:t>
                </a:r>
                <a:endParaRPr lang="en-US" sz="2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>
                    <a:solidFill>
                      <a:srgbClr val="7030A0"/>
                    </a:solidFill>
                  </a:rPr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1992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4AF1AD-A5AC-7916-9DE0-4D2E7239D691}"/>
              </a:ext>
            </a:extLst>
          </p:cNvPr>
          <p:cNvSpPr/>
          <p:nvPr/>
        </p:nvSpPr>
        <p:spPr>
          <a:xfrm>
            <a:off x="2895600" y="3598333"/>
            <a:ext cx="1917699" cy="321734"/>
          </a:xfrm>
          <a:prstGeom prst="wedgeRoundRectCallout">
            <a:avLst>
              <a:gd name="adj1" fmla="val 8248"/>
              <a:gd name="adj2" fmla="val -1072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function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54C9710-E900-08D8-E4A1-FCD2A9C72127}"/>
              </a:ext>
            </a:extLst>
          </p:cNvPr>
          <p:cNvSpPr/>
          <p:nvPr/>
        </p:nvSpPr>
        <p:spPr>
          <a:xfrm>
            <a:off x="8919633" y="2302933"/>
            <a:ext cx="3141133" cy="846668"/>
          </a:xfrm>
          <a:prstGeom prst="wedgeRoundRectCallout">
            <a:avLst>
              <a:gd name="adj1" fmla="val -70139"/>
              <a:gd name="adj2" fmla="val 506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Jacobian of moments with respect to parameter; relates to identification strength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59F4354-862B-DF49-F7F8-8136503E0066}"/>
              </a:ext>
            </a:extLst>
          </p:cNvPr>
          <p:cNvSpPr/>
          <p:nvPr/>
        </p:nvSpPr>
        <p:spPr>
          <a:xfrm>
            <a:off x="8793961" y="4111625"/>
            <a:ext cx="2369339" cy="846668"/>
          </a:xfrm>
          <a:prstGeom prst="wedgeRoundRectCallout">
            <a:avLst>
              <a:gd name="adj1" fmla="val -83897"/>
              <a:gd name="adj2" fmla="val 1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Covariance of the influence function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E07C035-6B10-7B03-7DE2-6E036C735130}"/>
              </a:ext>
            </a:extLst>
          </p:cNvPr>
          <p:cNvSpPr/>
          <p:nvPr/>
        </p:nvSpPr>
        <p:spPr>
          <a:xfrm>
            <a:off x="10102062" y="6204478"/>
            <a:ext cx="187403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average of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jacobian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98AC6EC-64D7-F6E4-B2DC-2D4AC479586D}"/>
              </a:ext>
            </a:extLst>
          </p:cNvPr>
          <p:cNvSpPr/>
          <p:nvPr/>
        </p:nvSpPr>
        <p:spPr>
          <a:xfrm>
            <a:off x="6774662" y="6204477"/>
            <a:ext cx="201929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Approximate influence function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B57F1B0-F418-3E1A-444A-D71FE3A0C2EF}"/>
              </a:ext>
            </a:extLst>
          </p:cNvPr>
          <p:cNvSpPr/>
          <p:nvPr/>
        </p:nvSpPr>
        <p:spPr>
          <a:xfrm>
            <a:off x="3810000" y="6204476"/>
            <a:ext cx="2355061" cy="524933"/>
          </a:xfrm>
          <a:prstGeom prst="wedgeRoundRectCallout">
            <a:avLst>
              <a:gd name="adj1" fmla="val -16334"/>
              <a:gd name="adj2" fmla="val -1079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variance of approximate influence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A99A644-4A28-A4A5-4B8D-1633B582B3DE}"/>
              </a:ext>
            </a:extLst>
          </p:cNvPr>
          <p:cNvSpPr/>
          <p:nvPr/>
        </p:nvSpPr>
        <p:spPr>
          <a:xfrm>
            <a:off x="4890868" y="3598333"/>
            <a:ext cx="3903093" cy="846668"/>
          </a:xfrm>
          <a:prstGeom prst="wedgeRoundRectCallout">
            <a:avLst>
              <a:gd name="adj1" fmla="val -12075"/>
              <a:gd name="adj2" fmla="val -693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is a linear transformation of the moment; transforming from “moment space” to “parameter space”</a:t>
            </a:r>
          </a:p>
        </p:txBody>
      </p:sp>
    </p:spTree>
    <p:extLst>
      <p:ext uri="{BB962C8B-B14F-4D97-AF65-F5344CB8AC3E}">
        <p14:creationId xmlns:p14="http://schemas.microsoft.com/office/powerpoint/2010/main" val="20560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732363" y="1097958"/>
            <a:ext cx="10515599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empirical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respect to theta, evaluated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at the estimates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ghat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/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/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Construct cross-fitted moment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/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Solve that moment = 0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wrt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blipFill>
                <a:blip r:embed="rId4"/>
                <a:stretch>
                  <a:fillRect t="-5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/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Calculate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/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blipFill>
                <a:blip r:embed="rId6"/>
                <a:stretch>
                  <a:fillRect t="-1863" r="-106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blipFill>
                <a:blip r:embed="rId7"/>
                <a:stretch>
                  <a:fillRect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6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247970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 for linear moments: m(Z; theta, g) = nu(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- alpha(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general_dml_linear_moment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solve explicitly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/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/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jacobian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/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Closed form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/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blipFill>
                <a:blip r:embed="rId5"/>
                <a:stretch>
                  <a:fillRect t="-1863" r="-127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blipFill>
                <a:blip r:embed="rId6"/>
                <a:stretch>
                  <a:fillRect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/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offset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blipFill>
                <a:blip r:embed="rId7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94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Moment for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 “debiasing” correction: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 Should be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Doubly robust estimation algorithm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6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1992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1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Doubly Robust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If RMSE of propensity and regression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523138" cy="5139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will fit a model E[Y| D, X] by fitting a separate model for D==0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a separate model for D==1.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zero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one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 for observed treatment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 +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D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propensity scores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np.clip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trimming,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trimming)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doubly robust quantity for every sample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(D/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D)/(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2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Assume partially linear response: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r>
                  <a:rPr lang="en-US" sz="2400" dirty="0"/>
                  <a:t>Orthogonal moment are normal equations after </a:t>
                </a:r>
                <a:r>
                  <a:rPr lang="en-US" sz="2400" dirty="0" err="1"/>
                  <a:t>residualization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811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66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8730427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36900" indent="0">
                  <a:buNone/>
                </a:pPr>
                <a:r>
                  <a:rPr lang="en-US" sz="2000" dirty="0"/>
                  <a:t>Verifying orthogonality</a:t>
                </a:r>
              </a:p>
              <a:p>
                <a:pPr marL="379800" indent="-342900"/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79800" indent="-342900"/>
                <a:endParaRPr lang="en-US" sz="2000" dirty="0"/>
              </a:p>
              <a:p>
                <a:pPr marL="379800" indent="-342900"/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8730427" cy="4310803"/>
              </a:xfrm>
              <a:blipFill>
                <a:blip r:embed="rId2"/>
                <a:stretch>
                  <a:fillRect l="-628" t="-1556" b="-26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558293" y="31705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293" y="3170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857759" y="32176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759" y="32176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298594" y="35348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803256" y="19767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256" y="19767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9190179" y="25986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435142" y="25986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634646" y="26182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646" y="2618221"/>
                <a:ext cx="380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644222" y="16035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222" y="1603519"/>
                <a:ext cx="2613967" cy="376193"/>
              </a:xfrm>
              <a:prstGeom prst="rect">
                <a:avLst/>
              </a:prstGeom>
              <a:blipFill>
                <a:blip r:embed="rId7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10206567" y="39774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567" y="3977412"/>
                <a:ext cx="2305445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1992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8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DML in PLR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RMSE of propensity model and outcome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d>
                        <m:d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</m:d>
                      <m:acc>
                        <m:accPr>
                          <m:chr m:val="̃"/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B5454F1D-4279-B230-3EDB-868B0B9A4795}"/>
                  </a:ext>
                </a:extLst>
              </p:cNvPr>
              <p:cNvSpPr/>
              <p:nvPr/>
            </p:nvSpPr>
            <p:spPr>
              <a:xfrm>
                <a:off x="8943079" y="3193887"/>
                <a:ext cx="3141133" cy="1325562"/>
              </a:xfrm>
              <a:prstGeom prst="wedgeRoundRectCallout">
                <a:avLst>
                  <a:gd name="adj1" fmla="val -29981"/>
                  <a:gd name="adj2" fmla="val -71596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Jacobian of moments with respect to parameter; relates to identification strength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B5454F1D-4279-B230-3EDB-868B0B9A4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079" y="3193887"/>
                <a:ext cx="3141133" cy="1325562"/>
              </a:xfrm>
              <a:prstGeom prst="wedgeRoundRectCallout">
                <a:avLst>
                  <a:gd name="adj1" fmla="val -29981"/>
                  <a:gd name="adj2" fmla="val -71596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394759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732365" y="1851491"/>
            <a:ext cx="10515600" cy="3539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out-of-fold predictions for 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y,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=cv,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out-of-fold predictions for 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=cv,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outcome and treatment residuals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y -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D -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final stage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ols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based point estimate and standard error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epsilon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point *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var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(epsilon**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D**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stderr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(var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point, stderr</a:t>
            </a:r>
          </a:p>
        </p:txBody>
      </p:sp>
    </p:spTree>
    <p:extLst>
      <p:ext uri="{BB962C8B-B14F-4D97-AF65-F5344CB8AC3E}">
        <p14:creationId xmlns:p14="http://schemas.microsoft.com/office/powerpoint/2010/main" val="418691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Sample-Splitting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Cross-fitting and semi-cross-fitting</a:t>
            </a:r>
          </a:p>
        </p:txBody>
      </p:sp>
    </p:spTree>
    <p:extLst>
      <p:ext uri="{BB962C8B-B14F-4D97-AF65-F5344CB8AC3E}">
        <p14:creationId xmlns:p14="http://schemas.microsoft.com/office/powerpoint/2010/main" val="112013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F9E2-2557-9ED9-BC4B-248F7B9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splitting is statistically lossy</a:t>
                </a:r>
              </a:p>
              <a:p>
                <a:endParaRPr lang="en-US" dirty="0"/>
              </a:p>
              <a:p>
                <a:r>
                  <a:rPr lang="en-US" dirty="0"/>
                  <a:t>Only half of the data are used for the final parameter estimation</a:t>
                </a:r>
              </a:p>
              <a:p>
                <a:r>
                  <a:rPr lang="en-US" dirty="0"/>
                  <a:t>Can we utilize all the data?</a:t>
                </a:r>
              </a:p>
              <a:p>
                <a:endParaRPr lang="en-US" dirty="0"/>
              </a:p>
              <a:p>
                <a:r>
                  <a:rPr lang="en-US" i="1" dirty="0"/>
                  <a:t>Cross-fitting:</a:t>
                </a:r>
                <a:r>
                  <a:rPr lang="en-US" dirty="0"/>
                  <a:t> analogous to cross-validation</a:t>
                </a:r>
              </a:p>
              <a:p>
                <a:r>
                  <a:rPr lang="en-US" dirty="0"/>
                  <a:t>Use the second half to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predict on first half</a:t>
                </a:r>
              </a:p>
              <a:p>
                <a:r>
                  <a:rPr lang="en-US" dirty="0"/>
                  <a:t>Then calculate parameter using all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In practice do this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≈3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2800" dirty="0"/>
                  <a:t> folds: for each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train on all other folds and predict on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3777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012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82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econml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LinearDML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(y, D,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=X).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effect_inference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91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169197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420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flaml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import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330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1362367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982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select models with best out of fold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their corresponding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61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Revisiting and expanding on theory from last time</a:t>
            </a:r>
          </a:p>
          <a:p>
            <a:r>
              <a:rPr lang="en-US" dirty="0"/>
              <a:t>Sample-splitting and cross-fitting</a:t>
            </a:r>
          </a:p>
          <a:p>
            <a:r>
              <a:rPr lang="en-US" dirty="0"/>
              <a:t>Example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91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with Stacking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66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stacking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calculate stacked residuals by finding optimal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weigthing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out-of-sample predictions by these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 stacked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505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34F3-0990-FAE5-36A6-A11482B9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Effect of 401k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88643-0DE9-8EAA-5C00-6311D76F2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2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3516-A67C-DB50-62EF-360CCF8A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028E-2FCF-B5B4-62B5-2ED0F625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of 401k eligibility on financial assets</a:t>
            </a:r>
          </a:p>
          <a:p>
            <a:r>
              <a:rPr lang="en-US" dirty="0"/>
              <a:t>Working for a firm that offers access to 401k eligibility not randomly assigned</a:t>
            </a:r>
          </a:p>
          <a:p>
            <a:r>
              <a:rPr lang="en-US" dirty="0"/>
              <a:t>After conditioning on important characteristics of the worker and job, assignment can be thought as exogenous</a:t>
            </a:r>
          </a:p>
          <a:p>
            <a:r>
              <a:rPr lang="en-US" dirty="0"/>
              <a:t>Most important: income</a:t>
            </a:r>
          </a:p>
          <a:p>
            <a:r>
              <a:rPr lang="en-US" dirty="0"/>
              <a:t>At least around 1991 (early in 401k deployment), workers would not really base their employment decision on 401k eligibility</a:t>
            </a:r>
          </a:p>
        </p:txBody>
      </p:sp>
    </p:spTree>
    <p:extLst>
      <p:ext uri="{BB962C8B-B14F-4D97-AF65-F5344CB8AC3E}">
        <p14:creationId xmlns:p14="http://schemas.microsoft.com/office/powerpoint/2010/main" val="3101723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Causal Diagrams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F: firm characteristics</a:t>
            </a:r>
          </a:p>
          <a:p>
            <a:r>
              <a:rPr lang="en-US" sz="2000" dirty="0"/>
              <a:t>D: eligibility for 401k</a:t>
            </a:r>
          </a:p>
          <a:p>
            <a:r>
              <a:rPr lang="en-US" sz="2000" dirty="0"/>
              <a:t>Y: net financial assets</a:t>
            </a:r>
          </a:p>
          <a:p>
            <a:r>
              <a:rPr lang="en-US" sz="20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712B6-6697-0F88-ABBE-373C67B5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2439"/>
            <a:ext cx="6903720" cy="5333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F77C0-D0CE-3D18-595A-2C73F8D1C0C1}"/>
              </a:ext>
            </a:extLst>
          </p:cNvPr>
          <p:cNvSpPr txBox="1"/>
          <p:nvPr/>
        </p:nvSpPr>
        <p:spPr>
          <a:xfrm>
            <a:off x="10456333" y="6312842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4207260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Possible Violations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F: firm characteristics</a:t>
            </a:r>
          </a:p>
          <a:p>
            <a:r>
              <a:rPr lang="en-US" sz="1900" dirty="0"/>
              <a:t>D: eligibility for 401k</a:t>
            </a:r>
          </a:p>
          <a:p>
            <a:r>
              <a:rPr lang="en-US" sz="1900" dirty="0"/>
              <a:t>Y: net financial assets</a:t>
            </a:r>
          </a:p>
          <a:p>
            <a:r>
              <a:rPr lang="en-US" sz="19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  <a:p>
            <a:r>
              <a:rPr lang="en-US" sz="1900" dirty="0"/>
              <a:t>M: match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C0193-1CDB-2835-DF8B-22F12B27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64" y="640080"/>
            <a:ext cx="64297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Semi-Parametric Moment Restrictions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satisfies vector of moment restrictions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endParaRPr lang="en-US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finite dimensional target parameter of interest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potentially infinite dimensional parameter we don’t care (nuisance)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un-known and needs to be estimated from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942" t="-2627" r="-942" b="-4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6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753948" cy="1325563"/>
          </a:xfrm>
        </p:spPr>
        <p:txBody>
          <a:bodyPr/>
          <a:lstStyle/>
          <a:p>
            <a:r>
              <a:rPr lang="en-US" dirty="0"/>
              <a:t>Natural Estimation Algorithm (sample-splitting)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On first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solution </a:t>
                </a:r>
                <a:r>
                  <a:rPr lang="en-US" sz="2800" dirty="0" err="1"/>
                  <a:t>w.r.t.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</a:t>
                </a:r>
                <a:r>
                  <a:rPr lang="en-US" sz="2800" dirty="0"/>
                  <a:t>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19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8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(cross-fitting)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data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For each part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solution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 cross-fitted empirical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7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11727</TotalTime>
  <Words>4573</Words>
  <Application>Microsoft Office PowerPoint</Application>
  <PresentationFormat>Widescreen</PresentationFormat>
  <Paragraphs>483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Calisto MT</vt:lpstr>
      <vt:lpstr>Cambria Math</vt:lpstr>
      <vt:lpstr>Consolas</vt:lpstr>
      <vt:lpstr>Office Theme</vt:lpstr>
      <vt:lpstr>MS&amp;E 228: Inference with Modern Non-Linear Prediction</vt:lpstr>
      <vt:lpstr>PowerPoint Presentation</vt:lpstr>
      <vt:lpstr>PowerPoint Presentation</vt:lpstr>
      <vt:lpstr>Goals for Today</vt:lpstr>
      <vt:lpstr>Recap of Last Lecture</vt:lpstr>
      <vt:lpstr>Causal Inference Pipeline</vt:lpstr>
      <vt:lpstr>Semi-Parametric Moment Restrictions</vt:lpstr>
      <vt:lpstr>Natural Estimation Algorithm (sample-splitting)</vt:lpstr>
      <vt:lpstr>Natural Estimation Algorithm (cross-fitting)</vt:lpstr>
      <vt:lpstr>Neyman Orthogonality</vt:lpstr>
      <vt:lpstr>Main Theorem</vt:lpstr>
      <vt:lpstr>Two Main Applications</vt:lpstr>
      <vt:lpstr>Expanding More on Theory</vt:lpstr>
      <vt:lpstr>Main Theorem (expanded)</vt:lpstr>
      <vt:lpstr>Python Pseudocode</vt:lpstr>
      <vt:lpstr>Main Theorem (linear moments)</vt:lpstr>
      <vt:lpstr>Python Pseudocode</vt:lpstr>
      <vt:lpstr>ATE under Conditional Exogeneity</vt:lpstr>
      <vt:lpstr>Better Moment for ATE</vt:lpstr>
      <vt:lpstr>Main Theorem (expanded)</vt:lpstr>
      <vt:lpstr>Inference with Doubly Robust Algorithm</vt:lpstr>
      <vt:lpstr>Python Pseudocode</vt:lpstr>
      <vt:lpstr>Partially Linear Model</vt:lpstr>
      <vt:lpstr>Orthogonal Method: Double ML</vt:lpstr>
      <vt:lpstr>Orthogonal Method: Double ML</vt:lpstr>
      <vt:lpstr>Main Theorem (expanded)</vt:lpstr>
      <vt:lpstr>Inference with DML in PLR Setting</vt:lpstr>
      <vt:lpstr>Python Pseudocode</vt:lpstr>
      <vt:lpstr>Practical Variants of  Sample-Splitting</vt:lpstr>
      <vt:lpstr>Cross-fitting</vt:lpstr>
      <vt:lpstr>Cross-fitting Estimation Algorithm</vt:lpstr>
      <vt:lpstr>Natural Algorithm (Draft 3) Gone Right</vt:lpstr>
      <vt:lpstr>Natural Algorithm (Draft 3) Gone Right</vt:lpstr>
      <vt:lpstr>Stacking and Model Selection</vt:lpstr>
      <vt:lpstr>Stacking ML Models</vt:lpstr>
      <vt:lpstr>AutoML Models</vt:lpstr>
      <vt:lpstr>Stacking and Model Selection</vt:lpstr>
      <vt:lpstr>Semi-Cross-fitting Estimation Algorithm</vt:lpstr>
      <vt:lpstr>Semi-Crossfitting</vt:lpstr>
      <vt:lpstr>Semi-Crossfitting</vt:lpstr>
      <vt:lpstr>Semi-Cross-fitting with Stacking</vt:lpstr>
      <vt:lpstr>Semi-Crossfitting with Stacking</vt:lpstr>
      <vt:lpstr>Semi-Crossfitting</vt:lpstr>
      <vt:lpstr>Application: Effect of 401k</vt:lpstr>
      <vt:lpstr>Problem</vt:lpstr>
      <vt:lpstr>Causal Diagrams</vt:lpstr>
      <vt:lpstr>Possible Violations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811</cp:revision>
  <dcterms:created xsi:type="dcterms:W3CDTF">2023-01-16T03:53:17Z</dcterms:created>
  <dcterms:modified xsi:type="dcterms:W3CDTF">2023-02-22T17:45:26Z</dcterms:modified>
</cp:coreProperties>
</file>