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385" r:id="rId3"/>
    <p:sldId id="2670" r:id="rId4"/>
    <p:sldId id="2727" r:id="rId5"/>
    <p:sldId id="2625" r:id="rId6"/>
    <p:sldId id="2673" r:id="rId7"/>
    <p:sldId id="2679" r:id="rId8"/>
    <p:sldId id="2681" r:id="rId9"/>
    <p:sldId id="2692" r:id="rId10"/>
    <p:sldId id="2578" r:id="rId11"/>
    <p:sldId id="2693" r:id="rId12"/>
    <p:sldId id="2694" r:id="rId13"/>
    <p:sldId id="2695" r:id="rId14"/>
    <p:sldId id="2696" r:id="rId15"/>
    <p:sldId id="2697" r:id="rId16"/>
    <p:sldId id="2698" r:id="rId17"/>
    <p:sldId id="2699" r:id="rId18"/>
    <p:sldId id="2700" r:id="rId19"/>
    <p:sldId id="2701" r:id="rId20"/>
    <p:sldId id="2702" r:id="rId21"/>
    <p:sldId id="2703" r:id="rId22"/>
    <p:sldId id="2704" r:id="rId23"/>
    <p:sldId id="2705" r:id="rId24"/>
    <p:sldId id="2708" r:id="rId25"/>
    <p:sldId id="27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Heterogeneous Treatment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Meta-Learners for Heterogeneous Treatment Effects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5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135A-1097-1D1E-C36A-C28B75C3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 Approaches for CATE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89F1A-B9D6-6C03-D028-EA9FDFCA3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6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F769-A711-26AD-5FB2-CF0346FF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9413D-3045-4B82-0F52-6D420CBE1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assume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pc="-800" smtClean="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estimate the CATE: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can frame CATE as a conditional expectation function, then we can deploy any ML approach for solving the corresponding Best Prediction problem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9413D-3045-4B82-0F52-6D420CBE1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4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5DAA-E6C3-872E-4346-BEBACEC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Learner (S-Learner)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Meta-Algorithm:</a:t>
                </a:r>
              </a:p>
              <a:p>
                <a:r>
                  <a:rPr lang="en-US" dirty="0"/>
                  <a:t>Run ML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(preferably in a cross-fitting manner, i.e. fit on half the data and predict on the other half and vice versa)</a:t>
                </a:r>
              </a:p>
              <a:p>
                <a:r>
                  <a:rPr lang="en-US" dirty="0"/>
                  <a:t>Run ML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26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5DAA-E6C3-872E-4346-BEBACEC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Learner (T-Learner)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Meta-Algorithm:</a:t>
                </a:r>
              </a:p>
              <a:p>
                <a:r>
                  <a:rPr lang="en-US" dirty="0"/>
                  <a:t>Run ML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on subset of data for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 ⋅)</m:t>
                    </m:r>
                  </m:oMath>
                </a14:m>
                <a:r>
                  <a:rPr lang="en-US" dirty="0"/>
                  <a:t> (preferably in a cross-fitting manner)</a:t>
                </a:r>
              </a:p>
              <a:p>
                <a:r>
                  <a:rPr lang="en-US" dirty="0"/>
                  <a:t>Run ML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on subset of data for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 ⋅</m:t>
                        </m:r>
                      </m:e>
                    </m:d>
                  </m:oMath>
                </a14:m>
                <a:r>
                  <a:rPr lang="en-US" dirty="0"/>
                  <a:t> (preferably in a cross-fitting manner)</a:t>
                </a:r>
              </a:p>
              <a:p>
                <a:r>
                  <a:rPr lang="en-US" dirty="0"/>
                  <a:t>Run an ML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80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5DAA-E6C3-872E-4346-BEBACEC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Robust Learner (DR-Learner)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9693"/>
                <a:ext cx="11081825" cy="4351338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Meta-Algorithm:</a:t>
                </a:r>
              </a:p>
              <a:p>
                <a:r>
                  <a:rPr lang="en-US" sz="2000" dirty="0"/>
                  <a:t>Run ML regression to estimate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  ⋅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  ⋅</m:t>
                        </m:r>
                      </m:e>
                    </m:d>
                  </m:oMath>
                </a14:m>
                <a:r>
                  <a:rPr lang="en-US" sz="2000" dirty="0"/>
                  <a:t> (either S or T Learner); preferably T-Learner and in cross-fitting manner</a:t>
                </a:r>
              </a:p>
              <a:p>
                <a:r>
                  <a:rPr lang="en-US" sz="2000" dirty="0"/>
                  <a:t>Run ML classification to estimate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and calculate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2000" dirty="0"/>
                  <a:t>; preferably in cross-fitting manner</a:t>
                </a:r>
              </a:p>
              <a:p>
                <a:r>
                  <a:rPr lang="en-US" sz="2000" dirty="0"/>
                  <a:t>Run ML regression predicting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9693"/>
                <a:ext cx="11081825" cy="4351338"/>
              </a:xfrm>
              <a:blipFill>
                <a:blip r:embed="rId2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17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0425-B5BD-2FFA-6407-C7D4D696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Learner (X-Learner)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8D028-315F-2223-E648-F5666F597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8D028-315F-2223-E648-F5666F597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5A8415D1-E415-413E-9519-2A06C8AA346F}"/>
                  </a:ext>
                </a:extLst>
              </p:cNvPr>
              <p:cNvSpPr/>
              <p:nvPr/>
            </p:nvSpPr>
            <p:spPr>
              <a:xfrm>
                <a:off x="6156960" y="4932340"/>
                <a:ext cx="5983458" cy="1700212"/>
              </a:xfrm>
              <a:prstGeom prst="wedgeRoundRectCallout">
                <a:avLst>
                  <a:gd name="adj1" fmla="val -29443"/>
                  <a:gd name="adj2" fmla="val -156586"/>
                  <a:gd name="adj3" fmla="val 16667"/>
                </a:avLst>
              </a:prstGeom>
              <a:solidFill>
                <a:srgbClr val="ED7D31">
                  <a:alpha val="3098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For the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treated group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I observe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I can impute a counterfactual outcome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, by fitting a response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the control group and predict on the treated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∼        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5A8415D1-E415-413E-9519-2A06C8AA3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0" y="4932340"/>
                <a:ext cx="5983458" cy="1700212"/>
              </a:xfrm>
              <a:prstGeom prst="wedgeRoundRectCallout">
                <a:avLst>
                  <a:gd name="adj1" fmla="val -29443"/>
                  <a:gd name="adj2" fmla="val -156586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C582882D-CFFB-DD3D-9D0F-C669C41790C6}"/>
                  </a:ext>
                </a:extLst>
              </p:cNvPr>
              <p:cNvSpPr/>
              <p:nvPr/>
            </p:nvSpPr>
            <p:spPr>
              <a:xfrm>
                <a:off x="164123" y="4928016"/>
                <a:ext cx="5931877" cy="1700212"/>
              </a:xfrm>
              <a:prstGeom prst="wedgeRoundRectCallout">
                <a:avLst>
                  <a:gd name="adj1" fmla="val 47322"/>
                  <a:gd name="adj2" fmla="val -103633"/>
                  <a:gd name="adj3" fmla="val 16667"/>
                </a:avLst>
              </a:prstGeom>
              <a:solidFill>
                <a:srgbClr val="ED7D31">
                  <a:alpha val="3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For the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control group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I can impute a counterfactual outcome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, by fitting a response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the treatment group and predict on the control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∼   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C582882D-CFFB-DD3D-9D0F-C669C4179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3" y="4928016"/>
                <a:ext cx="5931877" cy="1700212"/>
              </a:xfrm>
              <a:prstGeom prst="wedgeRoundRectCallout">
                <a:avLst>
                  <a:gd name="adj1" fmla="val 47322"/>
                  <a:gd name="adj2" fmla="val -103633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5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051B-F251-F6ED-C33D-CF19B27F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Learner (X-Learner)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315A8-B6C2-F60B-C6BE-EFC1216BF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one should we use? </a:t>
                </a:r>
              </a:p>
              <a:p>
                <a:r>
                  <a:rPr lang="en-US" dirty="0"/>
                  <a:t>If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most training data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will be a better predictor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we should go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If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most training data received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will be a better predictor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; we should go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315A8-B6C2-F60B-C6BE-EFC1216BF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75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3898A-FC3B-1F1B-278C-9E82A11D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X-Learner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400" dirty="0" err="1">
                <a:solidFill>
                  <a:srgbClr val="FFFFFF"/>
                </a:solidFill>
              </a:rPr>
              <a:t>Kunzel</a:t>
            </a:r>
            <a:r>
              <a:rPr lang="en-US" sz="2400" dirty="0">
                <a:solidFill>
                  <a:srgbClr val="FFFFFF"/>
                </a:solidFill>
              </a:rPr>
              <a:t> et al, 2019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5DE88-8514-87E9-1E8C-F7F72A66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319" y="186266"/>
            <a:ext cx="6236259" cy="65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0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051B-F251-F6ED-C33D-CF19B27F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Cross Learner (X-Learner) Meta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315A8-B6C2-F60B-C6BE-EFC1216BF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Train ML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by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among control samples</a:t>
                </a:r>
              </a:p>
              <a:p>
                <a:r>
                  <a:rPr lang="en-US" dirty="0"/>
                  <a:t>Construct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for all treated samples</a:t>
                </a:r>
              </a:p>
              <a:p>
                <a:r>
                  <a:rPr lang="en-US" dirty="0"/>
                  <a:t>Train ML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predicting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among treated samples</a:t>
                </a:r>
              </a:p>
              <a:p>
                <a:r>
                  <a:rPr lang="en-US" dirty="0"/>
                  <a:t>Train ML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among treated samples</a:t>
                </a:r>
              </a:p>
              <a:p>
                <a:r>
                  <a:rPr lang="en-US" dirty="0"/>
                  <a:t>Construct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for all control samples</a:t>
                </a:r>
              </a:p>
              <a:p>
                <a:r>
                  <a:rPr lang="en-US" dirty="0"/>
                  <a:t>Train ML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by predicting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among control samples</a:t>
                </a:r>
              </a:p>
              <a:p>
                <a:r>
                  <a:rPr lang="en-US" dirty="0"/>
                  <a:t>Train ML classifier to construct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predicting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Train final ML regression model predicting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 variable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315A8-B6C2-F60B-C6BE-EFC1216BF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44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1807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BFA1-E9EB-CC40-B854-6CB4E3CF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Learner (R-Learner)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Since we have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Equivalently: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further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(effect only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then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140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BFA1-E9EB-CC40-B854-6CB4E3CF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Learner (R-Learner)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we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(effect only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),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the minimizer of the square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Predict residual outcome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from residual treatment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a model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Can also be phrased as a “weighted” square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Predict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sample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837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BFA1-E9EB-CC40-B854-6CB4E3CF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Learner (R-Learner) Meta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Train ML regression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calculate residual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(preferably in cross-fitting manner)</a:t>
                </a:r>
              </a:p>
              <a:p>
                <a:endParaRPr lang="en-US" dirty="0"/>
              </a:p>
              <a:p>
                <a:r>
                  <a:rPr lang="en-US" dirty="0"/>
                  <a:t>Train ML regression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calculate residual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(preferably in cross-fitting manner)</a:t>
                </a:r>
              </a:p>
              <a:p>
                <a:endParaRPr lang="en-US" dirty="0"/>
              </a:p>
              <a:p>
                <a:r>
                  <a:rPr lang="en-US" dirty="0"/>
                  <a:t>Train ML regression with sample weights, to predict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sample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842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63C6-79B6-3326-3D5A-8E519995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Learner (R-Learner)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76B2E-5ABE-C0C9-01EA-6809E8D38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for some known feature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then this is equivalent to learning heterogeneous effects with interactions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to OLS with outcome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and regressors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76B2E-5ABE-C0C9-01EA-6809E8D38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15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BFA1-E9EB-CC40-B854-6CB4E3CF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Learner (R-Learner)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does not only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 “projection”</a:t>
                </a:r>
              </a:p>
              <a:p>
                <a:r>
                  <a:rPr lang="en-US" dirty="0"/>
                  <a:t>But it is a weighted one, it is the minimizer of the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∣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put more weight on regions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with more randomized treatment</a:t>
                </a:r>
              </a:p>
              <a:p>
                <a:r>
                  <a:rPr lang="en-US" dirty="0"/>
                  <a:t>If some regions of the population were assigned treatments roughly deterministically, then they are ignored in the 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579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84E-03EE-1664-9F21-5DAD8693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Meta-Learners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13DB-A9F5-FF8E-7483-8ABF551FD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 and T-Learners are typically poor performing as they heavily depend on outcome modelling; among them the T-Learner should be preferred</a:t>
            </a:r>
          </a:p>
          <a:p>
            <a:r>
              <a:rPr lang="en-US" dirty="0"/>
              <a:t>X-Learner is a better version of S and T as it incorporates propensity knowledge</a:t>
            </a:r>
          </a:p>
          <a:p>
            <a:r>
              <a:rPr lang="en-US" dirty="0"/>
              <a:t>DR-Learner and R-Learner, both possess “</a:t>
            </a:r>
            <a:r>
              <a:rPr lang="en-US" dirty="0" err="1"/>
              <a:t>Neyman</a:t>
            </a:r>
            <a:r>
              <a:rPr lang="en-US" dirty="0"/>
              <a:t> orthogonality” properties as they carefully combine outcome and treatment assignment modelling</a:t>
            </a:r>
          </a:p>
          <a:p>
            <a:r>
              <a:rPr lang="en-US" dirty="0"/>
              <a:t>The error of the final cate model is not heavily impacted by the errors in the auxiliary models (Orthogonal Statistical Learning)</a:t>
            </a:r>
          </a:p>
          <a:p>
            <a:r>
              <a:rPr lang="en-US" dirty="0"/>
              <a:t>DR-Learner estimates un-weighted projection of true CATE on model space, but can be “high-variance” due to inverse propensity</a:t>
            </a:r>
          </a:p>
          <a:p>
            <a:r>
              <a:rPr lang="en-US" dirty="0"/>
              <a:t>R-Learner estimates variance weighted projection but is much more stable to extreme propensities as it never divides by propensity.</a:t>
            </a:r>
          </a:p>
        </p:txBody>
      </p:sp>
    </p:spTree>
    <p:extLst>
      <p:ext uri="{BB962C8B-B14F-4D97-AF65-F5344CB8AC3E}">
        <p14:creationId xmlns:p14="http://schemas.microsoft.com/office/powerpoint/2010/main" val="114085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9152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8806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135A-1097-1D1E-C36A-C28B75C3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89F1A-B9D6-6C03-D028-EA9FDFCA3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340519"/>
          </a:xfrm>
          <a:prstGeom prst="wedgeRoundRectCallout">
            <a:avLst>
              <a:gd name="adj1" fmla="val 19377"/>
              <a:gd name="adj2" fmla="val 35681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Who should we treat?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B0EE-8DD9-8581-5EE4-9C3CF0FA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(Refined)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ACF1D-86C6-5C62-0D60-0876EC218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understand who to treat, we need to learn how effect varies</a:t>
                </a:r>
              </a:p>
              <a:p>
                <a:r>
                  <a:rPr lang="en-US" dirty="0"/>
                  <a:t>Conditional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Allows us to understand differences (heterogeneities) in the response to treatment for different parts of the population</a:t>
                </a:r>
              </a:p>
              <a:p>
                <a:r>
                  <a:rPr lang="en-US" dirty="0"/>
                  <a:t>We can deploy more refined “personalized” policies</a:t>
                </a:r>
              </a:p>
              <a:p>
                <a:r>
                  <a:rPr lang="en-US" dirty="0"/>
                  <a:t>For every person that comes, we observe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decide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treat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do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treat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ACF1D-86C6-5C62-0D60-0876EC218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27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F5B3-D6C2-A83C-368C-12C81F93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intrinsic hardness of 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9089-8B4D-26D9-CE5C-2207807C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CATE at least as hard as estimating the best prediction rule</a:t>
            </a:r>
          </a:p>
          <a:p>
            <a:r>
              <a:rPr lang="en-US" dirty="0"/>
              <a:t>Inherently harder than estimating an “average”</a:t>
            </a:r>
          </a:p>
          <a:p>
            <a:r>
              <a:rPr lang="en-US" dirty="0"/>
              <a:t>So far for our target causal quantities we wanted fast estimation rates and confidence intervals</a:t>
            </a:r>
          </a:p>
          <a:p>
            <a:r>
              <a:rPr lang="en-US" dirty="0"/>
              <a:t>We were only ok with “decent” estimation rates for the auxiliary (nuisance) predictive models that entered our analysis</a:t>
            </a:r>
          </a:p>
          <a:p>
            <a:endParaRPr lang="en-US" dirty="0"/>
          </a:p>
          <a:p>
            <a:r>
              <a:rPr lang="en-US" dirty="0"/>
              <a:t>We might want to relax our goals…</a:t>
            </a:r>
          </a:p>
        </p:txBody>
      </p:sp>
    </p:spTree>
    <p:extLst>
      <p:ext uri="{BB962C8B-B14F-4D97-AF65-F5344CB8AC3E}">
        <p14:creationId xmlns:p14="http://schemas.microsoft.com/office/powerpoint/2010/main" val="239408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7A34-B042-BBBA-2B21-31D8D8D7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Relaxing our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94F91-8200-CADE-AC9D-7C0126ACE60B}"/>
              </a:ext>
            </a:extLst>
          </p:cNvPr>
          <p:cNvSpPr txBox="1"/>
          <p:nvPr/>
        </p:nvSpPr>
        <p:spPr>
          <a:xfrm>
            <a:off x="838200" y="1594553"/>
            <a:ext cx="10282767" cy="4826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1: Maybe estimate a simpler projection (e.g. analogue of BLP)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2: Confidence intervals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3: Simultaneous confidence bands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4: Estimation error rate for the true CATE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5: Confidence intervals for the prediction of a CATE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6: Simultaneous confidence bands for joint predictions of CATE model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Policy Learning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7: Go after optimal simple treatment policies; give me a policy with value close to the best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8: Inference on value of candidate treatment policies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9: Inference on value of optimal policy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Goal 10: Identify responder or heterogeneous sub-groups; policies with statistical significance;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D1919-87A9-1A26-79BA-B05E80D8CB35}"/>
              </a:ext>
            </a:extLst>
          </p:cNvPr>
          <p:cNvSpPr txBox="1"/>
          <p:nvPr/>
        </p:nvSpPr>
        <p:spPr>
          <a:xfrm>
            <a:off x="9972526" y="1652588"/>
            <a:ext cx="2168675" cy="646986"/>
          </a:xfrm>
          <a:prstGeom prst="wedgeRoundRectCallout">
            <a:avLst>
              <a:gd name="adj1" fmla="val -69439"/>
              <a:gd name="adj2" fmla="val 238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Linear Doubly Robust Learner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83FEE-D654-A29A-86A5-23BFCA9FF8C7}"/>
              </a:ext>
            </a:extLst>
          </p:cNvPr>
          <p:cNvSpPr txBox="1"/>
          <p:nvPr/>
        </p:nvSpPr>
        <p:spPr>
          <a:xfrm>
            <a:off x="8830734" y="2655454"/>
            <a:ext cx="3306234" cy="1055608"/>
          </a:xfrm>
          <a:prstGeom prst="wedgeRoundRectCallout">
            <a:avLst>
              <a:gd name="adj1" fmla="val -138158"/>
              <a:gd name="adj2" fmla="val -199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Meta-learner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approaches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S-Learner, T-Learner, X-Learner, R-Learner, DR-Learner</a:t>
            </a:r>
          </a:p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approaches: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TARNet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, CFR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Random Forest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approaches: BART</a:t>
            </a:r>
            <a:endParaRPr lang="en-US" sz="1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222D8BA-576A-52C4-9D58-2455394BDA03}"/>
              </a:ext>
            </a:extLst>
          </p:cNvPr>
          <p:cNvSpPr/>
          <p:nvPr/>
        </p:nvSpPr>
        <p:spPr>
          <a:xfrm flipH="1">
            <a:off x="9272509" y="1594553"/>
            <a:ext cx="243418" cy="105954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F2962-2E0B-8E61-2BC0-2D06DE4C4FB4}"/>
              </a:ext>
            </a:extLst>
          </p:cNvPr>
          <p:cNvSpPr txBox="1"/>
          <p:nvPr/>
        </p:nvSpPr>
        <p:spPr>
          <a:xfrm>
            <a:off x="8830734" y="3845424"/>
            <a:ext cx="3306234" cy="1055608"/>
          </a:xfrm>
          <a:prstGeom prst="wedgeRoundRectCallout">
            <a:avLst>
              <a:gd name="adj1" fmla="val -98593"/>
              <a:gd name="adj2" fmla="val -897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Modified (honest) ML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methods: Generalized Random Forest, Orthogonal Random Forest, Sub-sampled Nearest Neighbor Regression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7C664-4068-598E-5F83-E0ACD6A10C27}"/>
              </a:ext>
            </a:extLst>
          </p:cNvPr>
          <p:cNvSpPr txBox="1"/>
          <p:nvPr/>
        </p:nvSpPr>
        <p:spPr>
          <a:xfrm>
            <a:off x="3255434" y="4083416"/>
            <a:ext cx="4961468" cy="681038"/>
          </a:xfrm>
          <a:prstGeom prst="wedgeRoundRectCallout">
            <a:avLst>
              <a:gd name="adj1" fmla="val -10131"/>
              <a:gd name="adj2" fmla="val -763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??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(only classical non-parametric statistic results on confidence bands of non-parametric functions)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6958C-E6E2-1C19-AC94-FF0DD569666F}"/>
              </a:ext>
            </a:extLst>
          </p:cNvPr>
          <p:cNvSpPr txBox="1"/>
          <p:nvPr/>
        </p:nvSpPr>
        <p:spPr>
          <a:xfrm>
            <a:off x="9780513" y="5205412"/>
            <a:ext cx="2168675" cy="646986"/>
          </a:xfrm>
          <a:prstGeom prst="wedgeRoundRectCallout">
            <a:avLst>
              <a:gd name="adj1" fmla="val -86422"/>
              <a:gd name="adj2" fmla="val -7365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Learning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33D1F-E67C-A1C8-5005-2318BAB693E9}"/>
              </a:ext>
            </a:extLst>
          </p:cNvPr>
          <p:cNvSpPr txBox="1"/>
          <p:nvPr/>
        </p:nvSpPr>
        <p:spPr>
          <a:xfrm>
            <a:off x="7295849" y="5358887"/>
            <a:ext cx="2168675" cy="646986"/>
          </a:xfrm>
          <a:prstGeom prst="wedgeRoundRectCallout">
            <a:avLst>
              <a:gd name="adj1" fmla="val -61045"/>
              <a:gd name="adj2" fmla="val -435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Evaluation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208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7A34-B042-BBBA-2B21-31D8D8D7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Relaxing our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94F91-8200-CADE-AC9D-7C0126ACE60B}"/>
              </a:ext>
            </a:extLst>
          </p:cNvPr>
          <p:cNvSpPr txBox="1"/>
          <p:nvPr/>
        </p:nvSpPr>
        <p:spPr>
          <a:xfrm>
            <a:off x="838200" y="1594553"/>
            <a:ext cx="10282767" cy="4826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1: Maybe estimate a simpler projection (e.g. analogue of BLP)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2: Confidence intervals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3: Simultaneous confidence bands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4: Estimation error rate for the true CATE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5: Confidence intervals for the prediction of a CATE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6: Simultaneous confidence bands for joint predictions of CATE model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Policy Learning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7: Go after optimal simple treatment policies; give me a policy with value close to the best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8: Inference on value of candidate treatment policies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9: Inference on value of optimal policy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bg2"/>
                </a:solidFill>
                <a:latin typeface="Calibri Light" panose="020F0302020204030204"/>
              </a:rPr>
              <a:t>Goal 10: Identify responder or heterogeneous sub-groups; policies with statistical significance;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D1919-87A9-1A26-79BA-B05E80D8CB35}"/>
              </a:ext>
            </a:extLst>
          </p:cNvPr>
          <p:cNvSpPr txBox="1"/>
          <p:nvPr/>
        </p:nvSpPr>
        <p:spPr>
          <a:xfrm>
            <a:off x="9972526" y="1652588"/>
            <a:ext cx="2168675" cy="646986"/>
          </a:xfrm>
          <a:prstGeom prst="wedgeRoundRectCallout">
            <a:avLst>
              <a:gd name="adj1" fmla="val -69439"/>
              <a:gd name="adj2" fmla="val 23838"/>
              <a:gd name="adj3" fmla="val 16667"/>
            </a:avLst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</a:rPr>
              <a:t>Linear Doubly Robust Learner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83FEE-D654-A29A-86A5-23BFCA9FF8C7}"/>
              </a:ext>
            </a:extLst>
          </p:cNvPr>
          <p:cNvSpPr txBox="1"/>
          <p:nvPr/>
        </p:nvSpPr>
        <p:spPr>
          <a:xfrm>
            <a:off x="8830734" y="2655454"/>
            <a:ext cx="3306234" cy="1055608"/>
          </a:xfrm>
          <a:prstGeom prst="wedgeRoundRectCallout">
            <a:avLst>
              <a:gd name="adj1" fmla="val -138158"/>
              <a:gd name="adj2" fmla="val -199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Meta-learner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approaches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S-Learner, T-Learner, X-Learner, R-Learner, DR-Learner</a:t>
            </a:r>
          </a:p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approaches: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TARNet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, CFR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Random Forest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approaches: BART</a:t>
            </a:r>
            <a:endParaRPr lang="en-US" sz="1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222D8BA-576A-52C4-9D58-2455394BDA03}"/>
              </a:ext>
            </a:extLst>
          </p:cNvPr>
          <p:cNvSpPr/>
          <p:nvPr/>
        </p:nvSpPr>
        <p:spPr>
          <a:xfrm flipH="1">
            <a:off x="9272509" y="1594553"/>
            <a:ext cx="243418" cy="1059543"/>
          </a:xfrm>
          <a:prstGeom prst="leftBrac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F2962-2E0B-8E61-2BC0-2D06DE4C4FB4}"/>
              </a:ext>
            </a:extLst>
          </p:cNvPr>
          <p:cNvSpPr txBox="1"/>
          <p:nvPr/>
        </p:nvSpPr>
        <p:spPr>
          <a:xfrm>
            <a:off x="8830734" y="3845424"/>
            <a:ext cx="3306234" cy="1055608"/>
          </a:xfrm>
          <a:prstGeom prst="wedgeRoundRectCallout">
            <a:avLst>
              <a:gd name="adj1" fmla="val -98593"/>
              <a:gd name="adj2" fmla="val -897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Modified (honest) ML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methods: Generalized Random Forest, Orthogonal Random Forest, Sub-sampled Nearest Neighbor Regression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7C664-4068-598E-5F83-E0ACD6A10C27}"/>
              </a:ext>
            </a:extLst>
          </p:cNvPr>
          <p:cNvSpPr txBox="1"/>
          <p:nvPr/>
        </p:nvSpPr>
        <p:spPr>
          <a:xfrm>
            <a:off x="3255434" y="4083416"/>
            <a:ext cx="4961468" cy="681038"/>
          </a:xfrm>
          <a:prstGeom prst="wedgeRoundRectCallout">
            <a:avLst>
              <a:gd name="adj1" fmla="val -10131"/>
              <a:gd name="adj2" fmla="val -76302"/>
              <a:gd name="adj3" fmla="val 16667"/>
            </a:avLst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??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</a:rPr>
              <a:t>(only classical non-parametric statistic results on confidence bands of non-parametric functions)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6958C-E6E2-1C19-AC94-FF0DD569666F}"/>
              </a:ext>
            </a:extLst>
          </p:cNvPr>
          <p:cNvSpPr txBox="1"/>
          <p:nvPr/>
        </p:nvSpPr>
        <p:spPr>
          <a:xfrm>
            <a:off x="9780513" y="5205412"/>
            <a:ext cx="2168675" cy="646986"/>
          </a:xfrm>
          <a:prstGeom prst="wedgeRoundRectCallout">
            <a:avLst>
              <a:gd name="adj1" fmla="val -86422"/>
              <a:gd name="adj2" fmla="val -7365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Learning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33D1F-E67C-A1C8-5005-2318BAB693E9}"/>
              </a:ext>
            </a:extLst>
          </p:cNvPr>
          <p:cNvSpPr txBox="1"/>
          <p:nvPr/>
        </p:nvSpPr>
        <p:spPr>
          <a:xfrm>
            <a:off x="7295849" y="5358887"/>
            <a:ext cx="2168675" cy="646986"/>
          </a:xfrm>
          <a:prstGeom prst="wedgeRoundRectCallout">
            <a:avLst>
              <a:gd name="adj1" fmla="val -61045"/>
              <a:gd name="adj2" fmla="val -435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Evaluation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645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14066</TotalTime>
  <Words>1971</Words>
  <Application>Microsoft Office PowerPoint</Application>
  <PresentationFormat>Widescreen</PresentationFormat>
  <Paragraphs>238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Calisto MT</vt:lpstr>
      <vt:lpstr>Cambria Math</vt:lpstr>
      <vt:lpstr>Office Theme</vt:lpstr>
      <vt:lpstr>MS&amp;E 228: Heterogeneous Treatment Effects</vt:lpstr>
      <vt:lpstr>PowerPoint Presentation</vt:lpstr>
      <vt:lpstr>PowerPoint Presentation</vt:lpstr>
      <vt:lpstr>Recap of Last Lecture</vt:lpstr>
      <vt:lpstr>Causal Inference Pipeline</vt:lpstr>
      <vt:lpstr>Personalized (Refined) Policies</vt:lpstr>
      <vt:lpstr>The intrinsic hardness of CATE</vt:lpstr>
      <vt:lpstr>Different Approaches to Relaxing our Goals</vt:lpstr>
      <vt:lpstr>Different Approaches to Relaxing our Goals</vt:lpstr>
      <vt:lpstr>Goals for Today</vt:lpstr>
      <vt:lpstr>Meta-Learning Approaches for CATE</vt:lpstr>
      <vt:lpstr>Meta-Learning Idea</vt:lpstr>
      <vt:lpstr>Single Learner (S-Learner)</vt:lpstr>
      <vt:lpstr>Two Learner (T-Learner)</vt:lpstr>
      <vt:lpstr>Doubly Robust Learner (DR-Learner)</vt:lpstr>
      <vt:lpstr>Cross Learner (X-Learner)</vt:lpstr>
      <vt:lpstr>Cross Learner (X-Learner)</vt:lpstr>
      <vt:lpstr>X-Learner Kunzel et al, 2019</vt:lpstr>
      <vt:lpstr>Cross Learner (X-Learner) Meta Algorithm</vt:lpstr>
      <vt:lpstr>Residual Learner (R-Learner)</vt:lpstr>
      <vt:lpstr>Residual Learner (R-Learner)</vt:lpstr>
      <vt:lpstr>Residual Learner (R-Learner) Meta Algorithm</vt:lpstr>
      <vt:lpstr>Residual Learner (R-Learner)</vt:lpstr>
      <vt:lpstr>Residual Learner (R-Learner)</vt:lpstr>
      <vt:lpstr>Comparing Meta-Learners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912</cp:revision>
  <dcterms:created xsi:type="dcterms:W3CDTF">2023-01-16T03:53:17Z</dcterms:created>
  <dcterms:modified xsi:type="dcterms:W3CDTF">2023-03-08T19:16:29Z</dcterms:modified>
</cp:coreProperties>
</file>