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385" r:id="rId3"/>
    <p:sldId id="2731" r:id="rId4"/>
    <p:sldId id="2732" r:id="rId5"/>
    <p:sldId id="2734" r:id="rId6"/>
    <p:sldId id="2288" r:id="rId7"/>
    <p:sldId id="2735" r:id="rId8"/>
    <p:sldId id="2736" r:id="rId9"/>
    <p:sldId id="2737" r:id="rId10"/>
    <p:sldId id="2775" r:id="rId11"/>
    <p:sldId id="2733" r:id="rId12"/>
    <p:sldId id="2738" r:id="rId13"/>
    <p:sldId id="2739" r:id="rId14"/>
    <p:sldId id="2740" r:id="rId15"/>
    <p:sldId id="2741" r:id="rId16"/>
    <p:sldId id="2742" r:id="rId17"/>
    <p:sldId id="2743" r:id="rId18"/>
    <p:sldId id="2744" r:id="rId19"/>
    <p:sldId id="2745" r:id="rId20"/>
    <p:sldId id="2746" r:id="rId21"/>
    <p:sldId id="2324" r:id="rId22"/>
    <p:sldId id="2747" r:id="rId23"/>
    <p:sldId id="2748" r:id="rId24"/>
    <p:sldId id="2771" r:id="rId25"/>
    <p:sldId id="2772" r:id="rId26"/>
    <p:sldId id="2749" r:id="rId27"/>
    <p:sldId id="2750" r:id="rId28"/>
    <p:sldId id="2776" r:id="rId29"/>
    <p:sldId id="2751" r:id="rId30"/>
    <p:sldId id="2752" r:id="rId31"/>
    <p:sldId id="2753" r:id="rId32"/>
    <p:sldId id="2754" r:id="rId33"/>
    <p:sldId id="2755" r:id="rId34"/>
    <p:sldId id="2756" r:id="rId35"/>
    <p:sldId id="2757" r:id="rId36"/>
    <p:sldId id="2777" r:id="rId37"/>
    <p:sldId id="2758" r:id="rId38"/>
    <p:sldId id="2759" r:id="rId39"/>
    <p:sldId id="2766" r:id="rId40"/>
    <p:sldId id="2762" r:id="rId41"/>
    <p:sldId id="2767" r:id="rId42"/>
    <p:sldId id="2768" r:id="rId43"/>
    <p:sldId id="2773" r:id="rId44"/>
    <p:sldId id="2764" r:id="rId45"/>
    <p:sldId id="2769" r:id="rId46"/>
    <p:sldId id="2774" r:id="rId47"/>
    <p:sldId id="569" r:id="rId48"/>
    <p:sldId id="571" r:id="rId49"/>
    <p:sldId id="572" r:id="rId50"/>
    <p:sldId id="2250" r:id="rId51"/>
    <p:sldId id="2251" r:id="rId52"/>
    <p:sldId id="573" r:id="rId53"/>
    <p:sldId id="2240" r:id="rId54"/>
    <p:sldId id="2239" r:id="rId55"/>
    <p:sldId id="2248" r:id="rId56"/>
    <p:sldId id="2185" r:id="rId57"/>
    <p:sldId id="2203" r:id="rId58"/>
    <p:sldId id="2204" r:id="rId59"/>
    <p:sldId id="2249" r:id="rId60"/>
    <p:sldId id="579" r:id="rId61"/>
    <p:sldId id="552" r:id="rId62"/>
    <p:sldId id="2206" r:id="rId63"/>
    <p:sldId id="2207" r:id="rId64"/>
    <p:sldId id="2208" r:id="rId65"/>
    <p:sldId id="2209" r:id="rId66"/>
    <p:sldId id="2210" r:id="rId67"/>
    <p:sldId id="2287" r:id="rId68"/>
    <p:sldId id="2770" r:id="rId69"/>
    <p:sldId id="229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 custLinFactNeighborX="-229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 custLinFactNeighborX="-229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27444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699132" y="953979"/>
          <a:ext cx="331078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99132" y="1031439"/>
        <a:ext cx="231755" cy="232382"/>
      </dsp:txXfrm>
    </dsp:sp>
    <dsp:sp modelId="{CFFCBEBA-4E47-45C5-93CE-DCAB879DDAEB}">
      <dsp:nvSpPr>
        <dsp:cNvPr id="0" name=""/>
        <dsp:cNvSpPr/>
      </dsp:nvSpPr>
      <dsp:spPr>
        <a:xfrm>
          <a:off x="2186379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3823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6299" y="953979"/>
          <a:ext cx="33297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6299" y="1031439"/>
        <a:ext cx="233083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9.png"/><Relationship Id="rId5" Type="http://schemas.openxmlformats.org/officeDocument/2006/relationships/image" Target="../media/image17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79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85.png"/><Relationship Id="rId17" Type="http://schemas.openxmlformats.org/officeDocument/2006/relationships/image" Target="../media/image75.png"/><Relationship Id="rId2" Type="http://schemas.openxmlformats.org/officeDocument/2006/relationships/image" Target="../media/image8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84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83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82.png"/><Relationship Id="rId1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6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20.png"/><Relationship Id="rId2" Type="http://schemas.openxmlformats.org/officeDocument/2006/relationships/image" Target="../media/image87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4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5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39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40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20.png"/><Relationship Id="rId7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21.png"/><Relationship Id="rId5" Type="http://schemas.openxmlformats.org/officeDocument/2006/relationships/image" Target="../media/image360.png"/><Relationship Id="rId10" Type="http://schemas.openxmlformats.org/officeDocument/2006/relationships/image" Target="../media/image411.png"/><Relationship Id="rId4" Type="http://schemas.openxmlformats.org/officeDocument/2006/relationships/image" Target="../media/image330.png"/><Relationship Id="rId9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10.png"/><Relationship Id="rId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81.png"/><Relationship Id="rId9" Type="http://schemas.openxmlformats.org/officeDocument/2006/relationships/image" Target="../media/image47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90.png"/><Relationship Id="rId5" Type="http://schemas.openxmlformats.org/officeDocument/2006/relationships/image" Target="../media/image450.png"/><Relationship Id="rId10" Type="http://schemas.openxmlformats.org/officeDocument/2006/relationships/image" Target="../media/image480.png"/><Relationship Id="rId4" Type="http://schemas.openxmlformats.org/officeDocument/2006/relationships/image" Target="../media/image381.png"/><Relationship Id="rId9" Type="http://schemas.openxmlformats.org/officeDocument/2006/relationships/image" Target="../media/image460.png"/><Relationship Id="rId14" Type="http://schemas.openxmlformats.org/officeDocument/2006/relationships/image" Target="../media/image5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310.png"/><Relationship Id="rId7" Type="http://schemas.openxmlformats.org/officeDocument/2006/relationships/image" Target="../media/image26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560.png"/><Relationship Id="rId9" Type="http://schemas.openxmlformats.org/officeDocument/2006/relationships/image" Target="../media/image5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12" Type="http://schemas.openxmlformats.org/officeDocument/2006/relationships/image" Target="../media/image66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00.png"/><Relationship Id="rId5" Type="http://schemas.openxmlformats.org/officeDocument/2006/relationships/image" Target="../media/image630.png"/><Relationship Id="rId10" Type="http://schemas.openxmlformats.org/officeDocument/2006/relationships/image" Target="../media/image68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0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54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6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590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70.png"/><Relationship Id="rId2" Type="http://schemas.openxmlformats.org/officeDocument/2006/relationships/image" Target="../media/image144.png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9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551.png"/><Relationship Id="rId10" Type="http://schemas.openxmlformats.org/officeDocument/2006/relationships/image" Target="../media/image670.png"/><Relationship Id="rId19" Type="http://schemas.openxmlformats.org/officeDocument/2006/relationships/image" Target="../media/image79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8390" TargetMode="External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380.png"/><Relationship Id="rId7" Type="http://schemas.openxmlformats.org/officeDocument/2006/relationships/image" Target="../media/image570.png"/><Relationship Id="rId12" Type="http://schemas.openxmlformats.org/officeDocument/2006/relationships/image" Target="../media/image84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811.png"/><Relationship Id="rId5" Type="http://schemas.openxmlformats.org/officeDocument/2006/relationships/image" Target="../media/image830.png"/><Relationship Id="rId10" Type="http://schemas.openxmlformats.org/officeDocument/2006/relationships/image" Target="../media/image720.png"/><Relationship Id="rId4" Type="http://schemas.openxmlformats.org/officeDocument/2006/relationships/image" Target="../media/image820.png"/><Relationship Id="rId9" Type="http://schemas.openxmlformats.org/officeDocument/2006/relationships/image" Target="../media/image7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5" Type="http://schemas.openxmlformats.org/officeDocument/2006/relationships/image" Target="../media/image911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5" Type="http://schemas.openxmlformats.org/officeDocument/2006/relationships/image" Target="../media/image880.png"/><Relationship Id="rId9" Type="http://schemas.openxmlformats.org/officeDocument/2006/relationships/image" Target="../media/image1050.png"/><Relationship Id="rId14" Type="http://schemas.openxmlformats.org/officeDocument/2006/relationships/image" Target="../media/image8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9" Type="http://schemas.openxmlformats.org/officeDocument/2006/relationships/image" Target="../media/image1050.png"/><Relationship Id="rId14" Type="http://schemas.openxmlformats.org/officeDocument/2006/relationships/image" Target="../media/image96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990.png"/><Relationship Id="rId21" Type="http://schemas.openxmlformats.org/officeDocument/2006/relationships/image" Target="../media/image1230.png"/><Relationship Id="rId7" Type="http://schemas.openxmlformats.org/officeDocument/2006/relationships/image" Target="../media/image810.png"/><Relationship Id="rId17" Type="http://schemas.openxmlformats.org/officeDocument/2006/relationships/image" Target="../media/image1190.png"/><Relationship Id="rId2" Type="http://schemas.openxmlformats.org/officeDocument/2006/relationships/image" Target="../media/image980.png"/><Relationship Id="rId16" Type="http://schemas.openxmlformats.org/officeDocument/2006/relationships/image" Target="../media/image118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24" Type="http://schemas.openxmlformats.org/officeDocument/2006/relationships/image" Target="../media/image1000.png"/><Relationship Id="rId5" Type="http://schemas.openxmlformats.org/officeDocument/2006/relationships/image" Target="../media/image1010.png"/><Relationship Id="rId15" Type="http://schemas.openxmlformats.org/officeDocument/2006/relationships/image" Target="../media/image1170.png"/><Relationship Id="rId23" Type="http://schemas.openxmlformats.org/officeDocument/2006/relationships/image" Target="../media/image970.png"/><Relationship Id="rId9" Type="http://schemas.openxmlformats.org/officeDocument/2006/relationships/image" Target="../media/image1140.png"/><Relationship Id="rId14" Type="http://schemas.openxmlformats.org/officeDocument/2006/relationships/image" Target="../media/image1160.png"/><Relationship Id="rId22" Type="http://schemas.openxmlformats.org/officeDocument/2006/relationships/image" Target="../media/image9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Dynamic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3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6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91E7537-7DAB-C69C-42BA-691A3393F0BB}"/>
              </a:ext>
            </a:extLst>
          </p:cNvPr>
          <p:cNvSpPr/>
          <p:nvPr/>
        </p:nvSpPr>
        <p:spPr>
          <a:xfrm>
            <a:off x="2785533" y="2429933"/>
            <a:ext cx="3822700" cy="2275947"/>
          </a:xfrm>
          <a:custGeom>
            <a:avLst/>
            <a:gdLst>
              <a:gd name="connsiteX0" fmla="*/ 3822700 w 3822700"/>
              <a:gd name="connsiteY0" fmla="*/ 457200 h 2275947"/>
              <a:gd name="connsiteX1" fmla="*/ 2252134 w 3822700"/>
              <a:gd name="connsiteY1" fmla="*/ 482600 h 2275947"/>
              <a:gd name="connsiteX2" fmla="*/ 1799167 w 3822700"/>
              <a:gd name="connsiteY2" fmla="*/ 1227667 h 2275947"/>
              <a:gd name="connsiteX3" fmla="*/ 2201334 w 3822700"/>
              <a:gd name="connsiteY3" fmla="*/ 2146300 h 2275947"/>
              <a:gd name="connsiteX4" fmla="*/ 1426634 w 3822700"/>
              <a:gd name="connsiteY4" fmla="*/ 2036234 h 2275947"/>
              <a:gd name="connsiteX5" fmla="*/ 0 w 3822700"/>
              <a:gd name="connsiteY5" fmla="*/ 0 h 227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275947">
                <a:moveTo>
                  <a:pt x="3822700" y="457200"/>
                </a:moveTo>
                <a:cubicBezTo>
                  <a:pt x="3206044" y="405694"/>
                  <a:pt x="2589389" y="354189"/>
                  <a:pt x="2252134" y="482600"/>
                </a:cubicBezTo>
                <a:cubicBezTo>
                  <a:pt x="1914879" y="611011"/>
                  <a:pt x="1807634" y="950384"/>
                  <a:pt x="1799167" y="1227667"/>
                </a:cubicBezTo>
                <a:cubicBezTo>
                  <a:pt x="1790700" y="1504950"/>
                  <a:pt x="2263423" y="2011539"/>
                  <a:pt x="2201334" y="2146300"/>
                </a:cubicBezTo>
                <a:cubicBezTo>
                  <a:pt x="2139245" y="2281061"/>
                  <a:pt x="1793523" y="2393951"/>
                  <a:pt x="1426634" y="2036234"/>
                </a:cubicBezTo>
                <a:cubicBezTo>
                  <a:pt x="1059745" y="1678517"/>
                  <a:pt x="529872" y="839258"/>
                  <a:pt x="0" y="0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3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0D2548-93C3-1295-1ED8-4F13EBA92B2A}"/>
              </a:ext>
            </a:extLst>
          </p:cNvPr>
          <p:cNvSpPr/>
          <p:nvPr/>
        </p:nvSpPr>
        <p:spPr>
          <a:xfrm>
            <a:off x="2879032" y="3620553"/>
            <a:ext cx="1792739" cy="1297020"/>
          </a:xfrm>
          <a:custGeom>
            <a:avLst/>
            <a:gdLst>
              <a:gd name="connsiteX0" fmla="*/ 746979 w 1633244"/>
              <a:gd name="connsiteY0" fmla="*/ 0 h 1470522"/>
              <a:gd name="connsiteX1" fmla="*/ 29527 w 1633244"/>
              <a:gd name="connsiteY1" fmla="*/ 1270782 h 1470522"/>
              <a:gd name="connsiteX2" fmla="*/ 1633244 w 1633244"/>
              <a:gd name="connsiteY2" fmla="*/ 1448973 h 14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244" h="1470522">
                <a:moveTo>
                  <a:pt x="746979" y="0"/>
                </a:moveTo>
                <a:cubicBezTo>
                  <a:pt x="314397" y="514643"/>
                  <a:pt x="-118184" y="1029287"/>
                  <a:pt x="29527" y="1270782"/>
                </a:cubicBezTo>
                <a:cubicBezTo>
                  <a:pt x="177238" y="1512277"/>
                  <a:pt x="905241" y="1480625"/>
                  <a:pt x="1633244" y="14489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T</m:t>
                    </m:r>
                    <m: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by conditioning,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leaves “unobserved confounding”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𝑌</m:t>
                    </m:r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7E8D38-E085-0280-30B4-943AD4B793C3}"/>
              </a:ext>
            </a:extLst>
          </p:cNvPr>
          <p:cNvSpPr/>
          <p:nvPr/>
        </p:nvSpPr>
        <p:spPr>
          <a:xfrm>
            <a:off x="4711404" y="2911451"/>
            <a:ext cx="1884129" cy="1966312"/>
          </a:xfrm>
          <a:custGeom>
            <a:avLst/>
            <a:gdLst>
              <a:gd name="connsiteX0" fmla="*/ 1884129 w 1884129"/>
              <a:gd name="connsiteY0" fmla="*/ 60349 h 1966312"/>
              <a:gd name="connsiteX1" fmla="*/ 584496 w 1884129"/>
              <a:gd name="connsiteY1" fmla="*/ 68816 h 1966312"/>
              <a:gd name="connsiteX2" fmla="*/ 296 w 1884129"/>
              <a:gd name="connsiteY2" fmla="*/ 754616 h 1966312"/>
              <a:gd name="connsiteX3" fmla="*/ 516763 w 1884129"/>
              <a:gd name="connsiteY3" fmla="*/ 1939949 h 1966312"/>
              <a:gd name="connsiteX4" fmla="*/ 1287229 w 1884129"/>
              <a:gd name="connsiteY4" fmla="*/ 1461582 h 19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9" h="1966312">
                <a:moveTo>
                  <a:pt x="1884129" y="60349"/>
                </a:moveTo>
                <a:cubicBezTo>
                  <a:pt x="1391298" y="6727"/>
                  <a:pt x="898468" y="-46895"/>
                  <a:pt x="584496" y="68816"/>
                </a:cubicBezTo>
                <a:cubicBezTo>
                  <a:pt x="270524" y="184527"/>
                  <a:pt x="11585" y="442761"/>
                  <a:pt x="296" y="754616"/>
                </a:cubicBezTo>
                <a:cubicBezTo>
                  <a:pt x="-10993" y="1066471"/>
                  <a:pt x="302274" y="1822121"/>
                  <a:pt x="516763" y="1939949"/>
                </a:cubicBezTo>
                <a:cubicBezTo>
                  <a:pt x="731252" y="2057777"/>
                  <a:pt x="1009240" y="1759679"/>
                  <a:pt x="1287229" y="1461582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1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We cannot identify</a:t>
            </a: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this expected potential outcome simply by conditioning!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baseline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+mj-lt"/>
              </a:rPr>
              <a:t>Let’s take it one step at a time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What can we identify by conditioning?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of Last Period Intervention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We have conditional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ignorability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spc="-8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⊥⊥</m:t>
                    </m:r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∣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Target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can be identified by conditioning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>
                                  <a:lumMod val="95000"/>
                                </a:prstClr>
                              </a:solidFill>
                              <a:effectLst>
                                <a:outerShdw blurRad="9525" dist="25400" dir="14640000" algn="tl" rotWithShape="0">
                                  <a:prstClr val="black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+mj-lt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+mj-lt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blipFill>
                <a:blip r:embed="rId2"/>
                <a:stretch>
                  <a:fillRect l="-102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/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Identification by conditioning: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noProof="0" dirty="0">
                    <a:solidFill>
                      <a:srgbClr val="212123"/>
                    </a:solidFill>
                    <a:latin typeface="+mj-lt"/>
                  </a:rPr>
                  <a:t>Train a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noProof="0" dirty="0">
                  <a:solidFill>
                    <a:srgbClr val="212123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Evaluate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blipFill>
                <a:blip r:embed="rId8"/>
                <a:stretch>
                  <a:fillRect l="-1360" t="-174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1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But now we can “adjust the observed outcome” using this counterfactual model to remove the second period treatment!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Replace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+mj-lt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adj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+mj-lt"/>
                      </a:rPr>
                      <m:t>≔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Estimating the target quantity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+mj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+mj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+mj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+mj-lt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is the same as estimating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adj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We can estimate this by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blipFill>
                <a:blip r:embed="rId2"/>
                <a:stretch>
                  <a:fillRect l="-640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467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/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6EE079-6FDA-AE6B-A542-E07A18D38C0E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>
            <a:off x="1639872" y="3640403"/>
            <a:ext cx="10840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9ADE5-2617-FF32-7DFB-894ACAE778D5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1531457" y="270438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A73E59-BC70-AF58-E823-6029175C972A}"/>
              </a:ext>
            </a:extLst>
          </p:cNvPr>
          <p:cNvCxnSpPr>
            <a:cxnSpLocks/>
            <a:stCxn id="67" idx="5"/>
            <a:endCxn id="3" idx="1"/>
          </p:cNvCxnSpPr>
          <p:nvPr/>
        </p:nvCxnSpPr>
        <p:spPr>
          <a:xfrm>
            <a:off x="2404075" y="2694224"/>
            <a:ext cx="428252" cy="688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DAD68D-9503-698F-AA6C-945D1EB0B4C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231219" y="2700201"/>
            <a:ext cx="202258" cy="6718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93C7A3-6521-1F27-A18E-7D9E117E18E5}"/>
              </a:ext>
            </a:extLst>
          </p:cNvPr>
          <p:cNvGrpSpPr/>
          <p:nvPr/>
        </p:nvGrpSpPr>
        <p:grpSpPr>
          <a:xfrm>
            <a:off x="3480180" y="2065858"/>
            <a:ext cx="919402" cy="735064"/>
            <a:chOff x="1780208" y="2407817"/>
            <a:chExt cx="919402" cy="735064"/>
          </a:xfrm>
          <a:solidFill>
            <a:schemeClr val="bg1">
              <a:lumMod val="95000"/>
            </a:schemeClr>
          </a:solidFill>
        </p:grpSpPr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C47D567C-92AD-9DC4-E581-8C8105FA41BE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95C51512-5393-9A6E-B653-2AF4160DC5B1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/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/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/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/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1551E8B-37EB-44C6-2C61-70B908650EBF}"/>
              </a:ext>
            </a:extLst>
          </p:cNvPr>
          <p:cNvSpPr/>
          <p:nvPr/>
        </p:nvSpPr>
        <p:spPr>
          <a:xfrm>
            <a:off x="403017" y="1691879"/>
            <a:ext cx="5399153" cy="2361974"/>
          </a:xfrm>
          <a:prstGeom prst="triangle">
            <a:avLst>
              <a:gd name="adj" fmla="val 31459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/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7A0D7-3395-89ED-4E9C-A78C0E51DD2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464213" y="3640403"/>
            <a:ext cx="600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/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/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25C45-DEA4-E321-79F7-B0272FA1E616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8268141" y="363822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542B3-F0AB-27AF-E1AA-86AF1CA950A2}"/>
              </a:ext>
            </a:extLst>
          </p:cNvPr>
          <p:cNvCxnSpPr>
            <a:cxnSpLocks/>
            <a:stCxn id="14" idx="0"/>
            <a:endCxn id="26" idx="4"/>
          </p:cNvCxnSpPr>
          <p:nvPr/>
        </p:nvCxnSpPr>
        <p:spPr>
          <a:xfrm flipV="1">
            <a:off x="7897991" y="281121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6D121-43F9-2A29-E242-36DC2A57D0D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61395" y="270438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/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72212-C064-7B51-D845-9AA7060BB0E0}"/>
              </a:ext>
            </a:extLst>
          </p:cNvPr>
          <p:cNvCxnSpPr>
            <a:cxnSpLocks/>
            <a:stCxn id="19" idx="7"/>
            <a:endCxn id="28" idx="4"/>
          </p:cNvCxnSpPr>
          <p:nvPr/>
        </p:nvCxnSpPr>
        <p:spPr>
          <a:xfrm flipV="1">
            <a:off x="9938741" y="281553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69BD1-496F-F0DB-3D53-3AE756FA25D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9169810" y="244679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A4623-58B6-4485-A469-0DB73115C75A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0047156" y="363822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F1F8C-F613-8CF4-49E5-926A65C03F87}"/>
              </a:ext>
            </a:extLst>
          </p:cNvPr>
          <p:cNvCxnSpPr>
            <a:cxnSpLocks/>
            <a:stCxn id="29" idx="4"/>
            <a:endCxn id="15" idx="0"/>
          </p:cNvCxnSpPr>
          <p:nvPr/>
        </p:nvCxnSpPr>
        <p:spPr>
          <a:xfrm>
            <a:off x="11006709" y="272536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/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/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/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/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definition</m:t>
                              </m:r>
                              <m: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72292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63877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65546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42892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73961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51307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98555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62698" y="5840652"/>
            <a:ext cx="601179" cy="1138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1742246-AF1D-D268-8DAD-359B744CA24E}"/>
              </a:ext>
            </a:extLst>
          </p:cNvPr>
          <p:cNvSpPr/>
          <p:nvPr/>
        </p:nvSpPr>
        <p:spPr>
          <a:xfrm>
            <a:off x="5787180" y="5730779"/>
            <a:ext cx="2275518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</a:t>
                </a:r>
                <a:r>
                  <a:rPr kumimoji="0" lang="en-US" sz="2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∼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j-lt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~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j-lt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/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These set of equations (and their generalization to many periods) are known 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+mj-lt"/>
                  </a:rPr>
                  <a:t>-formula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blipFill>
                <a:blip r:embed="rId16"/>
                <a:stretch>
                  <a:fillRect l="-10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G-computation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+mj-lt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+mj-lt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+mj-l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+mj-lt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+mj-lt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+mj-lt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+mj-lt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+mj-lt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+mj-lt"/>
                            </a:rPr>
                            <m:t>≔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3600" b="0" i="1" smtClean="0"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+mj-lt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+mj-lt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+mj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+mj-lt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+mj-lt"/>
                            </a:rPr>
                            <m:t>≔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3600" b="0" i="1" smtClean="0">
                              <a:latin typeface="+mj-lt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+mj-lt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+mj-l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439052" y="2713621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𝑍</m:t>
                        </m:r>
                        <m:r>
                          <a:rPr lang="en-US" b="0" i="1" smtClean="0">
                            <a:latin typeface="+mj-lt"/>
                          </a:rPr>
                          <m:t>;</m:t>
                        </m:r>
                        <m:r>
                          <a:rPr lang="en-US" b="0" i="1" smtClean="0">
                            <a:latin typeface="+mj-lt"/>
                          </a:rPr>
                          <m:t>𝜃</m:t>
                        </m:r>
                        <m:r>
                          <a:rPr lang="en-US" b="0" i="1" smtClean="0">
                            <a:latin typeface="+mj-lt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8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4" y="523356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E167B-6A4F-090D-85E0-823245AAF58C}"/>
              </a:ext>
            </a:extLst>
          </p:cNvPr>
          <p:cNvSpPr txBox="1"/>
          <p:nvPr/>
        </p:nvSpPr>
        <p:spPr>
          <a:xfrm>
            <a:off x="833223" y="5642126"/>
            <a:ext cx="637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Using parametric models to estimate these functions (e.g. linear or logistic regression) and plug them in the formula is known as the “parametric g computation”</a:t>
            </a:r>
          </a:p>
        </p:txBody>
      </p:sp>
    </p:spTree>
    <p:extLst>
      <p:ext uri="{BB962C8B-B14F-4D97-AF65-F5344CB8AC3E}">
        <p14:creationId xmlns:p14="http://schemas.microsoft.com/office/powerpoint/2010/main" val="7512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582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3411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ML Based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650067" y="2620433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𝑍</m:t>
                        </m:r>
                        <m:r>
                          <a:rPr lang="en-US" b="0" i="1" smtClean="0">
                            <a:latin typeface="+mj-lt"/>
                          </a:rPr>
                          <m:t>;</m:t>
                        </m:r>
                        <m:r>
                          <a:rPr lang="en-US" b="0" i="1" smtClean="0">
                            <a:latin typeface="+mj-lt"/>
                          </a:rPr>
                          <m:t>𝜃</m:t>
                        </m:r>
                        <m:r>
                          <a:rPr lang="en-US" b="0" i="1" smtClean="0">
                            <a:latin typeface="+mj-lt"/>
                          </a:rPr>
                          <m:t>,</m:t>
                        </m:r>
                        <m:r>
                          <a:rPr lang="en-US" b="0" i="1" smtClean="0">
                            <a:latin typeface="+mj-lt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/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If we use ML for these predictive problems, then we wont be able to construct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𝜃</m:t>
                    </m:r>
                  </m:oMath>
                </a14:m>
                <a:r>
                  <a:rPr lang="en-US" dirty="0">
                    <a:latin typeface="+mj-lt"/>
                  </a:rPr>
                  <a:t> because moment is not </a:t>
                </a:r>
                <a:r>
                  <a:rPr lang="en-US" dirty="0" err="1">
                    <a:latin typeface="+mj-lt"/>
                  </a:rPr>
                  <a:t>Neyman</a:t>
                </a:r>
                <a:r>
                  <a:rPr lang="en-US" dirty="0">
                    <a:latin typeface="+mj-lt"/>
                  </a:rPr>
                  <a:t> orthogonal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We can apply the Inverse Propensity based debiasing idea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blipFill>
                <a:blip r:embed="rId17"/>
                <a:stretch>
                  <a:fillRect l="-86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AB0A61A-839A-13AF-DB7F-7B2D54E05489}"/>
              </a:ext>
            </a:extLst>
          </p:cNvPr>
          <p:cNvSpPr/>
          <p:nvPr/>
        </p:nvSpPr>
        <p:spPr>
          <a:xfrm>
            <a:off x="4609496" y="2659501"/>
            <a:ext cx="236607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592FD-CEB4-65FD-0F2D-4F88E17D994B}"/>
              </a:ext>
            </a:extLst>
          </p:cNvPr>
          <p:cNvSpPr txBox="1"/>
          <p:nvPr/>
        </p:nvSpPr>
        <p:spPr>
          <a:xfrm>
            <a:off x="4915848" y="2217451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Inverse Propensity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1" y="2698015"/>
            <a:ext cx="3236927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/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Residual of the Regression Problem that defines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blipFill>
                <a:blip r:embed="rId3"/>
                <a:stretch>
                  <a:fillRect l="-1418" t="-4717" r="-2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4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2" y="2698015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6638214" y="1793426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</p:spTree>
    <p:extLst>
      <p:ext uri="{BB962C8B-B14F-4D97-AF65-F5344CB8AC3E}">
        <p14:creationId xmlns:p14="http://schemas.microsoft.com/office/powerpoint/2010/main" val="1145625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5980755" y="1457331"/>
            <a:ext cx="439782" cy="71494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t="-5660" r="-17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84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10CF381-9CA2-3462-18E8-26AAFBFD15E8}"/>
              </a:ext>
            </a:extLst>
          </p:cNvPr>
          <p:cNvSpPr/>
          <p:nvPr/>
        </p:nvSpPr>
        <p:spPr>
          <a:xfrm>
            <a:off x="2633133" y="3814383"/>
            <a:ext cx="2298700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/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IPS term already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A7D9563-E21B-E82C-4157-A74D7B924983}"/>
              </a:ext>
            </a:extLst>
          </p:cNvPr>
          <p:cNvSpPr/>
          <p:nvPr/>
        </p:nvSpPr>
        <p:spPr>
          <a:xfrm>
            <a:off x="4961469" y="3827998"/>
            <a:ext cx="2298700" cy="1045995"/>
          </a:xfrm>
          <a:prstGeom prst="flowChartAlternate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/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New IPS term for second period treatment introduced to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blipFill>
                <a:blip r:embed="rId7"/>
                <a:stretch>
                  <a:fillRect l="-2244" t="-3046" r="-349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018FF75-C774-09DE-A6AD-A6A4D0FA281B}"/>
              </a:ext>
            </a:extLst>
          </p:cNvPr>
          <p:cNvSpPr/>
          <p:nvPr/>
        </p:nvSpPr>
        <p:spPr>
          <a:xfrm>
            <a:off x="7289805" y="3834555"/>
            <a:ext cx="229870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/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Residual of the regression problem that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blipFill>
                <a:blip r:embed="rId8"/>
                <a:stretch>
                  <a:fillRect l="-1247" t="-3311" r="-299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9E6339-BC0E-67E5-2BC4-E0C7CFD81CB1}"/>
              </a:ext>
            </a:extLst>
          </p:cNvPr>
          <p:cNvSpPr txBox="1"/>
          <p:nvPr/>
        </p:nvSpPr>
        <p:spPr>
          <a:xfrm>
            <a:off x="6466476" y="5445278"/>
            <a:ext cx="53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This moment now satisfies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orthogonality with respect to all the nuisance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We need to also estimate the propensity functions via generic ML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582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F16A-8F7B-93F1-895E-8CF9294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Treatments and Alternative Approach to Identification and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87A-A33A-ED83-D690-2D5DC08A0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6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D2A-B903-DD08-3D87-9B62AB4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continuous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93CD-88B1-748C-83A3-0F73A871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propensity based approach to de-biasing does not apply</a:t>
            </a:r>
          </a:p>
          <a:p>
            <a:endParaRPr lang="en-US" dirty="0"/>
          </a:p>
          <a:p>
            <a:r>
              <a:rPr lang="en-US" dirty="0"/>
              <a:t>What is the analogue of the “Residual-on-Residual” or “</a:t>
            </a:r>
            <a:r>
              <a:rPr lang="en-US" dirty="0" err="1"/>
              <a:t>Partialling</a:t>
            </a:r>
            <a:r>
              <a:rPr lang="en-US" dirty="0"/>
              <a:t>-Out” (FWL) approach for the dynamic treatment regime, which is also applicable to continuous treatments?</a:t>
            </a:r>
          </a:p>
        </p:txBody>
      </p:sp>
    </p:spTree>
    <p:extLst>
      <p:ext uri="{BB962C8B-B14F-4D97-AF65-F5344CB8AC3E}">
        <p14:creationId xmlns:p14="http://schemas.microsoft.com/office/powerpoint/2010/main" val="2415748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Adjust outcome by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su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blipFill>
                <a:blip r:embed="rId2"/>
                <a:stretch>
                  <a:fillRect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Calibri Light" panose="020F03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Adjust outcome by 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subtracting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12123"/>
                  </a:solidFill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If “effect” is assumed to have a simple parametric form, then this approach leverages this simplicity!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Calibri Light" panose="020F0302020204030204"/>
                  </a:rPr>
                  <a:t>Repeat in a backwards manner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blipFill>
                <a:blip r:embed="rId2"/>
                <a:stretch>
                  <a:fillRect l="-593" b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of new problems </a:t>
            </a:r>
          </a:p>
          <a:p>
            <a:r>
              <a:rPr lang="en-US" b="1" dirty="0"/>
              <a:t>Correlation:</a:t>
            </a:r>
            <a:r>
              <a:rPr lang="en-US" dirty="0"/>
              <a:t> samples stemming from each unit (or sometimes cluster of units from the same “site”) are correlated</a:t>
            </a:r>
          </a:p>
          <a:p>
            <a:r>
              <a:rPr lang="en-US" b="1" dirty="0"/>
              <a:t>Censoring/Missingness:</a:t>
            </a:r>
            <a:r>
              <a:rPr lang="en-US" dirty="0"/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3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Estimate the “effect”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≔</m:t>
                      </m:r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adj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j-lt"/>
                        </a:rPr>
                        <m:t>←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+mj-lt"/>
                        </a:rPr>
                        <m:t>𝑌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+mj-l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+mj-lt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≈</m:t>
                      </m:r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+mj-lt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+mj-lt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+mj-lt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+mj-lt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212123"/>
                              </a:solidFill>
                              <a:latin typeface="+mj-lt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solidFill>
                            <a:srgbClr val="212123"/>
                          </a:solidFill>
                          <a:latin typeface="+mj-l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+mj-lt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adj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 Linearity: Linear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61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We can estimate these effects via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partialling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out!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22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Dynamic DML (</a:t>
            </a:r>
            <a:r>
              <a:rPr lang="en-US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Partialling</a:t>
            </a: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 Out)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Construct residuals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Run OLS:</a:t>
                </a: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+mj-lt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𝑎𝑑𝑗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𝑌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Construct residuals: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𝑎𝑑𝑗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+mj-lt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+mj-l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Run 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+mj-lt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+mj-lt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≔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+mj-lt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69880" y="4977654"/>
            <a:ext cx="5589972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716622" y="631252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2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89082" y="4881467"/>
            <a:ext cx="5589972" cy="105342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81847" y="5934891"/>
            <a:ext cx="700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 the same reason why the Residual-on-Residual moment was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orthogonal, this estimation process is also orthogonal and we can use ML for these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83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E1E-EA39-7EAD-6698-E65CAC8F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from Operations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9E74-692B-01B5-1F4F-569B7FCA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on Investment at Microsoft</a:t>
            </a:r>
          </a:p>
        </p:txBody>
      </p:sp>
    </p:spTree>
    <p:extLst>
      <p:ext uri="{BB962C8B-B14F-4D97-AF65-F5344CB8AC3E}">
        <p14:creationId xmlns:p14="http://schemas.microsoft.com/office/powerpoint/2010/main" val="3107285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 Term Care vs Long Term Care: What's The Difference?">
            <a:extLst>
              <a:ext uri="{FF2B5EF4-FFF2-40B4-BE49-F238E27FC236}">
                <a16:creationId xmlns:a16="http://schemas.microsoft.com/office/drawing/2014/main" id="{7BF66706-44D0-48B2-AB04-6227BABE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7" b="99743" l="4924" r="89474">
                        <a14:foregroundMark x1="68591" y1="6427" x2="68591" y2="6427"/>
                        <a14:foregroundMark x1="21902" y1="54756" x2="21902" y2="54756"/>
                        <a14:foregroundMark x1="21392" y1="56041" x2="21392" y2="56041"/>
                        <a14:foregroundMark x1="18676" y1="59126" x2="18676" y2="59126"/>
                        <a14:foregroundMark x1="7980" y1="53213" x2="7980" y2="53213"/>
                        <a14:foregroundMark x1="4924" y1="52956" x2="4924" y2="52956"/>
                        <a14:foregroundMark x1="28014" y1="55527" x2="28014" y2="55527"/>
                        <a14:foregroundMark x1="38200" y1="57841" x2="38200" y2="57841"/>
                        <a14:foregroundMark x1="42784" y1="57841" x2="42784" y2="57841"/>
                        <a14:foregroundMark x1="47708" y1="58098" x2="47708" y2="58098"/>
                        <a14:foregroundMark x1="51613" y1="60154" x2="51613" y2="60154"/>
                        <a14:foregroundMark x1="51613" y1="59897" x2="51613" y2="59897"/>
                        <a14:foregroundMark x1="53650" y1="59126" x2="53820" y2="59126"/>
                        <a14:foregroundMark x1="57385" y1="59126" x2="57385" y2="59126"/>
                        <a14:foregroundMark x1="57385" y1="59126" x2="57385" y2="59126"/>
                        <a14:foregroundMark x1="56537" y1="61954" x2="56537" y2="61954"/>
                        <a14:foregroundMark x1="55518" y1="61954" x2="55008" y2="61954"/>
                        <a14:foregroundMark x1="54839" y1="61440" x2="65535" y2="62468"/>
                        <a14:foregroundMark x1="65535" y1="62468" x2="67402" y2="64524"/>
                        <a14:foregroundMark x1="19185" y1="28535" x2="62139" y2="23650"/>
                        <a14:foregroundMark x1="62139" y1="23650" x2="73854" y2="16452"/>
                        <a14:foregroundMark x1="47029" y1="92802" x2="47029" y2="92802"/>
                        <a14:foregroundMark x1="46010" y1="99743" x2="46010" y2="99743"/>
                        <a14:foregroundMark x1="67912" y1="62468" x2="67912" y2="6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26" y="2329474"/>
            <a:ext cx="4711600" cy="31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Long-Term Returns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4D27-5CD3-4063-9067-F6EF92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359556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frequently deploys new discount or customer support programs</a:t>
            </a:r>
          </a:p>
          <a:p>
            <a:r>
              <a:rPr lang="en-US" dirty="0"/>
              <a:t>Which of these programs (“investments”) are more successful than others?</a:t>
            </a:r>
          </a:p>
          <a:p>
            <a:r>
              <a:rPr lang="en-US" dirty="0"/>
              <a:t>Success is a </a:t>
            </a:r>
            <a:r>
              <a:rPr lang="en-US" dirty="0">
                <a:solidFill>
                  <a:srgbClr val="893011"/>
                </a:solidFill>
              </a:rPr>
              <a:t>long-term</a:t>
            </a:r>
            <a:r>
              <a:rPr lang="en-US" dirty="0"/>
              <a:t> objective: what is the effect of the program on the two-year customer journey (e.g., effect on two-year revenue)</a:t>
            </a:r>
          </a:p>
          <a:p>
            <a:r>
              <a:rPr lang="en-US" dirty="0"/>
              <a:t>We cannot wait two years to evaluate a program</a:t>
            </a:r>
          </a:p>
          <a:p>
            <a:r>
              <a:rPr lang="en-US" dirty="0">
                <a:solidFill>
                  <a:srgbClr val="893011"/>
                </a:solidFill>
              </a:rPr>
              <a:t>Main Question.</a:t>
            </a:r>
            <a:r>
              <a:rPr lang="en-US" dirty="0"/>
              <a:t> Can we construct estimates of the values of these programs with </a:t>
            </a:r>
            <a:r>
              <a:rPr lang="en-US" dirty="0">
                <a:solidFill>
                  <a:srgbClr val="893011"/>
                </a:solidFill>
              </a:rPr>
              <a:t>short-term</a:t>
            </a:r>
            <a:r>
              <a:rPr lang="en-US" dirty="0"/>
              <a:t> data, e.g. after 6 months? </a:t>
            </a:r>
          </a:p>
        </p:txBody>
      </p:sp>
    </p:spTree>
    <p:extLst>
      <p:ext uri="{BB962C8B-B14F-4D97-AF65-F5344CB8AC3E}">
        <p14:creationId xmlns:p14="http://schemas.microsoft.com/office/powerpoint/2010/main" val="9897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936E-8706-44D3-A88A-CEE1104E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Effects from Short-Term Surrogates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there are many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are indicative of a customer’s long-term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(e.g. the next 6-month purchase patterns of a customer could be indicative of their long-term spend)</a:t>
                </a:r>
              </a:p>
              <a:p>
                <a:r>
                  <a:rPr lang="en-US" dirty="0"/>
                  <a:t>Suppose that investment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affects long-term rewards if and only if it affects these short-term signals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call these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surrogates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/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/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/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D70C6-A28F-4B4E-8CA3-3996B28834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351029" y="437487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0FC3A7-98B7-48DF-9F82-E92037E8DE6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096000" y="437487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291E-D7CB-4029-892F-77C5E470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with Surrogates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Since long-term effect goes only through surrogates:</a:t>
                </a:r>
              </a:p>
              <a:p>
                <a:pPr marL="36900" indent="0" algn="ctr">
                  <a:buNone/>
                </a:pPr>
                <a:r>
                  <a:rPr lang="en-US" sz="1800" dirty="0"/>
                  <a:t>expected effect on long-term reward = effect on projected long-term reward based on surrogates</a:t>
                </a:r>
              </a:p>
              <a:p>
                <a:pPr marL="36900" indent="0" algn="ctr">
                  <a:buNone/>
                </a:pPr>
                <a:endParaRPr lang="en-US" sz="1800" dirty="0"/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900" dirty="0"/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/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/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/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25E7A7-96D1-4E78-9D0F-57F4BB015E9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23483" y="623385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43295-0DE9-46FD-AB18-CA0F38A8262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368454" y="623385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51EAB01-D5FB-40D5-A8C5-0EF8D036000E}"/>
              </a:ext>
            </a:extLst>
          </p:cNvPr>
          <p:cNvSpPr/>
          <p:nvPr/>
        </p:nvSpPr>
        <p:spPr>
          <a:xfrm rot="5400000">
            <a:off x="2323903" y="3359369"/>
            <a:ext cx="70006" cy="845111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/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if intervene and set</a:t>
                </a:r>
                <a:r>
                  <a:rPr kumimoji="0" lang="en-US" sz="1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investment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40238D68-9BE2-4178-AB29-5E03D31485CB}"/>
              </a:ext>
            </a:extLst>
          </p:cNvPr>
          <p:cNvSpPr/>
          <p:nvPr/>
        </p:nvSpPr>
        <p:spPr>
          <a:xfrm rot="5400000">
            <a:off x="5176387" y="3210059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/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of samples that received investment=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lang="en-US" sz="14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</a:rPr>
                  <a:t>in data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1AABFCF4-77E5-4D91-8181-77D52B129F85}"/>
              </a:ext>
            </a:extLst>
          </p:cNvPr>
          <p:cNvSpPr/>
          <p:nvPr/>
        </p:nvSpPr>
        <p:spPr>
          <a:xfrm rot="5400000">
            <a:off x="7114436" y="2723665"/>
            <a:ext cx="45719" cy="2082592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00E3E-5AD3-4EB1-9096-8900B67099C9}"/>
              </a:ext>
            </a:extLst>
          </p:cNvPr>
          <p:cNvSpPr txBox="1"/>
          <p:nvPr/>
        </p:nvSpPr>
        <p:spPr>
          <a:xfrm>
            <a:off x="6401208" y="3764035"/>
            <a:ext cx="14378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Tower Law of Expectations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B6DD2FD-E7E4-46EE-BBEC-1CEA63E389E7}"/>
              </a:ext>
            </a:extLst>
          </p:cNvPr>
          <p:cNvSpPr/>
          <p:nvPr/>
        </p:nvSpPr>
        <p:spPr>
          <a:xfrm rot="5400000">
            <a:off x="9006621" y="3490372"/>
            <a:ext cx="82576" cy="586036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E73F2-79C0-4EF9-9736-C196E863EB3C}"/>
              </a:ext>
            </a:extLst>
          </p:cNvPr>
          <p:cNvSpPr txBox="1"/>
          <p:nvPr/>
        </p:nvSpPr>
        <p:spPr>
          <a:xfrm>
            <a:off x="8317250" y="3814620"/>
            <a:ext cx="1524841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Forecasted 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eward</a:t>
            </a: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from surrogates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1FCC9-AE97-4D85-BE7F-5C10DABF9BDA}"/>
              </a:ext>
            </a:extLst>
          </p:cNvPr>
          <p:cNvSpPr txBox="1"/>
          <p:nvPr/>
        </p:nvSpPr>
        <p:spPr>
          <a:xfrm>
            <a:off x="2814112" y="1529666"/>
            <a:ext cx="82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(Prentice, 1989;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Begg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Leung, 2000;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Frangakis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Rubin, 2002; Freedman et al., 1992; Athey et al., 2020)</a:t>
            </a:r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F3109CEF-ED2C-482D-8F65-66E9CF98BFF4}"/>
              </a:ext>
            </a:extLst>
          </p:cNvPr>
          <p:cNvSpPr/>
          <p:nvPr/>
        </p:nvSpPr>
        <p:spPr>
          <a:xfrm flipH="1">
            <a:off x="3883182" y="496404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6041404C-770F-4406-8EF0-9FB099D4B88C}"/>
              </a:ext>
            </a:extLst>
          </p:cNvPr>
          <p:cNvSpPr/>
          <p:nvPr/>
        </p:nvSpPr>
        <p:spPr>
          <a:xfrm>
            <a:off x="3795351" y="496853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/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/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/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/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AF50B9-F8F7-4C41-A420-54EAF84F187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23483" y="5330577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833D22-F93E-4169-85AA-BD8EA584CA24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6368454" y="5330576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F0D21F-7D9E-4EBE-8A89-9F9AF54A5252}"/>
              </a:ext>
            </a:extLst>
          </p:cNvPr>
          <p:cNvSpPr txBox="1"/>
          <p:nvPr/>
        </p:nvSpPr>
        <p:spPr>
          <a:xfrm>
            <a:off x="2772076" y="3781924"/>
            <a:ext cx="1686166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Independence</a:t>
            </a:r>
            <a:r>
              <a:rPr kumimoji="0" lang="en-US" sz="14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in counterfactual 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E5F54A4-D15C-4415-8514-0DD3645B4E1D}"/>
              </a:ext>
            </a:extLst>
          </p:cNvPr>
          <p:cNvSpPr/>
          <p:nvPr/>
        </p:nvSpPr>
        <p:spPr>
          <a:xfrm rot="5400000">
            <a:off x="3613200" y="3209790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4" grpId="0" animBg="1"/>
      <p:bldP spid="6" grpId="0" animBg="1"/>
      <p:bldP spid="8" grpId="0"/>
      <p:bldP spid="10" grpId="0"/>
      <p:bldP spid="31" grpId="0" animBg="1"/>
      <p:bldP spid="33" grpId="0" animBg="1"/>
      <p:bldP spid="37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They present a separate set of new problems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Correlation: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samples stemming from each unit (or sometimes cluster of units from the same “site”) are correlated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Censoring/Missingness: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0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2EDBD8-4BE9-4C00-A660-FA33DBDEBDE0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6CF12-D35C-410C-95F8-7321A62B28F9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7" grpId="0" animBg="1"/>
      <p:bldP spid="12" grpId="0" animBg="1"/>
      <p:bldP spid="13" grpId="0" animBg="1"/>
      <p:bldP spid="3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/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677541-C4A0-4D0F-AAAB-E5C15A73638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623557" y="4017138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3D3877-5A73-439D-8DD6-9940BB4F9F0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7515142" y="3083094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/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BA74B-D1CB-4349-A795-CB4675762CF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76682" y="4017138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37033-C548-4696-BE81-EACA15A027DD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268267" y="3083094"/>
            <a:ext cx="456225" cy="67645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26BA09F-C679-4191-8D51-4750AB3276CA}"/>
              </a:ext>
            </a:extLst>
          </p:cNvPr>
          <p:cNvSpPr/>
          <p:nvPr/>
        </p:nvSpPr>
        <p:spPr>
          <a:xfrm>
            <a:off x="7414149" y="4470276"/>
            <a:ext cx="475997" cy="4435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U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CDAD5-1DD6-4966-8258-34CFC4438B1D}"/>
              </a:ext>
            </a:extLst>
          </p:cNvPr>
          <p:cNvSpPr txBox="1"/>
          <p:nvPr/>
        </p:nvSpPr>
        <p:spPr>
          <a:xfrm>
            <a:off x="6965501" y="4919413"/>
            <a:ext cx="1403604" cy="4306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No un-measured confounders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2DAAF-2817-4BD8-AA21-F90C9410857D}"/>
              </a:ext>
            </a:extLst>
          </p:cNvPr>
          <p:cNvCxnSpPr>
            <a:cxnSpLocks/>
          </p:cNvCxnSpPr>
          <p:nvPr/>
        </p:nvCxnSpPr>
        <p:spPr>
          <a:xfrm flipV="1">
            <a:off x="7846189" y="3189791"/>
            <a:ext cx="368391" cy="1353658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1AAC3-4311-4941-9694-A7EBD5DCADB5}"/>
              </a:ext>
            </a:extLst>
          </p:cNvPr>
          <p:cNvCxnSpPr>
            <a:cxnSpLocks/>
          </p:cNvCxnSpPr>
          <p:nvPr/>
        </p:nvCxnSpPr>
        <p:spPr>
          <a:xfrm flipV="1">
            <a:off x="7890146" y="4276900"/>
            <a:ext cx="1042282" cy="413373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243E0E8B-05B1-4AF6-B75A-FE0614DABC8C}"/>
              </a:ext>
            </a:extLst>
          </p:cNvPr>
          <p:cNvSpPr/>
          <p:nvPr/>
        </p:nvSpPr>
        <p:spPr>
          <a:xfrm>
            <a:off x="7445956" y="4477344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33384B-C246-466B-8DE0-4A143B1168FC}"/>
              </a:ext>
            </a:extLst>
          </p:cNvPr>
          <p:cNvSpPr/>
          <p:nvPr/>
        </p:nvSpPr>
        <p:spPr>
          <a:xfrm>
            <a:off x="8603253" y="2971621"/>
            <a:ext cx="2254714" cy="893356"/>
          </a:xfrm>
          <a:custGeom>
            <a:avLst/>
            <a:gdLst>
              <a:gd name="connsiteX0" fmla="*/ 0 w 2852256"/>
              <a:gd name="connsiteY0" fmla="*/ 0 h 1979802"/>
              <a:gd name="connsiteX1" fmla="*/ 1073790 w 2852256"/>
              <a:gd name="connsiteY1" fmla="*/ 385893 h 1979802"/>
              <a:gd name="connsiteX2" fmla="*/ 1736521 w 2852256"/>
              <a:gd name="connsiteY2" fmla="*/ 1476462 h 1979802"/>
              <a:gd name="connsiteX3" fmla="*/ 2852256 w 2852256"/>
              <a:gd name="connsiteY3" fmla="*/ 1979802 h 197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256" h="1979802">
                <a:moveTo>
                  <a:pt x="0" y="0"/>
                </a:moveTo>
                <a:cubicBezTo>
                  <a:pt x="392185" y="69908"/>
                  <a:pt x="784370" y="139816"/>
                  <a:pt x="1073790" y="385893"/>
                </a:cubicBezTo>
                <a:cubicBezTo>
                  <a:pt x="1363210" y="631970"/>
                  <a:pt x="1440110" y="1210811"/>
                  <a:pt x="1736521" y="1476462"/>
                </a:cubicBezTo>
                <a:cubicBezTo>
                  <a:pt x="2032932" y="1742113"/>
                  <a:pt x="2442594" y="1860957"/>
                  <a:pt x="2852256" y="1979802"/>
                </a:cubicBezTo>
              </a:path>
            </a:pathLst>
          </a:custGeom>
          <a:noFill/>
          <a:ln w="2857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6E5E8CC9-BA5C-4398-B4C1-2CF20DE015BC}"/>
              </a:ext>
            </a:extLst>
          </p:cNvPr>
          <p:cNvSpPr/>
          <p:nvPr/>
        </p:nvSpPr>
        <p:spPr>
          <a:xfrm>
            <a:off x="9153161" y="2901871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3115B-B662-4085-92BC-4D2ACB5514CF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E1C7-B8AA-4B1F-A736-B54A60AB442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7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Yellow question mark">
            <a:extLst>
              <a:ext uri="{FF2B5EF4-FFF2-40B4-BE49-F238E27FC236}">
                <a16:creationId xmlns:a16="http://schemas.microsoft.com/office/drawing/2014/main" id="{683F25AA-AEA6-433D-AB59-E94DD097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Key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Long-term effect only goes through surrogates</a:t>
                </a:r>
              </a:p>
              <a:p>
                <a:r>
                  <a:rPr lang="en-US" dirty="0"/>
                  <a:t>Expected relationship between surrogates and long-term reward is the same long-term setting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) and in short-term setting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09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Assumptions can be Easily Violated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latin typeface="Calisto MT" panose="02040603050505030304"/>
              </a:rPr>
              <a:t>I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nvestment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 policies are dynamic and change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BEF82B-55E8-48D0-9114-70EE95823BDD}"/>
              </a:ext>
            </a:extLst>
          </p:cNvPr>
          <p:cNvCxnSpPr>
            <a:cxnSpLocks/>
            <a:stCxn id="41" idx="5"/>
            <a:endCxn id="40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0AE565-C7A0-424B-A682-95312485FF12}"/>
              </a:ext>
            </a:extLst>
          </p:cNvPr>
          <p:cNvCxnSpPr>
            <a:cxnSpLocks/>
            <a:stCxn id="48" idx="5"/>
            <a:endCxn id="47" idx="1"/>
          </p:cNvCxnSpPr>
          <p:nvPr/>
        </p:nvCxnSpPr>
        <p:spPr>
          <a:xfrm>
            <a:off x="1197957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/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/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/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578C8-55AF-401E-8A9E-4B0A24A36D0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267433" y="3970027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/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8E48EB-CF0C-4964-B513-81430EFFA188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2159018" y="3033810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9B155F-229C-4570-B71A-743C2A87C24A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06372" y="2776221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E6ED04-B496-4462-A973-6F87EE51412C}"/>
              </a:ext>
            </a:extLst>
          </p:cNvPr>
          <p:cNvCxnSpPr>
            <a:cxnSpLocks/>
            <a:stCxn id="51" idx="5"/>
            <a:endCxn id="49" idx="1"/>
          </p:cNvCxnSpPr>
          <p:nvPr/>
        </p:nvCxnSpPr>
        <p:spPr>
          <a:xfrm>
            <a:off x="3403981" y="3033810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67A17F-C697-4266-9481-BE46849DB2E9}"/>
              </a:ext>
            </a:extLst>
          </p:cNvPr>
          <p:cNvSpPr txBox="1"/>
          <p:nvPr/>
        </p:nvSpPr>
        <p:spPr>
          <a:xfrm>
            <a:off x="448869" y="4760168"/>
            <a:ext cx="6289077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e deployed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older/deprecated investments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 a potentially long-term highly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auto-correlated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 manner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Investments are potentially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adaptive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policies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</a:rPr>
              <a:t>change</a:t>
            </a:r>
            <a:endParaRPr lang="en-US" dirty="0">
              <a:solidFill>
                <a:srgbClr val="89301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52062B-1169-4248-8937-913D4D960E86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A8DF5A-E9E3-4CC7-ACE4-974616106467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043D92-9D4B-4E07-A4D9-43CD7C36A309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DA95E-3C03-4D1C-BD33-8D63BE1716B2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5E6-646F-4324-88D8-D6376DD6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Bias of Vanilla Surrogate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7E42-4FD6-4781-B4FA-21A9FBF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Illustrative Example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4186445-D93E-4460-94BC-6F772A24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8" r="-1" b="249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3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EF060BD-3BF2-4F5F-9F21-4C3EC73D8C2F}"/>
              </a:ext>
            </a:extLst>
          </p:cNvPr>
          <p:cNvSpPr/>
          <p:nvPr/>
        </p:nvSpPr>
        <p:spPr>
          <a:xfrm>
            <a:off x="7652085" y="2261937"/>
            <a:ext cx="4445908" cy="2673677"/>
          </a:xfrm>
          <a:prstGeom prst="triangle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BA9D9-B91C-4F1E-BF58-8088EF153073}"/>
              </a:ext>
            </a:extLst>
          </p:cNvPr>
          <p:cNvSpPr txBox="1"/>
          <p:nvPr/>
        </p:nvSpPr>
        <p:spPr>
          <a:xfrm>
            <a:off x="9283697" y="1890396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6C356E-2767-428D-BB82-FF55BBFB7712}"/>
              </a:ext>
            </a:extLst>
          </p:cNvPr>
          <p:cNvSpPr/>
          <p:nvPr/>
        </p:nvSpPr>
        <p:spPr>
          <a:xfrm rot="3192982">
            <a:off x="6877419" y="3317510"/>
            <a:ext cx="2630036" cy="1016927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43AD2-B40F-4837-8B98-1AE721BF7EBE}"/>
              </a:ext>
            </a:extLst>
          </p:cNvPr>
          <p:cNvSpPr txBox="1"/>
          <p:nvPr/>
        </p:nvSpPr>
        <p:spPr>
          <a:xfrm>
            <a:off x="7200652" y="2198332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Want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</a:t>
                </a:r>
                <a:r>
                  <a:rPr lang="en-US" dirty="0"/>
                  <a:t>with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no future treatments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sz="1500" dirty="0">
                  <a:solidFill>
                    <a:srgbClr val="CB9583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/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/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20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  <a:effectLst/>
                  </a:rPr>
                  <a:t>What do we want to estimate?</a:t>
                </a:r>
              </a:p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endParaRPr lang="en-US" dirty="0">
                  <a:solidFill>
                    <a:srgbClr val="FFC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2BABF-ADF4-4B0F-A7D4-5DAB908D5E6C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5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61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2AA08D-4FB7-4700-A978-025923C932EF}"/>
              </a:ext>
            </a:extLst>
          </p:cNvPr>
          <p:cNvSpPr/>
          <p:nvPr/>
        </p:nvSpPr>
        <p:spPr>
          <a:xfrm>
            <a:off x="9178376" y="3202332"/>
            <a:ext cx="2014430" cy="984657"/>
          </a:xfrm>
          <a:custGeom>
            <a:avLst/>
            <a:gdLst>
              <a:gd name="connsiteX0" fmla="*/ 2014430 w 2014430"/>
              <a:gd name="connsiteY0" fmla="*/ 805903 h 984657"/>
              <a:gd name="connsiteX1" fmla="*/ 1340662 w 2014430"/>
              <a:gd name="connsiteY1" fmla="*/ 1506 h 984657"/>
              <a:gd name="connsiteX2" fmla="*/ 0 w 2014430"/>
              <a:gd name="connsiteY2" fmla="*/ 984657 h 9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430" h="984657">
                <a:moveTo>
                  <a:pt x="2014430" y="805903"/>
                </a:moveTo>
                <a:cubicBezTo>
                  <a:pt x="1845415" y="388808"/>
                  <a:pt x="1676400" y="-28286"/>
                  <a:pt x="1340662" y="1506"/>
                </a:cubicBezTo>
                <a:cubicBezTo>
                  <a:pt x="1004924" y="31298"/>
                  <a:pt x="502462" y="507977"/>
                  <a:pt x="0" y="984657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29C630-7447-4CF6-998B-994FBD12F05B}"/>
              </a:ext>
            </a:extLst>
          </p:cNvPr>
          <p:cNvSpPr/>
          <p:nvPr/>
        </p:nvSpPr>
        <p:spPr>
          <a:xfrm>
            <a:off x="9045227" y="4869854"/>
            <a:ext cx="1705047" cy="6876"/>
          </a:xfrm>
          <a:custGeom>
            <a:avLst/>
            <a:gdLst>
              <a:gd name="connsiteX0" fmla="*/ 1705047 w 1705047"/>
              <a:gd name="connsiteY0" fmla="*/ 0 h 6876"/>
              <a:gd name="connsiteX1" fmla="*/ 0 w 1705047"/>
              <a:gd name="connsiteY1" fmla="*/ 6876 h 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047" h="6876">
                <a:moveTo>
                  <a:pt x="1705047" y="0"/>
                </a:moveTo>
                <a:lnTo>
                  <a:pt x="0" y="6876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6512C6-E8A3-4140-9BC4-1892B456543E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E5937-3403-4A4B-AB62-FEB11AA21E90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B393B5-FDCE-4821-B271-A4934724BE8F}"/>
              </a:ext>
            </a:extLst>
          </p:cNvPr>
          <p:cNvSpPr/>
          <p:nvPr/>
        </p:nvSpPr>
        <p:spPr>
          <a:xfrm>
            <a:off x="8329285" y="3382698"/>
            <a:ext cx="1436378" cy="606795"/>
          </a:xfrm>
          <a:custGeom>
            <a:avLst/>
            <a:gdLst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378" h="606795">
                <a:moveTo>
                  <a:pt x="1436378" y="251597"/>
                </a:moveTo>
                <a:cubicBezTo>
                  <a:pt x="1297807" y="267555"/>
                  <a:pt x="1269410" y="70075"/>
                  <a:pt x="1038235" y="37835"/>
                </a:cubicBezTo>
                <a:cubicBezTo>
                  <a:pt x="807060" y="5595"/>
                  <a:pt x="182537" y="-36672"/>
                  <a:pt x="49328" y="58155"/>
                </a:cubicBezTo>
                <a:cubicBezTo>
                  <a:pt x="-83881" y="152982"/>
                  <a:pt x="77550" y="379888"/>
                  <a:pt x="238982" y="60679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34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A3EB12-E1C6-424C-A0BD-3EEB53AA4BCF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203BE-334D-4994-83C4-1DCA94BECAEB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6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13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E2B9CC4-CB41-47A4-892F-2800E874B811}"/>
              </a:ext>
            </a:extLst>
          </p:cNvPr>
          <p:cNvSpPr/>
          <p:nvPr/>
        </p:nvSpPr>
        <p:spPr>
          <a:xfrm rot="5400000">
            <a:off x="4354850" y="4242702"/>
            <a:ext cx="173429" cy="2254881"/>
          </a:xfrm>
          <a:prstGeom prst="rightBrace">
            <a:avLst>
              <a:gd name="adj1" fmla="val 8333"/>
              <a:gd name="adj2" fmla="val 91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250F-C76E-4F05-9F03-9F39F202AFA1}"/>
              </a:ext>
            </a:extLst>
          </p:cNvPr>
          <p:cNvSpPr txBox="1"/>
          <p:nvPr/>
        </p:nvSpPr>
        <p:spPr>
          <a:xfrm>
            <a:off x="2247364" y="5574812"/>
            <a:ext cx="2820708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Bias from the fact that policy is auto-correlated violating the “effect only through surrogates” assumption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E66984-3D97-43BE-887E-5B75F27512EC}"/>
              </a:ext>
            </a:extLst>
          </p:cNvPr>
          <p:cNvSpPr/>
          <p:nvPr/>
        </p:nvSpPr>
        <p:spPr>
          <a:xfrm rot="5400000">
            <a:off x="6136437" y="5010507"/>
            <a:ext cx="173428" cy="712807"/>
          </a:xfrm>
          <a:prstGeom prst="rightBrace">
            <a:avLst>
              <a:gd name="adj1" fmla="val 8333"/>
              <a:gd name="adj2" fmla="val 14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/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Bias from the fact that policy is adaptive on past surrogates violating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“relationship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unchanged”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assumption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0F7D0-DD04-4B5D-A85D-2429C18A17D7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82557-DFE4-4D68-A3CD-2FE2E60F8071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4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E08A38-165B-1403-2D7D-83D866BACB23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95A75F-2E2B-39BF-60A2-410376D3107C}"/>
              </a:ext>
            </a:extLst>
          </p:cNvPr>
          <p:cNvCxnSpPr>
            <a:cxnSpLocks/>
            <a:stCxn id="3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C89B0-F573-C3D9-3BA8-EBC7B1C706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772FBA-582B-65F0-357C-9407EA022756}"/>
              </a:ext>
            </a:extLst>
          </p:cNvPr>
          <p:cNvCxnSpPr>
            <a:cxnSpLocks/>
            <a:stCxn id="51" idx="7"/>
            <a:endCxn id="23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4243F2-1369-2C68-A774-E2E8EF96B7F8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43BD99-BD23-12CA-1EDB-FC9A876A28E1}"/>
              </a:ext>
            </a:extLst>
          </p:cNvPr>
          <p:cNvCxnSpPr>
            <a:cxnSpLocks/>
            <a:stCxn id="51" idx="6"/>
            <a:endCxn id="40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505A73-D7FD-D8ED-061E-5AF5F46C7756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+mj-lt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+mj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+mj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of Such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811D-62A4-47BB-966A-52DE055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departments frequently deploy new marketing campaigns</a:t>
            </a:r>
          </a:p>
          <a:p>
            <a:pPr lvl="1"/>
            <a:r>
              <a:rPr lang="en-US" dirty="0"/>
              <a:t>In historical data, older campaigns were deployed</a:t>
            </a:r>
          </a:p>
          <a:p>
            <a:pPr lvl="1"/>
            <a:r>
              <a:rPr lang="en-US" dirty="0"/>
              <a:t>Due to targeting, if a customer received an ad, most probably will receive one in the future</a:t>
            </a:r>
          </a:p>
          <a:p>
            <a:pPr lvl="1"/>
            <a:r>
              <a:rPr lang="en-US" dirty="0"/>
              <a:t>Ad display is adaptive to signals of customer behavior</a:t>
            </a:r>
          </a:p>
          <a:p>
            <a:r>
              <a:rPr lang="en-US" dirty="0"/>
              <a:t>Pharmaceutical companies frequently deploy new drugs</a:t>
            </a:r>
          </a:p>
          <a:p>
            <a:pPr lvl="1"/>
            <a:r>
              <a:rPr lang="en-US" dirty="0"/>
              <a:t>Can we get estimates of long-term effect from short-term trials</a:t>
            </a:r>
          </a:p>
          <a:p>
            <a:pPr lvl="1"/>
            <a:r>
              <a:rPr lang="en-US" dirty="0"/>
              <a:t>Use short-term signals of patient response that correlated with long-term survival</a:t>
            </a:r>
          </a:p>
          <a:p>
            <a:pPr lvl="1"/>
            <a:r>
              <a:rPr lang="en-US" dirty="0"/>
              <a:t>In historical long-term clinical data, patients are treated with multiple treatments over time</a:t>
            </a:r>
          </a:p>
          <a:p>
            <a:pPr lvl="1"/>
            <a:r>
              <a:rPr lang="en-US" dirty="0"/>
              <a:t>Treatments are typically adaptive to signals of patient trajectory</a:t>
            </a:r>
          </a:p>
        </p:txBody>
      </p:sp>
    </p:spTree>
    <p:extLst>
      <p:ext uri="{BB962C8B-B14F-4D97-AF65-F5344CB8AC3E}">
        <p14:creationId xmlns:p14="http://schemas.microsoft.com/office/powerpoint/2010/main" val="11046536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CEB3F-979C-4B2F-8ADC-1EA9AE92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39436-2F61-4F62-8BEB-100A446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Key Idea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DF63-844E-462C-BB80-4BB04C6B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4157932"/>
            <a:ext cx="5349501" cy="2235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Dynamic Adjustment of Surrogate Index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Battocchi, Dillon, Hei, Lewis, Oprescu, Syrgkanis, Estimating the Long-Term Effects of Novel Treatments, NeurIPS’21</a:t>
            </a:r>
          </a:p>
          <a:p>
            <a:pPr algn="l"/>
            <a:r>
              <a:rPr lang="en-US" sz="1900" dirty="0">
                <a:solidFill>
                  <a:srgbClr val="BAB92D"/>
                </a:solidFill>
                <a:hlinkClick r:id="rId3"/>
              </a:rPr>
              <a:t>https://arxiv.org/abs/2103.08390</a:t>
            </a:r>
            <a:endParaRPr lang="en-US" sz="1900" dirty="0">
              <a:solidFill>
                <a:srgbClr val="BAB9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83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609E97F1-81C3-454D-A8DC-D4AF684AFD11}"/>
              </a:ext>
            </a:extLst>
          </p:cNvPr>
          <p:cNvSpPr/>
          <p:nvPr/>
        </p:nvSpPr>
        <p:spPr>
          <a:xfrm flipH="1">
            <a:off x="3054381" y="270042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Adjusted Surrogate Index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1392412" y="3326791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461888" y="4263008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ord 38">
            <a:extLst>
              <a:ext uri="{FF2B5EF4-FFF2-40B4-BE49-F238E27FC236}">
                <a16:creationId xmlns:a16="http://schemas.microsoft.com/office/drawing/2014/main" id="{875F3881-13D3-4392-9D67-CD515FDFB80E}"/>
              </a:ext>
            </a:extLst>
          </p:cNvPr>
          <p:cNvSpPr/>
          <p:nvPr/>
        </p:nvSpPr>
        <p:spPr>
          <a:xfrm>
            <a:off x="2966550" y="270491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2353473" y="3326791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500827" y="3069202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98436" y="3326791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A1166-9FD2-4834-9318-DB87A7148EBD}"/>
              </a:ext>
            </a:extLst>
          </p:cNvPr>
          <p:cNvGrpSpPr/>
          <p:nvPr/>
        </p:nvGrpSpPr>
        <p:grpSpPr>
          <a:xfrm>
            <a:off x="8111456" y="2704915"/>
            <a:ext cx="1701362" cy="1922379"/>
            <a:chOff x="1290272" y="2880604"/>
            <a:chExt cx="1701362" cy="19223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87EEAF-5D75-428F-A7BD-9CEADBF50555}"/>
                </a:ext>
              </a:extLst>
            </p:cNvPr>
            <p:cNvCxnSpPr>
              <a:cxnSpLocks/>
              <a:stCxn id="74" idx="5"/>
              <a:endCxn id="72" idx="1"/>
            </p:cNvCxnSpPr>
            <p:nvPr/>
          </p:nvCxnSpPr>
          <p:spPr>
            <a:xfrm>
              <a:off x="1922158" y="3502480"/>
              <a:ext cx="437590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/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solidFill>
                  <a:srgbClr val="D3BA68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2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/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2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𝑻</m:t>
                            </m:r>
                          </m:e>
                          <m:sub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𝒏𝒆𝒘</m:t>
                            </m:r>
                          </m:sup>
                        </m:sSubSup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/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/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984193-9ED5-41AE-947C-EA7120A4D78E}"/>
              </a:ext>
            </a:extLst>
          </p:cNvPr>
          <p:cNvSpPr/>
          <p:nvPr/>
        </p:nvSpPr>
        <p:spPr>
          <a:xfrm>
            <a:off x="3830875" y="3753587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7BD-64DB-4C21-8239-A12C4D78D7DB}"/>
              </a:ext>
            </a:extLst>
          </p:cNvPr>
          <p:cNvSpPr/>
          <p:nvPr/>
        </p:nvSpPr>
        <p:spPr>
          <a:xfrm>
            <a:off x="10773879" y="375358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B32978-1B92-4085-A649-41506C369D1D}"/>
              </a:ext>
            </a:extLst>
          </p:cNvPr>
          <p:cNvSpPr/>
          <p:nvPr/>
        </p:nvSpPr>
        <p:spPr>
          <a:xfrm>
            <a:off x="4881384" y="4661787"/>
            <a:ext cx="5895880" cy="108770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/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/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8D4A31-4067-4B6D-BEE2-FA0EF41E19F3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928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237E4006-CB98-44D5-AB90-861F05249BD6}"/>
              </a:ext>
            </a:extLst>
          </p:cNvPr>
          <p:cNvSpPr/>
          <p:nvPr/>
        </p:nvSpPr>
        <p:spPr>
          <a:xfrm rot="5400000" flipH="1">
            <a:off x="5264786" y="5698008"/>
            <a:ext cx="275008" cy="814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7875919-D032-40A5-ACB3-9961E7239F17}"/>
              </a:ext>
            </a:extLst>
          </p:cNvPr>
          <p:cNvSpPr/>
          <p:nvPr/>
        </p:nvSpPr>
        <p:spPr>
          <a:xfrm>
            <a:off x="7959165" y="6288555"/>
            <a:ext cx="815046" cy="484632"/>
          </a:xfrm>
          <a:prstGeom prst="leftRightArrow">
            <a:avLst>
              <a:gd name="adj1" fmla="val 386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5F8704-F8AD-4D2A-B477-85AFF76ADDDE}"/>
              </a:ext>
            </a:extLst>
          </p:cNvPr>
          <p:cNvSpPr/>
          <p:nvPr/>
        </p:nvSpPr>
        <p:spPr>
          <a:xfrm>
            <a:off x="3792245" y="5670811"/>
            <a:ext cx="241940" cy="1134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/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F404B-17E9-4ABD-B8C5-B04A8AA1A6A5}"/>
              </a:ext>
            </a:extLst>
          </p:cNvPr>
          <p:cNvCxnSpPr>
            <a:cxnSpLocks/>
          </p:cNvCxnSpPr>
          <p:nvPr/>
        </p:nvCxnSpPr>
        <p:spPr>
          <a:xfrm>
            <a:off x="9812818" y="4278081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FA0CF5-17AF-4E0B-8565-AAB11FCDEE7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917E-977C-4290-A0E9-5F05DFA0546E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98A59-4BE3-4895-A88C-ADAE716F9E3B}"/>
              </a:ext>
            </a:extLst>
          </p:cNvPr>
          <p:cNvSpPr txBox="1"/>
          <p:nvPr/>
        </p:nvSpPr>
        <p:spPr>
          <a:xfrm>
            <a:off x="4061939" y="6167672"/>
            <a:ext cx="3767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“blip” effect of second treatment conditional on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/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controlling for 𝑆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88560FC-C1A8-444D-97E8-12039CE50469}"/>
              </a:ext>
            </a:extLst>
          </p:cNvPr>
          <p:cNvSpPr txBox="1"/>
          <p:nvPr/>
        </p:nvSpPr>
        <p:spPr>
          <a:xfrm>
            <a:off x="1035698" y="6037975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Identification argument</a:t>
            </a:r>
          </a:p>
        </p:txBody>
      </p:sp>
    </p:spTree>
    <p:extLst>
      <p:ext uri="{BB962C8B-B14F-4D97-AF65-F5344CB8AC3E}">
        <p14:creationId xmlns:p14="http://schemas.microsoft.com/office/powerpoint/2010/main" val="36278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  <p:bldP spid="12" grpId="0" animBg="1"/>
      <p:bldP spid="13" grpId="0" animBg="1"/>
      <p:bldP spid="20" grpId="0"/>
      <p:bldP spid="21" grpId="0"/>
      <p:bldP spid="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07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12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 l="-1614" t="-3777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66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893011"/>
                    </a:solidFill>
                  </a:rPr>
                  <a:t>on short-term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  <a:blipFill>
                <a:blip r:embed="rId2"/>
                <a:stretch>
                  <a:fillRect l="-1256" t="-2423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349EEA-B4B2-4281-9F6A-7DD8F8EF8F0A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605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652665" y="3963534"/>
            <a:ext cx="2431223" cy="6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Multiple treatments are offered after the surrogate variable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Easy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: estimate their effect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Wrong!</a:t>
                </a: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FA61A6-8832-4D95-BC78-08337907E1AC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2445919" y="3034010"/>
            <a:ext cx="1746384" cy="671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2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442410" y="3963534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4833581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Treatments are offered in an adaptive manner, in response to previous period surrogate/state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The surrogate – treatment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Setting is known as the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dynamic treatment regime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[Robins’94,’04, Chakraborty-Murphy’14]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Periods: Target Quantity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≥</m:t>
                                  </m:r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431680" y="396785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44012" y="3029825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62B1F-FFE6-4CE9-B9DC-1CBA098D8B5A}"/>
              </a:ext>
            </a:extLst>
          </p:cNvPr>
          <p:cNvGrpSpPr/>
          <p:nvPr/>
        </p:nvGrpSpPr>
        <p:grpSpPr>
          <a:xfrm>
            <a:off x="1780208" y="2407817"/>
            <a:ext cx="862465" cy="735064"/>
            <a:chOff x="1780208" y="2407817"/>
            <a:chExt cx="862465" cy="735064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7292547F-329B-4730-B759-D51D5518EA18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62A65241-4288-4979-A0D6-A0FC29CEF473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538CBC-32C0-4757-97A8-4E9672B7FFCA}"/>
              </a:ext>
            </a:extLst>
          </p:cNvPr>
          <p:cNvGrpSpPr/>
          <p:nvPr/>
        </p:nvGrpSpPr>
        <p:grpSpPr>
          <a:xfrm>
            <a:off x="3492973" y="2395482"/>
            <a:ext cx="862465" cy="735064"/>
            <a:chOff x="1780208" y="2407817"/>
            <a:chExt cx="862465" cy="735064"/>
          </a:xfrm>
        </p:grpSpPr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3843727F-47BF-49C8-8C40-6942D046743A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8588573A-F797-45C5-AED4-14CFB3AB82D2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28040B4-5A53-4040-B9C5-E3C01AF7C501}"/>
              </a:ext>
            </a:extLst>
          </p:cNvPr>
          <p:cNvSpPr/>
          <p:nvPr/>
        </p:nvSpPr>
        <p:spPr>
          <a:xfrm>
            <a:off x="4010249" y="3434032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73E1C5B-AD85-44FE-B8DD-A18857F39FCD}"/>
              </a:ext>
            </a:extLst>
          </p:cNvPr>
          <p:cNvSpPr/>
          <p:nvPr/>
        </p:nvSpPr>
        <p:spPr>
          <a:xfrm>
            <a:off x="11293386" y="3475457"/>
            <a:ext cx="874965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DDC7894-04F4-410C-8163-6C7B14D98A10}"/>
              </a:ext>
            </a:extLst>
          </p:cNvPr>
          <p:cNvSpPr/>
          <p:nvPr/>
        </p:nvSpPr>
        <p:spPr>
          <a:xfrm>
            <a:off x="5130905" y="4358557"/>
            <a:ext cx="6162481" cy="35576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/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≥2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blipFill>
                <a:blip r:embed="rId20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/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0E7CC54-B2F5-451A-9091-AE774CF61683}"/>
              </a:ext>
            </a:extLst>
          </p:cNvPr>
          <p:cNvSpPr/>
          <p:nvPr/>
        </p:nvSpPr>
        <p:spPr>
          <a:xfrm rot="5400000" flipH="1">
            <a:off x="3313361" y="5410569"/>
            <a:ext cx="275008" cy="993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64B6A-7326-4221-8D94-CD05BCDD5DE5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C5FEE-3D87-442A-859B-5DD2FEB3924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83939-7967-4B4C-ADBB-B763703355F4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/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“blip” effect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of treatment at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/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What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effect do we subtract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6" grpId="0" animBg="1"/>
      <p:bldP spid="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Healthcare: Patients treated over time and adaptively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Survival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4931"/>
            <a:ext cx="631886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First Line Therapy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51753" y="3891188"/>
            <a:ext cx="489895" cy="390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42944" y="4097653"/>
            <a:ext cx="2039679" cy="1254555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Progression+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Genomics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83919" y="3881438"/>
            <a:ext cx="672762" cy="399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Second Line Therapy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82623" y="4724931"/>
            <a:ext cx="526341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A616B1-8D92-ADF2-E538-94AD5823EFE9}"/>
              </a:ext>
            </a:extLst>
          </p:cNvPr>
          <p:cNvCxnSpPr>
            <a:cxnSpLocks/>
            <a:stCxn id="104" idx="6"/>
            <a:endCxn id="109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B2870BD-8DEE-0C51-8E4F-1FF6E8004306}"/>
              </a:ext>
            </a:extLst>
          </p:cNvPr>
          <p:cNvCxnSpPr>
            <a:cxnSpLocks/>
            <a:stCxn id="104" idx="0"/>
            <a:endCxn id="114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2E760D-3CBE-11C3-2C73-A2C43F10EE7F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CD013-193F-3BCF-D426-20AC9A1091AA}"/>
              </a:ext>
            </a:extLst>
          </p:cNvPr>
          <p:cNvCxnSpPr>
            <a:cxnSpLocks/>
            <a:stCxn id="109" idx="7"/>
            <a:endCxn id="116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757E13-EA03-7D93-D555-697C616FE5C1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50DC08-DEA2-CD85-A001-7CC083BFC953}"/>
              </a:ext>
            </a:extLst>
          </p:cNvPr>
          <p:cNvCxnSpPr>
            <a:cxnSpLocks/>
            <a:stCxn id="109" idx="6"/>
            <a:endCxn id="105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403EF3-76AC-5573-4728-4CFE548AB7A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6A55DF-9ED3-EBF2-341F-E277898E6BF1}"/>
              </a:ext>
            </a:extLst>
          </p:cNvPr>
          <p:cNvSpPr/>
          <p:nvPr/>
        </p:nvSpPr>
        <p:spPr>
          <a:xfrm>
            <a:off x="8894767" y="3298273"/>
            <a:ext cx="796003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Immunotherapy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6C38F0-80D5-CC08-7AB8-2281074D86D8}"/>
              </a:ext>
            </a:extLst>
          </p:cNvPr>
          <p:cNvSpPr/>
          <p:nvPr/>
        </p:nvSpPr>
        <p:spPr>
          <a:xfrm>
            <a:off x="11069528" y="3297384"/>
            <a:ext cx="698764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99420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Marketing: Web users shown ads multiple times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90441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1386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Ad Impression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3905591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314276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3895841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Ad Impression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4721386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56135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07054C-7C62-5F8C-DEF4-FE71FC053CC2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C89FD9-536D-757A-AF34-C49DC1DD66D2}"/>
              </a:ext>
            </a:extLst>
          </p:cNvPr>
          <p:cNvCxnSpPr>
            <a:cxnSpLocks/>
            <a:stCxn id="66" idx="0"/>
            <a:endCxn id="76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E9E51-480E-D996-45AE-480469AAE2B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E1303-F942-2FB3-B5BA-546A9446B46F}"/>
              </a:ext>
            </a:extLst>
          </p:cNvPr>
          <p:cNvCxnSpPr>
            <a:cxnSpLocks/>
            <a:stCxn id="71" idx="7"/>
            <a:endCxn id="78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C5E4B0-B42C-E6B9-856D-D230B49F9C85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DD2AC7-1FF8-94F9-F743-2012F4C0BD8B}"/>
              </a:ext>
            </a:extLst>
          </p:cNvPr>
          <p:cNvCxnSpPr>
            <a:cxnSpLocks/>
            <a:stCxn id="71" idx="6"/>
            <a:endCxn id="67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7948EA-C0AC-124C-C0BF-B72A9373499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40DDD88-C7DE-AA2B-15F3-52CB0E7E11FD}"/>
              </a:ext>
            </a:extLst>
          </p:cNvPr>
          <p:cNvSpPr/>
          <p:nvPr/>
        </p:nvSpPr>
        <p:spPr>
          <a:xfrm>
            <a:off x="8894767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03FBFD3-82E7-F7D4-52A5-53103DC57D12}"/>
              </a:ext>
            </a:extLst>
          </p:cNvPr>
          <p:cNvSpPr/>
          <p:nvPr/>
        </p:nvSpPr>
        <p:spPr>
          <a:xfrm>
            <a:off x="11072748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</p:spTree>
    <p:extLst>
      <p:ext uri="{BB962C8B-B14F-4D97-AF65-F5344CB8AC3E}">
        <p14:creationId xmlns:p14="http://schemas.microsoft.com/office/powerpoint/2010/main" val="354293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Business-to-Business (B2B) Operations: Customers offered multiple discount/support interventions over time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901358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901358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Spend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5259019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700248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Azure Credits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4421713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4443224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851909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4433474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696614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Sales Specialist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4060901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5259019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4428821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991970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4502589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883165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/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/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2CDCBB-4D36-C292-BE28-9F085815F99E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502714" y="5239286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36FCA-5328-75B6-FD64-E925153BA197}"/>
              </a:ext>
            </a:extLst>
          </p:cNvPr>
          <p:cNvCxnSpPr>
            <a:cxnSpLocks/>
            <a:stCxn id="39" idx="0"/>
            <a:endCxn id="49" idx="4"/>
          </p:cNvCxnSpPr>
          <p:nvPr/>
        </p:nvCxnSpPr>
        <p:spPr>
          <a:xfrm flipV="1">
            <a:off x="8132564" y="4412275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92B7D0-4E06-5AF9-E625-FC3E496836E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295968" y="4305444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/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7D96D4-50BA-8240-8F0D-2D05C7771C1D}"/>
              </a:ext>
            </a:extLst>
          </p:cNvPr>
          <p:cNvCxnSpPr>
            <a:cxnSpLocks/>
            <a:stCxn id="44" idx="7"/>
            <a:endCxn id="51" idx="4"/>
          </p:cNvCxnSpPr>
          <p:nvPr/>
        </p:nvCxnSpPr>
        <p:spPr>
          <a:xfrm flipV="1">
            <a:off x="10173314" y="4416592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9D839-2C74-405B-73AB-F231D1B3ACB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9404383" y="4047855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1C3A28-6BAB-0415-F305-0781C0B4C9A5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281729" y="5239286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300CC8-E3E2-FCA4-412A-A289652261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375132" y="4318500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/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08AD91-E0D2-E858-E16D-0CF3FCC5A7DE}"/>
              </a:ext>
            </a:extLst>
          </p:cNvPr>
          <p:cNvSpPr/>
          <p:nvPr/>
        </p:nvSpPr>
        <p:spPr>
          <a:xfrm>
            <a:off x="8744458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credits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/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B05B9A-A53E-7BB6-2EBD-953E5410BE10}"/>
              </a:ext>
            </a:extLst>
          </p:cNvPr>
          <p:cNvSpPr/>
          <p:nvPr/>
        </p:nvSpPr>
        <p:spPr>
          <a:xfrm>
            <a:off x="10922439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Yes Specialist</a:t>
            </a:r>
          </a:p>
        </p:txBody>
      </p:sp>
    </p:spTree>
    <p:extLst>
      <p:ext uri="{BB962C8B-B14F-4D97-AF65-F5344CB8AC3E}">
        <p14:creationId xmlns:p14="http://schemas.microsoft.com/office/powerpoint/2010/main" val="236779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16620</TotalTime>
  <Words>4355</Words>
  <Application>Microsoft Office PowerPoint</Application>
  <PresentationFormat>Widescreen</PresentationFormat>
  <Paragraphs>1050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Calisto MT</vt:lpstr>
      <vt:lpstr>Cambria Math</vt:lpstr>
      <vt:lpstr>Wingdings 2</vt:lpstr>
      <vt:lpstr>Office Theme</vt:lpstr>
      <vt:lpstr>MS&amp;E 228: Dynamic Treatment Effects</vt:lpstr>
      <vt:lpstr>PowerPoint Presentation</vt:lpstr>
      <vt:lpstr>PowerPoint Presentation</vt:lpstr>
      <vt:lpstr>Longitudinal Data</vt:lpstr>
      <vt:lpstr>Longitudinal Data</vt:lpstr>
      <vt:lpstr>Dynamic Treatment Regime</vt:lpstr>
      <vt:lpstr>Examples</vt:lpstr>
      <vt:lpstr>Examples</vt:lpstr>
      <vt:lpstr>Examples</vt:lpstr>
      <vt:lpstr>Identification in the Dynamic Treatment Regime</vt:lpstr>
      <vt:lpstr>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Dynamic Treatment Regime</vt:lpstr>
      <vt:lpstr>Identification of Last Period Intervention</vt:lpstr>
      <vt:lpstr>Identification via Backwards Recursion</vt:lpstr>
      <vt:lpstr>Identification via Backwards Recursion</vt:lpstr>
      <vt:lpstr>Identification via Backwards Recursion</vt:lpstr>
      <vt:lpstr>Identification via Backwards Recursion</vt:lpstr>
      <vt:lpstr>Identification Process</vt:lpstr>
      <vt:lpstr>Moment Based Framework</vt:lpstr>
      <vt:lpstr>Estimation in the Dynamic Treatment Regime</vt:lpstr>
      <vt:lpstr>G-computation</vt:lpstr>
      <vt:lpstr>ML Based Estimation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Continuous Treatments and Alternative Approach to Identification and Estimation</vt:lpstr>
      <vt:lpstr>What if we have continuous treatments</vt:lpstr>
      <vt:lpstr>Identification via “Instantaneous” or “Blip” Effects</vt:lpstr>
      <vt:lpstr>Identification via “Instantaneous” or “Blip” Effects</vt:lpstr>
      <vt:lpstr>Identification Process</vt:lpstr>
      <vt:lpstr>Partial Linearity: Linear Effects</vt:lpstr>
      <vt:lpstr>Identification Process</vt:lpstr>
      <vt:lpstr>Dynamic DML (Partialling Out)</vt:lpstr>
      <vt:lpstr>Moment Based Framework</vt:lpstr>
      <vt:lpstr>Moment Based Framework</vt:lpstr>
      <vt:lpstr>An Application from Operations Management</vt:lpstr>
      <vt:lpstr>Estimating Long-Term Returns on Investment</vt:lpstr>
      <vt:lpstr>Long-Term Effects from Short-Term Surrogates</vt:lpstr>
      <vt:lpstr>Causal Inference with Surrogates 101</vt:lpstr>
      <vt:lpstr>Causal Inference with Surrogates 101</vt:lpstr>
      <vt:lpstr>Causal Inference with Surrogates 101</vt:lpstr>
      <vt:lpstr>Key Assumptions</vt:lpstr>
      <vt:lpstr>Key Assumptions can be Easily Violated Investment policies are dynamic and change</vt:lpstr>
      <vt:lpstr>Bias of Vanilla Surrogate</vt:lpstr>
      <vt:lpstr>Illustrative Example</vt:lpstr>
      <vt:lpstr>Bias of Vanilla Surrogate</vt:lpstr>
      <vt:lpstr>Bias of Vanilla Surrogate</vt:lpstr>
      <vt:lpstr>Bias of Vanilla Surrogate</vt:lpstr>
      <vt:lpstr>Bias of Vanilla Surrogate</vt:lpstr>
      <vt:lpstr>Prevalence of Such Violation</vt:lpstr>
      <vt:lpstr>Key Idea 1</vt:lpstr>
      <vt:lpstr>Dynamically Adjusted Surrogate Index</vt:lpstr>
      <vt:lpstr>Illustrative Example: Dynamically Adjusted Index</vt:lpstr>
      <vt:lpstr>Illustrative Example: Dynamically Adjusted Index</vt:lpstr>
      <vt:lpstr>Illustrative Example: Dynamically Adjusted Index</vt:lpstr>
      <vt:lpstr>Illustrative Example: Dynamically Adjusted Index</vt:lpstr>
      <vt:lpstr>Beyond Two Periods</vt:lpstr>
      <vt:lpstr>Beyond Two Periods</vt:lpstr>
      <vt:lpstr>Beyond Two Periods: Target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964</cp:revision>
  <dcterms:created xsi:type="dcterms:W3CDTF">2023-01-16T03:53:17Z</dcterms:created>
  <dcterms:modified xsi:type="dcterms:W3CDTF">2023-03-14T20:27:17Z</dcterms:modified>
</cp:coreProperties>
</file>