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385" r:id="rId3"/>
    <p:sldId id="2386" r:id="rId4"/>
    <p:sldId id="257" r:id="rId5"/>
    <p:sldId id="260" r:id="rId6"/>
    <p:sldId id="2312" r:id="rId7"/>
    <p:sldId id="2310" r:id="rId8"/>
    <p:sldId id="488" r:id="rId9"/>
    <p:sldId id="2311" r:id="rId10"/>
    <p:sldId id="2313" r:id="rId11"/>
    <p:sldId id="2309" r:id="rId12"/>
    <p:sldId id="2308" r:id="rId13"/>
    <p:sldId id="2306" r:id="rId14"/>
    <p:sldId id="2307" r:id="rId15"/>
    <p:sldId id="259" r:id="rId16"/>
    <p:sldId id="2315" r:id="rId17"/>
    <p:sldId id="2316" r:id="rId18"/>
    <p:sldId id="2317" r:id="rId19"/>
    <p:sldId id="2326" r:id="rId20"/>
    <p:sldId id="2318" r:id="rId21"/>
    <p:sldId id="2319" r:id="rId22"/>
    <p:sldId id="2320" r:id="rId23"/>
    <p:sldId id="2321" r:id="rId24"/>
    <p:sldId id="2322" r:id="rId25"/>
    <p:sldId id="2323" r:id="rId26"/>
    <p:sldId id="2324" r:id="rId27"/>
    <p:sldId id="2325" r:id="rId28"/>
    <p:sldId id="2327" r:id="rId29"/>
    <p:sldId id="2328" r:id="rId30"/>
    <p:sldId id="2331" r:id="rId31"/>
    <p:sldId id="2329" r:id="rId32"/>
    <p:sldId id="2330" r:id="rId33"/>
    <p:sldId id="2343" r:id="rId34"/>
    <p:sldId id="2332" r:id="rId35"/>
    <p:sldId id="2333" r:id="rId36"/>
    <p:sldId id="2335" r:id="rId37"/>
    <p:sldId id="2336" r:id="rId38"/>
    <p:sldId id="2334" r:id="rId39"/>
    <p:sldId id="2342" r:id="rId40"/>
    <p:sldId id="2344" r:id="rId41"/>
    <p:sldId id="2337" r:id="rId42"/>
    <p:sldId id="2338" r:id="rId43"/>
    <p:sldId id="2339" r:id="rId44"/>
    <p:sldId id="2340" r:id="rId45"/>
    <p:sldId id="234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0B2FC-4E90-40F5-BDF2-84936903854D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B5A0C-41C5-4524-B18B-80B0F2FA6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5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869FB-7ADA-4319-BE08-C9F47C1B06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68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869FB-7ADA-4319-BE08-C9F47C1B06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2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869FB-7ADA-4319-BE08-C9F47C1B06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1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16DC-9E19-4A7A-9474-1770FE7DE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FAF2A-00CC-A93F-FD4D-DE2539E64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216BD-37C3-A423-4647-7515C6AB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E72F8-2346-62AF-260E-5A49FCDF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AD76D-61EC-F41F-2FD4-43B13BE0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D528-BF27-71E6-B2F5-AE9E2317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37D69-B55E-7C86-1D76-881ED4C51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4705E-FE5D-4549-9FC2-FC63F49D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59417-CFCB-C4EB-556A-A66C7FB0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E8022-FC6E-4B33-F9C1-7ACECD83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3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7C1A15-66D8-ECF9-9CB9-27115C567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FF26C-A2DE-47B9-EAA8-C18ED0C1F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105BA-B068-51BC-32BD-4BE60ABC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E08DA-A796-6B77-ED37-6A1F69A2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D05F9-2242-4AB7-27DB-8AA8A690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1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A347-63CE-7EB2-F949-4ADD6D66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7336-D0EB-8FA9-9BC8-7151A0B8D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1FABC-8A44-AB86-56A1-4201F469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5DBE272A-A67A-4CB7-AC6B-11695619E4A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53284-B798-B432-1293-08D5BACD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0C4A4-3045-84FD-B67A-A4810ACB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13B3495-3DD5-4E9F-A963-2FB84AD20B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25D7-14A6-B89A-3901-BE1FE679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814C-62D3-8EBF-B916-D65A9151B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C9626-1EBE-DBB1-8B97-B1E6A584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DD106-0893-E4A0-AD83-CAD96D11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85D2C-475D-2838-6AEB-15D416C2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1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D101-80D2-4C1D-D83F-351C9CA4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D7C23-A84C-F404-6562-BF52F8036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399DE-1B76-17B4-8D22-1452C0B87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81714-DA13-5999-AD28-60D54331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FBE4A-4D3B-EC99-BA2E-640B333A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C7F88-9706-30E9-3AEB-B5A62791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0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052C-4308-F1A4-8AD3-D8C7A1FF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DC543-74FC-7750-1026-26ED68013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B7048-B2F0-0183-405B-87616560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DBF7F3-9B07-EFA2-B089-65EB3477D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2C40E-3670-689F-D9AB-1E3DC4001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ADF9E-8B48-8361-CF6E-D9D8E712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033D9-2FDB-50BE-764C-879FC2CF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A8A4D-A708-97D3-2AFE-CCB8592B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7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88BA-A982-C602-FFCE-6102F18B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842A4-91F0-AE14-53F8-AA29BAE9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7353B-7892-E17E-D34F-843E953A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CB748-982D-D6C8-19F1-C8378262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0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3CFCE-9AE7-EB5F-10F5-483808D9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A82D3-7C48-939D-4A2C-8135DC68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B15A1-4E2E-6020-4032-A90B3252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8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C071-45BB-45F5-96EF-70BA810D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5C0C-7AAF-E820-4081-17162B1D8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5592E-E5BA-51BA-E2F5-220FC087D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03594-CB00-597F-E92F-AE39AF8D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0FA94-2C0A-8CB1-80FF-24487469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F57B8-0C4A-A4E2-40EE-333AD81D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3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C563-0C3C-0306-627C-35C126D3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BACFA-96C5-C46F-9234-471B06110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C9AF1-5056-537E-7FC8-7B1A10741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2C080-FB12-1D52-52EE-5B8DEA1F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60E1A-2D86-75C3-8686-B0292129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8963B-9096-0430-4DC4-376681B3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8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0337B-FD1D-F884-D3EC-DF956615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7C4B1-1383-5228-6959-4635972E3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1E148-20CD-5CD9-075D-ED856191D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E272A-A67A-4CB7-AC6B-11695619E4A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98A6E-674F-092A-1EC2-454E69F1C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B5300-C957-230E-DADB-C61E8F579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6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18.png"/><Relationship Id="rId9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1drv.ms/b/s!AuRxCGEOCRKGldwfb-_609w0kG6LRA?e=81Nd3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31EFF-ED83-B1C0-CCDE-1C63793C0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MS&amp;E228: Lecture 2</a:t>
            </a:r>
            <a:br>
              <a:rPr lang="en-US" dirty="0"/>
            </a:br>
            <a:r>
              <a:rPr lang="en-US" dirty="0"/>
              <a:t>Causality via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A838A-3E73-B587-785B-A415C1203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Vasilis Syrgkanis</a:t>
            </a:r>
          </a:p>
          <a:p>
            <a:r>
              <a:rPr lang="en-US" sz="2400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353333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07B0-C95A-94AD-622C-7252F32B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 via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D6A2E-D8E4-CF20-AD35-015C4AEE66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individual treatment effect is: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Un-attainable due to fundamental problem of causal inference</a:t>
                </a:r>
              </a:p>
              <a:p>
                <a:r>
                  <a:rPr lang="en-US" dirty="0"/>
                  <a:t>Average Treatment Effect (ATE)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𝐼𝑇𝐸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dirty="0"/>
                  <a:t> difference in wage of your potential outcome with the training program and without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dirty="0"/>
                  <a:t> average difference in the population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D6A2E-D8E4-CF20-AD35-015C4AEE66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13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6797-A5DC-EEEB-409C-B7CA34F5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Assignment and Observed Outcome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A4087-248F-488D-0CB9-1EC1023E0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unit receives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we observe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 what quantities can we “identify”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“measure if we had access to infinite data”</a:t>
                </a:r>
              </a:p>
              <a:p>
                <a:endParaRPr lang="en-US" dirty="0"/>
              </a:p>
              <a:p>
                <a:r>
                  <a:rPr lang="en-US" dirty="0"/>
                  <a:t>Can we measure the ATE?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A4087-248F-488D-0CB9-1EC1023E0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92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CF56-7F79-48C3-BCB7-639A881D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Effect of Eating Avocados on Health</a:t>
            </a:r>
            <a:endParaRPr lang="en-US" dirty="0"/>
          </a:p>
        </p:txBody>
      </p:sp>
      <p:sp>
        <p:nvSpPr>
          <p:cNvPr id="266" name="Freeform 8">
            <a:extLst>
              <a:ext uri="{FF2B5EF4-FFF2-40B4-BE49-F238E27FC236}">
                <a16:creationId xmlns:a16="http://schemas.microsoft.com/office/drawing/2014/main" id="{0E56C684-31E9-4054-8760-E5AF3943DB57}"/>
              </a:ext>
            </a:extLst>
          </p:cNvPr>
          <p:cNvSpPr>
            <a:spLocks/>
          </p:cNvSpPr>
          <p:nvPr/>
        </p:nvSpPr>
        <p:spPr bwMode="auto">
          <a:xfrm>
            <a:off x="2460431" y="5017231"/>
            <a:ext cx="2998000" cy="62787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9">
            <a:extLst>
              <a:ext uri="{FF2B5EF4-FFF2-40B4-BE49-F238E27FC236}">
                <a16:creationId xmlns:a16="http://schemas.microsoft.com/office/drawing/2014/main" id="{BD1096B5-4516-45AD-AAE2-F91A53ED7B0B}"/>
              </a:ext>
            </a:extLst>
          </p:cNvPr>
          <p:cNvSpPr>
            <a:spLocks/>
          </p:cNvSpPr>
          <p:nvPr/>
        </p:nvSpPr>
        <p:spPr bwMode="auto">
          <a:xfrm>
            <a:off x="5406488" y="4973977"/>
            <a:ext cx="171809" cy="149294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10">
            <a:extLst>
              <a:ext uri="{FF2B5EF4-FFF2-40B4-BE49-F238E27FC236}">
                <a16:creationId xmlns:a16="http://schemas.microsoft.com/office/drawing/2014/main" id="{C6169357-F629-4D1E-849C-DF04DBFFE52C}"/>
              </a:ext>
            </a:extLst>
          </p:cNvPr>
          <p:cNvSpPr>
            <a:spLocks/>
          </p:cNvSpPr>
          <p:nvPr/>
        </p:nvSpPr>
        <p:spPr bwMode="auto">
          <a:xfrm>
            <a:off x="2460431" y="2989910"/>
            <a:ext cx="59934" cy="2090108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11">
            <a:extLst>
              <a:ext uri="{FF2B5EF4-FFF2-40B4-BE49-F238E27FC236}">
                <a16:creationId xmlns:a16="http://schemas.microsoft.com/office/drawing/2014/main" id="{6A70172E-4208-4AA4-B35F-8FAEC8365AD0}"/>
              </a:ext>
            </a:extLst>
          </p:cNvPr>
          <p:cNvSpPr>
            <a:spLocks/>
          </p:cNvSpPr>
          <p:nvPr/>
        </p:nvSpPr>
        <p:spPr bwMode="auto">
          <a:xfrm>
            <a:off x="2419143" y="2865732"/>
            <a:ext cx="141176" cy="178594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22">
            <a:extLst>
              <a:ext uri="{FF2B5EF4-FFF2-40B4-BE49-F238E27FC236}">
                <a16:creationId xmlns:a16="http://schemas.microsoft.com/office/drawing/2014/main" id="{FDA236AA-6AF9-4E95-8338-8C0E9E09D684}"/>
              </a:ext>
            </a:extLst>
          </p:cNvPr>
          <p:cNvSpPr>
            <a:spLocks/>
          </p:cNvSpPr>
          <p:nvPr/>
        </p:nvSpPr>
        <p:spPr bwMode="auto">
          <a:xfrm rot="18135850">
            <a:off x="3927352" y="2828929"/>
            <a:ext cx="1914594" cy="132408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22">
            <a:extLst>
              <a:ext uri="{FF2B5EF4-FFF2-40B4-BE49-F238E27FC236}">
                <a16:creationId xmlns:a16="http://schemas.microsoft.com/office/drawing/2014/main" id="{9A1FDCA4-D447-4F2A-BE7F-A58213C19EC3}"/>
              </a:ext>
            </a:extLst>
          </p:cNvPr>
          <p:cNvSpPr>
            <a:spLocks/>
          </p:cNvSpPr>
          <p:nvPr/>
        </p:nvSpPr>
        <p:spPr bwMode="auto">
          <a:xfrm rot="17967755">
            <a:off x="2235276" y="3496453"/>
            <a:ext cx="2015472" cy="13589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4F2CC93-57FC-46F4-A42E-649202C70170}"/>
              </a:ext>
            </a:extLst>
          </p:cNvPr>
          <p:cNvSpPr txBox="1"/>
          <p:nvPr/>
        </p:nvSpPr>
        <p:spPr>
          <a:xfrm>
            <a:off x="2552822" y="2839306"/>
            <a:ext cx="107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low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106E4BEA-3E15-47F0-AE04-BA65FC77CDCC}"/>
              </a:ext>
            </a:extLst>
          </p:cNvPr>
          <p:cNvSpPr txBox="1"/>
          <p:nvPr/>
        </p:nvSpPr>
        <p:spPr>
          <a:xfrm>
            <a:off x="4636763" y="5148836"/>
            <a:ext cx="157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Avocado Consumption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194792E-73FF-4062-A090-561F278501CD}"/>
              </a:ext>
            </a:extLst>
          </p:cNvPr>
          <p:cNvSpPr txBox="1"/>
          <p:nvPr/>
        </p:nvSpPr>
        <p:spPr>
          <a:xfrm>
            <a:off x="1034476" y="24911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Life expectancy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E95C2820-5B21-42F9-A694-7E5C70D73732}"/>
              </a:ext>
            </a:extLst>
          </p:cNvPr>
          <p:cNvSpPr txBox="1"/>
          <p:nvPr/>
        </p:nvSpPr>
        <p:spPr>
          <a:xfrm>
            <a:off x="3932407" y="2068485"/>
            <a:ext cx="11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</a:t>
            </a:r>
          </a:p>
        </p:txBody>
      </p:sp>
      <p:sp>
        <p:nvSpPr>
          <p:cNvPr id="8" name="Freeform 38">
            <a:extLst>
              <a:ext uri="{FF2B5EF4-FFF2-40B4-BE49-F238E27FC236}">
                <a16:creationId xmlns:a16="http://schemas.microsoft.com/office/drawing/2014/main" id="{8F7EDC11-F007-59AE-E411-2435CF8C19C7}"/>
              </a:ext>
            </a:extLst>
          </p:cNvPr>
          <p:cNvSpPr>
            <a:spLocks/>
          </p:cNvSpPr>
          <p:nvPr/>
        </p:nvSpPr>
        <p:spPr bwMode="auto">
          <a:xfrm>
            <a:off x="3142723" y="360223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8">
            <a:extLst>
              <a:ext uri="{FF2B5EF4-FFF2-40B4-BE49-F238E27FC236}">
                <a16:creationId xmlns:a16="http://schemas.microsoft.com/office/drawing/2014/main" id="{51661C16-D928-7FDC-9B03-EA4BAF678DB8}"/>
              </a:ext>
            </a:extLst>
          </p:cNvPr>
          <p:cNvSpPr>
            <a:spLocks/>
          </p:cNvSpPr>
          <p:nvPr/>
        </p:nvSpPr>
        <p:spPr bwMode="auto">
          <a:xfrm>
            <a:off x="3142723" y="3842691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8">
            <a:extLst>
              <a:ext uri="{FF2B5EF4-FFF2-40B4-BE49-F238E27FC236}">
                <a16:creationId xmlns:a16="http://schemas.microsoft.com/office/drawing/2014/main" id="{25F6EADA-6049-6A5F-484B-12BD244F9EBD}"/>
              </a:ext>
            </a:extLst>
          </p:cNvPr>
          <p:cNvSpPr>
            <a:spLocks/>
          </p:cNvSpPr>
          <p:nvPr/>
        </p:nvSpPr>
        <p:spPr bwMode="auto">
          <a:xfrm>
            <a:off x="3142723" y="4106852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38">
            <a:extLst>
              <a:ext uri="{FF2B5EF4-FFF2-40B4-BE49-F238E27FC236}">
                <a16:creationId xmlns:a16="http://schemas.microsoft.com/office/drawing/2014/main" id="{7BB9B16E-FA0E-B3C6-EA94-0BBF4016AC17}"/>
              </a:ext>
            </a:extLst>
          </p:cNvPr>
          <p:cNvSpPr>
            <a:spLocks/>
          </p:cNvSpPr>
          <p:nvPr/>
        </p:nvSpPr>
        <p:spPr bwMode="auto">
          <a:xfrm>
            <a:off x="3142723" y="4438745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38">
            <a:extLst>
              <a:ext uri="{FF2B5EF4-FFF2-40B4-BE49-F238E27FC236}">
                <a16:creationId xmlns:a16="http://schemas.microsoft.com/office/drawing/2014/main" id="{96809D82-69A3-E222-B1B6-CBE8E2D17B93}"/>
              </a:ext>
            </a:extLst>
          </p:cNvPr>
          <p:cNvSpPr>
            <a:spLocks/>
          </p:cNvSpPr>
          <p:nvPr/>
        </p:nvSpPr>
        <p:spPr bwMode="auto">
          <a:xfrm>
            <a:off x="3142723" y="4939974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8">
            <a:extLst>
              <a:ext uri="{FF2B5EF4-FFF2-40B4-BE49-F238E27FC236}">
                <a16:creationId xmlns:a16="http://schemas.microsoft.com/office/drawing/2014/main" id="{C444AE30-2663-3C29-0DC0-A77CF4FD73BC}"/>
              </a:ext>
            </a:extLst>
          </p:cNvPr>
          <p:cNvSpPr>
            <a:spLocks/>
          </p:cNvSpPr>
          <p:nvPr/>
        </p:nvSpPr>
        <p:spPr bwMode="auto">
          <a:xfrm flipH="1" flipV="1">
            <a:off x="4824822" y="4331370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38">
            <a:extLst>
              <a:ext uri="{FF2B5EF4-FFF2-40B4-BE49-F238E27FC236}">
                <a16:creationId xmlns:a16="http://schemas.microsoft.com/office/drawing/2014/main" id="{3E17BDAC-6BAA-E7B9-D153-3F5B3475DC6F}"/>
              </a:ext>
            </a:extLst>
          </p:cNvPr>
          <p:cNvSpPr>
            <a:spLocks/>
          </p:cNvSpPr>
          <p:nvPr/>
        </p:nvSpPr>
        <p:spPr bwMode="auto">
          <a:xfrm flipH="1" flipV="1">
            <a:off x="4821434" y="3908038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>
            <a:extLst>
              <a:ext uri="{FF2B5EF4-FFF2-40B4-BE49-F238E27FC236}">
                <a16:creationId xmlns:a16="http://schemas.microsoft.com/office/drawing/2014/main" id="{202A8CA5-EB72-CADF-E597-EECC506D75E8}"/>
              </a:ext>
            </a:extLst>
          </p:cNvPr>
          <p:cNvSpPr>
            <a:spLocks/>
          </p:cNvSpPr>
          <p:nvPr/>
        </p:nvSpPr>
        <p:spPr bwMode="auto">
          <a:xfrm flipH="1" flipV="1">
            <a:off x="4824822" y="326795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38">
            <a:extLst>
              <a:ext uri="{FF2B5EF4-FFF2-40B4-BE49-F238E27FC236}">
                <a16:creationId xmlns:a16="http://schemas.microsoft.com/office/drawing/2014/main" id="{5ACE492E-13ED-40E2-A931-74C2F3D4501D}"/>
              </a:ext>
            </a:extLst>
          </p:cNvPr>
          <p:cNvSpPr>
            <a:spLocks/>
          </p:cNvSpPr>
          <p:nvPr/>
        </p:nvSpPr>
        <p:spPr bwMode="auto">
          <a:xfrm flipH="1" flipV="1">
            <a:off x="4834136" y="3599223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38">
            <a:extLst>
              <a:ext uri="{FF2B5EF4-FFF2-40B4-BE49-F238E27FC236}">
                <a16:creationId xmlns:a16="http://schemas.microsoft.com/office/drawing/2014/main" id="{7B202757-9A97-29C9-59EF-F9089A96991C}"/>
              </a:ext>
            </a:extLst>
          </p:cNvPr>
          <p:cNvSpPr>
            <a:spLocks/>
          </p:cNvSpPr>
          <p:nvPr/>
        </p:nvSpPr>
        <p:spPr bwMode="auto">
          <a:xfrm flipH="1" flipV="1">
            <a:off x="4834136" y="2722763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4">
                <a:extLst>
                  <a:ext uri="{FF2B5EF4-FFF2-40B4-BE49-F238E27FC236}">
                    <a16:creationId xmlns:a16="http://schemas.microsoft.com/office/drawing/2014/main" id="{527191BA-82A2-94C1-EDB6-F62F0C1D1D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Can identify average outcome within each treatment group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When is this representative of average un-conditional counterfactual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In general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Known as “selection bias”</a:t>
                </a:r>
              </a:p>
            </p:txBody>
          </p:sp>
        </mc:Choice>
        <mc:Fallback xmlns="">
          <p:sp>
            <p:nvSpPr>
              <p:cNvPr id="83" name="Content Placeholder 4">
                <a:extLst>
                  <a:ext uri="{FF2B5EF4-FFF2-40B4-BE49-F238E27FC236}">
                    <a16:creationId xmlns:a16="http://schemas.microsoft.com/office/drawing/2014/main" id="{527191BA-82A2-94C1-EDB6-F62F0C1D1D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  <a:blipFill>
                <a:blip r:embed="rId3"/>
                <a:stretch>
                  <a:fillRect l="-103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74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CF56-7F79-48C3-BCB7-639A881D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Effect of Eating Avocados on Health</a:t>
            </a:r>
            <a:endParaRPr lang="en-US" dirty="0"/>
          </a:p>
        </p:txBody>
      </p:sp>
      <p:sp>
        <p:nvSpPr>
          <p:cNvPr id="266" name="Freeform 8">
            <a:extLst>
              <a:ext uri="{FF2B5EF4-FFF2-40B4-BE49-F238E27FC236}">
                <a16:creationId xmlns:a16="http://schemas.microsoft.com/office/drawing/2014/main" id="{0E56C684-31E9-4054-8760-E5AF3943DB57}"/>
              </a:ext>
            </a:extLst>
          </p:cNvPr>
          <p:cNvSpPr>
            <a:spLocks/>
          </p:cNvSpPr>
          <p:nvPr/>
        </p:nvSpPr>
        <p:spPr bwMode="auto">
          <a:xfrm>
            <a:off x="2460431" y="5017231"/>
            <a:ext cx="2998000" cy="62787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9">
            <a:extLst>
              <a:ext uri="{FF2B5EF4-FFF2-40B4-BE49-F238E27FC236}">
                <a16:creationId xmlns:a16="http://schemas.microsoft.com/office/drawing/2014/main" id="{BD1096B5-4516-45AD-AAE2-F91A53ED7B0B}"/>
              </a:ext>
            </a:extLst>
          </p:cNvPr>
          <p:cNvSpPr>
            <a:spLocks/>
          </p:cNvSpPr>
          <p:nvPr/>
        </p:nvSpPr>
        <p:spPr bwMode="auto">
          <a:xfrm>
            <a:off x="5406488" y="4973977"/>
            <a:ext cx="171809" cy="149294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10">
            <a:extLst>
              <a:ext uri="{FF2B5EF4-FFF2-40B4-BE49-F238E27FC236}">
                <a16:creationId xmlns:a16="http://schemas.microsoft.com/office/drawing/2014/main" id="{C6169357-F629-4D1E-849C-DF04DBFFE52C}"/>
              </a:ext>
            </a:extLst>
          </p:cNvPr>
          <p:cNvSpPr>
            <a:spLocks/>
          </p:cNvSpPr>
          <p:nvPr/>
        </p:nvSpPr>
        <p:spPr bwMode="auto">
          <a:xfrm>
            <a:off x="2460431" y="2989910"/>
            <a:ext cx="59934" cy="2090108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11">
            <a:extLst>
              <a:ext uri="{FF2B5EF4-FFF2-40B4-BE49-F238E27FC236}">
                <a16:creationId xmlns:a16="http://schemas.microsoft.com/office/drawing/2014/main" id="{6A70172E-4208-4AA4-B35F-8FAEC8365AD0}"/>
              </a:ext>
            </a:extLst>
          </p:cNvPr>
          <p:cNvSpPr>
            <a:spLocks/>
          </p:cNvSpPr>
          <p:nvPr/>
        </p:nvSpPr>
        <p:spPr bwMode="auto">
          <a:xfrm>
            <a:off x="2419143" y="2865732"/>
            <a:ext cx="141176" cy="178594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22">
            <a:extLst>
              <a:ext uri="{FF2B5EF4-FFF2-40B4-BE49-F238E27FC236}">
                <a16:creationId xmlns:a16="http://schemas.microsoft.com/office/drawing/2014/main" id="{FDA236AA-6AF9-4E95-8338-8C0E9E09D684}"/>
              </a:ext>
            </a:extLst>
          </p:cNvPr>
          <p:cNvSpPr>
            <a:spLocks/>
          </p:cNvSpPr>
          <p:nvPr/>
        </p:nvSpPr>
        <p:spPr bwMode="auto">
          <a:xfrm rot="18135850">
            <a:off x="3927352" y="2828929"/>
            <a:ext cx="1914594" cy="132408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22">
            <a:extLst>
              <a:ext uri="{FF2B5EF4-FFF2-40B4-BE49-F238E27FC236}">
                <a16:creationId xmlns:a16="http://schemas.microsoft.com/office/drawing/2014/main" id="{9A1FDCA4-D447-4F2A-BE7F-A58213C19EC3}"/>
              </a:ext>
            </a:extLst>
          </p:cNvPr>
          <p:cNvSpPr>
            <a:spLocks/>
          </p:cNvSpPr>
          <p:nvPr/>
        </p:nvSpPr>
        <p:spPr bwMode="auto">
          <a:xfrm rot="17967755">
            <a:off x="2235276" y="3496453"/>
            <a:ext cx="2015472" cy="13589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4F2CC93-57FC-46F4-A42E-649202C70170}"/>
              </a:ext>
            </a:extLst>
          </p:cNvPr>
          <p:cNvSpPr txBox="1"/>
          <p:nvPr/>
        </p:nvSpPr>
        <p:spPr>
          <a:xfrm>
            <a:off x="2552822" y="2839306"/>
            <a:ext cx="107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low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194792E-73FF-4062-A090-561F278501CD}"/>
              </a:ext>
            </a:extLst>
          </p:cNvPr>
          <p:cNvSpPr txBox="1"/>
          <p:nvPr/>
        </p:nvSpPr>
        <p:spPr>
          <a:xfrm>
            <a:off x="1034476" y="24911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Life expectancy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E95C2820-5B21-42F9-A694-7E5C70D73732}"/>
              </a:ext>
            </a:extLst>
          </p:cNvPr>
          <p:cNvSpPr txBox="1"/>
          <p:nvPr/>
        </p:nvSpPr>
        <p:spPr>
          <a:xfrm>
            <a:off x="3932407" y="2068485"/>
            <a:ext cx="11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</a:t>
            </a:r>
          </a:p>
        </p:txBody>
      </p:sp>
      <p:sp>
        <p:nvSpPr>
          <p:cNvPr id="34" name="Freeform 38">
            <a:extLst>
              <a:ext uri="{FF2B5EF4-FFF2-40B4-BE49-F238E27FC236}">
                <a16:creationId xmlns:a16="http://schemas.microsoft.com/office/drawing/2014/main" id="{CE744D42-A7E8-FBEC-E35E-CB2E1BEE5FDA}"/>
              </a:ext>
            </a:extLst>
          </p:cNvPr>
          <p:cNvSpPr>
            <a:spLocks/>
          </p:cNvSpPr>
          <p:nvPr/>
        </p:nvSpPr>
        <p:spPr bwMode="auto">
          <a:xfrm flipH="1">
            <a:off x="4813206" y="4079460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36">
            <a:extLst>
              <a:ext uri="{FF2B5EF4-FFF2-40B4-BE49-F238E27FC236}">
                <a16:creationId xmlns:a16="http://schemas.microsoft.com/office/drawing/2014/main" id="{7EE3B308-9D97-8352-23B6-C1E62D2388D4}"/>
              </a:ext>
            </a:extLst>
          </p:cNvPr>
          <p:cNvSpPr>
            <a:spLocks/>
          </p:cNvSpPr>
          <p:nvPr/>
        </p:nvSpPr>
        <p:spPr bwMode="auto">
          <a:xfrm>
            <a:off x="4817356" y="3254549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C0A1067-0766-8EB5-8D38-68B5631BED76}"/>
              </a:ext>
            </a:extLst>
          </p:cNvPr>
          <p:cNvCxnSpPr>
            <a:cxnSpLocks/>
          </p:cNvCxnSpPr>
          <p:nvPr/>
        </p:nvCxnSpPr>
        <p:spPr>
          <a:xfrm flipH="1" flipV="1">
            <a:off x="3437371" y="3291125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 36">
            <a:extLst>
              <a:ext uri="{FF2B5EF4-FFF2-40B4-BE49-F238E27FC236}">
                <a16:creationId xmlns:a16="http://schemas.microsoft.com/office/drawing/2014/main" id="{FF91D778-1B46-B84E-BA0F-49A68559C315}"/>
              </a:ext>
            </a:extLst>
          </p:cNvPr>
          <p:cNvSpPr>
            <a:spLocks/>
          </p:cNvSpPr>
          <p:nvPr/>
        </p:nvSpPr>
        <p:spPr bwMode="auto">
          <a:xfrm>
            <a:off x="4813969" y="3528865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C351CBC-354E-3366-4E2B-F5E95DEB2322}"/>
              </a:ext>
            </a:extLst>
          </p:cNvPr>
          <p:cNvCxnSpPr>
            <a:cxnSpLocks/>
          </p:cNvCxnSpPr>
          <p:nvPr/>
        </p:nvCxnSpPr>
        <p:spPr>
          <a:xfrm flipH="1" flipV="1">
            <a:off x="3433984" y="3565441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36">
            <a:extLst>
              <a:ext uri="{FF2B5EF4-FFF2-40B4-BE49-F238E27FC236}">
                <a16:creationId xmlns:a16="http://schemas.microsoft.com/office/drawing/2014/main" id="{76BC80BD-8057-4506-60DE-520FF568CAC9}"/>
              </a:ext>
            </a:extLst>
          </p:cNvPr>
          <p:cNvSpPr>
            <a:spLocks/>
          </p:cNvSpPr>
          <p:nvPr/>
        </p:nvSpPr>
        <p:spPr bwMode="auto">
          <a:xfrm>
            <a:off x="4813972" y="3779480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2FDB580-F664-4CBE-03DD-CDF0F1E688FD}"/>
              </a:ext>
            </a:extLst>
          </p:cNvPr>
          <p:cNvCxnSpPr>
            <a:cxnSpLocks/>
          </p:cNvCxnSpPr>
          <p:nvPr/>
        </p:nvCxnSpPr>
        <p:spPr>
          <a:xfrm flipH="1" flipV="1">
            <a:off x="3433987" y="3816056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reeform 36">
            <a:extLst>
              <a:ext uri="{FF2B5EF4-FFF2-40B4-BE49-F238E27FC236}">
                <a16:creationId xmlns:a16="http://schemas.microsoft.com/office/drawing/2014/main" id="{2EEF917F-B733-E5CA-2933-0FD1ED939F7B}"/>
              </a:ext>
            </a:extLst>
          </p:cNvPr>
          <p:cNvSpPr>
            <a:spLocks/>
          </p:cNvSpPr>
          <p:nvPr/>
        </p:nvSpPr>
        <p:spPr bwMode="auto">
          <a:xfrm>
            <a:off x="4803813" y="2766870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025A6A-F2A1-C4CA-F369-0C0BEEAEA3A8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>
            <a:off x="3411772" y="2806638"/>
            <a:ext cx="1432736" cy="210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38">
            <a:extLst>
              <a:ext uri="{FF2B5EF4-FFF2-40B4-BE49-F238E27FC236}">
                <a16:creationId xmlns:a16="http://schemas.microsoft.com/office/drawing/2014/main" id="{3208FCC8-C852-EE28-3F74-593C89784777}"/>
              </a:ext>
            </a:extLst>
          </p:cNvPr>
          <p:cNvSpPr>
            <a:spLocks/>
          </p:cNvSpPr>
          <p:nvPr/>
        </p:nvSpPr>
        <p:spPr bwMode="auto">
          <a:xfrm>
            <a:off x="3329197" y="2763398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07" name="Freeform 36">
            <a:extLst>
              <a:ext uri="{FF2B5EF4-FFF2-40B4-BE49-F238E27FC236}">
                <a16:creationId xmlns:a16="http://schemas.microsoft.com/office/drawing/2014/main" id="{50686983-FB06-6CDD-F240-12662EAF3193}"/>
              </a:ext>
            </a:extLst>
          </p:cNvPr>
          <p:cNvSpPr>
            <a:spLocks/>
          </p:cNvSpPr>
          <p:nvPr/>
        </p:nvSpPr>
        <p:spPr bwMode="auto">
          <a:xfrm>
            <a:off x="4800427" y="2987001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5B451C3-7C8D-267C-2F08-1A136CB91EFE}"/>
              </a:ext>
            </a:extLst>
          </p:cNvPr>
          <p:cNvCxnSpPr>
            <a:cxnSpLocks/>
          </p:cNvCxnSpPr>
          <p:nvPr/>
        </p:nvCxnSpPr>
        <p:spPr>
          <a:xfrm flipH="1" flipV="1">
            <a:off x="3420442" y="3023577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reeform 38">
            <a:extLst>
              <a:ext uri="{FF2B5EF4-FFF2-40B4-BE49-F238E27FC236}">
                <a16:creationId xmlns:a16="http://schemas.microsoft.com/office/drawing/2014/main" id="{C7013742-E486-4E3A-CEA5-43B9EE268E69}"/>
              </a:ext>
            </a:extLst>
          </p:cNvPr>
          <p:cNvSpPr>
            <a:spLocks/>
          </p:cNvSpPr>
          <p:nvPr/>
        </p:nvSpPr>
        <p:spPr bwMode="auto">
          <a:xfrm>
            <a:off x="3325811" y="298352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8" name="Freeform 38">
            <a:extLst>
              <a:ext uri="{FF2B5EF4-FFF2-40B4-BE49-F238E27FC236}">
                <a16:creationId xmlns:a16="http://schemas.microsoft.com/office/drawing/2014/main" id="{8F7EDC11-F007-59AE-E411-2435CF8C19C7}"/>
              </a:ext>
            </a:extLst>
          </p:cNvPr>
          <p:cNvSpPr>
            <a:spLocks/>
          </p:cNvSpPr>
          <p:nvPr/>
        </p:nvSpPr>
        <p:spPr bwMode="auto">
          <a:xfrm>
            <a:off x="3152883" y="360223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8">
            <a:extLst>
              <a:ext uri="{FF2B5EF4-FFF2-40B4-BE49-F238E27FC236}">
                <a16:creationId xmlns:a16="http://schemas.microsoft.com/office/drawing/2014/main" id="{BC075653-A796-E3E0-7130-15CB1332B6AE}"/>
              </a:ext>
            </a:extLst>
          </p:cNvPr>
          <p:cNvSpPr>
            <a:spLocks/>
          </p:cNvSpPr>
          <p:nvPr/>
        </p:nvSpPr>
        <p:spPr bwMode="auto">
          <a:xfrm>
            <a:off x="3152883" y="3896872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38">
            <a:extLst>
              <a:ext uri="{FF2B5EF4-FFF2-40B4-BE49-F238E27FC236}">
                <a16:creationId xmlns:a16="http://schemas.microsoft.com/office/drawing/2014/main" id="{CF4F733A-1B90-0911-DF0F-D2B5F1BC0357}"/>
              </a:ext>
            </a:extLst>
          </p:cNvPr>
          <p:cNvSpPr>
            <a:spLocks/>
          </p:cNvSpPr>
          <p:nvPr/>
        </p:nvSpPr>
        <p:spPr bwMode="auto">
          <a:xfrm>
            <a:off x="3152883" y="4205055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38">
            <a:extLst>
              <a:ext uri="{FF2B5EF4-FFF2-40B4-BE49-F238E27FC236}">
                <a16:creationId xmlns:a16="http://schemas.microsoft.com/office/drawing/2014/main" id="{9A901BDE-B007-C710-347B-ADF29A46A443}"/>
              </a:ext>
            </a:extLst>
          </p:cNvPr>
          <p:cNvSpPr>
            <a:spLocks/>
          </p:cNvSpPr>
          <p:nvPr/>
        </p:nvSpPr>
        <p:spPr bwMode="auto">
          <a:xfrm>
            <a:off x="3152883" y="4465826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38">
            <a:extLst>
              <a:ext uri="{FF2B5EF4-FFF2-40B4-BE49-F238E27FC236}">
                <a16:creationId xmlns:a16="http://schemas.microsoft.com/office/drawing/2014/main" id="{6BBD869D-7DF3-8746-00C8-DD9EA1A1368B}"/>
              </a:ext>
            </a:extLst>
          </p:cNvPr>
          <p:cNvSpPr>
            <a:spLocks/>
          </p:cNvSpPr>
          <p:nvPr/>
        </p:nvSpPr>
        <p:spPr bwMode="auto">
          <a:xfrm>
            <a:off x="3152883" y="470627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8">
            <a:extLst>
              <a:ext uri="{FF2B5EF4-FFF2-40B4-BE49-F238E27FC236}">
                <a16:creationId xmlns:a16="http://schemas.microsoft.com/office/drawing/2014/main" id="{E0ECCCCE-6A5A-38B2-42A4-B2E94A4A967B}"/>
              </a:ext>
            </a:extLst>
          </p:cNvPr>
          <p:cNvSpPr>
            <a:spLocks/>
          </p:cNvSpPr>
          <p:nvPr/>
        </p:nvSpPr>
        <p:spPr bwMode="auto">
          <a:xfrm flipH="1">
            <a:off x="3309951" y="4076268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51F3B0B-53FD-E4CF-520C-F501984F4525}"/>
              </a:ext>
            </a:extLst>
          </p:cNvPr>
          <p:cNvCxnSpPr>
            <a:cxnSpLocks/>
            <a:stCxn id="34" idx="3"/>
            <a:endCxn id="35" idx="0"/>
          </p:cNvCxnSpPr>
          <p:nvPr/>
        </p:nvCxnSpPr>
        <p:spPr>
          <a:xfrm flipH="1" flipV="1">
            <a:off x="3392526" y="4121615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>
            <a:extLst>
              <a:ext uri="{FF2B5EF4-FFF2-40B4-BE49-F238E27FC236}">
                <a16:creationId xmlns:a16="http://schemas.microsoft.com/office/drawing/2014/main" id="{1E1FAE14-4730-FFC1-8965-79D4804C6318}"/>
              </a:ext>
            </a:extLst>
          </p:cNvPr>
          <p:cNvSpPr>
            <a:spLocks/>
          </p:cNvSpPr>
          <p:nvPr/>
        </p:nvSpPr>
        <p:spPr bwMode="auto">
          <a:xfrm>
            <a:off x="3342740" y="3251077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97" name="Freeform 38">
            <a:extLst>
              <a:ext uri="{FF2B5EF4-FFF2-40B4-BE49-F238E27FC236}">
                <a16:creationId xmlns:a16="http://schemas.microsoft.com/office/drawing/2014/main" id="{32B53C91-6CF1-AF4E-B9DF-0D262C1D8FFB}"/>
              </a:ext>
            </a:extLst>
          </p:cNvPr>
          <p:cNvSpPr>
            <a:spLocks/>
          </p:cNvSpPr>
          <p:nvPr/>
        </p:nvSpPr>
        <p:spPr bwMode="auto">
          <a:xfrm>
            <a:off x="3339353" y="3525393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01" name="Freeform 38">
            <a:extLst>
              <a:ext uri="{FF2B5EF4-FFF2-40B4-BE49-F238E27FC236}">
                <a16:creationId xmlns:a16="http://schemas.microsoft.com/office/drawing/2014/main" id="{5E99E032-3BD2-618E-3B33-B4D591871BBE}"/>
              </a:ext>
            </a:extLst>
          </p:cNvPr>
          <p:cNvSpPr>
            <a:spLocks/>
          </p:cNvSpPr>
          <p:nvPr/>
        </p:nvSpPr>
        <p:spPr bwMode="auto">
          <a:xfrm>
            <a:off x="3339356" y="3776008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11" name="Freeform 36">
            <a:extLst>
              <a:ext uri="{FF2B5EF4-FFF2-40B4-BE49-F238E27FC236}">
                <a16:creationId xmlns:a16="http://schemas.microsoft.com/office/drawing/2014/main" id="{3A40DD9C-F04F-91BB-A743-5F5A82640F37}"/>
              </a:ext>
            </a:extLst>
          </p:cNvPr>
          <p:cNvSpPr>
            <a:spLocks/>
          </p:cNvSpPr>
          <p:nvPr/>
        </p:nvSpPr>
        <p:spPr bwMode="auto">
          <a:xfrm flipH="1">
            <a:off x="3149733" y="3379755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ontent Placeholder 4">
                <a:extLst>
                  <a:ext uri="{FF2B5EF4-FFF2-40B4-BE49-F238E27FC236}">
                    <a16:creationId xmlns:a16="http://schemas.microsoft.com/office/drawing/2014/main" id="{AB8ECD18-8CFC-D096-62B7-ACBAECFD77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Can identify average outcome within each treatment group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When is this representative of average un-conditional counterfactual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In general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Known as “selection bias”</a:t>
                </a:r>
              </a:p>
            </p:txBody>
          </p:sp>
        </mc:Choice>
        <mc:Fallback xmlns="">
          <p:sp>
            <p:nvSpPr>
              <p:cNvPr id="114" name="Content Placeholder 4">
                <a:extLst>
                  <a:ext uri="{FF2B5EF4-FFF2-40B4-BE49-F238E27FC236}">
                    <a16:creationId xmlns:a16="http://schemas.microsoft.com/office/drawing/2014/main" id="{AB8ECD18-8CFC-D096-62B7-ACBAECFD77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  <a:blipFill>
                <a:blip r:embed="rId3"/>
                <a:stretch>
                  <a:fillRect l="-103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617FB222-EC50-9055-B2E2-B9309749E64C}"/>
              </a:ext>
            </a:extLst>
          </p:cNvPr>
          <p:cNvSpPr txBox="1"/>
          <p:nvPr/>
        </p:nvSpPr>
        <p:spPr>
          <a:xfrm>
            <a:off x="4636763" y="5148836"/>
            <a:ext cx="157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Avocado Consumption</a:t>
            </a:r>
          </a:p>
        </p:txBody>
      </p:sp>
      <p:sp>
        <p:nvSpPr>
          <p:cNvPr id="43" name="Freeform 22">
            <a:extLst>
              <a:ext uri="{FF2B5EF4-FFF2-40B4-BE49-F238E27FC236}">
                <a16:creationId xmlns:a16="http://schemas.microsoft.com/office/drawing/2014/main" id="{C2624BB6-F805-827E-2B1B-E28C4B5CABB1}"/>
              </a:ext>
            </a:extLst>
          </p:cNvPr>
          <p:cNvSpPr>
            <a:spLocks/>
          </p:cNvSpPr>
          <p:nvPr/>
        </p:nvSpPr>
        <p:spPr bwMode="auto">
          <a:xfrm rot="17967755">
            <a:off x="1655821" y="2898462"/>
            <a:ext cx="3284386" cy="2171822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7142447-E976-7D29-08BA-A2A90158CB2A}"/>
                  </a:ext>
                </a:extLst>
              </p:cNvPr>
              <p:cNvSpPr txBox="1"/>
              <p:nvPr/>
            </p:nvSpPr>
            <p:spPr>
              <a:xfrm>
                <a:off x="822578" y="3312042"/>
                <a:ext cx="951478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7142447-E976-7D29-08BA-A2A90158C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78" y="3312042"/>
                <a:ext cx="951478" cy="410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4230D98-83F3-AA23-F314-4209010A8F31}"/>
                  </a:ext>
                </a:extLst>
              </p:cNvPr>
              <p:cNvSpPr txBox="1"/>
              <p:nvPr/>
            </p:nvSpPr>
            <p:spPr>
              <a:xfrm>
                <a:off x="475632" y="3968676"/>
                <a:ext cx="1621854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4230D98-83F3-AA23-F314-4209010A8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32" y="3968676"/>
                <a:ext cx="1621854" cy="410177"/>
              </a:xfrm>
              <a:prstGeom prst="rect">
                <a:avLst/>
              </a:prstGeom>
              <a:blipFill>
                <a:blip r:embed="rId5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78547C7-B99C-2970-759B-6C86D3B962AA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2097486" y="4173765"/>
            <a:ext cx="359209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0DCEC1D-4D92-988A-4D7E-64EC632567EC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1774056" y="3517130"/>
            <a:ext cx="651379" cy="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927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CF56-7F79-48C3-BCB7-639A881D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Effect of Eating Avocados on Health</a:t>
            </a:r>
            <a:endParaRPr lang="en-US" dirty="0"/>
          </a:p>
        </p:txBody>
      </p:sp>
      <p:sp>
        <p:nvSpPr>
          <p:cNvPr id="266" name="Freeform 8">
            <a:extLst>
              <a:ext uri="{FF2B5EF4-FFF2-40B4-BE49-F238E27FC236}">
                <a16:creationId xmlns:a16="http://schemas.microsoft.com/office/drawing/2014/main" id="{0E56C684-31E9-4054-8760-E5AF3943DB57}"/>
              </a:ext>
            </a:extLst>
          </p:cNvPr>
          <p:cNvSpPr>
            <a:spLocks/>
          </p:cNvSpPr>
          <p:nvPr/>
        </p:nvSpPr>
        <p:spPr bwMode="auto">
          <a:xfrm>
            <a:off x="2460431" y="5017231"/>
            <a:ext cx="2998000" cy="62787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9">
            <a:extLst>
              <a:ext uri="{FF2B5EF4-FFF2-40B4-BE49-F238E27FC236}">
                <a16:creationId xmlns:a16="http://schemas.microsoft.com/office/drawing/2014/main" id="{BD1096B5-4516-45AD-AAE2-F91A53ED7B0B}"/>
              </a:ext>
            </a:extLst>
          </p:cNvPr>
          <p:cNvSpPr>
            <a:spLocks/>
          </p:cNvSpPr>
          <p:nvPr/>
        </p:nvSpPr>
        <p:spPr bwMode="auto">
          <a:xfrm>
            <a:off x="5406488" y="4973977"/>
            <a:ext cx="171809" cy="149294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10">
            <a:extLst>
              <a:ext uri="{FF2B5EF4-FFF2-40B4-BE49-F238E27FC236}">
                <a16:creationId xmlns:a16="http://schemas.microsoft.com/office/drawing/2014/main" id="{C6169357-F629-4D1E-849C-DF04DBFFE52C}"/>
              </a:ext>
            </a:extLst>
          </p:cNvPr>
          <p:cNvSpPr>
            <a:spLocks/>
          </p:cNvSpPr>
          <p:nvPr/>
        </p:nvSpPr>
        <p:spPr bwMode="auto">
          <a:xfrm>
            <a:off x="2460431" y="2989910"/>
            <a:ext cx="59934" cy="2090108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11">
            <a:extLst>
              <a:ext uri="{FF2B5EF4-FFF2-40B4-BE49-F238E27FC236}">
                <a16:creationId xmlns:a16="http://schemas.microsoft.com/office/drawing/2014/main" id="{6A70172E-4208-4AA4-B35F-8FAEC8365AD0}"/>
              </a:ext>
            </a:extLst>
          </p:cNvPr>
          <p:cNvSpPr>
            <a:spLocks/>
          </p:cNvSpPr>
          <p:nvPr/>
        </p:nvSpPr>
        <p:spPr bwMode="auto">
          <a:xfrm>
            <a:off x="2419143" y="2865732"/>
            <a:ext cx="141176" cy="178594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22">
            <a:extLst>
              <a:ext uri="{FF2B5EF4-FFF2-40B4-BE49-F238E27FC236}">
                <a16:creationId xmlns:a16="http://schemas.microsoft.com/office/drawing/2014/main" id="{FDA236AA-6AF9-4E95-8338-8C0E9E09D684}"/>
              </a:ext>
            </a:extLst>
          </p:cNvPr>
          <p:cNvSpPr>
            <a:spLocks/>
          </p:cNvSpPr>
          <p:nvPr/>
        </p:nvSpPr>
        <p:spPr bwMode="auto">
          <a:xfrm rot="18135850">
            <a:off x="3927352" y="2828929"/>
            <a:ext cx="1914594" cy="132408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22">
            <a:extLst>
              <a:ext uri="{FF2B5EF4-FFF2-40B4-BE49-F238E27FC236}">
                <a16:creationId xmlns:a16="http://schemas.microsoft.com/office/drawing/2014/main" id="{9A1FDCA4-D447-4F2A-BE7F-A58213C19EC3}"/>
              </a:ext>
            </a:extLst>
          </p:cNvPr>
          <p:cNvSpPr>
            <a:spLocks/>
          </p:cNvSpPr>
          <p:nvPr/>
        </p:nvSpPr>
        <p:spPr bwMode="auto">
          <a:xfrm rot="17967755">
            <a:off x="2235276" y="3496453"/>
            <a:ext cx="2015472" cy="13589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4F2CC93-57FC-46F4-A42E-649202C70170}"/>
              </a:ext>
            </a:extLst>
          </p:cNvPr>
          <p:cNvSpPr txBox="1"/>
          <p:nvPr/>
        </p:nvSpPr>
        <p:spPr>
          <a:xfrm>
            <a:off x="2552822" y="2839306"/>
            <a:ext cx="107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low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194792E-73FF-4062-A090-561F278501CD}"/>
              </a:ext>
            </a:extLst>
          </p:cNvPr>
          <p:cNvSpPr txBox="1"/>
          <p:nvPr/>
        </p:nvSpPr>
        <p:spPr>
          <a:xfrm>
            <a:off x="1034476" y="24911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Life expectancy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E95C2820-5B21-42F9-A694-7E5C70D73732}"/>
              </a:ext>
            </a:extLst>
          </p:cNvPr>
          <p:cNvSpPr txBox="1"/>
          <p:nvPr/>
        </p:nvSpPr>
        <p:spPr>
          <a:xfrm>
            <a:off x="3932407" y="2068485"/>
            <a:ext cx="11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</a:t>
            </a:r>
          </a:p>
        </p:txBody>
      </p:sp>
      <p:sp>
        <p:nvSpPr>
          <p:cNvPr id="8" name="Freeform 38">
            <a:extLst>
              <a:ext uri="{FF2B5EF4-FFF2-40B4-BE49-F238E27FC236}">
                <a16:creationId xmlns:a16="http://schemas.microsoft.com/office/drawing/2014/main" id="{8F7EDC11-F007-59AE-E411-2435CF8C19C7}"/>
              </a:ext>
            </a:extLst>
          </p:cNvPr>
          <p:cNvSpPr>
            <a:spLocks/>
          </p:cNvSpPr>
          <p:nvPr/>
        </p:nvSpPr>
        <p:spPr bwMode="auto">
          <a:xfrm>
            <a:off x="3142723" y="360223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8">
            <a:extLst>
              <a:ext uri="{FF2B5EF4-FFF2-40B4-BE49-F238E27FC236}">
                <a16:creationId xmlns:a16="http://schemas.microsoft.com/office/drawing/2014/main" id="{51661C16-D928-7FDC-9B03-EA4BAF678DB8}"/>
              </a:ext>
            </a:extLst>
          </p:cNvPr>
          <p:cNvSpPr>
            <a:spLocks/>
          </p:cNvSpPr>
          <p:nvPr/>
        </p:nvSpPr>
        <p:spPr bwMode="auto">
          <a:xfrm>
            <a:off x="3142723" y="3842691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8">
            <a:extLst>
              <a:ext uri="{FF2B5EF4-FFF2-40B4-BE49-F238E27FC236}">
                <a16:creationId xmlns:a16="http://schemas.microsoft.com/office/drawing/2014/main" id="{25F6EADA-6049-6A5F-484B-12BD244F9EBD}"/>
              </a:ext>
            </a:extLst>
          </p:cNvPr>
          <p:cNvSpPr>
            <a:spLocks/>
          </p:cNvSpPr>
          <p:nvPr/>
        </p:nvSpPr>
        <p:spPr bwMode="auto">
          <a:xfrm>
            <a:off x="3142723" y="4106852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38">
            <a:extLst>
              <a:ext uri="{FF2B5EF4-FFF2-40B4-BE49-F238E27FC236}">
                <a16:creationId xmlns:a16="http://schemas.microsoft.com/office/drawing/2014/main" id="{7BB9B16E-FA0E-B3C6-EA94-0BBF4016AC17}"/>
              </a:ext>
            </a:extLst>
          </p:cNvPr>
          <p:cNvSpPr>
            <a:spLocks/>
          </p:cNvSpPr>
          <p:nvPr/>
        </p:nvSpPr>
        <p:spPr bwMode="auto">
          <a:xfrm>
            <a:off x="3142723" y="4438745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38">
            <a:extLst>
              <a:ext uri="{FF2B5EF4-FFF2-40B4-BE49-F238E27FC236}">
                <a16:creationId xmlns:a16="http://schemas.microsoft.com/office/drawing/2014/main" id="{96809D82-69A3-E222-B1B6-CBE8E2D17B93}"/>
              </a:ext>
            </a:extLst>
          </p:cNvPr>
          <p:cNvSpPr>
            <a:spLocks/>
          </p:cNvSpPr>
          <p:nvPr/>
        </p:nvSpPr>
        <p:spPr bwMode="auto">
          <a:xfrm>
            <a:off x="3142723" y="4939974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08FDFB2-11DF-2748-04D5-9C3B30E103EE}"/>
              </a:ext>
            </a:extLst>
          </p:cNvPr>
          <p:cNvGrpSpPr/>
          <p:nvPr/>
        </p:nvGrpSpPr>
        <p:grpSpPr>
          <a:xfrm flipH="1" flipV="1">
            <a:off x="3362855" y="4331370"/>
            <a:ext cx="1544542" cy="743318"/>
            <a:chOff x="3152883" y="2949614"/>
            <a:chExt cx="1544542" cy="743318"/>
          </a:xfrm>
        </p:grpSpPr>
        <p:sp>
          <p:nvSpPr>
            <p:cNvPr id="64" name="Freeform 38">
              <a:extLst>
                <a:ext uri="{FF2B5EF4-FFF2-40B4-BE49-F238E27FC236}">
                  <a16:creationId xmlns:a16="http://schemas.microsoft.com/office/drawing/2014/main" id="{C444AE30-2663-3C29-0DC0-A77CF4FD7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8">
              <a:extLst>
                <a:ext uri="{FF2B5EF4-FFF2-40B4-BE49-F238E27FC236}">
                  <a16:creationId xmlns:a16="http://schemas.microsoft.com/office/drawing/2014/main" id="{D5100A5A-4B00-CBF8-4C07-0C5A365D2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E0C4E50-32B1-29D9-340D-709C922951DD}"/>
                </a:ext>
              </a:extLst>
            </p:cNvPr>
            <p:cNvCxnSpPr>
              <a:cxnSpLocks/>
              <a:stCxn id="64" idx="3"/>
              <a:endCxn id="65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43F949A-99B0-0510-7646-CABD263390CE}"/>
              </a:ext>
            </a:extLst>
          </p:cNvPr>
          <p:cNvGrpSpPr/>
          <p:nvPr/>
        </p:nvGrpSpPr>
        <p:grpSpPr>
          <a:xfrm flipH="1" flipV="1">
            <a:off x="3359467" y="3908038"/>
            <a:ext cx="1544542" cy="743318"/>
            <a:chOff x="3152883" y="2949614"/>
            <a:chExt cx="1544542" cy="743318"/>
          </a:xfrm>
        </p:grpSpPr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3E17BDAC-6BAA-E7B9-D153-3F5B3475D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55BE1477-3C4B-417A-4BCF-67A3AA500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6D740DC-52EA-593F-151F-C501E69396FA}"/>
                </a:ext>
              </a:extLst>
            </p:cNvPr>
            <p:cNvCxnSpPr>
              <a:cxnSpLocks/>
              <a:stCxn id="68" idx="3"/>
              <a:endCxn id="69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CE83858-BA0A-77DC-3573-F160AB940FB0}"/>
              </a:ext>
            </a:extLst>
          </p:cNvPr>
          <p:cNvGrpSpPr/>
          <p:nvPr/>
        </p:nvGrpSpPr>
        <p:grpSpPr>
          <a:xfrm flipH="1" flipV="1">
            <a:off x="3362855" y="3267959"/>
            <a:ext cx="1544542" cy="743318"/>
            <a:chOff x="3152883" y="2949614"/>
            <a:chExt cx="1544542" cy="743318"/>
          </a:xfrm>
        </p:grpSpPr>
        <p:sp>
          <p:nvSpPr>
            <p:cNvPr id="72" name="Freeform 38">
              <a:extLst>
                <a:ext uri="{FF2B5EF4-FFF2-40B4-BE49-F238E27FC236}">
                  <a16:creationId xmlns:a16="http://schemas.microsoft.com/office/drawing/2014/main" id="{202A8CA5-EB72-CADF-E597-EECC506D7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F3981872-787C-2B6E-B76A-45FE12F12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6B76384-325B-2A93-9F5B-B500570A9DFD}"/>
                </a:ext>
              </a:extLst>
            </p:cNvPr>
            <p:cNvCxnSpPr>
              <a:cxnSpLocks/>
              <a:stCxn id="72" idx="3"/>
              <a:endCxn id="73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6BC3321-7054-0DA7-3E07-A2428476C67A}"/>
              </a:ext>
            </a:extLst>
          </p:cNvPr>
          <p:cNvGrpSpPr/>
          <p:nvPr/>
        </p:nvGrpSpPr>
        <p:grpSpPr>
          <a:xfrm flipH="1" flipV="1">
            <a:off x="3372169" y="3599223"/>
            <a:ext cx="1544542" cy="743318"/>
            <a:chOff x="3152883" y="2949614"/>
            <a:chExt cx="1544542" cy="743318"/>
          </a:xfrm>
        </p:grpSpPr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5ACE492E-13ED-40E2-A931-74C2F3D4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2D9D7F3D-5EAA-88CE-2090-945EA29BE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CAC6BCA-A922-66CD-DF81-36DE090072F5}"/>
                </a:ext>
              </a:extLst>
            </p:cNvPr>
            <p:cNvCxnSpPr>
              <a:cxnSpLocks/>
              <a:stCxn id="76" idx="3"/>
              <a:endCxn id="77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10AE26C-8F38-F8B5-0173-162A24618D1C}"/>
              </a:ext>
            </a:extLst>
          </p:cNvPr>
          <p:cNvGrpSpPr/>
          <p:nvPr/>
        </p:nvGrpSpPr>
        <p:grpSpPr>
          <a:xfrm flipH="1" flipV="1">
            <a:off x="3372169" y="2722763"/>
            <a:ext cx="1544542" cy="743318"/>
            <a:chOff x="3152883" y="2949614"/>
            <a:chExt cx="1544542" cy="743318"/>
          </a:xfrm>
        </p:grpSpPr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B202757-9A97-29C9-59EF-F9089A969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30CE4DA7-89DC-97AC-775D-DC6440578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81EBF8B-2E1C-7FEE-EDC4-9A4EC3C79F77}"/>
                </a:ext>
              </a:extLst>
            </p:cNvPr>
            <p:cNvCxnSpPr>
              <a:cxnSpLocks/>
              <a:stCxn id="80" idx="3"/>
              <a:endCxn id="81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4">
                <a:extLst>
                  <a:ext uri="{FF2B5EF4-FFF2-40B4-BE49-F238E27FC236}">
                    <a16:creationId xmlns:a16="http://schemas.microsoft.com/office/drawing/2014/main" id="{7FF533C6-558F-2098-0C1B-E31DA84A8C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Can identify average outcome within each treatment group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When is this representative of average un-conditional counterfactual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If treatment was fully randomly assigned (e.g. a randomized experiment)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sz="2000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Then no selection bias: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4" name="Content Placeholder 4">
                <a:extLst>
                  <a:ext uri="{FF2B5EF4-FFF2-40B4-BE49-F238E27FC236}">
                    <a16:creationId xmlns:a16="http://schemas.microsoft.com/office/drawing/2014/main" id="{7FF533C6-558F-2098-0C1B-E31DA84A8C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  <a:blipFill>
                <a:blip r:embed="rId3"/>
                <a:stretch>
                  <a:fillRect l="-1037" t="-1961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D99DB37-AD30-F095-120F-B31D1D6D4F81}"/>
              </a:ext>
            </a:extLst>
          </p:cNvPr>
          <p:cNvSpPr txBox="1"/>
          <p:nvPr/>
        </p:nvSpPr>
        <p:spPr>
          <a:xfrm>
            <a:off x="4636763" y="5148836"/>
            <a:ext cx="157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Avocado Consumption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997ECBE1-5A70-C5E9-0D6C-45DB52D5FC4A}"/>
              </a:ext>
            </a:extLst>
          </p:cNvPr>
          <p:cNvSpPr>
            <a:spLocks/>
          </p:cNvSpPr>
          <p:nvPr/>
        </p:nvSpPr>
        <p:spPr bwMode="auto">
          <a:xfrm rot="17967755">
            <a:off x="2235276" y="3496453"/>
            <a:ext cx="2015472" cy="13589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 22">
            <a:extLst>
              <a:ext uri="{FF2B5EF4-FFF2-40B4-BE49-F238E27FC236}">
                <a16:creationId xmlns:a16="http://schemas.microsoft.com/office/drawing/2014/main" id="{71FB8CBA-75E0-F47E-FA2B-C73BF5CA1059}"/>
              </a:ext>
            </a:extLst>
          </p:cNvPr>
          <p:cNvSpPr>
            <a:spLocks/>
          </p:cNvSpPr>
          <p:nvPr/>
        </p:nvSpPr>
        <p:spPr bwMode="auto">
          <a:xfrm rot="17967755">
            <a:off x="1991550" y="3298916"/>
            <a:ext cx="2510282" cy="1714102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AF981A-D017-A029-2FAE-880F5E8A9774}"/>
                  </a:ext>
                </a:extLst>
              </p:cNvPr>
              <p:cNvSpPr txBox="1"/>
              <p:nvPr/>
            </p:nvSpPr>
            <p:spPr>
              <a:xfrm>
                <a:off x="822578" y="3312042"/>
                <a:ext cx="951478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AF981A-D017-A029-2FAE-880F5E8A9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78" y="3312042"/>
                <a:ext cx="951478" cy="410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E7642E-1B59-EA9C-88C8-77EF7F88969D}"/>
                  </a:ext>
                </a:extLst>
              </p:cNvPr>
              <p:cNvSpPr txBox="1"/>
              <p:nvPr/>
            </p:nvSpPr>
            <p:spPr>
              <a:xfrm>
                <a:off x="475632" y="3968676"/>
                <a:ext cx="1621854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E7642E-1B59-EA9C-88C8-77EF7F889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32" y="3968676"/>
                <a:ext cx="1621854" cy="410177"/>
              </a:xfrm>
              <a:prstGeom prst="rect">
                <a:avLst/>
              </a:prstGeom>
              <a:blipFill>
                <a:blip r:embed="rId5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FEE37A-9E04-90A5-71EE-056814E27A8A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097486" y="4173765"/>
            <a:ext cx="359209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23BFDB-7E76-9222-DC4B-3FE32D286FD4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774056" y="3517131"/>
            <a:ext cx="677061" cy="65663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C4F8F1F-20BF-2D1F-5F5A-77168C8ED54B}"/>
                  </a:ext>
                </a:extLst>
              </p:cNvPr>
              <p:cNvSpPr txBox="1"/>
              <p:nvPr/>
            </p:nvSpPr>
            <p:spPr>
              <a:xfrm rot="5400000">
                <a:off x="1095548" y="3665983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C4F8F1F-20BF-2D1F-5F5A-77168C8ED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95548" y="3665983"/>
                <a:ext cx="4106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67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A948-347D-5DEA-35BA-0B70C6D0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ATE under Random 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75EF-CD58-2B62-300B-49BBE1D88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Suppose that treatment is randomly assigned (i.e. RCT)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Then average </a:t>
                </a:r>
                <a:r>
                  <a:rPr lang="en-US" b="1" dirty="0"/>
                  <a:t>observed</a:t>
                </a:r>
                <a:r>
                  <a:rPr lang="en-US" dirty="0"/>
                  <a:t> outcome in treatment 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recovers average </a:t>
                </a:r>
                <a:r>
                  <a:rPr lang="en-US" b="1" dirty="0"/>
                  <a:t>potential</a:t>
                </a:r>
                <a:r>
                  <a:rPr lang="en-US" dirty="0"/>
                  <a:t> outcome for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Hence, average </a:t>
                </a:r>
                <a:r>
                  <a:rPr lang="en-US" b="1" dirty="0"/>
                  <a:t>predictive</a:t>
                </a:r>
                <a:r>
                  <a:rPr lang="en-US" dirty="0"/>
                  <a:t> effect recovers the average </a:t>
                </a:r>
                <a:r>
                  <a:rPr lang="en-US" b="1" dirty="0"/>
                  <a:t>treatment</a:t>
                </a:r>
                <a:r>
                  <a:rPr lang="en-US" dirty="0"/>
                  <a:t>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75EF-CD58-2B62-300B-49BBE1D88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16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27F5-3542-91E4-358D-7EA754BE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CE91C-C656-F642-327F-66BE91CAF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56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E7F0-FFA4-FE7B-7849-DBB81ECB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finite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E6102-E78D-51C0-1009-DE7A7A3734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Assume we have access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Drawn </a:t>
                </a:r>
                <a:r>
                  <a:rPr lang="en-US" dirty="0" err="1"/>
                  <a:t>i.i.d.</a:t>
                </a:r>
                <a:r>
                  <a:rPr lang="en-US" dirty="0"/>
                  <a:t> from the distribution of the random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Want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dirty="0"/>
                  <a:t> (identification)</a:t>
                </a:r>
              </a:p>
              <a:p>
                <a:r>
                  <a:rPr lang="en-US" dirty="0"/>
                  <a:t>Denote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the empirical average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dirty="0"/>
                  <a:t> by using empirical averages for each sub-population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E6102-E78D-51C0-1009-DE7A7A373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64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44C3-A4B2-84F4-5F04-84287FEC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accurate is the estimate?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CCDC70-56C5-ADEF-526D-E258BBB0D1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310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Under mild regularity conditions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sub>
                      </m:sSub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ar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ar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Hence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CCDC70-56C5-ADEF-526D-E258BBB0D1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31000" cy="4351338"/>
              </a:xfrm>
              <a:blipFill>
                <a:blip r:embed="rId2"/>
                <a:stretch>
                  <a:fillRect l="-1630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63A8035-91A3-F64F-02B6-2D7E8C1103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97419" y="1825625"/>
                <a:ext cx="4646024" cy="176784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limUpp>
                      <m:limUppPr>
                        <m:ctrlPr>
                          <a:rPr lang="el-GR" sz="2400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lim>
                    </m:limUp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means that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ℛ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≈0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sz="2400" dirty="0"/>
                  <a:t> set of all hyper-rectangles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63A8035-91A3-F64F-02B6-2D7E8C110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419" y="1825625"/>
                <a:ext cx="4646024" cy="176784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49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069F-4663-13F5-1C46-89B218D7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75609-0F18-8C1B-E576-5C43B2ECF6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365" y="1825625"/>
                <a:ext cx="10811435" cy="476343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Trivially we can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sup>
                        </m:sSup>
                      </m:e>
                    </m:d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[1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By Law of Large Numbers (LLN)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Difference is average of the </a:t>
                </a:r>
                <a:r>
                  <a:rPr lang="en-US" sz="2400" dirty="0" err="1"/>
                  <a:t>i.i.d.</a:t>
                </a:r>
                <a:r>
                  <a:rPr lang="en-US" sz="2400" dirty="0"/>
                  <a:t> mean zero </a:t>
                </a:r>
                <a:r>
                  <a:rPr lang="en-US" sz="2400" dirty="0" err="1"/>
                  <a:t>r.v.s</a:t>
                </a:r>
                <a:r>
                  <a:rPr lang="en-US" sz="2400" dirty="0"/>
                  <a:t>: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With zero covariance and variance: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sz="24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 1</m:t>
                            </m:r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75609-0F18-8C1B-E576-5C43B2ECF6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365" y="1825625"/>
                <a:ext cx="10811435" cy="4763434"/>
              </a:xfrm>
              <a:blipFill>
                <a:blip r:embed="rId2"/>
                <a:stretch>
                  <a:fillRect l="-733" b="-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2C60F47D-6216-71AE-8020-B353CB278FF7}"/>
              </a:ext>
            </a:extLst>
          </p:cNvPr>
          <p:cNvSpPr/>
          <p:nvPr/>
        </p:nvSpPr>
        <p:spPr>
          <a:xfrm>
            <a:off x="9184341" y="4840941"/>
            <a:ext cx="304800" cy="174811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4DEB1-FEF8-0051-868D-C0CB8A4DEA09}"/>
              </a:ext>
            </a:extLst>
          </p:cNvPr>
          <p:cNvSpPr txBox="1"/>
          <p:nvPr/>
        </p:nvSpPr>
        <p:spPr>
          <a:xfrm>
            <a:off x="9565339" y="5161002"/>
            <a:ext cx="226359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Statement follows by Central Limit Theorem (CLT)</a:t>
            </a:r>
          </a:p>
        </p:txBody>
      </p:sp>
    </p:spTree>
    <p:extLst>
      <p:ext uri="{BB962C8B-B14F-4D97-AF65-F5344CB8AC3E}">
        <p14:creationId xmlns:p14="http://schemas.microsoft.com/office/powerpoint/2010/main" val="255698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573525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380E-3E79-E922-336B-C0904B4D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F298D4-1758-682C-C067-3F9159C026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Same statement also holds with consistent estimate of variance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ar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ar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F298D4-1758-682C-C067-3F9159C02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509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7C81-3815-C010-BB75-F0574308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231B1-1570-185F-2757-C885080882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limUpp>
                      <m:limUpp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≈0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If we consider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quantile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Equivalently,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quantile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231B1-1570-185F-2757-C88508088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457342-A209-9AE5-7644-CEAE667EBB1E}"/>
              </a:ext>
            </a:extLst>
          </p:cNvPr>
          <p:cNvSpPr/>
          <p:nvPr/>
        </p:nvSpPr>
        <p:spPr>
          <a:xfrm>
            <a:off x="8161867" y="4597399"/>
            <a:ext cx="1797921" cy="7958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A9630-FA6C-0596-B24F-936017F3E771}"/>
              </a:ext>
            </a:extLst>
          </p:cNvPr>
          <p:cNvSpPr txBox="1"/>
          <p:nvPr/>
        </p:nvSpPr>
        <p:spPr>
          <a:xfrm>
            <a:off x="8301567" y="4277796"/>
            <a:ext cx="1604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Standard error</a:t>
            </a:r>
          </a:p>
        </p:txBody>
      </p:sp>
    </p:spTree>
    <p:extLst>
      <p:ext uri="{BB962C8B-B14F-4D97-AF65-F5344CB8AC3E}">
        <p14:creationId xmlns:p14="http://schemas.microsoft.com/office/powerpoint/2010/main" val="407242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">
            <a:extLst>
              <a:ext uri="{FF2B5EF4-FFF2-40B4-BE49-F238E27FC236}">
                <a16:creationId xmlns:a16="http://schemas.microsoft.com/office/drawing/2014/main" id="{441BC1E8-B4CB-617B-B18B-49EA29901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780" y="1394477"/>
            <a:ext cx="8545108" cy="427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3D7C81-3815-C010-BB75-F0574308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E90260-D858-437D-8668-BF48EB25AF2F}"/>
              </a:ext>
            </a:extLst>
          </p:cNvPr>
          <p:cNvCxnSpPr>
            <a:cxnSpLocks/>
          </p:cNvCxnSpPr>
          <p:nvPr/>
        </p:nvCxnSpPr>
        <p:spPr>
          <a:xfrm>
            <a:off x="1394012" y="5143511"/>
            <a:ext cx="8990355" cy="42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D1D696B-C9FB-F959-9F64-4925A9D10ABE}"/>
              </a:ext>
            </a:extLst>
          </p:cNvPr>
          <p:cNvSpPr/>
          <p:nvPr/>
        </p:nvSpPr>
        <p:spPr>
          <a:xfrm>
            <a:off x="3456732" y="5202216"/>
            <a:ext cx="6763033" cy="320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28C7D2-8CB6-BEC4-F828-E15F44073925}"/>
              </a:ext>
            </a:extLst>
          </p:cNvPr>
          <p:cNvCxnSpPr>
            <a:cxnSpLocks/>
          </p:cNvCxnSpPr>
          <p:nvPr/>
        </p:nvCxnSpPr>
        <p:spPr>
          <a:xfrm flipV="1">
            <a:off x="2450108" y="1746364"/>
            <a:ext cx="0" cy="4703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E2319A-C3F2-DB49-6E45-A015FBA008CD}"/>
                  </a:ext>
                </a:extLst>
              </p:cNvPr>
              <p:cNvSpPr txBox="1"/>
              <p:nvPr/>
            </p:nvSpPr>
            <p:spPr>
              <a:xfrm>
                <a:off x="6684062" y="5138328"/>
                <a:ext cx="349775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E2319A-C3F2-DB49-6E45-A015FBA0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062" y="5138328"/>
                <a:ext cx="349775" cy="352469"/>
              </a:xfrm>
              <a:prstGeom prst="rect">
                <a:avLst/>
              </a:prstGeom>
              <a:blipFill>
                <a:blip r:embed="rId3"/>
                <a:stretch>
                  <a:fillRect r="-1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F78A14-4720-AEF0-173E-D4ADAEB4B810}"/>
                  </a:ext>
                </a:extLst>
              </p:cNvPr>
              <p:cNvSpPr txBox="1"/>
              <p:nvPr/>
            </p:nvSpPr>
            <p:spPr>
              <a:xfrm>
                <a:off x="7255785" y="5138328"/>
                <a:ext cx="809902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F78A14-4720-AEF0-173E-D4ADAEB4B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785" y="5138328"/>
                <a:ext cx="809902" cy="352469"/>
              </a:xfrm>
              <a:prstGeom prst="rect">
                <a:avLst/>
              </a:prstGeom>
              <a:blipFill>
                <a:blip r:embed="rId4"/>
                <a:stretch>
                  <a:fillRect r="-15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DB0A06-6752-46D3-0B5A-D825E78F5B29}"/>
                  </a:ext>
                </a:extLst>
              </p:cNvPr>
              <p:cNvSpPr txBox="1"/>
              <p:nvPr/>
            </p:nvSpPr>
            <p:spPr>
              <a:xfrm>
                <a:off x="7984768" y="5138328"/>
                <a:ext cx="1004633" cy="35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DB0A06-6752-46D3-0B5A-D825E78F5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768" y="5138328"/>
                <a:ext cx="1004633" cy="352469"/>
              </a:xfrm>
              <a:prstGeom prst="rect">
                <a:avLst/>
              </a:prstGeom>
              <a:blipFill>
                <a:blip r:embed="rId5"/>
                <a:stretch>
                  <a:fillRect r="-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84EA47-356D-C989-16C9-5C40C50547F5}"/>
                  </a:ext>
                </a:extLst>
              </p:cNvPr>
              <p:cNvSpPr txBox="1"/>
              <p:nvPr/>
            </p:nvSpPr>
            <p:spPr>
              <a:xfrm>
                <a:off x="8767506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84EA47-356D-C989-16C9-5C40C5054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506" y="5138328"/>
                <a:ext cx="923714" cy="352469"/>
              </a:xfrm>
              <a:prstGeom prst="rect">
                <a:avLst/>
              </a:prstGeom>
              <a:blipFill>
                <a:blip r:embed="rId6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021DA5-740F-B982-2BC7-583B26D2FF1C}"/>
                  </a:ext>
                </a:extLst>
              </p:cNvPr>
              <p:cNvSpPr txBox="1"/>
              <p:nvPr/>
            </p:nvSpPr>
            <p:spPr>
              <a:xfrm>
                <a:off x="9531030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021DA5-740F-B982-2BC7-583B26D2F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030" y="5138328"/>
                <a:ext cx="923714" cy="352469"/>
              </a:xfrm>
              <a:prstGeom prst="rect">
                <a:avLst/>
              </a:prstGeom>
              <a:blipFill>
                <a:blip r:embed="rId7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FC198A-B8ED-057E-145A-5CFF0CB6C64B}"/>
                  </a:ext>
                </a:extLst>
              </p:cNvPr>
              <p:cNvSpPr txBox="1"/>
              <p:nvPr/>
            </p:nvSpPr>
            <p:spPr>
              <a:xfrm>
                <a:off x="5770118" y="5138328"/>
                <a:ext cx="809902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FC198A-B8ED-057E-145A-5CFF0CB6C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118" y="5138328"/>
                <a:ext cx="809902" cy="352469"/>
              </a:xfrm>
              <a:prstGeom prst="rect">
                <a:avLst/>
              </a:prstGeom>
              <a:blipFill>
                <a:blip r:embed="rId8"/>
                <a:stretch>
                  <a:fillRect r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79BFC6-E12F-B2A8-C29D-C9FC245C15B7}"/>
                  </a:ext>
                </a:extLst>
              </p:cNvPr>
              <p:cNvSpPr txBox="1"/>
              <p:nvPr/>
            </p:nvSpPr>
            <p:spPr>
              <a:xfrm>
                <a:off x="4970379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79BFC6-E12F-B2A8-C29D-C9FC245C1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379" y="5138328"/>
                <a:ext cx="923714" cy="352469"/>
              </a:xfrm>
              <a:prstGeom prst="rect">
                <a:avLst/>
              </a:prstGeom>
              <a:blipFill>
                <a:blip r:embed="rId9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22CB3C-5751-A550-F51F-47C280ABA696}"/>
                  </a:ext>
                </a:extLst>
              </p:cNvPr>
              <p:cNvSpPr txBox="1"/>
              <p:nvPr/>
            </p:nvSpPr>
            <p:spPr>
              <a:xfrm>
                <a:off x="4207517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22CB3C-5751-A550-F51F-47C280ABA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517" y="5138328"/>
                <a:ext cx="923714" cy="352469"/>
              </a:xfrm>
              <a:prstGeom prst="rect">
                <a:avLst/>
              </a:prstGeom>
              <a:blipFill>
                <a:blip r:embed="rId10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A697F9-25EF-C813-D1E1-100BF5FDDE45}"/>
                  </a:ext>
                </a:extLst>
              </p:cNvPr>
              <p:cNvSpPr txBox="1"/>
              <p:nvPr/>
            </p:nvSpPr>
            <p:spPr>
              <a:xfrm>
                <a:off x="3437748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A697F9-25EF-C813-D1E1-100BF5FDD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748" y="5138328"/>
                <a:ext cx="923714" cy="352469"/>
              </a:xfrm>
              <a:prstGeom prst="rect">
                <a:avLst/>
              </a:prstGeom>
              <a:blipFill>
                <a:blip r:embed="rId11"/>
                <a:stretch>
                  <a:fillRect r="-13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42282C2D-53F0-892B-C7CB-C309925745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81795" y="6002121"/>
                <a:ext cx="8157881" cy="6316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95% CI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−1.96 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+1.96 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42282C2D-53F0-892B-C7CB-C30992574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1795" y="6002121"/>
                <a:ext cx="8157881" cy="631683"/>
              </a:xfrm>
              <a:blipFill>
                <a:blip r:embed="rId12"/>
                <a:stretch>
                  <a:fillRect l="-1570" t="-10680" b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9ADE0B4-6C3D-062B-29A7-F433A4C8CE65}"/>
              </a:ext>
            </a:extLst>
          </p:cNvPr>
          <p:cNvSpPr txBox="1"/>
          <p:nvPr/>
        </p:nvSpPr>
        <p:spPr>
          <a:xfrm>
            <a:off x="10739718" y="6029266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338643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D290-0240-27DF-2AA5-25A6167F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46AB4-5AAB-D518-957B-39433FF0AE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9260540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Many times (e.g. vaccine trials) we are interested in relative effect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We can construct a plug-in estimate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</m:acc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By delta method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𝑅𝐸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</m:d>
                      <m:limUpp>
                        <m:limUpp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46AB4-5AAB-D518-957B-39433FF0AE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9260540" cy="4351338"/>
              </a:xfrm>
              <a:blipFill>
                <a:blip r:embed="rId2"/>
                <a:stretch>
                  <a:fillRect l="-922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52C0E3C-A7BF-EC47-0333-FF8736F321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36863" y="3080009"/>
                <a:ext cx="4643079" cy="176784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b="1" dirty="0"/>
                  <a:t>Delta method:</a:t>
                </a:r>
                <a:r>
                  <a:rPr lang="en-US" sz="2400" dirty="0"/>
                  <a:t> for any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b="0" dirty="0"/>
                  <a:t>,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limUpp>
                        <m:limUppPr>
                          <m:ctrlPr>
                            <a:rPr lang="el-GR" sz="2400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𝑉𝐺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52C0E3C-A7BF-EC47-0333-FF8736F32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863" y="3080009"/>
                <a:ext cx="4643079" cy="1767842"/>
              </a:xfrm>
              <a:prstGeom prst="roundRect">
                <a:avLst/>
              </a:prstGeom>
              <a:blipFill>
                <a:blip r:embed="rId3"/>
                <a:stretch>
                  <a:fillRect t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65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571AF-EC51-2609-68AB-2DCAFF3F6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Example: Pfizer Vaccine</a:t>
            </a:r>
          </a:p>
        </p:txBody>
      </p:sp>
      <p:pic>
        <p:nvPicPr>
          <p:cNvPr id="3074" name="Picture 2" descr="pfizer/biontech result table">
            <a:extLst>
              <a:ext uri="{FF2B5EF4-FFF2-40B4-BE49-F238E27FC236}">
                <a16:creationId xmlns:a16="http://schemas.microsoft.com/office/drawing/2014/main" id="{0C49E667-1951-7142-FE42-C7E101FBC8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895783"/>
            <a:ext cx="10905066" cy="395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83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DE43-4817-1BDB-6FF2-3E7A1B9D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B04C6-327A-F500-5B99-A984F41ED0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Outcomes are binary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Distribution of outcome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Bernoulli with success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For each subpopulation, mean outcome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Cases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is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Vaccine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Efficacy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 estimate of the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95% confidence interval can be derived by delta method</a:t>
                </a:r>
              </a:p>
              <a:p>
                <a:r>
                  <a:rPr lang="en-US" dirty="0"/>
                  <a:t>Alternative: approximate bootstrap; simulate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B04C6-327A-F500-5B99-A984F41ED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E78370F-9ADF-D49C-3F1E-221243544605}"/>
              </a:ext>
            </a:extLst>
          </p:cNvPr>
          <p:cNvSpPr txBox="1"/>
          <p:nvPr/>
        </p:nvSpPr>
        <p:spPr>
          <a:xfrm>
            <a:off x="10739718" y="6029266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120975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0115-2FD2-07AF-3CCB-0CBD76E8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Pre-Treatment Covariates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3B672-2254-0B10-70DD-5AFE32CBA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Precision and Heterogeneity</a:t>
            </a:r>
          </a:p>
        </p:txBody>
      </p:sp>
    </p:spTree>
    <p:extLst>
      <p:ext uri="{BB962C8B-B14F-4D97-AF65-F5344CB8AC3E}">
        <p14:creationId xmlns:p14="http://schemas.microsoft.com/office/powerpoint/2010/main" val="55598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4B53-EBED-0C61-F2E0-6011447D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Pre-Treatment Covariates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0D288-CEB3-EDE6-4814-2197D2DDC3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we have covariates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that correspond to variables determined prior to treatment assignment (e.g. age, income groups)</a:t>
                </a:r>
              </a:p>
              <a:p>
                <a:r>
                  <a:rPr lang="en-US" dirty="0"/>
                  <a:t>How can we use them?</a:t>
                </a:r>
              </a:p>
              <a:p>
                <a:endParaRPr lang="en-US" dirty="0"/>
              </a:p>
              <a:p>
                <a:r>
                  <a:rPr lang="en-US" dirty="0"/>
                  <a:t>Heterogeneity: how does the effect vary with these covariates</a:t>
                </a:r>
              </a:p>
              <a:p>
                <a:endParaRPr lang="en-US" dirty="0"/>
              </a:p>
              <a:p>
                <a:r>
                  <a:rPr lang="en-US" dirty="0"/>
                  <a:t>Formalized by the Conditional Average Treatment Effect (CATE)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0D288-CEB3-EDE6-4814-2197D2DDC3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9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A948-347D-5DEA-35BA-0B70C6D0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CATE under Random 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75EF-CD58-2B62-300B-49BBE1D88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Suppose that treatment is randomly assigned (i.e. RCT)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Then conditional </a:t>
                </a:r>
                <a:r>
                  <a:rPr lang="en-US" b="1" dirty="0"/>
                  <a:t>observed</a:t>
                </a:r>
                <a:r>
                  <a:rPr lang="en-US" dirty="0"/>
                  <a:t> outcome in treatment 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recovers conditional </a:t>
                </a:r>
                <a:r>
                  <a:rPr lang="en-US" b="1" dirty="0"/>
                  <a:t>potential</a:t>
                </a:r>
                <a:r>
                  <a:rPr lang="en-US" dirty="0"/>
                  <a:t> outcome for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Hence, conditional </a:t>
                </a:r>
                <a:r>
                  <a:rPr lang="en-US" b="1" dirty="0"/>
                  <a:t>predictive</a:t>
                </a:r>
                <a:r>
                  <a:rPr lang="en-US" dirty="0"/>
                  <a:t> effect recovers the CATE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75EF-CD58-2B62-300B-49BBE1D88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74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AAB7-4F9C-3C07-E6A2-4DBB65B3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only care about ATE are co-variates useful?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1A2E0-AB61-0BC8-9C92-F8191853E9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0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17290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441095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02B8-BD67-D246-B199-9019A9B6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Co-variates for Sanity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F426A4-9969-6FDB-92D3-07722D727E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Since treatment is supposed to be independent of co-variates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instance,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does not predict any covariate</a:t>
                </a:r>
              </a:p>
              <a:p>
                <a:r>
                  <a:rPr lang="en-US" dirty="0"/>
                  <a:t>Equivalently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not predictable by any covariate</a:t>
                </a:r>
              </a:p>
              <a:p>
                <a:r>
                  <a:rPr lang="en-US" dirty="0"/>
                  <a:t>We can test all these conditions on the samples to uncover violations of random assignment</a:t>
                </a:r>
              </a:p>
              <a:p>
                <a:r>
                  <a:rPr lang="en-US" dirty="0"/>
                  <a:t>These are typically referred to as co-variate balance tests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F426A4-9969-6FDB-92D3-07722D727E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74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10C2-FBF4-D315-9FD7-ECA6EEC0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Co-variates for Precision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D8F24-3CBE-F756-5F1C-0FD9EB7554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Even if we are only interested on ATE covariates can be valuable for precision</a:t>
                </a:r>
              </a:p>
              <a:p>
                <a:r>
                  <a:rPr lang="en-US" dirty="0"/>
                  <a:t>Suppose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large but can be explained largely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we can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to remove all the explained variation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perform our ATE analysis on the remnant variation</a:t>
                </a:r>
              </a:p>
              <a:p>
                <a:r>
                  <a:rPr lang="en-US" dirty="0"/>
                  <a:t>This is oftentimes performed in practice via ordinary linear regression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the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 (after centering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D8F24-3CBE-F756-5F1C-0FD9EB7554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66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0C31-B83C-794F-817F-B72262E9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consistent?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the conditional expectation function (CEF) of the outcome is indeed linear,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note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Baseline outcome is coefficient associated with the intercept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Average effect is coefficient associated with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Next lecture: this does not require the linear CEF assumption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78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25B3-B708-94A0-5719-D5D0C609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 (ANOVA)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9C6E1-BAB7-5FDE-1E81-BC51ECF1E2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Sneak peek into some material from next lecture</a:t>
            </a:r>
          </a:p>
        </p:txBody>
      </p:sp>
    </p:spTree>
    <p:extLst>
      <p:ext uri="{BB962C8B-B14F-4D97-AF65-F5344CB8AC3E}">
        <p14:creationId xmlns:p14="http://schemas.microsoft.com/office/powerpoint/2010/main" val="1359561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EAE0-53D8-90B3-9D8A-4F40B85A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of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16EFD-835A-65CC-4B87-D8E1A6791E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OLS theory that we will cover in the next section yields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residual outcome: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Linear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CEF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 is residual treatment (removing whatever is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16EFD-835A-65CC-4B87-D8E1A6791E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800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BA24-8AE1-D72B-5F06-EA059C80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without adjustment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511553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OLS theory that we will cover in the next section yields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residual outcome: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Two means estimate is equivalent to OLS without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. OLS theory gives 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of same form but with residual: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511553" cy="4351338"/>
              </a:xfrm>
              <a:blipFill>
                <a:blip r:embed="rId2"/>
                <a:stretch>
                  <a:fillRect l="-769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D6FBCA37-9B60-76D6-7729-3A88E58F10BD}"/>
              </a:ext>
            </a:extLst>
          </p:cNvPr>
          <p:cNvSpPr/>
          <p:nvPr/>
        </p:nvSpPr>
        <p:spPr>
          <a:xfrm>
            <a:off x="9300882" y="4365811"/>
            <a:ext cx="466164" cy="168088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9C7333-59D6-3313-E671-8FE57496DC1F}"/>
                  </a:ext>
                </a:extLst>
              </p:cNvPr>
              <p:cNvSpPr txBox="1"/>
              <p:nvPr/>
            </p:nvSpPr>
            <p:spPr>
              <a:xfrm>
                <a:off x="10118466" y="4316041"/>
                <a:ext cx="12330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9C7333-59D6-3313-E671-8FE57496D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466" y="4316041"/>
                <a:ext cx="123309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35A75A9-63B8-3C45-C9CF-FDD30D870A38}"/>
              </a:ext>
            </a:extLst>
          </p:cNvPr>
          <p:cNvSpPr txBox="1"/>
          <p:nvPr/>
        </p:nvSpPr>
        <p:spPr>
          <a:xfrm>
            <a:off x="9843248" y="4912643"/>
            <a:ext cx="23039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Variance of OLS estimate with extra co-variates (adjusted) is weakly smaller than two-means estimate (un-adjusted)</a:t>
            </a:r>
          </a:p>
        </p:txBody>
      </p:sp>
    </p:spTree>
    <p:extLst>
      <p:ext uri="{BB962C8B-B14F-4D97-AF65-F5344CB8AC3E}">
        <p14:creationId xmlns:p14="http://schemas.microsoft.com/office/powerpoint/2010/main" val="10962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BA24-8AE1-D72B-5F06-EA059C80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Heteroskedasticity Robust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Variance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is valid even when the linear CEF assumption is violated</a:t>
                </a:r>
              </a:p>
              <a:p>
                <a:r>
                  <a:rPr lang="en-US" dirty="0"/>
                  <a:t>Inference is asymptotically valid!</a:t>
                </a:r>
              </a:p>
              <a:p>
                <a:r>
                  <a:rPr lang="en-US" dirty="0"/>
                  <a:t>Important to note that this formula is known as the “heteroskedasticity robust variance formula” (HC0)</a:t>
                </a:r>
              </a:p>
              <a:p>
                <a:r>
                  <a:rPr lang="en-US" dirty="0"/>
                  <a:t>Many software packages make the simplification that the residual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leading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 This is incorrect in most cases!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032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9598-181A-1991-0B2C-DEE28AF1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Beyond Linear CEF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C46B4-0F53-BE88-C6D4-D338A20CBA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82835" cy="4351338"/>
              </a:xfrm>
            </p:spPr>
            <p:txBody>
              <a:bodyPr/>
              <a:lstStyle/>
              <a:p>
                <a:r>
                  <a:rPr lang="en-US" dirty="0"/>
                  <a:t>The precision statement invoked the property that the residual of the OLS regression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mean zero conditional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linear CEF is violated, then all we know is the orthogonality property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is not sufficient to argue that the cross-term vanishes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Note that we only need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C46B4-0F53-BE88-C6D4-D338A20CBA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82835" cy="4351338"/>
              </a:xfrm>
              <a:blipFill>
                <a:blip r:embed="rId2"/>
                <a:stretch>
                  <a:fillRect l="-979" t="-2241" r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B36B8B-5AE3-8B7E-377E-2D9529C7515E}"/>
                  </a:ext>
                </a:extLst>
              </p:cNvPr>
              <p:cNvSpPr txBox="1"/>
              <p:nvPr/>
            </p:nvSpPr>
            <p:spPr>
              <a:xfrm>
                <a:off x="7297278" y="3441154"/>
                <a:ext cx="4939556" cy="450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FOC of: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B36B8B-5AE3-8B7E-377E-2D9529C75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278" y="3441154"/>
                <a:ext cx="4939556" cy="450380"/>
              </a:xfrm>
              <a:prstGeom prst="rect">
                <a:avLst/>
              </a:prstGeom>
              <a:blipFill>
                <a:blip r:embed="rId3"/>
                <a:stretch>
                  <a:fillRect l="-1235" t="-1351" b="-17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ket 6">
            <a:extLst>
              <a:ext uri="{FF2B5EF4-FFF2-40B4-BE49-F238E27FC236}">
                <a16:creationId xmlns:a16="http://schemas.microsoft.com/office/drawing/2014/main" id="{4AE4FF5A-5783-45C7-097B-6032B0F31883}"/>
              </a:ext>
            </a:extLst>
          </p:cNvPr>
          <p:cNvSpPr/>
          <p:nvPr/>
        </p:nvSpPr>
        <p:spPr>
          <a:xfrm>
            <a:off x="7360025" y="3361763"/>
            <a:ext cx="138953" cy="591671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9997A779-5359-6382-218B-748578C10C78}"/>
              </a:ext>
            </a:extLst>
          </p:cNvPr>
          <p:cNvSpPr/>
          <p:nvPr/>
        </p:nvSpPr>
        <p:spPr>
          <a:xfrm flipH="1">
            <a:off x="11954434" y="3361763"/>
            <a:ext cx="138953" cy="591671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12CF76-464B-1372-8FAF-01ADCB614260}"/>
              </a:ext>
            </a:extLst>
          </p:cNvPr>
          <p:cNvSpPr txBox="1"/>
          <p:nvPr/>
        </p:nvSpPr>
        <p:spPr>
          <a:xfrm>
            <a:off x="10739718" y="6024784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393100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BA24-8AE1-D72B-5F06-EA059C80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with Interactive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It is advisable that instead of running OLS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we also include interaction terms,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𝐷𝑊</m:t>
                    </m:r>
                  </m:oMath>
                </a14:m>
                <a:r>
                  <a:rPr lang="en-US" dirty="0"/>
                  <a:t> [Lin’13]</a:t>
                </a:r>
              </a:p>
              <a:p>
                <a:r>
                  <a:rPr lang="en-US" dirty="0"/>
                  <a:t>In the absence of any model assumptions, the coefficient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of the intercept, recover the ATE and the mean baseline outcome</a:t>
                </a:r>
              </a:p>
              <a:p>
                <a:r>
                  <a:rPr lang="en-US" dirty="0"/>
                  <a:t>These interactive terms enforce the residual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of OLS to satisfy the stronger orthogonality property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𝐷𝑋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Interaction term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is zero and we get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without assumptions</a:t>
                </a:r>
              </a:p>
              <a:p>
                <a:r>
                  <a:rPr lang="en-US" dirty="0"/>
                  <a:t>OLS with interactive terms always has weakly smaller variance than two means estimate!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3501" r="-1333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38C48E9-68CD-A897-792D-DE0CB0C1563B}"/>
              </a:ext>
            </a:extLst>
          </p:cNvPr>
          <p:cNvSpPr txBox="1"/>
          <p:nvPr/>
        </p:nvSpPr>
        <p:spPr>
          <a:xfrm>
            <a:off x="10739718" y="6024784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195348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845C84-18F5-583C-F83B-2EE0405168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0068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Suppose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OLS is estimating is the solution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But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Residual of OLS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interaction term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845C84-18F5-583C-F83B-2EE0405168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00681"/>
              </a:xfrm>
              <a:blipFill>
                <a:blip r:embed="rId2"/>
                <a:stretch>
                  <a:fillRect l="-928" t="-2591" b="-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0A9D62B-D04C-620F-26AC-473E3FEA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Heterogeneous Effects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B87765-ED0B-5D67-C310-D32223CC12BD}"/>
              </a:ext>
            </a:extLst>
          </p:cNvPr>
          <p:cNvSpPr/>
          <p:nvPr/>
        </p:nvSpPr>
        <p:spPr>
          <a:xfrm>
            <a:off x="7194180" y="2041665"/>
            <a:ext cx="618564" cy="515471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7C0F6-1DFB-2B96-213A-32893286F6FF}"/>
              </a:ext>
            </a:extLst>
          </p:cNvPr>
          <p:cNvSpPr txBox="1"/>
          <p:nvPr/>
        </p:nvSpPr>
        <p:spPr>
          <a:xfrm>
            <a:off x="6983512" y="1455958"/>
            <a:ext cx="105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effect modifier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48A58C-6A38-A415-D11E-98F820A5118B}"/>
              </a:ext>
            </a:extLst>
          </p:cNvPr>
          <p:cNvSpPr/>
          <p:nvPr/>
        </p:nvSpPr>
        <p:spPr>
          <a:xfrm>
            <a:off x="5607415" y="2061881"/>
            <a:ext cx="192751" cy="515471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1174C-C7C3-C011-CA54-79470609644A}"/>
              </a:ext>
            </a:extLst>
          </p:cNvPr>
          <p:cNvSpPr txBox="1"/>
          <p:nvPr/>
        </p:nvSpPr>
        <p:spPr>
          <a:xfrm>
            <a:off x="5171719" y="1672333"/>
            <a:ext cx="105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ATE</a:t>
            </a:r>
          </a:p>
        </p:txBody>
      </p:sp>
    </p:spTree>
    <p:extLst>
      <p:ext uri="{BB962C8B-B14F-4D97-AF65-F5344CB8AC3E}">
        <p14:creationId xmlns:p14="http://schemas.microsoft.com/office/powerpoint/2010/main" val="27670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F4C5-EA62-B6BC-0158-36893FAE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Control Trial (RCT)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F2C97-C4DE-67BA-C40A-5B8C151942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units are drawn from a population</a:t>
                </a:r>
              </a:p>
              <a:p>
                <a:r>
                  <a:rPr lang="en-US" dirty="0"/>
                  <a:t>Each unit is assigned at random with some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to one of two groups {control, treatment}</a:t>
                </a:r>
              </a:p>
              <a:p>
                <a:r>
                  <a:rPr lang="en-US" dirty="0"/>
                  <a:t>Each unit in the control group receives treatment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Each unit in the treatment group receives treatment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At the end of the experiment an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measured for each unit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F2C97-C4DE-67BA-C40A-5B8C15194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42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9AAAB7-4F9C-3C07-E6A2-4DBB65B3EE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Even if you only care about ATE, if you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covariates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run OLS with interactive terms!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9AAAB7-4F9C-3C07-E6A2-4DBB65B3EE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78" r="-4580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1A2E0-AB61-0BC8-9C92-F8191853E9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Guaranteed improved precision, plus can uncover potential dimensions of heterogeneity</a:t>
            </a:r>
          </a:p>
        </p:txBody>
      </p:sp>
    </p:spTree>
    <p:extLst>
      <p:ext uri="{BB962C8B-B14F-4D97-AF65-F5344CB8AC3E}">
        <p14:creationId xmlns:p14="http://schemas.microsoft.com/office/powerpoint/2010/main" val="1012380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E84A-2764-00AD-D3F8-C1237903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 and Causal Diagrams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95FB3-E02A-537C-D899-0113DC072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90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E96D-FAB3-A966-AC91-35944319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 and Causal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5EA38-9FA2-2086-AFC9-EDEBDC59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Causal diagrams can help visualize how our assumptions imply the identification of a causal effect</a:t>
            </a:r>
          </a:p>
          <a:p>
            <a:r>
              <a:rPr lang="en-US" dirty="0"/>
              <a:t>First instances in work of Sewall and Philip Wright’28</a:t>
            </a:r>
          </a:p>
          <a:p>
            <a:r>
              <a:rPr lang="en-US" dirty="0"/>
              <a:t>Pioneered and fully developed by Pearl and Robins [80s-90s]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0B4E1B7-576B-CD60-C518-63C5EEC1840E}"/>
                  </a:ext>
                </a:extLst>
              </p:cNvPr>
              <p:cNvSpPr/>
              <p:nvPr/>
            </p:nvSpPr>
            <p:spPr>
              <a:xfrm>
                <a:off x="1507936" y="5304553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𝑾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0B4E1B7-576B-CD60-C518-63C5EEC18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936" y="5304553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8A52FD-74A1-D838-1626-E663706F2D20}"/>
                  </a:ext>
                </a:extLst>
              </p:cNvPr>
              <p:cNvSpPr/>
              <p:nvPr/>
            </p:nvSpPr>
            <p:spPr>
              <a:xfrm>
                <a:off x="3807402" y="535166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𝒚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8A52FD-74A1-D838-1626-E663706F2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402" y="5351664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814DFC-5433-D252-2508-1C2EE2BEE22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248237" y="5668840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3A2297D-055F-23A1-AB9A-56793D8DB97D}"/>
                  </a:ext>
                </a:extLst>
              </p:cNvPr>
              <p:cNvSpPr/>
              <p:nvPr/>
            </p:nvSpPr>
            <p:spPr>
              <a:xfrm>
                <a:off x="2752899" y="41107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3A2297D-055F-23A1-AB9A-56793D8DB9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899" y="4110747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DC6AB1-8514-F32B-0EED-73DDE3DB5B54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3384785" y="4732623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C11E547-ACDC-917F-D9F6-C6AC4670B85B}"/>
                  </a:ext>
                </a:extLst>
              </p:cNvPr>
              <p:cNvSpPr/>
              <p:nvPr/>
            </p:nvSpPr>
            <p:spPr>
              <a:xfrm>
                <a:off x="7480243" y="5304553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𝑾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C11E547-ACDC-917F-D9F6-C6AC4670B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243" y="5304553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9C8EFEB-7EF1-95F0-0B1C-9363263A364A}"/>
                  </a:ext>
                </a:extLst>
              </p:cNvPr>
              <p:cNvSpPr/>
              <p:nvPr/>
            </p:nvSpPr>
            <p:spPr>
              <a:xfrm>
                <a:off x="9779709" y="535166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𝒚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𝒅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9C8EFEB-7EF1-95F0-0B1C-9363263A3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709" y="535166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5BEFD6-A8B8-6462-C9E3-3DDA75743193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8220544" y="5668840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8CAE0E-494D-B6BA-8B62-91B909D7C258}"/>
              </a:ext>
            </a:extLst>
          </p:cNvPr>
          <p:cNvCxnSpPr>
            <a:cxnSpLocks/>
            <a:stCxn id="20" idx="3"/>
            <a:endCxn id="12" idx="1"/>
          </p:cNvCxnSpPr>
          <p:nvPr/>
        </p:nvCxnSpPr>
        <p:spPr>
          <a:xfrm>
            <a:off x="9111421" y="4471365"/>
            <a:ext cx="776703" cy="9869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9A1FB7D-940F-32C9-E255-D19749F2D7C0}"/>
              </a:ext>
            </a:extLst>
          </p:cNvPr>
          <p:cNvSpPr txBox="1"/>
          <p:nvPr/>
        </p:nvSpPr>
        <p:spPr>
          <a:xfrm>
            <a:off x="1775804" y="6259858"/>
            <a:ext cx="24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Causal Diagram (Graph)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74BF05-E1EA-E2F4-D737-93D8D578AA0D}"/>
              </a:ext>
            </a:extLst>
          </p:cNvPr>
          <p:cNvSpPr txBox="1"/>
          <p:nvPr/>
        </p:nvSpPr>
        <p:spPr>
          <a:xfrm>
            <a:off x="7153449" y="6243605"/>
            <a:ext cx="391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World Intervention Graph (SWIG)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F4A1FD5-03A5-DBE3-59CB-C667A3B65C57}"/>
              </a:ext>
            </a:extLst>
          </p:cNvPr>
          <p:cNvGrpSpPr/>
          <p:nvPr/>
        </p:nvGrpSpPr>
        <p:grpSpPr>
          <a:xfrm>
            <a:off x="8371120" y="4110746"/>
            <a:ext cx="740301" cy="728573"/>
            <a:chOff x="9147823" y="4001294"/>
            <a:chExt cx="740301" cy="728573"/>
          </a:xfrm>
        </p:grpSpPr>
        <p:sp>
          <p:nvSpPr>
            <p:cNvPr id="19" name="Chord 18">
              <a:extLst>
                <a:ext uri="{FF2B5EF4-FFF2-40B4-BE49-F238E27FC236}">
                  <a16:creationId xmlns:a16="http://schemas.microsoft.com/office/drawing/2014/main" id="{DC5DD0E3-B77C-9E72-696A-915FA5D4EF88}"/>
                </a:ext>
              </a:extLst>
            </p:cNvPr>
            <p:cNvSpPr/>
            <p:nvPr/>
          </p:nvSpPr>
          <p:spPr>
            <a:xfrm>
              <a:off x="9147823" y="4001294"/>
              <a:ext cx="740301" cy="728573"/>
            </a:xfrm>
            <a:prstGeom prst="chord">
              <a:avLst>
                <a:gd name="adj1" fmla="val 16713677"/>
                <a:gd name="adj2" fmla="val 49375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F7DEC9C-DC3E-2E22-B7E7-7842C119DC29}"/>
                    </a:ext>
                  </a:extLst>
                </p:cNvPr>
                <p:cNvSpPr txBox="1"/>
                <p:nvPr/>
              </p:nvSpPr>
              <p:spPr>
                <a:xfrm>
                  <a:off x="9510200" y="4177247"/>
                  <a:ext cx="3779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F7DEC9C-DC3E-2E22-B7E7-7842C119DC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0200" y="4177247"/>
                  <a:ext cx="37792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67DF462-FEB2-5587-5694-F444A1B4A726}"/>
              </a:ext>
            </a:extLst>
          </p:cNvPr>
          <p:cNvGrpSpPr/>
          <p:nvPr/>
        </p:nvGrpSpPr>
        <p:grpSpPr>
          <a:xfrm>
            <a:off x="8104975" y="4110747"/>
            <a:ext cx="740301" cy="728573"/>
            <a:chOff x="8266391" y="4084838"/>
            <a:chExt cx="740301" cy="728573"/>
          </a:xfrm>
        </p:grpSpPr>
        <p:sp>
          <p:nvSpPr>
            <p:cNvPr id="14" name="Chord 13">
              <a:extLst>
                <a:ext uri="{FF2B5EF4-FFF2-40B4-BE49-F238E27FC236}">
                  <a16:creationId xmlns:a16="http://schemas.microsoft.com/office/drawing/2014/main" id="{0A10639A-926E-4D1E-F7AA-9F501874087D}"/>
                </a:ext>
              </a:extLst>
            </p:cNvPr>
            <p:cNvSpPr/>
            <p:nvPr/>
          </p:nvSpPr>
          <p:spPr>
            <a:xfrm>
              <a:off x="8266391" y="4084838"/>
              <a:ext cx="740301" cy="728573"/>
            </a:xfrm>
            <a:prstGeom prst="chord">
              <a:avLst>
                <a:gd name="adj1" fmla="val 5356425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0F707DA-8E31-488C-82F4-FD92F1338174}"/>
                    </a:ext>
                  </a:extLst>
                </p:cNvPr>
                <p:cNvSpPr txBox="1"/>
                <p:nvPr/>
              </p:nvSpPr>
              <p:spPr>
                <a:xfrm>
                  <a:off x="8266391" y="4264458"/>
                  <a:ext cx="4045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0F707DA-8E31-488C-82F4-FD92F1338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6391" y="4264458"/>
                  <a:ext cx="40459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725B39-19D4-0EAA-471D-60F1FD67F981}"/>
                  </a:ext>
                </a:extLst>
              </p:cNvPr>
              <p:cNvSpPr txBox="1"/>
              <p:nvPr/>
            </p:nvSpPr>
            <p:spPr>
              <a:xfrm>
                <a:off x="9355308" y="4180708"/>
                <a:ext cx="2761205" cy="856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Easy to visualize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725B39-19D4-0EAA-471D-60F1FD67F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308" y="4180708"/>
                <a:ext cx="2761205" cy="856004"/>
              </a:xfrm>
              <a:prstGeom prst="rect">
                <a:avLst/>
              </a:prstGeom>
              <a:blipFill>
                <a:blip r:embed="rId9"/>
                <a:stretch>
                  <a:fillRect l="-3532" t="-5714" r="-2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67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 animBg="1"/>
      <p:bldP spid="12" grpId="0" animBg="1"/>
      <p:bldP spid="16" grpId="0"/>
      <p:bldP spid="17" grpId="0"/>
      <p:bldP spid="2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4657-6BA9-9361-FB03-2923F5A9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RCTs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41904-2D28-BC16-7E57-D1E40AC28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542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1A55-0189-12DD-4A72-89B9DEC6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Externalities, Stability and Equilibrium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CECF-A2E1-88F2-E9BA-53729B481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Stable Unit Treatment Value Assumption (SUTVA)</a:t>
            </a:r>
          </a:p>
          <a:p>
            <a:r>
              <a:rPr lang="en-US" dirty="0"/>
              <a:t>Implicit in our notation the potential outcome of a unit depends only on its own treatment</a:t>
            </a:r>
          </a:p>
          <a:p>
            <a:r>
              <a:rPr lang="en-US" dirty="0"/>
              <a:t>This can be violated due to what is known as spillover effects, externalities or general equilibrium effects</a:t>
            </a:r>
          </a:p>
          <a:p>
            <a:r>
              <a:rPr lang="en-US" dirty="0"/>
              <a:t>In vaccine example: if large fraction of population is treated, then the effect of vaccinating an additional unity changes, due to herd immunity</a:t>
            </a:r>
          </a:p>
          <a:p>
            <a:r>
              <a:rPr lang="en-US" dirty="0"/>
              <a:t>In labor: if we make an intervention that incentivizes a large fraction of population to attend college, the college-wage premium will likely decrease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4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09EA-777E-EB2A-24D3-6AEF02CE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Ethical, Practical and Generalizability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F213E-18CA-6425-75D9-E5282BAEA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Ethical Concerns:</a:t>
            </a:r>
            <a:r>
              <a:rPr lang="en-US" dirty="0"/>
              <a:t> Many potential trial would correctly be judged unethical by a human subject trial review board; Key principles [78 Belmont report]: (</a:t>
            </a:r>
            <a:r>
              <a:rPr lang="en-US" dirty="0" err="1"/>
              <a:t>i</a:t>
            </a:r>
            <a:r>
              <a:rPr lang="en-US" dirty="0"/>
              <a:t>) respect for persons, (ii) beneficence, (iii) justice</a:t>
            </a:r>
          </a:p>
          <a:p>
            <a:r>
              <a:rPr lang="en-US" b="1" dirty="0"/>
              <a:t>Practical Concerns:</a:t>
            </a:r>
            <a:r>
              <a:rPr lang="en-US" dirty="0"/>
              <a:t> Practically infeasible due to high cost (e.g. expensive treatment, expensive data collection, low signal regime, long-term outcomes)</a:t>
            </a:r>
          </a:p>
          <a:p>
            <a:r>
              <a:rPr lang="en-US" b="1" dirty="0"/>
              <a:t>Generalizability:</a:t>
            </a:r>
            <a:r>
              <a:rPr lang="en-US" dirty="0"/>
              <a:t> Local population used for RCT might not generalize to broader population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2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E72F-42DB-B32E-C555-244E1467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Experimentation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00452A-75B4-6308-BA4A-73699B060EA5}"/>
              </a:ext>
            </a:extLst>
          </p:cNvPr>
          <p:cNvCxnSpPr/>
          <p:nvPr/>
        </p:nvCxnSpPr>
        <p:spPr>
          <a:xfrm flipV="1">
            <a:off x="965200" y="3378200"/>
            <a:ext cx="10579100" cy="5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888C6F-50C3-66D6-FF87-D48505250E84}"/>
              </a:ext>
            </a:extLst>
          </p:cNvPr>
          <p:cNvCxnSpPr/>
          <p:nvPr/>
        </p:nvCxnSpPr>
        <p:spPr>
          <a:xfrm flipH="1">
            <a:off x="1028700" y="3420533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2C8A1F-ADEE-242D-A61A-55452DDA1935}"/>
              </a:ext>
            </a:extLst>
          </p:cNvPr>
          <p:cNvSpPr txBox="1"/>
          <p:nvPr/>
        </p:nvSpPr>
        <p:spPr>
          <a:xfrm>
            <a:off x="582869" y="4137449"/>
            <a:ext cx="15583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John Baptista Van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Helmont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proposes a randomized experiment for the effect of bloodletting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6E3FDF-93AE-2296-81AE-F07B9A0F34FB}"/>
              </a:ext>
            </a:extLst>
          </p:cNvPr>
          <p:cNvSpPr txBox="1"/>
          <p:nvPr/>
        </p:nvSpPr>
        <p:spPr>
          <a:xfrm>
            <a:off x="7004490" y="6488668"/>
            <a:ext cx="518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Credit: Ron </a:t>
            </a:r>
            <a:r>
              <a:rPr lang="en-US" dirty="0" err="1"/>
              <a:t>Kohavi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History of Controlled Experiments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49B932-DCED-FA6B-ED6D-19188DE7E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18" y="5862006"/>
            <a:ext cx="1694086" cy="5843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8F11A0-02FC-4AF6-E031-F236D62CF86A}"/>
              </a:ext>
            </a:extLst>
          </p:cNvPr>
          <p:cNvSpPr txBox="1"/>
          <p:nvPr/>
        </p:nvSpPr>
        <p:spPr>
          <a:xfrm>
            <a:off x="1028700" y="3097754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1662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781A3D-19C2-705A-98EB-A2C52CD8FC3E}"/>
              </a:ext>
            </a:extLst>
          </p:cNvPr>
          <p:cNvSpPr txBox="1"/>
          <p:nvPr/>
        </p:nvSpPr>
        <p:spPr>
          <a:xfrm>
            <a:off x="2395942" y="3097754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1828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A6342D-91E8-5217-69A0-3BE6AC2F4A4D}"/>
              </a:ext>
            </a:extLst>
          </p:cNvPr>
          <p:cNvCxnSpPr/>
          <p:nvPr/>
        </p:nvCxnSpPr>
        <p:spPr>
          <a:xfrm flipH="1">
            <a:off x="2510247" y="3432149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FD5FAA8-8A3D-82A7-112C-7D9CB956EAF8}"/>
              </a:ext>
            </a:extLst>
          </p:cNvPr>
          <p:cNvSpPr txBox="1"/>
          <p:nvPr/>
        </p:nvSpPr>
        <p:spPr>
          <a:xfrm>
            <a:off x="2064416" y="4149065"/>
            <a:ext cx="16101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Louis conducts a non-randomized controlled experiment showing strong evidence against bloodletting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CA7FAB-E2C1-CB3A-043D-EC594927F63B}"/>
              </a:ext>
            </a:extLst>
          </p:cNvPr>
          <p:cNvSpPr txBox="1"/>
          <p:nvPr/>
        </p:nvSpPr>
        <p:spPr>
          <a:xfrm>
            <a:off x="3740412" y="4146873"/>
            <a:ext cx="14412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Fisher publishes Statistical Methods for Research Workers</a:t>
            </a:r>
            <a:endParaRPr lang="en-US" sz="14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EE71ED-CA22-F0B3-27E9-28EE5EE25411}"/>
              </a:ext>
            </a:extLst>
          </p:cNvPr>
          <p:cNvCxnSpPr/>
          <p:nvPr/>
        </p:nvCxnSpPr>
        <p:spPr>
          <a:xfrm flipH="1">
            <a:off x="3998218" y="2501891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206C54-31BE-F180-E297-72B3E54BC697}"/>
              </a:ext>
            </a:extLst>
          </p:cNvPr>
          <p:cNvSpPr txBox="1"/>
          <p:nvPr/>
        </p:nvSpPr>
        <p:spPr>
          <a:xfrm>
            <a:off x="4150719" y="3066000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1925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FABB4F-3642-A133-9D95-B10D33CD0308}"/>
              </a:ext>
            </a:extLst>
          </p:cNvPr>
          <p:cNvSpPr txBox="1"/>
          <p:nvPr/>
        </p:nvSpPr>
        <p:spPr>
          <a:xfrm>
            <a:off x="4880686" y="4146873"/>
            <a:ext cx="1518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Fisher publishes The Design of Experiments</a:t>
            </a:r>
            <a:endParaRPr lang="en-US" sz="14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9E6B55-A60E-88C1-BDE8-6C0320264B9E}"/>
              </a:ext>
            </a:extLst>
          </p:cNvPr>
          <p:cNvCxnSpPr/>
          <p:nvPr/>
        </p:nvCxnSpPr>
        <p:spPr>
          <a:xfrm flipH="1">
            <a:off x="5309523" y="3428474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A3C4610-1824-1326-1C32-7086AC506E13}"/>
              </a:ext>
            </a:extLst>
          </p:cNvPr>
          <p:cNvSpPr txBox="1"/>
          <p:nvPr/>
        </p:nvSpPr>
        <p:spPr>
          <a:xfrm>
            <a:off x="5273595" y="3066000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1935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0742FC-7403-6AB1-6E02-21B42EF9A26E}"/>
              </a:ext>
            </a:extLst>
          </p:cNvPr>
          <p:cNvSpPr txBox="1"/>
          <p:nvPr/>
        </p:nvSpPr>
        <p:spPr>
          <a:xfrm>
            <a:off x="3571317" y="3061243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1923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B904E8-5294-8827-E09E-84B0272624EE}"/>
              </a:ext>
            </a:extLst>
          </p:cNvPr>
          <p:cNvCxnSpPr/>
          <p:nvPr/>
        </p:nvCxnSpPr>
        <p:spPr>
          <a:xfrm flipH="1">
            <a:off x="4134148" y="3425796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881432B-1763-525A-0DEE-1E43CC9A09A4}"/>
              </a:ext>
            </a:extLst>
          </p:cNvPr>
          <p:cNvSpPr txBox="1"/>
          <p:nvPr/>
        </p:nvSpPr>
        <p:spPr>
          <a:xfrm>
            <a:off x="3429922" y="1541976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effectLst/>
                <a:latin typeface="Arial" panose="020B0604020202020204" pitchFamily="34" charset="0"/>
              </a:rPr>
              <a:t>Neyman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publishes “On the Application of Probability Theory to Agricultural Experiments”</a:t>
            </a:r>
            <a:endParaRPr lang="en-US" sz="1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AE44C6-4C51-428E-7385-403DB16FE3A2}"/>
              </a:ext>
            </a:extLst>
          </p:cNvPr>
          <p:cNvCxnSpPr/>
          <p:nvPr/>
        </p:nvCxnSpPr>
        <p:spPr>
          <a:xfrm flipH="1">
            <a:off x="5797197" y="2442092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4E3C28-1233-34E5-9699-4BA067EF45F9}"/>
              </a:ext>
            </a:extLst>
          </p:cNvPr>
          <p:cNvSpPr txBox="1"/>
          <p:nvPr/>
        </p:nvSpPr>
        <p:spPr>
          <a:xfrm>
            <a:off x="5901124" y="1547131"/>
            <a:ext cx="17063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Michigan Supreme Court authorizes RCTs as part of medical practice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746FCD-AD07-9D93-D138-CF9F2BDA9400}"/>
              </a:ext>
            </a:extLst>
          </p:cNvPr>
          <p:cNvSpPr txBox="1"/>
          <p:nvPr/>
        </p:nvSpPr>
        <p:spPr>
          <a:xfrm>
            <a:off x="6597369" y="3066000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1947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790157-31B7-953D-199F-3A28056F6106}"/>
              </a:ext>
            </a:extLst>
          </p:cNvPr>
          <p:cNvCxnSpPr/>
          <p:nvPr/>
        </p:nvCxnSpPr>
        <p:spPr>
          <a:xfrm flipH="1">
            <a:off x="6641074" y="3397884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4F9A4B5-2F6C-941D-5DD4-FDBA457039F8}"/>
              </a:ext>
            </a:extLst>
          </p:cNvPr>
          <p:cNvSpPr txBox="1"/>
          <p:nvPr/>
        </p:nvSpPr>
        <p:spPr>
          <a:xfrm>
            <a:off x="6328305" y="4137449"/>
            <a:ext cx="1518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First published medical RCT in Great Britain</a:t>
            </a:r>
            <a:endParaRPr lang="en-US" sz="1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6E80786-2AFE-83AA-7CBA-53C6680DA72B}"/>
              </a:ext>
            </a:extLst>
          </p:cNvPr>
          <p:cNvCxnSpPr/>
          <p:nvPr/>
        </p:nvCxnSpPr>
        <p:spPr>
          <a:xfrm flipH="1">
            <a:off x="8105730" y="2490358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695025-3FDB-EF6B-BFBF-AC1D8B007F0B}"/>
              </a:ext>
            </a:extLst>
          </p:cNvPr>
          <p:cNvSpPr txBox="1"/>
          <p:nvPr/>
        </p:nvSpPr>
        <p:spPr>
          <a:xfrm>
            <a:off x="7742671" y="3068389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1962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941B52-53EC-99C8-0573-229C39C1DE0A}"/>
              </a:ext>
            </a:extLst>
          </p:cNvPr>
          <p:cNvSpPr txBox="1"/>
          <p:nvPr/>
        </p:nvSpPr>
        <p:spPr>
          <a:xfrm>
            <a:off x="7846378" y="1541975"/>
            <a:ext cx="19791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FDA to prohibit the marketing of any new drug in the absence of “substantial evidence.”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C8D4A4-9BF7-BE20-A951-613AD50676FD}"/>
              </a:ext>
            </a:extLst>
          </p:cNvPr>
          <p:cNvSpPr txBox="1"/>
          <p:nvPr/>
        </p:nvSpPr>
        <p:spPr>
          <a:xfrm>
            <a:off x="8532631" y="3060456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1969</a:t>
            </a:r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22F493-FB88-275B-9CE0-CEF4A49443B6}"/>
              </a:ext>
            </a:extLst>
          </p:cNvPr>
          <p:cNvCxnSpPr/>
          <p:nvPr/>
        </p:nvCxnSpPr>
        <p:spPr>
          <a:xfrm flipH="1">
            <a:off x="8585920" y="3379414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5E6D45F-DE68-2015-B303-E59E92C1ADD5}"/>
              </a:ext>
            </a:extLst>
          </p:cNvPr>
          <p:cNvSpPr txBox="1"/>
          <p:nvPr/>
        </p:nvSpPr>
        <p:spPr>
          <a:xfrm>
            <a:off x="7911549" y="4135655"/>
            <a:ext cx="15180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FDA: “…partially controlled studies are not acceptable evidence to support claims of effectiveness”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F246EE-430C-66B9-AA0E-FD6ECE8A98F5}"/>
              </a:ext>
            </a:extLst>
          </p:cNvPr>
          <p:cNvSpPr txBox="1"/>
          <p:nvPr/>
        </p:nvSpPr>
        <p:spPr>
          <a:xfrm>
            <a:off x="10371583" y="3068389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2000-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AF402C-096E-85E1-6896-F889FE913F06}"/>
              </a:ext>
            </a:extLst>
          </p:cNvPr>
          <p:cNvCxnSpPr/>
          <p:nvPr/>
        </p:nvCxnSpPr>
        <p:spPr>
          <a:xfrm flipH="1">
            <a:off x="10846348" y="3379414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AC55713-1205-710E-6565-281F109E4414}"/>
              </a:ext>
            </a:extLst>
          </p:cNvPr>
          <p:cNvSpPr txBox="1"/>
          <p:nvPr/>
        </p:nvSpPr>
        <p:spPr>
          <a:xfrm>
            <a:off x="10171977" y="4135655"/>
            <a:ext cx="18614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10s of thousands of RCTs run annually by companies like Airbnb, Amazon, Booking.com eBay, Facebook, Google, LinkedIn, Lyf</a:t>
            </a:r>
            <a:r>
              <a:rPr lang="en-US" sz="1400" dirty="0">
                <a:latin typeface="Arial" panose="020B0604020202020204" pitchFamily="34" charset="0"/>
              </a:rPr>
              <a:t>t, Microsoft, Netflix, Twitter, Uber, Yahoo! and Yandex</a:t>
            </a:r>
            <a:endParaRPr lang="en-US" sz="14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57263C3-066E-A51C-DABE-87B7AEE21DD2}"/>
              </a:ext>
            </a:extLst>
          </p:cNvPr>
          <p:cNvCxnSpPr/>
          <p:nvPr/>
        </p:nvCxnSpPr>
        <p:spPr>
          <a:xfrm flipH="1">
            <a:off x="10645617" y="2466988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0DCBACF-921C-7E26-3901-977B3A28180F}"/>
              </a:ext>
            </a:extLst>
          </p:cNvPr>
          <p:cNvSpPr txBox="1"/>
          <p:nvPr/>
        </p:nvSpPr>
        <p:spPr>
          <a:xfrm>
            <a:off x="10084919" y="924421"/>
            <a:ext cx="2209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Abhijit Banerjee, Esther </a:t>
            </a:r>
            <a:r>
              <a:rPr lang="en-US" sz="1400" dirty="0" err="1">
                <a:latin typeface="Arial" panose="020B0604020202020204" pitchFamily="34" charset="0"/>
              </a:rPr>
              <a:t>Duflo</a:t>
            </a:r>
            <a:r>
              <a:rPr lang="en-US" sz="1400" dirty="0">
                <a:latin typeface="Arial" panose="020B0604020202020204" pitchFamily="34" charset="0"/>
              </a:rPr>
              <a:t>, and</a:t>
            </a:r>
          </a:p>
          <a:p>
            <a:r>
              <a:rPr lang="en-US" sz="1400" dirty="0">
                <a:latin typeface="Arial" panose="020B0604020202020204" pitchFamily="34" charset="0"/>
              </a:rPr>
              <a:t>Michael Kremer, popularize the use of RCTs in economics (esp. for policy problems related to poverty).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6973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8" grpId="0"/>
      <p:bldP spid="21" grpId="0"/>
      <p:bldP spid="23" grpId="0"/>
      <p:bldP spid="24" grpId="0"/>
      <p:bldP spid="26" grpId="0"/>
      <p:bldP spid="27" grpId="0"/>
      <p:bldP spid="29" grpId="0"/>
      <p:bldP spid="31" grpId="0"/>
      <p:bldP spid="32" grpId="0"/>
      <p:bldP spid="34" grpId="0"/>
      <p:bldP spid="36" grpId="0"/>
      <p:bldP spid="37" grpId="0"/>
      <p:bldP spid="38" grpId="0"/>
      <p:bldP spid="40" grpId="0"/>
      <p:bldP spid="41" grpId="0"/>
      <p:bldP spid="43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B4F5-6747-5EDA-6038-D2AC983B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 are the gold standard for measuring the “causal effect” of a “treatment” on an “outcome”</a:t>
            </a:r>
          </a:p>
        </p:txBody>
      </p:sp>
    </p:spTree>
    <p:extLst>
      <p:ext uri="{BB962C8B-B14F-4D97-AF65-F5344CB8AC3E}">
        <p14:creationId xmlns:p14="http://schemas.microsoft.com/office/powerpoint/2010/main" val="2797165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D8E9-1E26-85D7-470B-BBC261B7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#1: Mathematical Definition of Causality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C0440D-2086-F4F1-E383-A9D3050B26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want to formally (mathematically) define the causal effect of a binary treatment on a scalar outcome of interest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Examples</a:t>
                </a:r>
              </a:p>
              <a:p>
                <a:r>
                  <a:rPr lang="en-US" dirty="0"/>
                  <a:t>Effect of seed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vs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on crop yield</a:t>
                </a:r>
              </a:p>
              <a:p>
                <a:r>
                  <a:rPr lang="en-US" dirty="0"/>
                  <a:t>Effect of completion of a job training program on observed wage</a:t>
                </a:r>
              </a:p>
              <a:p>
                <a:r>
                  <a:rPr lang="en-US" dirty="0"/>
                  <a:t>Effect of drug vs placebo on overall survival</a:t>
                </a:r>
              </a:p>
              <a:p>
                <a:r>
                  <a:rPr lang="en-US" dirty="0"/>
                  <a:t>Effect of an ad impression on conversion (purchase)</a:t>
                </a:r>
              </a:p>
              <a:p>
                <a:r>
                  <a:rPr lang="en-US" dirty="0"/>
                  <a:t>Effect of eating avocados on longevity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C0440D-2086-F4F1-E383-A9D3050B26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6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5A78FB-163F-2C1A-4DBE-1DBBAC02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 via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AFCCDF7-F7BC-EFD8-83FF-E78B5C0542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Nature generates two latent (unobserved) random outcomes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potential outcome that would have been observed if unit received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wage if you don’t participate in a training program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wage if you participate in a training program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AFCCDF7-F7BC-EFD8-83FF-E78B5C0542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69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B6AA-8F3D-C97A-7D69-CBF0927F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 via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4D43D-3D94-72FF-A0EA-A0C07308B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are called “counterfactuals” as they can never be simultaneously observed</a:t>
                </a:r>
              </a:p>
              <a:p>
                <a:r>
                  <a:rPr lang="en-US" dirty="0"/>
                  <a:t>Fundamental problem of causal inference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</a:p>
              <a:p>
                <a:r>
                  <a:rPr lang="en-US" dirty="0"/>
                  <a:t>We don’t have two replicas of each unit</a:t>
                </a:r>
              </a:p>
              <a:p>
                <a:r>
                  <a:rPr lang="en-US" dirty="0"/>
                  <a:t>We cannot observe your wage with the training program and without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4D43D-3D94-72FF-A0EA-A0C07308B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11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2674</Words>
  <Application>Microsoft Office PowerPoint</Application>
  <PresentationFormat>Widescreen</PresentationFormat>
  <Paragraphs>366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Calisto MT</vt:lpstr>
      <vt:lpstr>Cambria Math</vt:lpstr>
      <vt:lpstr>Segoe UI Semilight</vt:lpstr>
      <vt:lpstr>Office Theme</vt:lpstr>
      <vt:lpstr>MS&amp;E228: Lecture 2 Causality via Experiments</vt:lpstr>
      <vt:lpstr>PowerPoint Presentation</vt:lpstr>
      <vt:lpstr>PowerPoint Presentation</vt:lpstr>
      <vt:lpstr>Randomized Control Trial (RCT)</vt:lpstr>
      <vt:lpstr>A Brief History of Experimentation</vt:lpstr>
      <vt:lpstr>RCTs are the gold standard for measuring the “causal effect” of a “treatment” on an “outcome”</vt:lpstr>
      <vt:lpstr>Goal #1: Mathematical Definition of Causality</vt:lpstr>
      <vt:lpstr>Causality via Potential Outcomes</vt:lpstr>
      <vt:lpstr>Causality via Potential Outcomes</vt:lpstr>
      <vt:lpstr>Causality via Potential Outcomes</vt:lpstr>
      <vt:lpstr>Treatment Assignment and Observed Outcome</vt:lpstr>
      <vt:lpstr>The Effect of Eating Avocados on Health</vt:lpstr>
      <vt:lpstr>The Effect of Eating Avocados on Health</vt:lpstr>
      <vt:lpstr>The Effect of Eating Avocados on Health</vt:lpstr>
      <vt:lpstr>Identification of ATE under Random Assignment</vt:lpstr>
      <vt:lpstr>Statistical Inference</vt:lpstr>
      <vt:lpstr>What can we do with finite samples</vt:lpstr>
      <vt:lpstr>How accurate is the estimate?</vt:lpstr>
      <vt:lpstr>Proof Sketch</vt:lpstr>
      <vt:lpstr>Variance estimate</vt:lpstr>
      <vt:lpstr>Confidence Interval</vt:lpstr>
      <vt:lpstr>Confidence Interval</vt:lpstr>
      <vt:lpstr>Relative effect</vt:lpstr>
      <vt:lpstr>Example: Pfizer Vaccine</vt:lpstr>
      <vt:lpstr>Approximate Confidence Interval</vt:lpstr>
      <vt:lpstr>Pre-Treatment Covariates</vt:lpstr>
      <vt:lpstr>Pre-Treatment Covariates</vt:lpstr>
      <vt:lpstr>Identification of CATE under Random Assignment</vt:lpstr>
      <vt:lpstr>If we only care about ATE are co-variates useful?</vt:lpstr>
      <vt:lpstr>Co-variates for Sanity Check</vt:lpstr>
      <vt:lpstr>Co-variates for Precision</vt:lpstr>
      <vt:lpstr>Is this consistent?</vt:lpstr>
      <vt:lpstr>Analysis of Variance (ANOVA)</vt:lpstr>
      <vt:lpstr>Variance of Estimate</vt:lpstr>
      <vt:lpstr>Variance without adjustment</vt:lpstr>
      <vt:lpstr>Heteroskedasticity Robust Variance</vt:lpstr>
      <vt:lpstr>Precision Beyond Linear CEF</vt:lpstr>
      <vt:lpstr>OLS with Interactive Terms</vt:lpstr>
      <vt:lpstr>Example: Heterogeneous Effects</vt:lpstr>
      <vt:lpstr>Even if you only care about ATE, if you have p covariates and p≪n run OLS with interactive terms!</vt:lpstr>
      <vt:lpstr>RCTs and Causal Diagrams</vt:lpstr>
      <vt:lpstr>RCTs and Causal Diagrams</vt:lpstr>
      <vt:lpstr>Limitations of RCTs</vt:lpstr>
      <vt:lpstr>Externalities, Stability and Equilibrium Effects</vt:lpstr>
      <vt:lpstr>Ethical, Practical and Generalizability Concerns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Causality via Experiments</dc:title>
  <dc:creator>Vasilis Syrgkanis</dc:creator>
  <cp:lastModifiedBy>Vasilis Syrgkanis</cp:lastModifiedBy>
  <cp:revision>186</cp:revision>
  <dcterms:created xsi:type="dcterms:W3CDTF">2023-01-11T23:46:52Z</dcterms:created>
  <dcterms:modified xsi:type="dcterms:W3CDTF">2023-01-31T02:18:59Z</dcterms:modified>
</cp:coreProperties>
</file>