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385" r:id="rId3"/>
    <p:sldId id="2386" r:id="rId4"/>
    <p:sldId id="2360" r:id="rId5"/>
    <p:sldId id="2361" r:id="rId6"/>
    <p:sldId id="2362" r:id="rId7"/>
    <p:sldId id="2363" r:id="rId8"/>
    <p:sldId id="2364" r:id="rId9"/>
    <p:sldId id="259" r:id="rId10"/>
    <p:sldId id="258" r:id="rId11"/>
    <p:sldId id="257" r:id="rId12"/>
    <p:sldId id="260" r:id="rId13"/>
    <p:sldId id="262" r:id="rId14"/>
    <p:sldId id="261" r:id="rId15"/>
    <p:sldId id="263" r:id="rId16"/>
    <p:sldId id="264" r:id="rId17"/>
    <p:sldId id="265" r:id="rId18"/>
    <p:sldId id="266" r:id="rId19"/>
    <p:sldId id="2365" r:id="rId20"/>
    <p:sldId id="2366" r:id="rId21"/>
    <p:sldId id="2337" r:id="rId22"/>
    <p:sldId id="2338" r:id="rId23"/>
    <p:sldId id="2340" r:id="rId24"/>
    <p:sldId id="2367" r:id="rId25"/>
    <p:sldId id="2351" r:id="rId26"/>
    <p:sldId id="2352" r:id="rId27"/>
    <p:sldId id="2368" r:id="rId28"/>
    <p:sldId id="2369" r:id="rId29"/>
    <p:sldId id="2341" r:id="rId30"/>
    <p:sldId id="2342" r:id="rId31"/>
    <p:sldId id="2343" r:id="rId32"/>
    <p:sldId id="2344" r:id="rId33"/>
    <p:sldId id="2346" r:id="rId34"/>
    <p:sldId id="2345" r:id="rId35"/>
    <p:sldId id="2347" r:id="rId36"/>
    <p:sldId id="2370" r:id="rId37"/>
    <p:sldId id="2355" r:id="rId38"/>
    <p:sldId id="2371" r:id="rId39"/>
    <p:sldId id="2348" r:id="rId40"/>
    <p:sldId id="2374" r:id="rId41"/>
    <p:sldId id="2372" r:id="rId42"/>
    <p:sldId id="2349" r:id="rId43"/>
    <p:sldId id="2359" r:id="rId44"/>
    <p:sldId id="2350" r:id="rId45"/>
    <p:sldId id="2353" r:id="rId46"/>
    <p:sldId id="2354" r:id="rId47"/>
    <p:sldId id="2373" r:id="rId48"/>
    <p:sldId id="2356" r:id="rId49"/>
    <p:sldId id="2357" r:id="rId50"/>
    <p:sldId id="235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5" d="100"/>
          <a:sy n="75" d="100"/>
        </p:scale>
        <p:origin x="328"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837E45-CE0C-4AF6-B0AB-8A9BA599909A}"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34441796-D264-41A6-BAA4-EDE813CED8B2}">
      <dgm:prSet phldrT="[Text]"/>
      <dgm:spPr/>
      <dgm:t>
        <a:bodyPr/>
        <a:lstStyle/>
        <a:p>
          <a:r>
            <a:rPr lang="en-US" dirty="0"/>
            <a:t>Causal Inference with Experiments</a:t>
          </a:r>
        </a:p>
      </dgm:t>
    </dgm:pt>
    <dgm:pt modelId="{7A2CCC79-9B20-4C30-8ED1-46AEB489D05C}" type="parTrans" cxnId="{BC81BF3F-3408-4487-9DC5-E8C2EA8D9EEA}">
      <dgm:prSet/>
      <dgm:spPr/>
      <dgm:t>
        <a:bodyPr/>
        <a:lstStyle/>
        <a:p>
          <a:endParaRPr lang="en-US"/>
        </a:p>
      </dgm:t>
    </dgm:pt>
    <dgm:pt modelId="{2FEBF32E-156F-48D1-B9D8-13CC56792E78}" type="sibTrans" cxnId="{BC81BF3F-3408-4487-9DC5-E8C2EA8D9EEA}">
      <dgm:prSet/>
      <dgm:spPr/>
      <dgm:t>
        <a:bodyPr/>
        <a:lstStyle/>
        <a:p>
          <a:endParaRPr lang="en-US"/>
        </a:p>
      </dgm:t>
    </dgm:pt>
    <dgm:pt modelId="{DFE7F47A-2661-4C02-ABA6-0729DE48DF09}">
      <dgm:prSet phldrT="[Text]"/>
      <dgm:spPr>
        <a:solidFill>
          <a:schemeClr val="accent2"/>
        </a:solidFill>
      </dgm:spPr>
      <dgm:t>
        <a:bodyPr/>
        <a:lstStyle/>
        <a:p>
          <a:r>
            <a:rPr lang="en-US" dirty="0"/>
            <a:t>Prediction with Linear Models</a:t>
          </a:r>
        </a:p>
      </dgm:t>
    </dgm:pt>
    <dgm:pt modelId="{74EB5B6E-638D-4F99-BDF7-3CD0147B0C4B}" type="parTrans" cxnId="{BFA3F3B9-1014-44DA-B507-D69D40E0D4B7}">
      <dgm:prSet/>
      <dgm:spPr/>
      <dgm:t>
        <a:bodyPr/>
        <a:lstStyle/>
        <a:p>
          <a:endParaRPr lang="en-US"/>
        </a:p>
      </dgm:t>
    </dgm:pt>
    <dgm:pt modelId="{2F1AC477-98F6-49FF-94CC-01AA5A0D0C8F}" type="sibTrans" cxnId="{BFA3F3B9-1014-44DA-B507-D69D40E0D4B7}">
      <dgm:prSet/>
      <dgm:spPr/>
      <dgm:t>
        <a:bodyPr/>
        <a:lstStyle/>
        <a:p>
          <a:endParaRPr lang="en-US"/>
        </a:p>
      </dgm:t>
    </dgm:pt>
    <dgm:pt modelId="{FBEB8654-8C81-4799-994F-6DE9D2134DDA}">
      <dgm:prSet phldrT="[Text]"/>
      <dgm:spPr>
        <a:solidFill>
          <a:schemeClr val="accent2"/>
        </a:solidFill>
      </dgm:spPr>
      <dgm:t>
        <a:bodyPr/>
        <a:lstStyle/>
        <a:p>
          <a:r>
            <a:rPr lang="en-US" dirty="0"/>
            <a:t>Prediction with High-Dim Linear Models</a:t>
          </a:r>
        </a:p>
      </dgm:t>
    </dgm:pt>
    <dgm:pt modelId="{FA53FD02-EA13-4A4A-AEA4-5A61FEAEB602}" type="parTrans" cxnId="{58578AEB-C993-418B-BC78-96117C142244}">
      <dgm:prSet/>
      <dgm:spPr/>
      <dgm:t>
        <a:bodyPr/>
        <a:lstStyle/>
        <a:p>
          <a:endParaRPr lang="en-US"/>
        </a:p>
      </dgm:t>
    </dgm:pt>
    <dgm:pt modelId="{6AC3E170-E94F-437E-8F93-593CF4C2985E}" type="sibTrans" cxnId="{58578AEB-C993-418B-BC78-96117C142244}">
      <dgm:prSet/>
      <dgm:spPr/>
      <dgm:t>
        <a:bodyPr/>
        <a:lstStyle/>
        <a:p>
          <a:endParaRPr lang="en-US"/>
        </a:p>
      </dgm:t>
    </dgm:pt>
    <dgm:pt modelId="{45A3EB4B-A1B4-4C6F-988D-74884EE91184}">
      <dgm:prSet phldrT="[Text]"/>
      <dgm:spPr>
        <a:solidFill>
          <a:schemeClr val="accent2"/>
        </a:solidFill>
      </dgm:spPr>
      <dgm:t>
        <a:bodyPr/>
        <a:lstStyle/>
        <a:p>
          <a:r>
            <a:rPr lang="en-US" dirty="0"/>
            <a:t>Inference on Causal and Predictive Effects with High-Dim Linear Models</a:t>
          </a:r>
        </a:p>
      </dgm:t>
    </dgm:pt>
    <dgm:pt modelId="{30CC1AD6-FE51-44FA-BF38-C5E650DFD65C}" type="parTrans" cxnId="{1A7AB226-2DBD-4273-A292-6F7F224EF5D7}">
      <dgm:prSet/>
      <dgm:spPr/>
      <dgm:t>
        <a:bodyPr/>
        <a:lstStyle/>
        <a:p>
          <a:endParaRPr lang="en-US"/>
        </a:p>
      </dgm:t>
    </dgm:pt>
    <dgm:pt modelId="{99FAC690-C9DB-4668-B91A-E97A39A3C7AD}" type="sibTrans" cxnId="{1A7AB226-2DBD-4273-A292-6F7F224EF5D7}">
      <dgm:prSet/>
      <dgm:spPr/>
      <dgm:t>
        <a:bodyPr/>
        <a:lstStyle/>
        <a:p>
          <a:endParaRPr lang="en-US"/>
        </a:p>
      </dgm:t>
    </dgm:pt>
    <dgm:pt modelId="{6AD5B2D7-47EC-44D4-87BF-33560906A97C}">
      <dgm:prSet phldrT="[Text]"/>
      <dgm:spPr>
        <a:solidFill>
          <a:srgbClr val="7030A0"/>
        </a:solidFill>
      </dgm:spPr>
      <dgm:t>
        <a:bodyPr/>
        <a:lstStyle/>
        <a:p>
          <a:r>
            <a:rPr lang="en-US" dirty="0"/>
            <a:t>Potential Outcomes and Conditional </a:t>
          </a:r>
          <a:r>
            <a:rPr lang="en-US" dirty="0" err="1"/>
            <a:t>Ignorability</a:t>
          </a:r>
          <a:endParaRPr lang="en-US" dirty="0"/>
        </a:p>
      </dgm:t>
    </dgm:pt>
    <dgm:pt modelId="{2A8450D8-F68C-408F-8A21-F196285A6794}" type="parTrans" cxnId="{1DA3D81F-9FA9-4E79-9F55-B4E94905B14F}">
      <dgm:prSet/>
      <dgm:spPr/>
      <dgm:t>
        <a:bodyPr/>
        <a:lstStyle/>
        <a:p>
          <a:endParaRPr lang="en-US"/>
        </a:p>
      </dgm:t>
    </dgm:pt>
    <dgm:pt modelId="{17BC5496-E23F-4887-B7F4-08E1A88B090B}" type="sibTrans" cxnId="{1DA3D81F-9FA9-4E79-9F55-B4E94905B14F}">
      <dgm:prSet/>
      <dgm:spPr/>
      <dgm:t>
        <a:bodyPr/>
        <a:lstStyle/>
        <a:p>
          <a:endParaRPr lang="en-US"/>
        </a:p>
      </dgm:t>
    </dgm:pt>
    <dgm:pt modelId="{37889E61-9CF6-4C8E-9584-24A5977EBD15}">
      <dgm:prSet phldrT="[Text]"/>
      <dgm:spPr>
        <a:solidFill>
          <a:srgbClr val="7030A0"/>
        </a:solidFill>
      </dgm:spPr>
      <dgm:t>
        <a:bodyPr/>
        <a:lstStyle/>
        <a:p>
          <a:r>
            <a:rPr lang="en-US" dirty="0"/>
            <a:t>Structural Equation Models and Conditional Exogeneity</a:t>
          </a:r>
        </a:p>
      </dgm:t>
    </dgm:pt>
    <dgm:pt modelId="{2C966710-37D9-48F1-AC20-05650AB51E4C}" type="parTrans" cxnId="{7CB386FF-64EB-4968-996B-DFC0D00FB741}">
      <dgm:prSet/>
      <dgm:spPr/>
      <dgm:t>
        <a:bodyPr/>
        <a:lstStyle/>
        <a:p>
          <a:endParaRPr lang="en-US"/>
        </a:p>
      </dgm:t>
    </dgm:pt>
    <dgm:pt modelId="{F3421664-0B09-46C7-9B69-B39CA10A80B9}" type="sibTrans" cxnId="{7CB386FF-64EB-4968-996B-DFC0D00FB741}">
      <dgm:prSet/>
      <dgm:spPr/>
      <dgm:t>
        <a:bodyPr/>
        <a:lstStyle/>
        <a:p>
          <a:endParaRPr lang="en-US"/>
        </a:p>
      </dgm:t>
    </dgm:pt>
    <dgm:pt modelId="{1FED0922-E747-4A42-86AC-31BBF42836D8}">
      <dgm:prSet phldrT="[Text]"/>
      <dgm:spPr>
        <a:solidFill>
          <a:srgbClr val="7030A0"/>
        </a:solidFill>
      </dgm:spPr>
      <dgm:t>
        <a:bodyPr/>
        <a:lstStyle/>
        <a:p>
          <a:r>
            <a:rPr lang="en-US" dirty="0"/>
            <a:t>Directed Acyclic Graphs</a:t>
          </a:r>
        </a:p>
      </dgm:t>
    </dgm:pt>
    <dgm:pt modelId="{B6A9D600-E4B7-49AF-88BC-1E4F6746786A}" type="parTrans" cxnId="{B0017124-E0D7-4CAE-B216-3A55B4F1B449}">
      <dgm:prSet/>
      <dgm:spPr/>
      <dgm:t>
        <a:bodyPr/>
        <a:lstStyle/>
        <a:p>
          <a:endParaRPr lang="en-US"/>
        </a:p>
      </dgm:t>
    </dgm:pt>
    <dgm:pt modelId="{6AAC3737-829D-45B2-8D9E-630472872042}" type="sibTrans" cxnId="{B0017124-E0D7-4CAE-B216-3A55B4F1B449}">
      <dgm:prSet/>
      <dgm:spPr/>
      <dgm:t>
        <a:bodyPr/>
        <a:lstStyle/>
        <a:p>
          <a:endParaRPr lang="en-US"/>
        </a:p>
      </dgm:t>
    </dgm:pt>
    <dgm:pt modelId="{2AF6AACC-7976-443F-BF63-E289E37A8BE3}">
      <dgm:prSet phldrT="[Text]"/>
      <dgm:spPr>
        <a:solidFill>
          <a:srgbClr val="00B050"/>
        </a:solidFill>
      </dgm:spPr>
      <dgm:t>
        <a:bodyPr/>
        <a:lstStyle/>
        <a:p>
          <a:r>
            <a:rPr lang="en-US" dirty="0"/>
            <a:t>Prediction with Non-Linear Models</a:t>
          </a:r>
        </a:p>
      </dgm:t>
    </dgm:pt>
    <dgm:pt modelId="{5C48098A-251A-447B-8EDB-F7F92C1E206E}" type="parTrans" cxnId="{5DCD2955-9CFE-47C7-AF05-89783A8B877D}">
      <dgm:prSet/>
      <dgm:spPr/>
      <dgm:t>
        <a:bodyPr/>
        <a:lstStyle/>
        <a:p>
          <a:endParaRPr lang="en-US"/>
        </a:p>
      </dgm:t>
    </dgm:pt>
    <dgm:pt modelId="{4BE593F2-54C4-45DD-B672-C6965A31B58B}" type="sibTrans" cxnId="{5DCD2955-9CFE-47C7-AF05-89783A8B877D}">
      <dgm:prSet/>
      <dgm:spPr/>
      <dgm:t>
        <a:bodyPr/>
        <a:lstStyle/>
        <a:p>
          <a:endParaRPr lang="en-US"/>
        </a:p>
      </dgm:t>
    </dgm:pt>
    <dgm:pt modelId="{E6BCA3F0-0F05-46BF-BE80-C0544D1DA504}">
      <dgm:prSet phldrT="[Text]"/>
      <dgm:spPr>
        <a:solidFill>
          <a:srgbClr val="00B050"/>
        </a:solidFill>
      </dgm:spPr>
      <dgm:t>
        <a:bodyPr/>
        <a:lstStyle/>
        <a:p>
          <a:r>
            <a:rPr lang="en-US" dirty="0"/>
            <a:t>Inference on Causal Effects with Non-Linear Models</a:t>
          </a:r>
        </a:p>
      </dgm:t>
    </dgm:pt>
    <dgm:pt modelId="{68F4EE87-CD53-4AFC-9E9B-A997F1DCCA1A}" type="parTrans" cxnId="{215E8F78-1454-4A69-856A-8ED3EB845B70}">
      <dgm:prSet/>
      <dgm:spPr/>
      <dgm:t>
        <a:bodyPr/>
        <a:lstStyle/>
        <a:p>
          <a:endParaRPr lang="en-US"/>
        </a:p>
      </dgm:t>
    </dgm:pt>
    <dgm:pt modelId="{82920B5D-7F10-4229-957F-13641689B1AD}" type="sibTrans" cxnId="{215E8F78-1454-4A69-856A-8ED3EB845B70}">
      <dgm:prSet/>
      <dgm:spPr/>
      <dgm:t>
        <a:bodyPr/>
        <a:lstStyle/>
        <a:p>
          <a:endParaRPr lang="en-US"/>
        </a:p>
      </dgm:t>
    </dgm:pt>
    <dgm:pt modelId="{ED670C81-F8CD-4900-B977-7CFB3F8CC36A}">
      <dgm:prSet phldrT="[Text]"/>
      <dgm:spPr>
        <a:solidFill>
          <a:schemeClr val="tx2"/>
        </a:solidFill>
      </dgm:spPr>
      <dgm:t>
        <a:bodyPr/>
        <a:lstStyle/>
        <a:p>
          <a:r>
            <a:rPr lang="en-US" dirty="0"/>
            <a:t>Un-observed Confounding and Instruments</a:t>
          </a:r>
        </a:p>
      </dgm:t>
    </dgm:pt>
    <dgm:pt modelId="{B5840004-1566-49FE-B5C3-F798BC348231}" type="parTrans" cxnId="{C2A59F51-468C-4267-B4FD-308CAE80FE99}">
      <dgm:prSet/>
      <dgm:spPr/>
      <dgm:t>
        <a:bodyPr/>
        <a:lstStyle/>
        <a:p>
          <a:endParaRPr lang="en-US"/>
        </a:p>
      </dgm:t>
    </dgm:pt>
    <dgm:pt modelId="{2FDAFCC3-8CC4-490E-B58D-A83240610F36}" type="sibTrans" cxnId="{C2A59F51-468C-4267-B4FD-308CAE80FE99}">
      <dgm:prSet/>
      <dgm:spPr/>
      <dgm:t>
        <a:bodyPr/>
        <a:lstStyle/>
        <a:p>
          <a:endParaRPr lang="en-US"/>
        </a:p>
      </dgm:t>
    </dgm:pt>
    <dgm:pt modelId="{9635A717-162A-4432-84FA-F50E069D11AC}">
      <dgm:prSet phldrT="[Text]"/>
      <dgm:spPr>
        <a:solidFill>
          <a:schemeClr val="tx2"/>
        </a:solidFill>
      </dgm:spPr>
      <dgm:t>
        <a:bodyPr/>
        <a:lstStyle/>
        <a:p>
          <a:r>
            <a:rPr lang="en-US" dirty="0"/>
            <a:t>Identification of Causal Effects in Longitudinal Data</a:t>
          </a:r>
        </a:p>
      </dgm:t>
    </dgm:pt>
    <dgm:pt modelId="{EF5383CD-2619-466F-8A7C-E1CA8B9549A3}" type="parTrans" cxnId="{D09D5BFA-8647-4524-97D8-6BF7512CB2AA}">
      <dgm:prSet/>
      <dgm:spPr/>
      <dgm:t>
        <a:bodyPr/>
        <a:lstStyle/>
        <a:p>
          <a:endParaRPr lang="en-US"/>
        </a:p>
      </dgm:t>
    </dgm:pt>
    <dgm:pt modelId="{54699652-4E6C-4265-B86F-8322C50ACD25}" type="sibTrans" cxnId="{D09D5BFA-8647-4524-97D8-6BF7512CB2AA}">
      <dgm:prSet/>
      <dgm:spPr/>
      <dgm:t>
        <a:bodyPr/>
        <a:lstStyle/>
        <a:p>
          <a:endParaRPr lang="en-US"/>
        </a:p>
      </dgm:t>
    </dgm:pt>
    <dgm:pt modelId="{3349DCE8-F2E5-4927-AA13-51308E5CFBDD}">
      <dgm:prSet phldrT="[Text]"/>
      <dgm:spPr>
        <a:solidFill>
          <a:schemeClr val="tx2"/>
        </a:solidFill>
      </dgm:spPr>
      <dgm:t>
        <a:bodyPr/>
        <a:lstStyle/>
        <a:p>
          <a:r>
            <a:rPr lang="en-US" dirty="0"/>
            <a:t>Estimation of Heterogeneous Causal Effects</a:t>
          </a:r>
        </a:p>
      </dgm:t>
    </dgm:pt>
    <dgm:pt modelId="{B5E4244C-CDC8-43D6-A4F6-C4782D40593D}" type="parTrans" cxnId="{8E55A045-2E51-4F94-A613-A9943D84C338}">
      <dgm:prSet/>
      <dgm:spPr/>
      <dgm:t>
        <a:bodyPr/>
        <a:lstStyle/>
        <a:p>
          <a:endParaRPr lang="en-US"/>
        </a:p>
      </dgm:t>
    </dgm:pt>
    <dgm:pt modelId="{788639C0-C4ED-4C43-90ED-0DE0D296E363}" type="sibTrans" cxnId="{8E55A045-2E51-4F94-A613-A9943D84C338}">
      <dgm:prSet/>
      <dgm:spPr/>
      <dgm:t>
        <a:bodyPr/>
        <a:lstStyle/>
        <a:p>
          <a:endParaRPr lang="en-US"/>
        </a:p>
      </dgm:t>
    </dgm:pt>
    <dgm:pt modelId="{991CCAB3-0275-4BB2-B40C-5F2AED018D7A}" type="pres">
      <dgm:prSet presAssocID="{10837E45-CE0C-4AF6-B0AB-8A9BA599909A}" presName="diagram" presStyleCnt="0">
        <dgm:presLayoutVars>
          <dgm:dir/>
          <dgm:resizeHandles val="exact"/>
        </dgm:presLayoutVars>
      </dgm:prSet>
      <dgm:spPr/>
    </dgm:pt>
    <dgm:pt modelId="{654E8768-037C-49DE-A1DB-DE887DA31B0B}" type="pres">
      <dgm:prSet presAssocID="{34441796-D264-41A6-BAA4-EDE813CED8B2}" presName="node" presStyleLbl="node1" presStyleIdx="0" presStyleCnt="12">
        <dgm:presLayoutVars>
          <dgm:bulletEnabled val="1"/>
        </dgm:presLayoutVars>
      </dgm:prSet>
      <dgm:spPr/>
    </dgm:pt>
    <dgm:pt modelId="{5FD5BCC1-9E24-402A-B9A4-83A57EEA6166}" type="pres">
      <dgm:prSet presAssocID="{2FEBF32E-156F-48D1-B9D8-13CC56792E78}" presName="sibTrans" presStyleLbl="sibTrans2D1" presStyleIdx="0" presStyleCnt="11"/>
      <dgm:spPr/>
    </dgm:pt>
    <dgm:pt modelId="{714A1E25-F9D5-4B0E-8634-F921E253E90D}" type="pres">
      <dgm:prSet presAssocID="{2FEBF32E-156F-48D1-B9D8-13CC56792E78}" presName="connectorText" presStyleLbl="sibTrans2D1" presStyleIdx="0" presStyleCnt="11"/>
      <dgm:spPr/>
    </dgm:pt>
    <dgm:pt modelId="{CFFCBEBA-4E47-45C5-93CE-DCAB879DDAEB}" type="pres">
      <dgm:prSet presAssocID="{DFE7F47A-2661-4C02-ABA6-0729DE48DF09}" presName="node" presStyleLbl="node1" presStyleIdx="1" presStyleCnt="12">
        <dgm:presLayoutVars>
          <dgm:bulletEnabled val="1"/>
        </dgm:presLayoutVars>
      </dgm:prSet>
      <dgm:spPr/>
    </dgm:pt>
    <dgm:pt modelId="{E6321012-EB24-4963-82D0-930510E4F6A2}" type="pres">
      <dgm:prSet presAssocID="{2F1AC477-98F6-49FF-94CC-01AA5A0D0C8F}" presName="sibTrans" presStyleLbl="sibTrans2D1" presStyleIdx="1" presStyleCnt="11"/>
      <dgm:spPr/>
    </dgm:pt>
    <dgm:pt modelId="{CFE6D574-6E5B-4E8C-92B7-D598193C9A7C}" type="pres">
      <dgm:prSet presAssocID="{2F1AC477-98F6-49FF-94CC-01AA5A0D0C8F}" presName="connectorText" presStyleLbl="sibTrans2D1" presStyleIdx="1" presStyleCnt="11"/>
      <dgm:spPr/>
    </dgm:pt>
    <dgm:pt modelId="{215A2429-C01A-4AB5-B742-303D0E1532B6}" type="pres">
      <dgm:prSet presAssocID="{FBEB8654-8C81-4799-994F-6DE9D2134DDA}" presName="node" presStyleLbl="node1" presStyleIdx="2" presStyleCnt="12">
        <dgm:presLayoutVars>
          <dgm:bulletEnabled val="1"/>
        </dgm:presLayoutVars>
      </dgm:prSet>
      <dgm:spPr/>
    </dgm:pt>
    <dgm:pt modelId="{29D0EE36-F422-484A-85A6-285107F92C26}" type="pres">
      <dgm:prSet presAssocID="{6AC3E170-E94F-437E-8F93-593CF4C2985E}" presName="sibTrans" presStyleLbl="sibTrans2D1" presStyleIdx="2" presStyleCnt="11"/>
      <dgm:spPr/>
    </dgm:pt>
    <dgm:pt modelId="{34A2F61E-EA93-4228-B403-07590EF1548F}" type="pres">
      <dgm:prSet presAssocID="{6AC3E170-E94F-437E-8F93-593CF4C2985E}" presName="connectorText" presStyleLbl="sibTrans2D1" presStyleIdx="2" presStyleCnt="11"/>
      <dgm:spPr/>
    </dgm:pt>
    <dgm:pt modelId="{532AC6A3-9D32-422A-8B50-C8B5D1ED0FFD}" type="pres">
      <dgm:prSet presAssocID="{45A3EB4B-A1B4-4C6F-988D-74884EE91184}" presName="node" presStyleLbl="node1" presStyleIdx="3" presStyleCnt="12">
        <dgm:presLayoutVars>
          <dgm:bulletEnabled val="1"/>
        </dgm:presLayoutVars>
      </dgm:prSet>
      <dgm:spPr/>
    </dgm:pt>
    <dgm:pt modelId="{5B2F4D73-29F1-4F2A-A88F-74479DE8360A}" type="pres">
      <dgm:prSet presAssocID="{99FAC690-C9DB-4668-B91A-E97A39A3C7AD}" presName="sibTrans" presStyleLbl="sibTrans2D1" presStyleIdx="3" presStyleCnt="11"/>
      <dgm:spPr/>
    </dgm:pt>
    <dgm:pt modelId="{0699F314-5F01-47C8-9A58-F4E688FC29F9}" type="pres">
      <dgm:prSet presAssocID="{99FAC690-C9DB-4668-B91A-E97A39A3C7AD}" presName="connectorText" presStyleLbl="sibTrans2D1" presStyleIdx="3" presStyleCnt="11"/>
      <dgm:spPr/>
    </dgm:pt>
    <dgm:pt modelId="{FA9C61A7-D71C-4E26-BB75-02F93EF1DA91}" type="pres">
      <dgm:prSet presAssocID="{6AD5B2D7-47EC-44D4-87BF-33560906A97C}" presName="node" presStyleLbl="node1" presStyleIdx="4" presStyleCnt="12">
        <dgm:presLayoutVars>
          <dgm:bulletEnabled val="1"/>
        </dgm:presLayoutVars>
      </dgm:prSet>
      <dgm:spPr/>
    </dgm:pt>
    <dgm:pt modelId="{D24DBE7C-E775-4D75-B363-11A5AAEABD64}" type="pres">
      <dgm:prSet presAssocID="{17BC5496-E23F-4887-B7F4-08E1A88B090B}" presName="sibTrans" presStyleLbl="sibTrans2D1" presStyleIdx="4" presStyleCnt="11"/>
      <dgm:spPr/>
    </dgm:pt>
    <dgm:pt modelId="{EAE1A7D9-C57F-46E7-85FD-55036699664A}" type="pres">
      <dgm:prSet presAssocID="{17BC5496-E23F-4887-B7F4-08E1A88B090B}" presName="connectorText" presStyleLbl="sibTrans2D1" presStyleIdx="4" presStyleCnt="11"/>
      <dgm:spPr/>
    </dgm:pt>
    <dgm:pt modelId="{ECAA4B5B-0698-4AFA-96E6-77AE1D26B1FE}" type="pres">
      <dgm:prSet presAssocID="{37889E61-9CF6-4C8E-9584-24A5977EBD15}" presName="node" presStyleLbl="node1" presStyleIdx="5" presStyleCnt="12">
        <dgm:presLayoutVars>
          <dgm:bulletEnabled val="1"/>
        </dgm:presLayoutVars>
      </dgm:prSet>
      <dgm:spPr/>
    </dgm:pt>
    <dgm:pt modelId="{DFDBDAD3-1419-46EC-BCFA-9A850044C4CD}" type="pres">
      <dgm:prSet presAssocID="{F3421664-0B09-46C7-9B69-B39CA10A80B9}" presName="sibTrans" presStyleLbl="sibTrans2D1" presStyleIdx="5" presStyleCnt="11"/>
      <dgm:spPr/>
    </dgm:pt>
    <dgm:pt modelId="{0CDA5D5A-7C39-4EDE-B0AD-09ECB57E154A}" type="pres">
      <dgm:prSet presAssocID="{F3421664-0B09-46C7-9B69-B39CA10A80B9}" presName="connectorText" presStyleLbl="sibTrans2D1" presStyleIdx="5" presStyleCnt="11"/>
      <dgm:spPr/>
    </dgm:pt>
    <dgm:pt modelId="{05D3B237-1464-40E6-90D7-8935B2A1A65B}" type="pres">
      <dgm:prSet presAssocID="{1FED0922-E747-4A42-86AC-31BBF42836D8}" presName="node" presStyleLbl="node1" presStyleIdx="6" presStyleCnt="12">
        <dgm:presLayoutVars>
          <dgm:bulletEnabled val="1"/>
        </dgm:presLayoutVars>
      </dgm:prSet>
      <dgm:spPr/>
    </dgm:pt>
    <dgm:pt modelId="{6E4F5563-286F-4CC2-B844-19D5160794B6}" type="pres">
      <dgm:prSet presAssocID="{6AAC3737-829D-45B2-8D9E-630472872042}" presName="sibTrans" presStyleLbl="sibTrans2D1" presStyleIdx="6" presStyleCnt="11"/>
      <dgm:spPr/>
    </dgm:pt>
    <dgm:pt modelId="{F280F5B7-F085-4852-988B-BDD7AADB5331}" type="pres">
      <dgm:prSet presAssocID="{6AAC3737-829D-45B2-8D9E-630472872042}" presName="connectorText" presStyleLbl="sibTrans2D1" presStyleIdx="6" presStyleCnt="11"/>
      <dgm:spPr/>
    </dgm:pt>
    <dgm:pt modelId="{D5F9F8B9-B98C-452D-AFAB-EAA03B0B6352}" type="pres">
      <dgm:prSet presAssocID="{2AF6AACC-7976-443F-BF63-E289E37A8BE3}" presName="node" presStyleLbl="node1" presStyleIdx="7" presStyleCnt="12">
        <dgm:presLayoutVars>
          <dgm:bulletEnabled val="1"/>
        </dgm:presLayoutVars>
      </dgm:prSet>
      <dgm:spPr/>
    </dgm:pt>
    <dgm:pt modelId="{3E308776-9A91-45D1-825F-90292745A233}" type="pres">
      <dgm:prSet presAssocID="{4BE593F2-54C4-45DD-B672-C6965A31B58B}" presName="sibTrans" presStyleLbl="sibTrans2D1" presStyleIdx="7" presStyleCnt="11"/>
      <dgm:spPr/>
    </dgm:pt>
    <dgm:pt modelId="{67084216-040B-42FF-92E0-479353BD38C3}" type="pres">
      <dgm:prSet presAssocID="{4BE593F2-54C4-45DD-B672-C6965A31B58B}" presName="connectorText" presStyleLbl="sibTrans2D1" presStyleIdx="7" presStyleCnt="11"/>
      <dgm:spPr/>
    </dgm:pt>
    <dgm:pt modelId="{ACC39D55-B6BE-4C5F-8FD6-A3E8D5E07B59}" type="pres">
      <dgm:prSet presAssocID="{E6BCA3F0-0F05-46BF-BE80-C0544D1DA504}" presName="node" presStyleLbl="node1" presStyleIdx="8" presStyleCnt="12">
        <dgm:presLayoutVars>
          <dgm:bulletEnabled val="1"/>
        </dgm:presLayoutVars>
      </dgm:prSet>
      <dgm:spPr/>
    </dgm:pt>
    <dgm:pt modelId="{B6E4B580-6648-4508-913E-48247E654693}" type="pres">
      <dgm:prSet presAssocID="{82920B5D-7F10-4229-957F-13641689B1AD}" presName="sibTrans" presStyleLbl="sibTrans2D1" presStyleIdx="8" presStyleCnt="11"/>
      <dgm:spPr/>
    </dgm:pt>
    <dgm:pt modelId="{2998E088-7BFD-4AB6-8AC0-B592FB9E3E36}" type="pres">
      <dgm:prSet presAssocID="{82920B5D-7F10-4229-957F-13641689B1AD}" presName="connectorText" presStyleLbl="sibTrans2D1" presStyleIdx="8" presStyleCnt="11"/>
      <dgm:spPr/>
    </dgm:pt>
    <dgm:pt modelId="{FED7D4CF-8D6F-4C60-AD50-09394EDB1804}" type="pres">
      <dgm:prSet presAssocID="{ED670C81-F8CD-4900-B977-7CFB3F8CC36A}" presName="node" presStyleLbl="node1" presStyleIdx="9" presStyleCnt="12">
        <dgm:presLayoutVars>
          <dgm:bulletEnabled val="1"/>
        </dgm:presLayoutVars>
      </dgm:prSet>
      <dgm:spPr/>
    </dgm:pt>
    <dgm:pt modelId="{014CB7E0-7DED-4E65-85C7-B662D8910863}" type="pres">
      <dgm:prSet presAssocID="{2FDAFCC3-8CC4-490E-B58D-A83240610F36}" presName="sibTrans" presStyleLbl="sibTrans2D1" presStyleIdx="9" presStyleCnt="11"/>
      <dgm:spPr/>
    </dgm:pt>
    <dgm:pt modelId="{8068B149-DBCC-4BF4-9263-5EEF45987D35}" type="pres">
      <dgm:prSet presAssocID="{2FDAFCC3-8CC4-490E-B58D-A83240610F36}" presName="connectorText" presStyleLbl="sibTrans2D1" presStyleIdx="9" presStyleCnt="11"/>
      <dgm:spPr/>
    </dgm:pt>
    <dgm:pt modelId="{741E5167-9599-498D-9E8F-4F7AED7BE6C1}" type="pres">
      <dgm:prSet presAssocID="{9635A717-162A-4432-84FA-F50E069D11AC}" presName="node" presStyleLbl="node1" presStyleIdx="10" presStyleCnt="12">
        <dgm:presLayoutVars>
          <dgm:bulletEnabled val="1"/>
        </dgm:presLayoutVars>
      </dgm:prSet>
      <dgm:spPr/>
    </dgm:pt>
    <dgm:pt modelId="{AFD2A3DA-9219-481C-ADBF-4CD703894DB3}" type="pres">
      <dgm:prSet presAssocID="{54699652-4E6C-4265-B86F-8322C50ACD25}" presName="sibTrans" presStyleLbl="sibTrans2D1" presStyleIdx="10" presStyleCnt="11"/>
      <dgm:spPr/>
    </dgm:pt>
    <dgm:pt modelId="{5CA4A117-A1FF-46AA-865A-227DF4444ED5}" type="pres">
      <dgm:prSet presAssocID="{54699652-4E6C-4265-B86F-8322C50ACD25}" presName="connectorText" presStyleLbl="sibTrans2D1" presStyleIdx="10" presStyleCnt="11"/>
      <dgm:spPr/>
    </dgm:pt>
    <dgm:pt modelId="{9EAE9A4A-6072-48C2-B70E-9837032E9AC6}" type="pres">
      <dgm:prSet presAssocID="{3349DCE8-F2E5-4927-AA13-51308E5CFBDD}" presName="node" presStyleLbl="node1" presStyleIdx="11" presStyleCnt="12">
        <dgm:presLayoutVars>
          <dgm:bulletEnabled val="1"/>
        </dgm:presLayoutVars>
      </dgm:prSet>
      <dgm:spPr/>
    </dgm:pt>
  </dgm:ptLst>
  <dgm:cxnLst>
    <dgm:cxn modelId="{545C8405-3DD0-4025-AFD0-B67DD089E13E}" type="presOf" srcId="{99FAC690-C9DB-4668-B91A-E97A39A3C7AD}" destId="{5B2F4D73-29F1-4F2A-A88F-74479DE8360A}" srcOrd="0" destOrd="0" presId="urn:microsoft.com/office/officeart/2005/8/layout/process5"/>
    <dgm:cxn modelId="{26BE560D-EEAD-4F21-B0D1-CB9F5A3B8AFF}" type="presOf" srcId="{FBEB8654-8C81-4799-994F-6DE9D2134DDA}" destId="{215A2429-C01A-4AB5-B742-303D0E1532B6}" srcOrd="0" destOrd="0" presId="urn:microsoft.com/office/officeart/2005/8/layout/process5"/>
    <dgm:cxn modelId="{C149B00E-19E3-4B4C-90FD-D3DAACD8FAC2}" type="presOf" srcId="{4BE593F2-54C4-45DD-B672-C6965A31B58B}" destId="{3E308776-9A91-45D1-825F-90292745A233}" srcOrd="0" destOrd="0" presId="urn:microsoft.com/office/officeart/2005/8/layout/process5"/>
    <dgm:cxn modelId="{B9EF471C-F727-415F-9163-5AA6468F1FD6}" type="presOf" srcId="{6AAC3737-829D-45B2-8D9E-630472872042}" destId="{6E4F5563-286F-4CC2-B844-19D5160794B6}" srcOrd="0" destOrd="0" presId="urn:microsoft.com/office/officeart/2005/8/layout/process5"/>
    <dgm:cxn modelId="{1DA3D81F-9FA9-4E79-9F55-B4E94905B14F}" srcId="{10837E45-CE0C-4AF6-B0AB-8A9BA599909A}" destId="{6AD5B2D7-47EC-44D4-87BF-33560906A97C}" srcOrd="4" destOrd="0" parTransId="{2A8450D8-F68C-408F-8A21-F196285A6794}" sibTransId="{17BC5496-E23F-4887-B7F4-08E1A88B090B}"/>
    <dgm:cxn modelId="{B0017124-E0D7-4CAE-B216-3A55B4F1B449}" srcId="{10837E45-CE0C-4AF6-B0AB-8A9BA599909A}" destId="{1FED0922-E747-4A42-86AC-31BBF42836D8}" srcOrd="6" destOrd="0" parTransId="{B6A9D600-E4B7-49AF-88BC-1E4F6746786A}" sibTransId="{6AAC3737-829D-45B2-8D9E-630472872042}"/>
    <dgm:cxn modelId="{1A7AB226-2DBD-4273-A292-6F7F224EF5D7}" srcId="{10837E45-CE0C-4AF6-B0AB-8A9BA599909A}" destId="{45A3EB4B-A1B4-4C6F-988D-74884EE91184}" srcOrd="3" destOrd="0" parTransId="{30CC1AD6-FE51-44FA-BF38-C5E650DFD65C}" sibTransId="{99FAC690-C9DB-4668-B91A-E97A39A3C7AD}"/>
    <dgm:cxn modelId="{4B042028-1F3B-4EA4-8462-7F7449DF832F}" type="presOf" srcId="{2FDAFCC3-8CC4-490E-B58D-A83240610F36}" destId="{014CB7E0-7DED-4E65-85C7-B662D8910863}" srcOrd="0" destOrd="0" presId="urn:microsoft.com/office/officeart/2005/8/layout/process5"/>
    <dgm:cxn modelId="{9F54103A-CDBC-4154-81FE-C76CA1989BB2}" type="presOf" srcId="{F3421664-0B09-46C7-9B69-B39CA10A80B9}" destId="{0CDA5D5A-7C39-4EDE-B0AD-09ECB57E154A}" srcOrd="1" destOrd="0" presId="urn:microsoft.com/office/officeart/2005/8/layout/process5"/>
    <dgm:cxn modelId="{1C30A83F-42FD-4BBB-A07B-2DBC5C2B6A4E}" type="presOf" srcId="{6AAC3737-829D-45B2-8D9E-630472872042}" destId="{F280F5B7-F085-4852-988B-BDD7AADB5331}" srcOrd="1" destOrd="0" presId="urn:microsoft.com/office/officeart/2005/8/layout/process5"/>
    <dgm:cxn modelId="{BC81BF3F-3408-4487-9DC5-E8C2EA8D9EEA}" srcId="{10837E45-CE0C-4AF6-B0AB-8A9BA599909A}" destId="{34441796-D264-41A6-BAA4-EDE813CED8B2}" srcOrd="0" destOrd="0" parTransId="{7A2CCC79-9B20-4C30-8ED1-46AEB489D05C}" sibTransId="{2FEBF32E-156F-48D1-B9D8-13CC56792E78}"/>
    <dgm:cxn modelId="{0C2BFE61-7BE1-4126-8540-5E473A2F7077}" type="presOf" srcId="{82920B5D-7F10-4229-957F-13641689B1AD}" destId="{2998E088-7BFD-4AB6-8AC0-B592FB9E3E36}" srcOrd="1" destOrd="0" presId="urn:microsoft.com/office/officeart/2005/8/layout/process5"/>
    <dgm:cxn modelId="{68657264-82CE-4480-AAD1-2E08036A560A}" type="presOf" srcId="{2F1AC477-98F6-49FF-94CC-01AA5A0D0C8F}" destId="{CFE6D574-6E5B-4E8C-92B7-D598193C9A7C}" srcOrd="1" destOrd="0" presId="urn:microsoft.com/office/officeart/2005/8/layout/process5"/>
    <dgm:cxn modelId="{8E55A045-2E51-4F94-A613-A9943D84C338}" srcId="{10837E45-CE0C-4AF6-B0AB-8A9BA599909A}" destId="{3349DCE8-F2E5-4927-AA13-51308E5CFBDD}" srcOrd="11" destOrd="0" parTransId="{B5E4244C-CDC8-43D6-A4F6-C4782D40593D}" sibTransId="{788639C0-C4ED-4C43-90ED-0DE0D296E363}"/>
    <dgm:cxn modelId="{F704D749-9EC7-4699-8DAA-C7D2ACA81696}" type="presOf" srcId="{2FEBF32E-156F-48D1-B9D8-13CC56792E78}" destId="{714A1E25-F9D5-4B0E-8634-F921E253E90D}" srcOrd="1" destOrd="0" presId="urn:microsoft.com/office/officeart/2005/8/layout/process5"/>
    <dgm:cxn modelId="{197FB04E-CF25-430B-92BA-3A07CA1D149A}" type="presOf" srcId="{2FDAFCC3-8CC4-490E-B58D-A83240610F36}" destId="{8068B149-DBCC-4BF4-9263-5EEF45987D35}" srcOrd="1" destOrd="0" presId="urn:microsoft.com/office/officeart/2005/8/layout/process5"/>
    <dgm:cxn modelId="{EDBCC96E-06B6-49F3-83AA-D8BBFB0E4CF4}" type="presOf" srcId="{54699652-4E6C-4265-B86F-8322C50ACD25}" destId="{5CA4A117-A1FF-46AA-865A-227DF4444ED5}" srcOrd="1" destOrd="0" presId="urn:microsoft.com/office/officeart/2005/8/layout/process5"/>
    <dgm:cxn modelId="{048F0D4F-4963-49E3-B693-BCB353092C77}" type="presOf" srcId="{17BC5496-E23F-4887-B7F4-08E1A88B090B}" destId="{D24DBE7C-E775-4D75-B363-11A5AAEABD64}" srcOrd="0" destOrd="0" presId="urn:microsoft.com/office/officeart/2005/8/layout/process5"/>
    <dgm:cxn modelId="{1DB19A50-180C-4802-A0F4-FC1F4DADF1D0}" type="presOf" srcId="{DFE7F47A-2661-4C02-ABA6-0729DE48DF09}" destId="{CFFCBEBA-4E47-45C5-93CE-DCAB879DDAEB}" srcOrd="0" destOrd="0" presId="urn:microsoft.com/office/officeart/2005/8/layout/process5"/>
    <dgm:cxn modelId="{C2A59F51-468C-4267-B4FD-308CAE80FE99}" srcId="{10837E45-CE0C-4AF6-B0AB-8A9BA599909A}" destId="{ED670C81-F8CD-4900-B977-7CFB3F8CC36A}" srcOrd="9" destOrd="0" parTransId="{B5840004-1566-49FE-B5C3-F798BC348231}" sibTransId="{2FDAFCC3-8CC4-490E-B58D-A83240610F36}"/>
    <dgm:cxn modelId="{5DCD2955-9CFE-47C7-AF05-89783A8B877D}" srcId="{10837E45-CE0C-4AF6-B0AB-8A9BA599909A}" destId="{2AF6AACC-7976-443F-BF63-E289E37A8BE3}" srcOrd="7" destOrd="0" parTransId="{5C48098A-251A-447B-8EDB-F7F92C1E206E}" sibTransId="{4BE593F2-54C4-45DD-B672-C6965A31B58B}"/>
    <dgm:cxn modelId="{8C9C5E77-E634-41AC-A21A-04738F3B4275}" type="presOf" srcId="{6AC3E170-E94F-437E-8F93-593CF4C2985E}" destId="{29D0EE36-F422-484A-85A6-285107F92C26}" srcOrd="0" destOrd="0" presId="urn:microsoft.com/office/officeart/2005/8/layout/process5"/>
    <dgm:cxn modelId="{215E8F78-1454-4A69-856A-8ED3EB845B70}" srcId="{10837E45-CE0C-4AF6-B0AB-8A9BA599909A}" destId="{E6BCA3F0-0F05-46BF-BE80-C0544D1DA504}" srcOrd="8" destOrd="0" parTransId="{68F4EE87-CD53-4AFC-9E9B-A997F1DCCA1A}" sibTransId="{82920B5D-7F10-4229-957F-13641689B1AD}"/>
    <dgm:cxn modelId="{6B781979-6282-4185-A199-9B3854E6C63F}" type="presOf" srcId="{17BC5496-E23F-4887-B7F4-08E1A88B090B}" destId="{EAE1A7D9-C57F-46E7-85FD-55036699664A}" srcOrd="1" destOrd="0" presId="urn:microsoft.com/office/officeart/2005/8/layout/process5"/>
    <dgm:cxn modelId="{4F22FE84-C060-499B-8B2F-C5EDF302BDB8}" type="presOf" srcId="{2F1AC477-98F6-49FF-94CC-01AA5A0D0C8F}" destId="{E6321012-EB24-4963-82D0-930510E4F6A2}" srcOrd="0" destOrd="0" presId="urn:microsoft.com/office/officeart/2005/8/layout/process5"/>
    <dgm:cxn modelId="{4A92E789-B961-4CFD-91D3-2C808647AA1E}" type="presOf" srcId="{34441796-D264-41A6-BAA4-EDE813CED8B2}" destId="{654E8768-037C-49DE-A1DB-DE887DA31B0B}" srcOrd="0" destOrd="0" presId="urn:microsoft.com/office/officeart/2005/8/layout/process5"/>
    <dgm:cxn modelId="{0586E88B-4B29-448D-BEE3-3DCC1EB556EE}" type="presOf" srcId="{F3421664-0B09-46C7-9B69-B39CA10A80B9}" destId="{DFDBDAD3-1419-46EC-BCFA-9A850044C4CD}" srcOrd="0" destOrd="0" presId="urn:microsoft.com/office/officeart/2005/8/layout/process5"/>
    <dgm:cxn modelId="{2174A68E-C1B2-4685-B7FE-98019AD18C8F}" type="presOf" srcId="{E6BCA3F0-0F05-46BF-BE80-C0544D1DA504}" destId="{ACC39D55-B6BE-4C5F-8FD6-A3E8D5E07B59}" srcOrd="0" destOrd="0" presId="urn:microsoft.com/office/officeart/2005/8/layout/process5"/>
    <dgm:cxn modelId="{EC008893-14B8-4969-880C-BE44B10D64BF}" type="presOf" srcId="{37889E61-9CF6-4C8E-9584-24A5977EBD15}" destId="{ECAA4B5B-0698-4AFA-96E6-77AE1D26B1FE}" srcOrd="0" destOrd="0" presId="urn:microsoft.com/office/officeart/2005/8/layout/process5"/>
    <dgm:cxn modelId="{21C7A695-AB1D-4966-B74C-26ADDF11AD30}" type="presOf" srcId="{1FED0922-E747-4A42-86AC-31BBF42836D8}" destId="{05D3B237-1464-40E6-90D7-8935B2A1A65B}" srcOrd="0" destOrd="0" presId="urn:microsoft.com/office/officeart/2005/8/layout/process5"/>
    <dgm:cxn modelId="{A387D19B-5B36-4333-BB38-7CC93A831AEF}" type="presOf" srcId="{6AC3E170-E94F-437E-8F93-593CF4C2985E}" destId="{34A2F61E-EA93-4228-B403-07590EF1548F}" srcOrd="1" destOrd="0" presId="urn:microsoft.com/office/officeart/2005/8/layout/process5"/>
    <dgm:cxn modelId="{825D2FA7-6F28-4024-AF8B-5639CFD32610}" type="presOf" srcId="{99FAC690-C9DB-4668-B91A-E97A39A3C7AD}" destId="{0699F314-5F01-47C8-9A58-F4E688FC29F9}" srcOrd="1" destOrd="0" presId="urn:microsoft.com/office/officeart/2005/8/layout/process5"/>
    <dgm:cxn modelId="{8032CFAC-3D7F-41DC-B5CF-CCD508111CCC}" type="presOf" srcId="{4BE593F2-54C4-45DD-B672-C6965A31B58B}" destId="{67084216-040B-42FF-92E0-479353BD38C3}" srcOrd="1" destOrd="0" presId="urn:microsoft.com/office/officeart/2005/8/layout/process5"/>
    <dgm:cxn modelId="{716B7CB0-5A5A-4ABD-A893-2F5C8B36BDA2}" type="presOf" srcId="{9635A717-162A-4432-84FA-F50E069D11AC}" destId="{741E5167-9599-498D-9E8F-4F7AED7BE6C1}" srcOrd="0" destOrd="0" presId="urn:microsoft.com/office/officeart/2005/8/layout/process5"/>
    <dgm:cxn modelId="{DB6EE5B2-22C5-4E22-83E3-95D4C8BDF33A}" type="presOf" srcId="{2FEBF32E-156F-48D1-B9D8-13CC56792E78}" destId="{5FD5BCC1-9E24-402A-B9A4-83A57EEA6166}" srcOrd="0" destOrd="0" presId="urn:microsoft.com/office/officeart/2005/8/layout/process5"/>
    <dgm:cxn modelId="{EBF538B7-5E9F-44C5-A2A6-130478CF4E22}" type="presOf" srcId="{10837E45-CE0C-4AF6-B0AB-8A9BA599909A}" destId="{991CCAB3-0275-4BB2-B40C-5F2AED018D7A}" srcOrd="0" destOrd="0" presId="urn:microsoft.com/office/officeart/2005/8/layout/process5"/>
    <dgm:cxn modelId="{46CA2BB8-F0AC-4606-BDE6-FEF946BF2DF3}" type="presOf" srcId="{2AF6AACC-7976-443F-BF63-E289E37A8BE3}" destId="{D5F9F8B9-B98C-452D-AFAB-EAA03B0B6352}" srcOrd="0" destOrd="0" presId="urn:microsoft.com/office/officeart/2005/8/layout/process5"/>
    <dgm:cxn modelId="{BFA3F3B9-1014-44DA-B507-D69D40E0D4B7}" srcId="{10837E45-CE0C-4AF6-B0AB-8A9BA599909A}" destId="{DFE7F47A-2661-4C02-ABA6-0729DE48DF09}" srcOrd="1" destOrd="0" parTransId="{74EB5B6E-638D-4F99-BDF7-3CD0147B0C4B}" sibTransId="{2F1AC477-98F6-49FF-94CC-01AA5A0D0C8F}"/>
    <dgm:cxn modelId="{65112FCB-382C-4225-A9D5-40920623EC4B}" type="presOf" srcId="{45A3EB4B-A1B4-4C6F-988D-74884EE91184}" destId="{532AC6A3-9D32-422A-8B50-C8B5D1ED0FFD}" srcOrd="0" destOrd="0" presId="urn:microsoft.com/office/officeart/2005/8/layout/process5"/>
    <dgm:cxn modelId="{FC04D1DD-8494-477F-8D06-20A601244BD2}" type="presOf" srcId="{6AD5B2D7-47EC-44D4-87BF-33560906A97C}" destId="{FA9C61A7-D71C-4E26-BB75-02F93EF1DA91}" srcOrd="0" destOrd="0" presId="urn:microsoft.com/office/officeart/2005/8/layout/process5"/>
    <dgm:cxn modelId="{31DFA6DE-4EB2-4532-B61A-2C08CDFF3785}" type="presOf" srcId="{54699652-4E6C-4265-B86F-8322C50ACD25}" destId="{AFD2A3DA-9219-481C-ADBF-4CD703894DB3}" srcOrd="0" destOrd="0" presId="urn:microsoft.com/office/officeart/2005/8/layout/process5"/>
    <dgm:cxn modelId="{58578AEB-C993-418B-BC78-96117C142244}" srcId="{10837E45-CE0C-4AF6-B0AB-8A9BA599909A}" destId="{FBEB8654-8C81-4799-994F-6DE9D2134DDA}" srcOrd="2" destOrd="0" parTransId="{FA53FD02-EA13-4A4A-AEA4-5A61FEAEB602}" sibTransId="{6AC3E170-E94F-437E-8F93-593CF4C2985E}"/>
    <dgm:cxn modelId="{95D6F6EC-EE58-4FC1-97E9-DEEBB1DF4B4E}" type="presOf" srcId="{82920B5D-7F10-4229-957F-13641689B1AD}" destId="{B6E4B580-6648-4508-913E-48247E654693}" srcOrd="0" destOrd="0" presId="urn:microsoft.com/office/officeart/2005/8/layout/process5"/>
    <dgm:cxn modelId="{3510B7F4-3462-4577-8655-47447313E43A}" type="presOf" srcId="{ED670C81-F8CD-4900-B977-7CFB3F8CC36A}" destId="{FED7D4CF-8D6F-4C60-AD50-09394EDB1804}" srcOrd="0" destOrd="0" presId="urn:microsoft.com/office/officeart/2005/8/layout/process5"/>
    <dgm:cxn modelId="{8D9B5FF7-1AAA-4A52-AF33-7F7EAE957AA5}" type="presOf" srcId="{3349DCE8-F2E5-4927-AA13-51308E5CFBDD}" destId="{9EAE9A4A-6072-48C2-B70E-9837032E9AC6}" srcOrd="0" destOrd="0" presId="urn:microsoft.com/office/officeart/2005/8/layout/process5"/>
    <dgm:cxn modelId="{D09D5BFA-8647-4524-97D8-6BF7512CB2AA}" srcId="{10837E45-CE0C-4AF6-B0AB-8A9BA599909A}" destId="{9635A717-162A-4432-84FA-F50E069D11AC}" srcOrd="10" destOrd="0" parTransId="{EF5383CD-2619-466F-8A7C-E1CA8B9549A3}" sibTransId="{54699652-4E6C-4265-B86F-8322C50ACD25}"/>
    <dgm:cxn modelId="{7CB386FF-64EB-4968-996B-DFC0D00FB741}" srcId="{10837E45-CE0C-4AF6-B0AB-8A9BA599909A}" destId="{37889E61-9CF6-4C8E-9584-24A5977EBD15}" srcOrd="5" destOrd="0" parTransId="{2C966710-37D9-48F1-AC20-05650AB51E4C}" sibTransId="{F3421664-0B09-46C7-9B69-B39CA10A80B9}"/>
    <dgm:cxn modelId="{E9F21892-ABF8-4E91-80BC-7C744B1EE98B}" type="presParOf" srcId="{991CCAB3-0275-4BB2-B40C-5F2AED018D7A}" destId="{654E8768-037C-49DE-A1DB-DE887DA31B0B}" srcOrd="0" destOrd="0" presId="urn:microsoft.com/office/officeart/2005/8/layout/process5"/>
    <dgm:cxn modelId="{29D80092-8453-426D-951F-E1A108F0D857}" type="presParOf" srcId="{991CCAB3-0275-4BB2-B40C-5F2AED018D7A}" destId="{5FD5BCC1-9E24-402A-B9A4-83A57EEA6166}" srcOrd="1" destOrd="0" presId="urn:microsoft.com/office/officeart/2005/8/layout/process5"/>
    <dgm:cxn modelId="{4D14A5B1-2457-49CB-93E9-DA917773C961}" type="presParOf" srcId="{5FD5BCC1-9E24-402A-B9A4-83A57EEA6166}" destId="{714A1E25-F9D5-4B0E-8634-F921E253E90D}" srcOrd="0" destOrd="0" presId="urn:microsoft.com/office/officeart/2005/8/layout/process5"/>
    <dgm:cxn modelId="{1C3CE309-B99E-473B-9D3A-4DE73C42825D}" type="presParOf" srcId="{991CCAB3-0275-4BB2-B40C-5F2AED018D7A}" destId="{CFFCBEBA-4E47-45C5-93CE-DCAB879DDAEB}" srcOrd="2" destOrd="0" presId="urn:microsoft.com/office/officeart/2005/8/layout/process5"/>
    <dgm:cxn modelId="{75EF833D-322E-4518-852B-14ED4945602A}" type="presParOf" srcId="{991CCAB3-0275-4BB2-B40C-5F2AED018D7A}" destId="{E6321012-EB24-4963-82D0-930510E4F6A2}" srcOrd="3" destOrd="0" presId="urn:microsoft.com/office/officeart/2005/8/layout/process5"/>
    <dgm:cxn modelId="{BB6C1B69-9643-4B2D-97CD-A1209B5CD744}" type="presParOf" srcId="{E6321012-EB24-4963-82D0-930510E4F6A2}" destId="{CFE6D574-6E5B-4E8C-92B7-D598193C9A7C}" srcOrd="0" destOrd="0" presId="urn:microsoft.com/office/officeart/2005/8/layout/process5"/>
    <dgm:cxn modelId="{D8495F9C-7301-4DFD-B2BC-12A96B6385D8}" type="presParOf" srcId="{991CCAB3-0275-4BB2-B40C-5F2AED018D7A}" destId="{215A2429-C01A-4AB5-B742-303D0E1532B6}" srcOrd="4" destOrd="0" presId="urn:microsoft.com/office/officeart/2005/8/layout/process5"/>
    <dgm:cxn modelId="{AD77A436-BC7A-466D-816E-65EA89C19625}" type="presParOf" srcId="{991CCAB3-0275-4BB2-B40C-5F2AED018D7A}" destId="{29D0EE36-F422-484A-85A6-285107F92C26}" srcOrd="5" destOrd="0" presId="urn:microsoft.com/office/officeart/2005/8/layout/process5"/>
    <dgm:cxn modelId="{28FB7098-6C2E-4D3C-9C2E-4CF3E5AA4E60}" type="presParOf" srcId="{29D0EE36-F422-484A-85A6-285107F92C26}" destId="{34A2F61E-EA93-4228-B403-07590EF1548F}" srcOrd="0" destOrd="0" presId="urn:microsoft.com/office/officeart/2005/8/layout/process5"/>
    <dgm:cxn modelId="{BB203243-FB3B-4601-B88B-BDA75609CEAA}" type="presParOf" srcId="{991CCAB3-0275-4BB2-B40C-5F2AED018D7A}" destId="{532AC6A3-9D32-422A-8B50-C8B5D1ED0FFD}" srcOrd="6" destOrd="0" presId="urn:microsoft.com/office/officeart/2005/8/layout/process5"/>
    <dgm:cxn modelId="{0B477A14-79CD-4401-A4AB-81F6925E5672}" type="presParOf" srcId="{991CCAB3-0275-4BB2-B40C-5F2AED018D7A}" destId="{5B2F4D73-29F1-4F2A-A88F-74479DE8360A}" srcOrd="7" destOrd="0" presId="urn:microsoft.com/office/officeart/2005/8/layout/process5"/>
    <dgm:cxn modelId="{C320D0BD-DCBE-44FB-BBF0-C5031C711B7B}" type="presParOf" srcId="{5B2F4D73-29F1-4F2A-A88F-74479DE8360A}" destId="{0699F314-5F01-47C8-9A58-F4E688FC29F9}" srcOrd="0" destOrd="0" presId="urn:microsoft.com/office/officeart/2005/8/layout/process5"/>
    <dgm:cxn modelId="{D3F7B897-CD53-4029-AA1E-075426BADAA4}" type="presParOf" srcId="{991CCAB3-0275-4BB2-B40C-5F2AED018D7A}" destId="{FA9C61A7-D71C-4E26-BB75-02F93EF1DA91}" srcOrd="8" destOrd="0" presId="urn:microsoft.com/office/officeart/2005/8/layout/process5"/>
    <dgm:cxn modelId="{BBE85C4B-E6D3-4E22-9458-8D3CE3A4FFF2}" type="presParOf" srcId="{991CCAB3-0275-4BB2-B40C-5F2AED018D7A}" destId="{D24DBE7C-E775-4D75-B363-11A5AAEABD64}" srcOrd="9" destOrd="0" presId="urn:microsoft.com/office/officeart/2005/8/layout/process5"/>
    <dgm:cxn modelId="{046202B6-2146-465F-8D4C-69BFD1084B90}" type="presParOf" srcId="{D24DBE7C-E775-4D75-B363-11A5AAEABD64}" destId="{EAE1A7D9-C57F-46E7-85FD-55036699664A}" srcOrd="0" destOrd="0" presId="urn:microsoft.com/office/officeart/2005/8/layout/process5"/>
    <dgm:cxn modelId="{20970DCC-D5AA-4E54-A84A-EFB3B8CE7369}" type="presParOf" srcId="{991CCAB3-0275-4BB2-B40C-5F2AED018D7A}" destId="{ECAA4B5B-0698-4AFA-96E6-77AE1D26B1FE}" srcOrd="10" destOrd="0" presId="urn:microsoft.com/office/officeart/2005/8/layout/process5"/>
    <dgm:cxn modelId="{5C86BCC4-3B5C-44FE-AC75-95ADCC1FD981}" type="presParOf" srcId="{991CCAB3-0275-4BB2-B40C-5F2AED018D7A}" destId="{DFDBDAD3-1419-46EC-BCFA-9A850044C4CD}" srcOrd="11" destOrd="0" presId="urn:microsoft.com/office/officeart/2005/8/layout/process5"/>
    <dgm:cxn modelId="{E12125C6-3563-4373-82BE-B05C9C743A01}" type="presParOf" srcId="{DFDBDAD3-1419-46EC-BCFA-9A850044C4CD}" destId="{0CDA5D5A-7C39-4EDE-B0AD-09ECB57E154A}" srcOrd="0" destOrd="0" presId="urn:microsoft.com/office/officeart/2005/8/layout/process5"/>
    <dgm:cxn modelId="{40C81719-C656-4C70-B613-6C3D47FAFCE0}" type="presParOf" srcId="{991CCAB3-0275-4BB2-B40C-5F2AED018D7A}" destId="{05D3B237-1464-40E6-90D7-8935B2A1A65B}" srcOrd="12" destOrd="0" presId="urn:microsoft.com/office/officeart/2005/8/layout/process5"/>
    <dgm:cxn modelId="{0EB30A2F-5317-41CC-B461-4093B65B6F99}" type="presParOf" srcId="{991CCAB3-0275-4BB2-B40C-5F2AED018D7A}" destId="{6E4F5563-286F-4CC2-B844-19D5160794B6}" srcOrd="13" destOrd="0" presId="urn:microsoft.com/office/officeart/2005/8/layout/process5"/>
    <dgm:cxn modelId="{8F8D6389-6BDE-4763-B517-62FE45552E7D}" type="presParOf" srcId="{6E4F5563-286F-4CC2-B844-19D5160794B6}" destId="{F280F5B7-F085-4852-988B-BDD7AADB5331}" srcOrd="0" destOrd="0" presId="urn:microsoft.com/office/officeart/2005/8/layout/process5"/>
    <dgm:cxn modelId="{ADE9992A-0AAA-4B5F-AC09-18BC7704D7E9}" type="presParOf" srcId="{991CCAB3-0275-4BB2-B40C-5F2AED018D7A}" destId="{D5F9F8B9-B98C-452D-AFAB-EAA03B0B6352}" srcOrd="14" destOrd="0" presId="urn:microsoft.com/office/officeart/2005/8/layout/process5"/>
    <dgm:cxn modelId="{18E91D1A-E045-4B1B-A31E-56B69D5D5453}" type="presParOf" srcId="{991CCAB3-0275-4BB2-B40C-5F2AED018D7A}" destId="{3E308776-9A91-45D1-825F-90292745A233}" srcOrd="15" destOrd="0" presId="urn:microsoft.com/office/officeart/2005/8/layout/process5"/>
    <dgm:cxn modelId="{B277590A-AB07-4241-B15C-185073D9610D}" type="presParOf" srcId="{3E308776-9A91-45D1-825F-90292745A233}" destId="{67084216-040B-42FF-92E0-479353BD38C3}" srcOrd="0" destOrd="0" presId="urn:microsoft.com/office/officeart/2005/8/layout/process5"/>
    <dgm:cxn modelId="{2962068A-9FD8-4E31-9C91-FF15BEA288DD}" type="presParOf" srcId="{991CCAB3-0275-4BB2-B40C-5F2AED018D7A}" destId="{ACC39D55-B6BE-4C5F-8FD6-A3E8D5E07B59}" srcOrd="16" destOrd="0" presId="urn:microsoft.com/office/officeart/2005/8/layout/process5"/>
    <dgm:cxn modelId="{3AEFB321-5DB8-44E1-8FD5-83468F3B12FA}" type="presParOf" srcId="{991CCAB3-0275-4BB2-B40C-5F2AED018D7A}" destId="{B6E4B580-6648-4508-913E-48247E654693}" srcOrd="17" destOrd="0" presId="urn:microsoft.com/office/officeart/2005/8/layout/process5"/>
    <dgm:cxn modelId="{3CE0A82B-D338-4B91-87A6-721961FE2860}" type="presParOf" srcId="{B6E4B580-6648-4508-913E-48247E654693}" destId="{2998E088-7BFD-4AB6-8AC0-B592FB9E3E36}" srcOrd="0" destOrd="0" presId="urn:microsoft.com/office/officeart/2005/8/layout/process5"/>
    <dgm:cxn modelId="{CBAF60FF-1424-49D1-A418-481715EB8ED8}" type="presParOf" srcId="{991CCAB3-0275-4BB2-B40C-5F2AED018D7A}" destId="{FED7D4CF-8D6F-4C60-AD50-09394EDB1804}" srcOrd="18" destOrd="0" presId="urn:microsoft.com/office/officeart/2005/8/layout/process5"/>
    <dgm:cxn modelId="{86AEE622-2612-48D8-BC11-9A4C5572018C}" type="presParOf" srcId="{991CCAB3-0275-4BB2-B40C-5F2AED018D7A}" destId="{014CB7E0-7DED-4E65-85C7-B662D8910863}" srcOrd="19" destOrd="0" presId="urn:microsoft.com/office/officeart/2005/8/layout/process5"/>
    <dgm:cxn modelId="{C39E9FC4-D7D9-40F1-BD12-E20EC4831865}" type="presParOf" srcId="{014CB7E0-7DED-4E65-85C7-B662D8910863}" destId="{8068B149-DBCC-4BF4-9263-5EEF45987D35}" srcOrd="0" destOrd="0" presId="urn:microsoft.com/office/officeart/2005/8/layout/process5"/>
    <dgm:cxn modelId="{E4E4F843-2785-4A5D-964E-D39A4D810B92}" type="presParOf" srcId="{991CCAB3-0275-4BB2-B40C-5F2AED018D7A}" destId="{741E5167-9599-498D-9E8F-4F7AED7BE6C1}" srcOrd="20" destOrd="0" presId="urn:microsoft.com/office/officeart/2005/8/layout/process5"/>
    <dgm:cxn modelId="{9BEDD150-1891-4923-8642-DE0C9CEE4EA4}" type="presParOf" srcId="{991CCAB3-0275-4BB2-B40C-5F2AED018D7A}" destId="{AFD2A3DA-9219-481C-ADBF-4CD703894DB3}" srcOrd="21" destOrd="0" presId="urn:microsoft.com/office/officeart/2005/8/layout/process5"/>
    <dgm:cxn modelId="{4B0AF6AC-BCB3-47FB-A624-AAC944794A84}" type="presParOf" srcId="{AFD2A3DA-9219-481C-ADBF-4CD703894DB3}" destId="{5CA4A117-A1FF-46AA-865A-227DF4444ED5}" srcOrd="0" destOrd="0" presId="urn:microsoft.com/office/officeart/2005/8/layout/process5"/>
    <dgm:cxn modelId="{3AED55DD-F54E-4F7B-9910-E2D6B11FFA52}" type="presParOf" srcId="{991CCAB3-0275-4BB2-B40C-5F2AED018D7A}" destId="{9EAE9A4A-6072-48C2-B70E-9837032E9AC6}" srcOrd="2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837E45-CE0C-4AF6-B0AB-8A9BA599909A}"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34441796-D264-41A6-BAA4-EDE813CED8B2}">
      <dgm:prSet phldrT="[Text]"/>
      <dgm:spPr>
        <a:solidFill>
          <a:schemeClr val="bg2"/>
        </a:solidFill>
      </dgm:spPr>
      <dgm:t>
        <a:bodyPr/>
        <a:lstStyle/>
        <a:p>
          <a:r>
            <a:rPr lang="en-US" dirty="0"/>
            <a:t>Causal Inference with Experiments</a:t>
          </a:r>
        </a:p>
      </dgm:t>
    </dgm:pt>
    <dgm:pt modelId="{7A2CCC79-9B20-4C30-8ED1-46AEB489D05C}" type="parTrans" cxnId="{BC81BF3F-3408-4487-9DC5-E8C2EA8D9EEA}">
      <dgm:prSet/>
      <dgm:spPr/>
      <dgm:t>
        <a:bodyPr/>
        <a:lstStyle/>
        <a:p>
          <a:endParaRPr lang="en-US"/>
        </a:p>
      </dgm:t>
    </dgm:pt>
    <dgm:pt modelId="{2FEBF32E-156F-48D1-B9D8-13CC56792E78}" type="sibTrans" cxnId="{BC81BF3F-3408-4487-9DC5-E8C2EA8D9EEA}">
      <dgm:prSet/>
      <dgm:spPr/>
      <dgm:t>
        <a:bodyPr/>
        <a:lstStyle/>
        <a:p>
          <a:endParaRPr lang="en-US"/>
        </a:p>
      </dgm:t>
    </dgm:pt>
    <dgm:pt modelId="{DFE7F47A-2661-4C02-ABA6-0729DE48DF09}">
      <dgm:prSet phldrT="[Text]"/>
      <dgm:spPr>
        <a:solidFill>
          <a:schemeClr val="bg2"/>
        </a:solidFill>
      </dgm:spPr>
      <dgm:t>
        <a:bodyPr/>
        <a:lstStyle/>
        <a:p>
          <a:r>
            <a:rPr lang="en-US" dirty="0"/>
            <a:t>Prediction with Linear Models</a:t>
          </a:r>
        </a:p>
      </dgm:t>
    </dgm:pt>
    <dgm:pt modelId="{74EB5B6E-638D-4F99-BDF7-3CD0147B0C4B}" type="parTrans" cxnId="{BFA3F3B9-1014-44DA-B507-D69D40E0D4B7}">
      <dgm:prSet/>
      <dgm:spPr/>
      <dgm:t>
        <a:bodyPr/>
        <a:lstStyle/>
        <a:p>
          <a:endParaRPr lang="en-US"/>
        </a:p>
      </dgm:t>
    </dgm:pt>
    <dgm:pt modelId="{2F1AC477-98F6-49FF-94CC-01AA5A0D0C8F}" type="sibTrans" cxnId="{BFA3F3B9-1014-44DA-B507-D69D40E0D4B7}">
      <dgm:prSet/>
      <dgm:spPr/>
      <dgm:t>
        <a:bodyPr/>
        <a:lstStyle/>
        <a:p>
          <a:endParaRPr lang="en-US"/>
        </a:p>
      </dgm:t>
    </dgm:pt>
    <dgm:pt modelId="{FBEB8654-8C81-4799-994F-6DE9D2134DDA}">
      <dgm:prSet phldrT="[Text]"/>
      <dgm:spPr>
        <a:solidFill>
          <a:schemeClr val="bg2"/>
        </a:solidFill>
      </dgm:spPr>
      <dgm:t>
        <a:bodyPr/>
        <a:lstStyle/>
        <a:p>
          <a:r>
            <a:rPr lang="en-US" dirty="0"/>
            <a:t>Prediction with High-Dim Linear Models</a:t>
          </a:r>
        </a:p>
      </dgm:t>
    </dgm:pt>
    <dgm:pt modelId="{FA53FD02-EA13-4A4A-AEA4-5A61FEAEB602}" type="parTrans" cxnId="{58578AEB-C993-418B-BC78-96117C142244}">
      <dgm:prSet/>
      <dgm:spPr/>
      <dgm:t>
        <a:bodyPr/>
        <a:lstStyle/>
        <a:p>
          <a:endParaRPr lang="en-US"/>
        </a:p>
      </dgm:t>
    </dgm:pt>
    <dgm:pt modelId="{6AC3E170-E94F-437E-8F93-593CF4C2985E}" type="sibTrans" cxnId="{58578AEB-C993-418B-BC78-96117C142244}">
      <dgm:prSet/>
      <dgm:spPr/>
      <dgm:t>
        <a:bodyPr/>
        <a:lstStyle/>
        <a:p>
          <a:endParaRPr lang="en-US"/>
        </a:p>
      </dgm:t>
    </dgm:pt>
    <dgm:pt modelId="{45A3EB4B-A1B4-4C6F-988D-74884EE91184}">
      <dgm:prSet phldrT="[Text]"/>
      <dgm:spPr>
        <a:solidFill>
          <a:schemeClr val="bg2"/>
        </a:solidFill>
      </dgm:spPr>
      <dgm:t>
        <a:bodyPr/>
        <a:lstStyle/>
        <a:p>
          <a:r>
            <a:rPr lang="en-US" dirty="0"/>
            <a:t>Inference on Causal and Predictive Effects with High-Dim Linear Models</a:t>
          </a:r>
        </a:p>
      </dgm:t>
    </dgm:pt>
    <dgm:pt modelId="{30CC1AD6-FE51-44FA-BF38-C5E650DFD65C}" type="parTrans" cxnId="{1A7AB226-2DBD-4273-A292-6F7F224EF5D7}">
      <dgm:prSet/>
      <dgm:spPr/>
      <dgm:t>
        <a:bodyPr/>
        <a:lstStyle/>
        <a:p>
          <a:endParaRPr lang="en-US"/>
        </a:p>
      </dgm:t>
    </dgm:pt>
    <dgm:pt modelId="{99FAC690-C9DB-4668-B91A-E97A39A3C7AD}" type="sibTrans" cxnId="{1A7AB226-2DBD-4273-A292-6F7F224EF5D7}">
      <dgm:prSet/>
      <dgm:spPr/>
      <dgm:t>
        <a:bodyPr/>
        <a:lstStyle/>
        <a:p>
          <a:endParaRPr lang="en-US"/>
        </a:p>
      </dgm:t>
    </dgm:pt>
    <dgm:pt modelId="{6AD5B2D7-47EC-44D4-87BF-33560906A97C}">
      <dgm:prSet phldrT="[Text]"/>
      <dgm:spPr>
        <a:solidFill>
          <a:srgbClr val="7030A0"/>
        </a:solidFill>
      </dgm:spPr>
      <dgm:t>
        <a:bodyPr/>
        <a:lstStyle/>
        <a:p>
          <a:r>
            <a:rPr lang="en-US" dirty="0"/>
            <a:t>Potential Outcomes and Conditional </a:t>
          </a:r>
          <a:r>
            <a:rPr lang="en-US" dirty="0" err="1"/>
            <a:t>Ignorability</a:t>
          </a:r>
          <a:endParaRPr lang="en-US" dirty="0"/>
        </a:p>
      </dgm:t>
    </dgm:pt>
    <dgm:pt modelId="{2A8450D8-F68C-408F-8A21-F196285A6794}" type="parTrans" cxnId="{1DA3D81F-9FA9-4E79-9F55-B4E94905B14F}">
      <dgm:prSet/>
      <dgm:spPr/>
      <dgm:t>
        <a:bodyPr/>
        <a:lstStyle/>
        <a:p>
          <a:endParaRPr lang="en-US"/>
        </a:p>
      </dgm:t>
    </dgm:pt>
    <dgm:pt modelId="{17BC5496-E23F-4887-B7F4-08E1A88B090B}" type="sibTrans" cxnId="{1DA3D81F-9FA9-4E79-9F55-B4E94905B14F}">
      <dgm:prSet/>
      <dgm:spPr/>
      <dgm:t>
        <a:bodyPr/>
        <a:lstStyle/>
        <a:p>
          <a:endParaRPr lang="en-US"/>
        </a:p>
      </dgm:t>
    </dgm:pt>
    <dgm:pt modelId="{37889E61-9CF6-4C8E-9584-24A5977EBD15}">
      <dgm:prSet phldrT="[Text]"/>
      <dgm:spPr>
        <a:solidFill>
          <a:schemeClr val="bg2"/>
        </a:solidFill>
      </dgm:spPr>
      <dgm:t>
        <a:bodyPr/>
        <a:lstStyle/>
        <a:p>
          <a:r>
            <a:rPr lang="en-US" dirty="0"/>
            <a:t>Structural Equation Models and Conditional Exogeneity</a:t>
          </a:r>
        </a:p>
      </dgm:t>
    </dgm:pt>
    <dgm:pt modelId="{2C966710-37D9-48F1-AC20-05650AB51E4C}" type="parTrans" cxnId="{7CB386FF-64EB-4968-996B-DFC0D00FB741}">
      <dgm:prSet/>
      <dgm:spPr/>
      <dgm:t>
        <a:bodyPr/>
        <a:lstStyle/>
        <a:p>
          <a:endParaRPr lang="en-US"/>
        </a:p>
      </dgm:t>
    </dgm:pt>
    <dgm:pt modelId="{F3421664-0B09-46C7-9B69-B39CA10A80B9}" type="sibTrans" cxnId="{7CB386FF-64EB-4968-996B-DFC0D00FB741}">
      <dgm:prSet/>
      <dgm:spPr/>
      <dgm:t>
        <a:bodyPr/>
        <a:lstStyle/>
        <a:p>
          <a:endParaRPr lang="en-US"/>
        </a:p>
      </dgm:t>
    </dgm:pt>
    <dgm:pt modelId="{1FED0922-E747-4A42-86AC-31BBF42836D8}">
      <dgm:prSet phldrT="[Text]"/>
      <dgm:spPr>
        <a:solidFill>
          <a:schemeClr val="bg2"/>
        </a:solidFill>
      </dgm:spPr>
      <dgm:t>
        <a:bodyPr/>
        <a:lstStyle/>
        <a:p>
          <a:r>
            <a:rPr lang="en-US" dirty="0"/>
            <a:t>Directed Acyclic Graphs</a:t>
          </a:r>
        </a:p>
      </dgm:t>
    </dgm:pt>
    <dgm:pt modelId="{B6A9D600-E4B7-49AF-88BC-1E4F6746786A}" type="parTrans" cxnId="{B0017124-E0D7-4CAE-B216-3A55B4F1B449}">
      <dgm:prSet/>
      <dgm:spPr/>
      <dgm:t>
        <a:bodyPr/>
        <a:lstStyle/>
        <a:p>
          <a:endParaRPr lang="en-US"/>
        </a:p>
      </dgm:t>
    </dgm:pt>
    <dgm:pt modelId="{6AAC3737-829D-45B2-8D9E-630472872042}" type="sibTrans" cxnId="{B0017124-E0D7-4CAE-B216-3A55B4F1B449}">
      <dgm:prSet/>
      <dgm:spPr/>
      <dgm:t>
        <a:bodyPr/>
        <a:lstStyle/>
        <a:p>
          <a:endParaRPr lang="en-US"/>
        </a:p>
      </dgm:t>
    </dgm:pt>
    <dgm:pt modelId="{2AF6AACC-7976-443F-BF63-E289E37A8BE3}">
      <dgm:prSet phldrT="[Text]"/>
      <dgm:spPr>
        <a:solidFill>
          <a:schemeClr val="bg2"/>
        </a:solidFill>
      </dgm:spPr>
      <dgm:t>
        <a:bodyPr/>
        <a:lstStyle/>
        <a:p>
          <a:r>
            <a:rPr lang="en-US" dirty="0"/>
            <a:t>Prediction with Non-Linear Models</a:t>
          </a:r>
        </a:p>
      </dgm:t>
    </dgm:pt>
    <dgm:pt modelId="{5C48098A-251A-447B-8EDB-F7F92C1E206E}" type="parTrans" cxnId="{5DCD2955-9CFE-47C7-AF05-89783A8B877D}">
      <dgm:prSet/>
      <dgm:spPr/>
      <dgm:t>
        <a:bodyPr/>
        <a:lstStyle/>
        <a:p>
          <a:endParaRPr lang="en-US"/>
        </a:p>
      </dgm:t>
    </dgm:pt>
    <dgm:pt modelId="{4BE593F2-54C4-45DD-B672-C6965A31B58B}" type="sibTrans" cxnId="{5DCD2955-9CFE-47C7-AF05-89783A8B877D}">
      <dgm:prSet/>
      <dgm:spPr/>
      <dgm:t>
        <a:bodyPr/>
        <a:lstStyle/>
        <a:p>
          <a:endParaRPr lang="en-US"/>
        </a:p>
      </dgm:t>
    </dgm:pt>
    <dgm:pt modelId="{E6BCA3F0-0F05-46BF-BE80-C0544D1DA504}">
      <dgm:prSet phldrT="[Text]"/>
      <dgm:spPr>
        <a:solidFill>
          <a:schemeClr val="bg2"/>
        </a:solidFill>
      </dgm:spPr>
      <dgm:t>
        <a:bodyPr/>
        <a:lstStyle/>
        <a:p>
          <a:r>
            <a:rPr lang="en-US" dirty="0"/>
            <a:t>Inference on Causal Effects with Non-Linear Models</a:t>
          </a:r>
        </a:p>
      </dgm:t>
    </dgm:pt>
    <dgm:pt modelId="{68F4EE87-CD53-4AFC-9E9B-A997F1DCCA1A}" type="parTrans" cxnId="{215E8F78-1454-4A69-856A-8ED3EB845B70}">
      <dgm:prSet/>
      <dgm:spPr/>
      <dgm:t>
        <a:bodyPr/>
        <a:lstStyle/>
        <a:p>
          <a:endParaRPr lang="en-US"/>
        </a:p>
      </dgm:t>
    </dgm:pt>
    <dgm:pt modelId="{82920B5D-7F10-4229-957F-13641689B1AD}" type="sibTrans" cxnId="{215E8F78-1454-4A69-856A-8ED3EB845B70}">
      <dgm:prSet/>
      <dgm:spPr/>
      <dgm:t>
        <a:bodyPr/>
        <a:lstStyle/>
        <a:p>
          <a:endParaRPr lang="en-US"/>
        </a:p>
      </dgm:t>
    </dgm:pt>
    <dgm:pt modelId="{ED670C81-F8CD-4900-B977-7CFB3F8CC36A}">
      <dgm:prSet phldrT="[Text]"/>
      <dgm:spPr>
        <a:solidFill>
          <a:schemeClr val="bg2"/>
        </a:solidFill>
      </dgm:spPr>
      <dgm:t>
        <a:bodyPr/>
        <a:lstStyle/>
        <a:p>
          <a:r>
            <a:rPr lang="en-US" dirty="0"/>
            <a:t>Un-observed Confounding and Instruments</a:t>
          </a:r>
        </a:p>
      </dgm:t>
    </dgm:pt>
    <dgm:pt modelId="{B5840004-1566-49FE-B5C3-F798BC348231}" type="parTrans" cxnId="{C2A59F51-468C-4267-B4FD-308CAE80FE99}">
      <dgm:prSet/>
      <dgm:spPr/>
      <dgm:t>
        <a:bodyPr/>
        <a:lstStyle/>
        <a:p>
          <a:endParaRPr lang="en-US"/>
        </a:p>
      </dgm:t>
    </dgm:pt>
    <dgm:pt modelId="{2FDAFCC3-8CC4-490E-B58D-A83240610F36}" type="sibTrans" cxnId="{C2A59F51-468C-4267-B4FD-308CAE80FE99}">
      <dgm:prSet/>
      <dgm:spPr/>
      <dgm:t>
        <a:bodyPr/>
        <a:lstStyle/>
        <a:p>
          <a:endParaRPr lang="en-US"/>
        </a:p>
      </dgm:t>
    </dgm:pt>
    <dgm:pt modelId="{9635A717-162A-4432-84FA-F50E069D11AC}">
      <dgm:prSet phldrT="[Text]"/>
      <dgm:spPr>
        <a:solidFill>
          <a:schemeClr val="bg2"/>
        </a:solidFill>
      </dgm:spPr>
      <dgm:t>
        <a:bodyPr/>
        <a:lstStyle/>
        <a:p>
          <a:r>
            <a:rPr lang="en-US" dirty="0"/>
            <a:t>Identification of Causal Effects in Longitudinal Data</a:t>
          </a:r>
        </a:p>
      </dgm:t>
    </dgm:pt>
    <dgm:pt modelId="{EF5383CD-2619-466F-8A7C-E1CA8B9549A3}" type="parTrans" cxnId="{D09D5BFA-8647-4524-97D8-6BF7512CB2AA}">
      <dgm:prSet/>
      <dgm:spPr/>
      <dgm:t>
        <a:bodyPr/>
        <a:lstStyle/>
        <a:p>
          <a:endParaRPr lang="en-US"/>
        </a:p>
      </dgm:t>
    </dgm:pt>
    <dgm:pt modelId="{54699652-4E6C-4265-B86F-8322C50ACD25}" type="sibTrans" cxnId="{D09D5BFA-8647-4524-97D8-6BF7512CB2AA}">
      <dgm:prSet/>
      <dgm:spPr/>
      <dgm:t>
        <a:bodyPr/>
        <a:lstStyle/>
        <a:p>
          <a:endParaRPr lang="en-US"/>
        </a:p>
      </dgm:t>
    </dgm:pt>
    <dgm:pt modelId="{3349DCE8-F2E5-4927-AA13-51308E5CFBDD}">
      <dgm:prSet phldrT="[Text]"/>
      <dgm:spPr>
        <a:solidFill>
          <a:schemeClr val="bg2"/>
        </a:solidFill>
      </dgm:spPr>
      <dgm:t>
        <a:bodyPr/>
        <a:lstStyle/>
        <a:p>
          <a:r>
            <a:rPr lang="en-US" dirty="0"/>
            <a:t>Estimation of Heterogeneous Causal Effects</a:t>
          </a:r>
        </a:p>
      </dgm:t>
    </dgm:pt>
    <dgm:pt modelId="{B5E4244C-CDC8-43D6-A4F6-C4782D40593D}" type="parTrans" cxnId="{8E55A045-2E51-4F94-A613-A9943D84C338}">
      <dgm:prSet/>
      <dgm:spPr/>
      <dgm:t>
        <a:bodyPr/>
        <a:lstStyle/>
        <a:p>
          <a:endParaRPr lang="en-US"/>
        </a:p>
      </dgm:t>
    </dgm:pt>
    <dgm:pt modelId="{788639C0-C4ED-4C43-90ED-0DE0D296E363}" type="sibTrans" cxnId="{8E55A045-2E51-4F94-A613-A9943D84C338}">
      <dgm:prSet/>
      <dgm:spPr/>
      <dgm:t>
        <a:bodyPr/>
        <a:lstStyle/>
        <a:p>
          <a:endParaRPr lang="en-US"/>
        </a:p>
      </dgm:t>
    </dgm:pt>
    <dgm:pt modelId="{991CCAB3-0275-4BB2-B40C-5F2AED018D7A}" type="pres">
      <dgm:prSet presAssocID="{10837E45-CE0C-4AF6-B0AB-8A9BA599909A}" presName="diagram" presStyleCnt="0">
        <dgm:presLayoutVars>
          <dgm:dir/>
          <dgm:resizeHandles val="exact"/>
        </dgm:presLayoutVars>
      </dgm:prSet>
      <dgm:spPr/>
    </dgm:pt>
    <dgm:pt modelId="{654E8768-037C-49DE-A1DB-DE887DA31B0B}" type="pres">
      <dgm:prSet presAssocID="{34441796-D264-41A6-BAA4-EDE813CED8B2}" presName="node" presStyleLbl="node1" presStyleIdx="0" presStyleCnt="12">
        <dgm:presLayoutVars>
          <dgm:bulletEnabled val="1"/>
        </dgm:presLayoutVars>
      </dgm:prSet>
      <dgm:spPr/>
    </dgm:pt>
    <dgm:pt modelId="{5FD5BCC1-9E24-402A-B9A4-83A57EEA6166}" type="pres">
      <dgm:prSet presAssocID="{2FEBF32E-156F-48D1-B9D8-13CC56792E78}" presName="sibTrans" presStyleLbl="sibTrans2D1" presStyleIdx="0" presStyleCnt="11"/>
      <dgm:spPr/>
    </dgm:pt>
    <dgm:pt modelId="{714A1E25-F9D5-4B0E-8634-F921E253E90D}" type="pres">
      <dgm:prSet presAssocID="{2FEBF32E-156F-48D1-B9D8-13CC56792E78}" presName="connectorText" presStyleLbl="sibTrans2D1" presStyleIdx="0" presStyleCnt="11"/>
      <dgm:spPr/>
    </dgm:pt>
    <dgm:pt modelId="{CFFCBEBA-4E47-45C5-93CE-DCAB879DDAEB}" type="pres">
      <dgm:prSet presAssocID="{DFE7F47A-2661-4C02-ABA6-0729DE48DF09}" presName="node" presStyleLbl="node1" presStyleIdx="1" presStyleCnt="12">
        <dgm:presLayoutVars>
          <dgm:bulletEnabled val="1"/>
        </dgm:presLayoutVars>
      </dgm:prSet>
      <dgm:spPr/>
    </dgm:pt>
    <dgm:pt modelId="{E6321012-EB24-4963-82D0-930510E4F6A2}" type="pres">
      <dgm:prSet presAssocID="{2F1AC477-98F6-49FF-94CC-01AA5A0D0C8F}" presName="sibTrans" presStyleLbl="sibTrans2D1" presStyleIdx="1" presStyleCnt="11"/>
      <dgm:spPr/>
    </dgm:pt>
    <dgm:pt modelId="{CFE6D574-6E5B-4E8C-92B7-D598193C9A7C}" type="pres">
      <dgm:prSet presAssocID="{2F1AC477-98F6-49FF-94CC-01AA5A0D0C8F}" presName="connectorText" presStyleLbl="sibTrans2D1" presStyleIdx="1" presStyleCnt="11"/>
      <dgm:spPr/>
    </dgm:pt>
    <dgm:pt modelId="{215A2429-C01A-4AB5-B742-303D0E1532B6}" type="pres">
      <dgm:prSet presAssocID="{FBEB8654-8C81-4799-994F-6DE9D2134DDA}" presName="node" presStyleLbl="node1" presStyleIdx="2" presStyleCnt="12">
        <dgm:presLayoutVars>
          <dgm:bulletEnabled val="1"/>
        </dgm:presLayoutVars>
      </dgm:prSet>
      <dgm:spPr/>
    </dgm:pt>
    <dgm:pt modelId="{29D0EE36-F422-484A-85A6-285107F92C26}" type="pres">
      <dgm:prSet presAssocID="{6AC3E170-E94F-437E-8F93-593CF4C2985E}" presName="sibTrans" presStyleLbl="sibTrans2D1" presStyleIdx="2" presStyleCnt="11"/>
      <dgm:spPr/>
    </dgm:pt>
    <dgm:pt modelId="{34A2F61E-EA93-4228-B403-07590EF1548F}" type="pres">
      <dgm:prSet presAssocID="{6AC3E170-E94F-437E-8F93-593CF4C2985E}" presName="connectorText" presStyleLbl="sibTrans2D1" presStyleIdx="2" presStyleCnt="11"/>
      <dgm:spPr/>
    </dgm:pt>
    <dgm:pt modelId="{532AC6A3-9D32-422A-8B50-C8B5D1ED0FFD}" type="pres">
      <dgm:prSet presAssocID="{45A3EB4B-A1B4-4C6F-988D-74884EE91184}" presName="node" presStyleLbl="node1" presStyleIdx="3" presStyleCnt="12">
        <dgm:presLayoutVars>
          <dgm:bulletEnabled val="1"/>
        </dgm:presLayoutVars>
      </dgm:prSet>
      <dgm:spPr/>
    </dgm:pt>
    <dgm:pt modelId="{5B2F4D73-29F1-4F2A-A88F-74479DE8360A}" type="pres">
      <dgm:prSet presAssocID="{99FAC690-C9DB-4668-B91A-E97A39A3C7AD}" presName="sibTrans" presStyleLbl="sibTrans2D1" presStyleIdx="3" presStyleCnt="11"/>
      <dgm:spPr/>
    </dgm:pt>
    <dgm:pt modelId="{0699F314-5F01-47C8-9A58-F4E688FC29F9}" type="pres">
      <dgm:prSet presAssocID="{99FAC690-C9DB-4668-B91A-E97A39A3C7AD}" presName="connectorText" presStyleLbl="sibTrans2D1" presStyleIdx="3" presStyleCnt="11"/>
      <dgm:spPr/>
    </dgm:pt>
    <dgm:pt modelId="{FA9C61A7-D71C-4E26-BB75-02F93EF1DA91}" type="pres">
      <dgm:prSet presAssocID="{6AD5B2D7-47EC-44D4-87BF-33560906A97C}" presName="node" presStyleLbl="node1" presStyleIdx="4" presStyleCnt="12">
        <dgm:presLayoutVars>
          <dgm:bulletEnabled val="1"/>
        </dgm:presLayoutVars>
      </dgm:prSet>
      <dgm:spPr/>
    </dgm:pt>
    <dgm:pt modelId="{D24DBE7C-E775-4D75-B363-11A5AAEABD64}" type="pres">
      <dgm:prSet presAssocID="{17BC5496-E23F-4887-B7F4-08E1A88B090B}" presName="sibTrans" presStyleLbl="sibTrans2D1" presStyleIdx="4" presStyleCnt="11"/>
      <dgm:spPr/>
    </dgm:pt>
    <dgm:pt modelId="{EAE1A7D9-C57F-46E7-85FD-55036699664A}" type="pres">
      <dgm:prSet presAssocID="{17BC5496-E23F-4887-B7F4-08E1A88B090B}" presName="connectorText" presStyleLbl="sibTrans2D1" presStyleIdx="4" presStyleCnt="11"/>
      <dgm:spPr/>
    </dgm:pt>
    <dgm:pt modelId="{ECAA4B5B-0698-4AFA-96E6-77AE1D26B1FE}" type="pres">
      <dgm:prSet presAssocID="{37889E61-9CF6-4C8E-9584-24A5977EBD15}" presName="node" presStyleLbl="node1" presStyleIdx="5" presStyleCnt="12">
        <dgm:presLayoutVars>
          <dgm:bulletEnabled val="1"/>
        </dgm:presLayoutVars>
      </dgm:prSet>
      <dgm:spPr/>
    </dgm:pt>
    <dgm:pt modelId="{DFDBDAD3-1419-46EC-BCFA-9A850044C4CD}" type="pres">
      <dgm:prSet presAssocID="{F3421664-0B09-46C7-9B69-B39CA10A80B9}" presName="sibTrans" presStyleLbl="sibTrans2D1" presStyleIdx="5" presStyleCnt="11"/>
      <dgm:spPr/>
    </dgm:pt>
    <dgm:pt modelId="{0CDA5D5A-7C39-4EDE-B0AD-09ECB57E154A}" type="pres">
      <dgm:prSet presAssocID="{F3421664-0B09-46C7-9B69-B39CA10A80B9}" presName="connectorText" presStyleLbl="sibTrans2D1" presStyleIdx="5" presStyleCnt="11"/>
      <dgm:spPr/>
    </dgm:pt>
    <dgm:pt modelId="{05D3B237-1464-40E6-90D7-8935B2A1A65B}" type="pres">
      <dgm:prSet presAssocID="{1FED0922-E747-4A42-86AC-31BBF42836D8}" presName="node" presStyleLbl="node1" presStyleIdx="6" presStyleCnt="12">
        <dgm:presLayoutVars>
          <dgm:bulletEnabled val="1"/>
        </dgm:presLayoutVars>
      </dgm:prSet>
      <dgm:spPr/>
    </dgm:pt>
    <dgm:pt modelId="{6E4F5563-286F-4CC2-B844-19D5160794B6}" type="pres">
      <dgm:prSet presAssocID="{6AAC3737-829D-45B2-8D9E-630472872042}" presName="sibTrans" presStyleLbl="sibTrans2D1" presStyleIdx="6" presStyleCnt="11"/>
      <dgm:spPr/>
    </dgm:pt>
    <dgm:pt modelId="{F280F5B7-F085-4852-988B-BDD7AADB5331}" type="pres">
      <dgm:prSet presAssocID="{6AAC3737-829D-45B2-8D9E-630472872042}" presName="connectorText" presStyleLbl="sibTrans2D1" presStyleIdx="6" presStyleCnt="11"/>
      <dgm:spPr/>
    </dgm:pt>
    <dgm:pt modelId="{D5F9F8B9-B98C-452D-AFAB-EAA03B0B6352}" type="pres">
      <dgm:prSet presAssocID="{2AF6AACC-7976-443F-BF63-E289E37A8BE3}" presName="node" presStyleLbl="node1" presStyleIdx="7" presStyleCnt="12">
        <dgm:presLayoutVars>
          <dgm:bulletEnabled val="1"/>
        </dgm:presLayoutVars>
      </dgm:prSet>
      <dgm:spPr/>
    </dgm:pt>
    <dgm:pt modelId="{3E308776-9A91-45D1-825F-90292745A233}" type="pres">
      <dgm:prSet presAssocID="{4BE593F2-54C4-45DD-B672-C6965A31B58B}" presName="sibTrans" presStyleLbl="sibTrans2D1" presStyleIdx="7" presStyleCnt="11"/>
      <dgm:spPr/>
    </dgm:pt>
    <dgm:pt modelId="{67084216-040B-42FF-92E0-479353BD38C3}" type="pres">
      <dgm:prSet presAssocID="{4BE593F2-54C4-45DD-B672-C6965A31B58B}" presName="connectorText" presStyleLbl="sibTrans2D1" presStyleIdx="7" presStyleCnt="11"/>
      <dgm:spPr/>
    </dgm:pt>
    <dgm:pt modelId="{ACC39D55-B6BE-4C5F-8FD6-A3E8D5E07B59}" type="pres">
      <dgm:prSet presAssocID="{E6BCA3F0-0F05-46BF-BE80-C0544D1DA504}" presName="node" presStyleLbl="node1" presStyleIdx="8" presStyleCnt="12">
        <dgm:presLayoutVars>
          <dgm:bulletEnabled val="1"/>
        </dgm:presLayoutVars>
      </dgm:prSet>
      <dgm:spPr/>
    </dgm:pt>
    <dgm:pt modelId="{B6E4B580-6648-4508-913E-48247E654693}" type="pres">
      <dgm:prSet presAssocID="{82920B5D-7F10-4229-957F-13641689B1AD}" presName="sibTrans" presStyleLbl="sibTrans2D1" presStyleIdx="8" presStyleCnt="11"/>
      <dgm:spPr/>
    </dgm:pt>
    <dgm:pt modelId="{2998E088-7BFD-4AB6-8AC0-B592FB9E3E36}" type="pres">
      <dgm:prSet presAssocID="{82920B5D-7F10-4229-957F-13641689B1AD}" presName="connectorText" presStyleLbl="sibTrans2D1" presStyleIdx="8" presStyleCnt="11"/>
      <dgm:spPr/>
    </dgm:pt>
    <dgm:pt modelId="{FED7D4CF-8D6F-4C60-AD50-09394EDB1804}" type="pres">
      <dgm:prSet presAssocID="{ED670C81-F8CD-4900-B977-7CFB3F8CC36A}" presName="node" presStyleLbl="node1" presStyleIdx="9" presStyleCnt="12">
        <dgm:presLayoutVars>
          <dgm:bulletEnabled val="1"/>
        </dgm:presLayoutVars>
      </dgm:prSet>
      <dgm:spPr/>
    </dgm:pt>
    <dgm:pt modelId="{014CB7E0-7DED-4E65-85C7-B662D8910863}" type="pres">
      <dgm:prSet presAssocID="{2FDAFCC3-8CC4-490E-B58D-A83240610F36}" presName="sibTrans" presStyleLbl="sibTrans2D1" presStyleIdx="9" presStyleCnt="11"/>
      <dgm:spPr/>
    </dgm:pt>
    <dgm:pt modelId="{8068B149-DBCC-4BF4-9263-5EEF45987D35}" type="pres">
      <dgm:prSet presAssocID="{2FDAFCC3-8CC4-490E-B58D-A83240610F36}" presName="connectorText" presStyleLbl="sibTrans2D1" presStyleIdx="9" presStyleCnt="11"/>
      <dgm:spPr/>
    </dgm:pt>
    <dgm:pt modelId="{741E5167-9599-498D-9E8F-4F7AED7BE6C1}" type="pres">
      <dgm:prSet presAssocID="{9635A717-162A-4432-84FA-F50E069D11AC}" presName="node" presStyleLbl="node1" presStyleIdx="10" presStyleCnt="12">
        <dgm:presLayoutVars>
          <dgm:bulletEnabled val="1"/>
        </dgm:presLayoutVars>
      </dgm:prSet>
      <dgm:spPr/>
    </dgm:pt>
    <dgm:pt modelId="{AFD2A3DA-9219-481C-ADBF-4CD703894DB3}" type="pres">
      <dgm:prSet presAssocID="{54699652-4E6C-4265-B86F-8322C50ACD25}" presName="sibTrans" presStyleLbl="sibTrans2D1" presStyleIdx="10" presStyleCnt="11"/>
      <dgm:spPr/>
    </dgm:pt>
    <dgm:pt modelId="{5CA4A117-A1FF-46AA-865A-227DF4444ED5}" type="pres">
      <dgm:prSet presAssocID="{54699652-4E6C-4265-B86F-8322C50ACD25}" presName="connectorText" presStyleLbl="sibTrans2D1" presStyleIdx="10" presStyleCnt="11"/>
      <dgm:spPr/>
    </dgm:pt>
    <dgm:pt modelId="{9EAE9A4A-6072-48C2-B70E-9837032E9AC6}" type="pres">
      <dgm:prSet presAssocID="{3349DCE8-F2E5-4927-AA13-51308E5CFBDD}" presName="node" presStyleLbl="node1" presStyleIdx="11" presStyleCnt="12">
        <dgm:presLayoutVars>
          <dgm:bulletEnabled val="1"/>
        </dgm:presLayoutVars>
      </dgm:prSet>
      <dgm:spPr/>
    </dgm:pt>
  </dgm:ptLst>
  <dgm:cxnLst>
    <dgm:cxn modelId="{545C8405-3DD0-4025-AFD0-B67DD089E13E}" type="presOf" srcId="{99FAC690-C9DB-4668-B91A-E97A39A3C7AD}" destId="{5B2F4D73-29F1-4F2A-A88F-74479DE8360A}" srcOrd="0" destOrd="0" presId="urn:microsoft.com/office/officeart/2005/8/layout/process5"/>
    <dgm:cxn modelId="{26BE560D-EEAD-4F21-B0D1-CB9F5A3B8AFF}" type="presOf" srcId="{FBEB8654-8C81-4799-994F-6DE9D2134DDA}" destId="{215A2429-C01A-4AB5-B742-303D0E1532B6}" srcOrd="0" destOrd="0" presId="urn:microsoft.com/office/officeart/2005/8/layout/process5"/>
    <dgm:cxn modelId="{C149B00E-19E3-4B4C-90FD-D3DAACD8FAC2}" type="presOf" srcId="{4BE593F2-54C4-45DD-B672-C6965A31B58B}" destId="{3E308776-9A91-45D1-825F-90292745A233}" srcOrd="0" destOrd="0" presId="urn:microsoft.com/office/officeart/2005/8/layout/process5"/>
    <dgm:cxn modelId="{B9EF471C-F727-415F-9163-5AA6468F1FD6}" type="presOf" srcId="{6AAC3737-829D-45B2-8D9E-630472872042}" destId="{6E4F5563-286F-4CC2-B844-19D5160794B6}" srcOrd="0" destOrd="0" presId="urn:microsoft.com/office/officeart/2005/8/layout/process5"/>
    <dgm:cxn modelId="{1DA3D81F-9FA9-4E79-9F55-B4E94905B14F}" srcId="{10837E45-CE0C-4AF6-B0AB-8A9BA599909A}" destId="{6AD5B2D7-47EC-44D4-87BF-33560906A97C}" srcOrd="4" destOrd="0" parTransId="{2A8450D8-F68C-408F-8A21-F196285A6794}" sibTransId="{17BC5496-E23F-4887-B7F4-08E1A88B090B}"/>
    <dgm:cxn modelId="{B0017124-E0D7-4CAE-B216-3A55B4F1B449}" srcId="{10837E45-CE0C-4AF6-B0AB-8A9BA599909A}" destId="{1FED0922-E747-4A42-86AC-31BBF42836D8}" srcOrd="6" destOrd="0" parTransId="{B6A9D600-E4B7-49AF-88BC-1E4F6746786A}" sibTransId="{6AAC3737-829D-45B2-8D9E-630472872042}"/>
    <dgm:cxn modelId="{1A7AB226-2DBD-4273-A292-6F7F224EF5D7}" srcId="{10837E45-CE0C-4AF6-B0AB-8A9BA599909A}" destId="{45A3EB4B-A1B4-4C6F-988D-74884EE91184}" srcOrd="3" destOrd="0" parTransId="{30CC1AD6-FE51-44FA-BF38-C5E650DFD65C}" sibTransId="{99FAC690-C9DB-4668-B91A-E97A39A3C7AD}"/>
    <dgm:cxn modelId="{4B042028-1F3B-4EA4-8462-7F7449DF832F}" type="presOf" srcId="{2FDAFCC3-8CC4-490E-B58D-A83240610F36}" destId="{014CB7E0-7DED-4E65-85C7-B662D8910863}" srcOrd="0" destOrd="0" presId="urn:microsoft.com/office/officeart/2005/8/layout/process5"/>
    <dgm:cxn modelId="{9F54103A-CDBC-4154-81FE-C76CA1989BB2}" type="presOf" srcId="{F3421664-0B09-46C7-9B69-B39CA10A80B9}" destId="{0CDA5D5A-7C39-4EDE-B0AD-09ECB57E154A}" srcOrd="1" destOrd="0" presId="urn:microsoft.com/office/officeart/2005/8/layout/process5"/>
    <dgm:cxn modelId="{1C30A83F-42FD-4BBB-A07B-2DBC5C2B6A4E}" type="presOf" srcId="{6AAC3737-829D-45B2-8D9E-630472872042}" destId="{F280F5B7-F085-4852-988B-BDD7AADB5331}" srcOrd="1" destOrd="0" presId="urn:microsoft.com/office/officeart/2005/8/layout/process5"/>
    <dgm:cxn modelId="{BC81BF3F-3408-4487-9DC5-E8C2EA8D9EEA}" srcId="{10837E45-CE0C-4AF6-B0AB-8A9BA599909A}" destId="{34441796-D264-41A6-BAA4-EDE813CED8B2}" srcOrd="0" destOrd="0" parTransId="{7A2CCC79-9B20-4C30-8ED1-46AEB489D05C}" sibTransId="{2FEBF32E-156F-48D1-B9D8-13CC56792E78}"/>
    <dgm:cxn modelId="{0C2BFE61-7BE1-4126-8540-5E473A2F7077}" type="presOf" srcId="{82920B5D-7F10-4229-957F-13641689B1AD}" destId="{2998E088-7BFD-4AB6-8AC0-B592FB9E3E36}" srcOrd="1" destOrd="0" presId="urn:microsoft.com/office/officeart/2005/8/layout/process5"/>
    <dgm:cxn modelId="{68657264-82CE-4480-AAD1-2E08036A560A}" type="presOf" srcId="{2F1AC477-98F6-49FF-94CC-01AA5A0D0C8F}" destId="{CFE6D574-6E5B-4E8C-92B7-D598193C9A7C}" srcOrd="1" destOrd="0" presId="urn:microsoft.com/office/officeart/2005/8/layout/process5"/>
    <dgm:cxn modelId="{8E55A045-2E51-4F94-A613-A9943D84C338}" srcId="{10837E45-CE0C-4AF6-B0AB-8A9BA599909A}" destId="{3349DCE8-F2E5-4927-AA13-51308E5CFBDD}" srcOrd="11" destOrd="0" parTransId="{B5E4244C-CDC8-43D6-A4F6-C4782D40593D}" sibTransId="{788639C0-C4ED-4C43-90ED-0DE0D296E363}"/>
    <dgm:cxn modelId="{F704D749-9EC7-4699-8DAA-C7D2ACA81696}" type="presOf" srcId="{2FEBF32E-156F-48D1-B9D8-13CC56792E78}" destId="{714A1E25-F9D5-4B0E-8634-F921E253E90D}" srcOrd="1" destOrd="0" presId="urn:microsoft.com/office/officeart/2005/8/layout/process5"/>
    <dgm:cxn modelId="{197FB04E-CF25-430B-92BA-3A07CA1D149A}" type="presOf" srcId="{2FDAFCC3-8CC4-490E-B58D-A83240610F36}" destId="{8068B149-DBCC-4BF4-9263-5EEF45987D35}" srcOrd="1" destOrd="0" presId="urn:microsoft.com/office/officeart/2005/8/layout/process5"/>
    <dgm:cxn modelId="{EDBCC96E-06B6-49F3-83AA-D8BBFB0E4CF4}" type="presOf" srcId="{54699652-4E6C-4265-B86F-8322C50ACD25}" destId="{5CA4A117-A1FF-46AA-865A-227DF4444ED5}" srcOrd="1" destOrd="0" presId="urn:microsoft.com/office/officeart/2005/8/layout/process5"/>
    <dgm:cxn modelId="{048F0D4F-4963-49E3-B693-BCB353092C77}" type="presOf" srcId="{17BC5496-E23F-4887-B7F4-08E1A88B090B}" destId="{D24DBE7C-E775-4D75-B363-11A5AAEABD64}" srcOrd="0" destOrd="0" presId="urn:microsoft.com/office/officeart/2005/8/layout/process5"/>
    <dgm:cxn modelId="{1DB19A50-180C-4802-A0F4-FC1F4DADF1D0}" type="presOf" srcId="{DFE7F47A-2661-4C02-ABA6-0729DE48DF09}" destId="{CFFCBEBA-4E47-45C5-93CE-DCAB879DDAEB}" srcOrd="0" destOrd="0" presId="urn:microsoft.com/office/officeart/2005/8/layout/process5"/>
    <dgm:cxn modelId="{C2A59F51-468C-4267-B4FD-308CAE80FE99}" srcId="{10837E45-CE0C-4AF6-B0AB-8A9BA599909A}" destId="{ED670C81-F8CD-4900-B977-7CFB3F8CC36A}" srcOrd="9" destOrd="0" parTransId="{B5840004-1566-49FE-B5C3-F798BC348231}" sibTransId="{2FDAFCC3-8CC4-490E-B58D-A83240610F36}"/>
    <dgm:cxn modelId="{5DCD2955-9CFE-47C7-AF05-89783A8B877D}" srcId="{10837E45-CE0C-4AF6-B0AB-8A9BA599909A}" destId="{2AF6AACC-7976-443F-BF63-E289E37A8BE3}" srcOrd="7" destOrd="0" parTransId="{5C48098A-251A-447B-8EDB-F7F92C1E206E}" sibTransId="{4BE593F2-54C4-45DD-B672-C6965A31B58B}"/>
    <dgm:cxn modelId="{8C9C5E77-E634-41AC-A21A-04738F3B4275}" type="presOf" srcId="{6AC3E170-E94F-437E-8F93-593CF4C2985E}" destId="{29D0EE36-F422-484A-85A6-285107F92C26}" srcOrd="0" destOrd="0" presId="urn:microsoft.com/office/officeart/2005/8/layout/process5"/>
    <dgm:cxn modelId="{215E8F78-1454-4A69-856A-8ED3EB845B70}" srcId="{10837E45-CE0C-4AF6-B0AB-8A9BA599909A}" destId="{E6BCA3F0-0F05-46BF-BE80-C0544D1DA504}" srcOrd="8" destOrd="0" parTransId="{68F4EE87-CD53-4AFC-9E9B-A997F1DCCA1A}" sibTransId="{82920B5D-7F10-4229-957F-13641689B1AD}"/>
    <dgm:cxn modelId="{6B781979-6282-4185-A199-9B3854E6C63F}" type="presOf" srcId="{17BC5496-E23F-4887-B7F4-08E1A88B090B}" destId="{EAE1A7D9-C57F-46E7-85FD-55036699664A}" srcOrd="1" destOrd="0" presId="urn:microsoft.com/office/officeart/2005/8/layout/process5"/>
    <dgm:cxn modelId="{4F22FE84-C060-499B-8B2F-C5EDF302BDB8}" type="presOf" srcId="{2F1AC477-98F6-49FF-94CC-01AA5A0D0C8F}" destId="{E6321012-EB24-4963-82D0-930510E4F6A2}" srcOrd="0" destOrd="0" presId="urn:microsoft.com/office/officeart/2005/8/layout/process5"/>
    <dgm:cxn modelId="{4A92E789-B961-4CFD-91D3-2C808647AA1E}" type="presOf" srcId="{34441796-D264-41A6-BAA4-EDE813CED8B2}" destId="{654E8768-037C-49DE-A1DB-DE887DA31B0B}" srcOrd="0" destOrd="0" presId="urn:microsoft.com/office/officeart/2005/8/layout/process5"/>
    <dgm:cxn modelId="{0586E88B-4B29-448D-BEE3-3DCC1EB556EE}" type="presOf" srcId="{F3421664-0B09-46C7-9B69-B39CA10A80B9}" destId="{DFDBDAD3-1419-46EC-BCFA-9A850044C4CD}" srcOrd="0" destOrd="0" presId="urn:microsoft.com/office/officeart/2005/8/layout/process5"/>
    <dgm:cxn modelId="{2174A68E-C1B2-4685-B7FE-98019AD18C8F}" type="presOf" srcId="{E6BCA3F0-0F05-46BF-BE80-C0544D1DA504}" destId="{ACC39D55-B6BE-4C5F-8FD6-A3E8D5E07B59}" srcOrd="0" destOrd="0" presId="urn:microsoft.com/office/officeart/2005/8/layout/process5"/>
    <dgm:cxn modelId="{EC008893-14B8-4969-880C-BE44B10D64BF}" type="presOf" srcId="{37889E61-9CF6-4C8E-9584-24A5977EBD15}" destId="{ECAA4B5B-0698-4AFA-96E6-77AE1D26B1FE}" srcOrd="0" destOrd="0" presId="urn:microsoft.com/office/officeart/2005/8/layout/process5"/>
    <dgm:cxn modelId="{21C7A695-AB1D-4966-B74C-26ADDF11AD30}" type="presOf" srcId="{1FED0922-E747-4A42-86AC-31BBF42836D8}" destId="{05D3B237-1464-40E6-90D7-8935B2A1A65B}" srcOrd="0" destOrd="0" presId="urn:microsoft.com/office/officeart/2005/8/layout/process5"/>
    <dgm:cxn modelId="{A387D19B-5B36-4333-BB38-7CC93A831AEF}" type="presOf" srcId="{6AC3E170-E94F-437E-8F93-593CF4C2985E}" destId="{34A2F61E-EA93-4228-B403-07590EF1548F}" srcOrd="1" destOrd="0" presId="urn:microsoft.com/office/officeart/2005/8/layout/process5"/>
    <dgm:cxn modelId="{825D2FA7-6F28-4024-AF8B-5639CFD32610}" type="presOf" srcId="{99FAC690-C9DB-4668-B91A-E97A39A3C7AD}" destId="{0699F314-5F01-47C8-9A58-F4E688FC29F9}" srcOrd="1" destOrd="0" presId="urn:microsoft.com/office/officeart/2005/8/layout/process5"/>
    <dgm:cxn modelId="{8032CFAC-3D7F-41DC-B5CF-CCD508111CCC}" type="presOf" srcId="{4BE593F2-54C4-45DD-B672-C6965A31B58B}" destId="{67084216-040B-42FF-92E0-479353BD38C3}" srcOrd="1" destOrd="0" presId="urn:microsoft.com/office/officeart/2005/8/layout/process5"/>
    <dgm:cxn modelId="{716B7CB0-5A5A-4ABD-A893-2F5C8B36BDA2}" type="presOf" srcId="{9635A717-162A-4432-84FA-F50E069D11AC}" destId="{741E5167-9599-498D-9E8F-4F7AED7BE6C1}" srcOrd="0" destOrd="0" presId="urn:microsoft.com/office/officeart/2005/8/layout/process5"/>
    <dgm:cxn modelId="{DB6EE5B2-22C5-4E22-83E3-95D4C8BDF33A}" type="presOf" srcId="{2FEBF32E-156F-48D1-B9D8-13CC56792E78}" destId="{5FD5BCC1-9E24-402A-B9A4-83A57EEA6166}" srcOrd="0" destOrd="0" presId="urn:microsoft.com/office/officeart/2005/8/layout/process5"/>
    <dgm:cxn modelId="{EBF538B7-5E9F-44C5-A2A6-130478CF4E22}" type="presOf" srcId="{10837E45-CE0C-4AF6-B0AB-8A9BA599909A}" destId="{991CCAB3-0275-4BB2-B40C-5F2AED018D7A}" srcOrd="0" destOrd="0" presId="urn:microsoft.com/office/officeart/2005/8/layout/process5"/>
    <dgm:cxn modelId="{46CA2BB8-F0AC-4606-BDE6-FEF946BF2DF3}" type="presOf" srcId="{2AF6AACC-7976-443F-BF63-E289E37A8BE3}" destId="{D5F9F8B9-B98C-452D-AFAB-EAA03B0B6352}" srcOrd="0" destOrd="0" presId="urn:microsoft.com/office/officeart/2005/8/layout/process5"/>
    <dgm:cxn modelId="{BFA3F3B9-1014-44DA-B507-D69D40E0D4B7}" srcId="{10837E45-CE0C-4AF6-B0AB-8A9BA599909A}" destId="{DFE7F47A-2661-4C02-ABA6-0729DE48DF09}" srcOrd="1" destOrd="0" parTransId="{74EB5B6E-638D-4F99-BDF7-3CD0147B0C4B}" sibTransId="{2F1AC477-98F6-49FF-94CC-01AA5A0D0C8F}"/>
    <dgm:cxn modelId="{65112FCB-382C-4225-A9D5-40920623EC4B}" type="presOf" srcId="{45A3EB4B-A1B4-4C6F-988D-74884EE91184}" destId="{532AC6A3-9D32-422A-8B50-C8B5D1ED0FFD}" srcOrd="0" destOrd="0" presId="urn:microsoft.com/office/officeart/2005/8/layout/process5"/>
    <dgm:cxn modelId="{FC04D1DD-8494-477F-8D06-20A601244BD2}" type="presOf" srcId="{6AD5B2D7-47EC-44D4-87BF-33560906A97C}" destId="{FA9C61A7-D71C-4E26-BB75-02F93EF1DA91}" srcOrd="0" destOrd="0" presId="urn:microsoft.com/office/officeart/2005/8/layout/process5"/>
    <dgm:cxn modelId="{31DFA6DE-4EB2-4532-B61A-2C08CDFF3785}" type="presOf" srcId="{54699652-4E6C-4265-B86F-8322C50ACD25}" destId="{AFD2A3DA-9219-481C-ADBF-4CD703894DB3}" srcOrd="0" destOrd="0" presId="urn:microsoft.com/office/officeart/2005/8/layout/process5"/>
    <dgm:cxn modelId="{58578AEB-C993-418B-BC78-96117C142244}" srcId="{10837E45-CE0C-4AF6-B0AB-8A9BA599909A}" destId="{FBEB8654-8C81-4799-994F-6DE9D2134DDA}" srcOrd="2" destOrd="0" parTransId="{FA53FD02-EA13-4A4A-AEA4-5A61FEAEB602}" sibTransId="{6AC3E170-E94F-437E-8F93-593CF4C2985E}"/>
    <dgm:cxn modelId="{95D6F6EC-EE58-4FC1-97E9-DEEBB1DF4B4E}" type="presOf" srcId="{82920B5D-7F10-4229-957F-13641689B1AD}" destId="{B6E4B580-6648-4508-913E-48247E654693}" srcOrd="0" destOrd="0" presId="urn:microsoft.com/office/officeart/2005/8/layout/process5"/>
    <dgm:cxn modelId="{3510B7F4-3462-4577-8655-47447313E43A}" type="presOf" srcId="{ED670C81-F8CD-4900-B977-7CFB3F8CC36A}" destId="{FED7D4CF-8D6F-4C60-AD50-09394EDB1804}" srcOrd="0" destOrd="0" presId="urn:microsoft.com/office/officeart/2005/8/layout/process5"/>
    <dgm:cxn modelId="{8D9B5FF7-1AAA-4A52-AF33-7F7EAE957AA5}" type="presOf" srcId="{3349DCE8-F2E5-4927-AA13-51308E5CFBDD}" destId="{9EAE9A4A-6072-48C2-B70E-9837032E9AC6}" srcOrd="0" destOrd="0" presId="urn:microsoft.com/office/officeart/2005/8/layout/process5"/>
    <dgm:cxn modelId="{D09D5BFA-8647-4524-97D8-6BF7512CB2AA}" srcId="{10837E45-CE0C-4AF6-B0AB-8A9BA599909A}" destId="{9635A717-162A-4432-84FA-F50E069D11AC}" srcOrd="10" destOrd="0" parTransId="{EF5383CD-2619-466F-8A7C-E1CA8B9549A3}" sibTransId="{54699652-4E6C-4265-B86F-8322C50ACD25}"/>
    <dgm:cxn modelId="{7CB386FF-64EB-4968-996B-DFC0D00FB741}" srcId="{10837E45-CE0C-4AF6-B0AB-8A9BA599909A}" destId="{37889E61-9CF6-4C8E-9584-24A5977EBD15}" srcOrd="5" destOrd="0" parTransId="{2C966710-37D9-48F1-AC20-05650AB51E4C}" sibTransId="{F3421664-0B09-46C7-9B69-B39CA10A80B9}"/>
    <dgm:cxn modelId="{E9F21892-ABF8-4E91-80BC-7C744B1EE98B}" type="presParOf" srcId="{991CCAB3-0275-4BB2-B40C-5F2AED018D7A}" destId="{654E8768-037C-49DE-A1DB-DE887DA31B0B}" srcOrd="0" destOrd="0" presId="urn:microsoft.com/office/officeart/2005/8/layout/process5"/>
    <dgm:cxn modelId="{29D80092-8453-426D-951F-E1A108F0D857}" type="presParOf" srcId="{991CCAB3-0275-4BB2-B40C-5F2AED018D7A}" destId="{5FD5BCC1-9E24-402A-B9A4-83A57EEA6166}" srcOrd="1" destOrd="0" presId="urn:microsoft.com/office/officeart/2005/8/layout/process5"/>
    <dgm:cxn modelId="{4D14A5B1-2457-49CB-93E9-DA917773C961}" type="presParOf" srcId="{5FD5BCC1-9E24-402A-B9A4-83A57EEA6166}" destId="{714A1E25-F9D5-4B0E-8634-F921E253E90D}" srcOrd="0" destOrd="0" presId="urn:microsoft.com/office/officeart/2005/8/layout/process5"/>
    <dgm:cxn modelId="{1C3CE309-B99E-473B-9D3A-4DE73C42825D}" type="presParOf" srcId="{991CCAB3-0275-4BB2-B40C-5F2AED018D7A}" destId="{CFFCBEBA-4E47-45C5-93CE-DCAB879DDAEB}" srcOrd="2" destOrd="0" presId="urn:microsoft.com/office/officeart/2005/8/layout/process5"/>
    <dgm:cxn modelId="{75EF833D-322E-4518-852B-14ED4945602A}" type="presParOf" srcId="{991CCAB3-0275-4BB2-B40C-5F2AED018D7A}" destId="{E6321012-EB24-4963-82D0-930510E4F6A2}" srcOrd="3" destOrd="0" presId="urn:microsoft.com/office/officeart/2005/8/layout/process5"/>
    <dgm:cxn modelId="{BB6C1B69-9643-4B2D-97CD-A1209B5CD744}" type="presParOf" srcId="{E6321012-EB24-4963-82D0-930510E4F6A2}" destId="{CFE6D574-6E5B-4E8C-92B7-D598193C9A7C}" srcOrd="0" destOrd="0" presId="urn:microsoft.com/office/officeart/2005/8/layout/process5"/>
    <dgm:cxn modelId="{D8495F9C-7301-4DFD-B2BC-12A96B6385D8}" type="presParOf" srcId="{991CCAB3-0275-4BB2-B40C-5F2AED018D7A}" destId="{215A2429-C01A-4AB5-B742-303D0E1532B6}" srcOrd="4" destOrd="0" presId="urn:microsoft.com/office/officeart/2005/8/layout/process5"/>
    <dgm:cxn modelId="{AD77A436-BC7A-466D-816E-65EA89C19625}" type="presParOf" srcId="{991CCAB3-0275-4BB2-B40C-5F2AED018D7A}" destId="{29D0EE36-F422-484A-85A6-285107F92C26}" srcOrd="5" destOrd="0" presId="urn:microsoft.com/office/officeart/2005/8/layout/process5"/>
    <dgm:cxn modelId="{28FB7098-6C2E-4D3C-9C2E-4CF3E5AA4E60}" type="presParOf" srcId="{29D0EE36-F422-484A-85A6-285107F92C26}" destId="{34A2F61E-EA93-4228-B403-07590EF1548F}" srcOrd="0" destOrd="0" presId="urn:microsoft.com/office/officeart/2005/8/layout/process5"/>
    <dgm:cxn modelId="{BB203243-FB3B-4601-B88B-BDA75609CEAA}" type="presParOf" srcId="{991CCAB3-0275-4BB2-B40C-5F2AED018D7A}" destId="{532AC6A3-9D32-422A-8B50-C8B5D1ED0FFD}" srcOrd="6" destOrd="0" presId="urn:microsoft.com/office/officeart/2005/8/layout/process5"/>
    <dgm:cxn modelId="{0B477A14-79CD-4401-A4AB-81F6925E5672}" type="presParOf" srcId="{991CCAB3-0275-4BB2-B40C-5F2AED018D7A}" destId="{5B2F4D73-29F1-4F2A-A88F-74479DE8360A}" srcOrd="7" destOrd="0" presId="urn:microsoft.com/office/officeart/2005/8/layout/process5"/>
    <dgm:cxn modelId="{C320D0BD-DCBE-44FB-BBF0-C5031C711B7B}" type="presParOf" srcId="{5B2F4D73-29F1-4F2A-A88F-74479DE8360A}" destId="{0699F314-5F01-47C8-9A58-F4E688FC29F9}" srcOrd="0" destOrd="0" presId="urn:microsoft.com/office/officeart/2005/8/layout/process5"/>
    <dgm:cxn modelId="{D3F7B897-CD53-4029-AA1E-075426BADAA4}" type="presParOf" srcId="{991CCAB3-0275-4BB2-B40C-5F2AED018D7A}" destId="{FA9C61A7-D71C-4E26-BB75-02F93EF1DA91}" srcOrd="8" destOrd="0" presId="urn:microsoft.com/office/officeart/2005/8/layout/process5"/>
    <dgm:cxn modelId="{BBE85C4B-E6D3-4E22-9458-8D3CE3A4FFF2}" type="presParOf" srcId="{991CCAB3-0275-4BB2-B40C-5F2AED018D7A}" destId="{D24DBE7C-E775-4D75-B363-11A5AAEABD64}" srcOrd="9" destOrd="0" presId="urn:microsoft.com/office/officeart/2005/8/layout/process5"/>
    <dgm:cxn modelId="{046202B6-2146-465F-8D4C-69BFD1084B90}" type="presParOf" srcId="{D24DBE7C-E775-4D75-B363-11A5AAEABD64}" destId="{EAE1A7D9-C57F-46E7-85FD-55036699664A}" srcOrd="0" destOrd="0" presId="urn:microsoft.com/office/officeart/2005/8/layout/process5"/>
    <dgm:cxn modelId="{20970DCC-D5AA-4E54-A84A-EFB3B8CE7369}" type="presParOf" srcId="{991CCAB3-0275-4BB2-B40C-5F2AED018D7A}" destId="{ECAA4B5B-0698-4AFA-96E6-77AE1D26B1FE}" srcOrd="10" destOrd="0" presId="urn:microsoft.com/office/officeart/2005/8/layout/process5"/>
    <dgm:cxn modelId="{5C86BCC4-3B5C-44FE-AC75-95ADCC1FD981}" type="presParOf" srcId="{991CCAB3-0275-4BB2-B40C-5F2AED018D7A}" destId="{DFDBDAD3-1419-46EC-BCFA-9A850044C4CD}" srcOrd="11" destOrd="0" presId="urn:microsoft.com/office/officeart/2005/8/layout/process5"/>
    <dgm:cxn modelId="{E12125C6-3563-4373-82BE-B05C9C743A01}" type="presParOf" srcId="{DFDBDAD3-1419-46EC-BCFA-9A850044C4CD}" destId="{0CDA5D5A-7C39-4EDE-B0AD-09ECB57E154A}" srcOrd="0" destOrd="0" presId="urn:microsoft.com/office/officeart/2005/8/layout/process5"/>
    <dgm:cxn modelId="{40C81719-C656-4C70-B613-6C3D47FAFCE0}" type="presParOf" srcId="{991CCAB3-0275-4BB2-B40C-5F2AED018D7A}" destId="{05D3B237-1464-40E6-90D7-8935B2A1A65B}" srcOrd="12" destOrd="0" presId="urn:microsoft.com/office/officeart/2005/8/layout/process5"/>
    <dgm:cxn modelId="{0EB30A2F-5317-41CC-B461-4093B65B6F99}" type="presParOf" srcId="{991CCAB3-0275-4BB2-B40C-5F2AED018D7A}" destId="{6E4F5563-286F-4CC2-B844-19D5160794B6}" srcOrd="13" destOrd="0" presId="urn:microsoft.com/office/officeart/2005/8/layout/process5"/>
    <dgm:cxn modelId="{8F8D6389-6BDE-4763-B517-62FE45552E7D}" type="presParOf" srcId="{6E4F5563-286F-4CC2-B844-19D5160794B6}" destId="{F280F5B7-F085-4852-988B-BDD7AADB5331}" srcOrd="0" destOrd="0" presId="urn:microsoft.com/office/officeart/2005/8/layout/process5"/>
    <dgm:cxn modelId="{ADE9992A-0AAA-4B5F-AC09-18BC7704D7E9}" type="presParOf" srcId="{991CCAB3-0275-4BB2-B40C-5F2AED018D7A}" destId="{D5F9F8B9-B98C-452D-AFAB-EAA03B0B6352}" srcOrd="14" destOrd="0" presId="urn:microsoft.com/office/officeart/2005/8/layout/process5"/>
    <dgm:cxn modelId="{18E91D1A-E045-4B1B-A31E-56B69D5D5453}" type="presParOf" srcId="{991CCAB3-0275-4BB2-B40C-5F2AED018D7A}" destId="{3E308776-9A91-45D1-825F-90292745A233}" srcOrd="15" destOrd="0" presId="urn:microsoft.com/office/officeart/2005/8/layout/process5"/>
    <dgm:cxn modelId="{B277590A-AB07-4241-B15C-185073D9610D}" type="presParOf" srcId="{3E308776-9A91-45D1-825F-90292745A233}" destId="{67084216-040B-42FF-92E0-479353BD38C3}" srcOrd="0" destOrd="0" presId="urn:microsoft.com/office/officeart/2005/8/layout/process5"/>
    <dgm:cxn modelId="{2962068A-9FD8-4E31-9C91-FF15BEA288DD}" type="presParOf" srcId="{991CCAB3-0275-4BB2-B40C-5F2AED018D7A}" destId="{ACC39D55-B6BE-4C5F-8FD6-A3E8D5E07B59}" srcOrd="16" destOrd="0" presId="urn:microsoft.com/office/officeart/2005/8/layout/process5"/>
    <dgm:cxn modelId="{3AEFB321-5DB8-44E1-8FD5-83468F3B12FA}" type="presParOf" srcId="{991CCAB3-0275-4BB2-B40C-5F2AED018D7A}" destId="{B6E4B580-6648-4508-913E-48247E654693}" srcOrd="17" destOrd="0" presId="urn:microsoft.com/office/officeart/2005/8/layout/process5"/>
    <dgm:cxn modelId="{3CE0A82B-D338-4B91-87A6-721961FE2860}" type="presParOf" srcId="{B6E4B580-6648-4508-913E-48247E654693}" destId="{2998E088-7BFD-4AB6-8AC0-B592FB9E3E36}" srcOrd="0" destOrd="0" presId="urn:microsoft.com/office/officeart/2005/8/layout/process5"/>
    <dgm:cxn modelId="{CBAF60FF-1424-49D1-A418-481715EB8ED8}" type="presParOf" srcId="{991CCAB3-0275-4BB2-B40C-5F2AED018D7A}" destId="{FED7D4CF-8D6F-4C60-AD50-09394EDB1804}" srcOrd="18" destOrd="0" presId="urn:microsoft.com/office/officeart/2005/8/layout/process5"/>
    <dgm:cxn modelId="{86AEE622-2612-48D8-BC11-9A4C5572018C}" type="presParOf" srcId="{991CCAB3-0275-4BB2-B40C-5F2AED018D7A}" destId="{014CB7E0-7DED-4E65-85C7-B662D8910863}" srcOrd="19" destOrd="0" presId="urn:microsoft.com/office/officeart/2005/8/layout/process5"/>
    <dgm:cxn modelId="{C39E9FC4-D7D9-40F1-BD12-E20EC4831865}" type="presParOf" srcId="{014CB7E0-7DED-4E65-85C7-B662D8910863}" destId="{8068B149-DBCC-4BF4-9263-5EEF45987D35}" srcOrd="0" destOrd="0" presId="urn:microsoft.com/office/officeart/2005/8/layout/process5"/>
    <dgm:cxn modelId="{E4E4F843-2785-4A5D-964E-D39A4D810B92}" type="presParOf" srcId="{991CCAB3-0275-4BB2-B40C-5F2AED018D7A}" destId="{741E5167-9599-498D-9E8F-4F7AED7BE6C1}" srcOrd="20" destOrd="0" presId="urn:microsoft.com/office/officeart/2005/8/layout/process5"/>
    <dgm:cxn modelId="{9BEDD150-1891-4923-8642-DE0C9CEE4EA4}" type="presParOf" srcId="{991CCAB3-0275-4BB2-B40C-5F2AED018D7A}" destId="{AFD2A3DA-9219-481C-ADBF-4CD703894DB3}" srcOrd="21" destOrd="0" presId="urn:microsoft.com/office/officeart/2005/8/layout/process5"/>
    <dgm:cxn modelId="{4B0AF6AC-BCB3-47FB-A624-AAC944794A84}" type="presParOf" srcId="{AFD2A3DA-9219-481C-ADBF-4CD703894DB3}" destId="{5CA4A117-A1FF-46AA-865A-227DF4444ED5}" srcOrd="0" destOrd="0" presId="urn:microsoft.com/office/officeart/2005/8/layout/process5"/>
    <dgm:cxn modelId="{3AED55DD-F54E-4F7B-9910-E2D6B11FFA52}" type="presParOf" srcId="{991CCAB3-0275-4BB2-B40C-5F2AED018D7A}" destId="{9EAE9A4A-6072-48C2-B70E-9837032E9AC6}" srcOrd="2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E8768-037C-49DE-A1DB-DE887DA31B0B}">
      <dsp:nvSpPr>
        <dsp:cNvPr id="0" name=""/>
        <dsp:cNvSpPr/>
      </dsp:nvSpPr>
      <dsp:spPr>
        <a:xfrm>
          <a:off x="3571" y="679119"/>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Causal Inference with Experiments</a:t>
          </a:r>
        </a:p>
      </dsp:txBody>
      <dsp:txXfrm>
        <a:off x="31015" y="706563"/>
        <a:ext cx="1506815" cy="882133"/>
      </dsp:txXfrm>
    </dsp:sp>
    <dsp:sp modelId="{5FD5BCC1-9E24-402A-B9A4-83A57EEA6166}">
      <dsp:nvSpPr>
        <dsp:cNvPr id="0" name=""/>
        <dsp:cNvSpPr/>
      </dsp:nvSpPr>
      <dsp:spPr>
        <a:xfrm>
          <a:off x="1702704" y="953979"/>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702704" y="1031439"/>
        <a:ext cx="231757" cy="232382"/>
      </dsp:txXfrm>
    </dsp:sp>
    <dsp:sp modelId="{CFFCBEBA-4E47-45C5-93CE-DCAB879DDAEB}">
      <dsp:nvSpPr>
        <dsp:cNvPr id="0" name=""/>
        <dsp:cNvSpPr/>
      </dsp:nvSpPr>
      <dsp:spPr>
        <a:xfrm>
          <a:off x="2189956" y="679119"/>
          <a:ext cx="1561703" cy="937021"/>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Prediction with Linear Models</a:t>
          </a:r>
        </a:p>
      </dsp:txBody>
      <dsp:txXfrm>
        <a:off x="2217400" y="706563"/>
        <a:ext cx="1506815" cy="882133"/>
      </dsp:txXfrm>
    </dsp:sp>
    <dsp:sp modelId="{E6321012-EB24-4963-82D0-930510E4F6A2}">
      <dsp:nvSpPr>
        <dsp:cNvPr id="0" name=""/>
        <dsp:cNvSpPr/>
      </dsp:nvSpPr>
      <dsp:spPr>
        <a:xfrm>
          <a:off x="3889089" y="953979"/>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889089" y="1031439"/>
        <a:ext cx="231757" cy="232382"/>
      </dsp:txXfrm>
    </dsp:sp>
    <dsp:sp modelId="{215A2429-C01A-4AB5-B742-303D0E1532B6}">
      <dsp:nvSpPr>
        <dsp:cNvPr id="0" name=""/>
        <dsp:cNvSpPr/>
      </dsp:nvSpPr>
      <dsp:spPr>
        <a:xfrm>
          <a:off x="4376340" y="679119"/>
          <a:ext cx="1561703" cy="937021"/>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Prediction with High-Dim Linear Models</a:t>
          </a:r>
        </a:p>
      </dsp:txBody>
      <dsp:txXfrm>
        <a:off x="4403784" y="706563"/>
        <a:ext cx="1506815" cy="882133"/>
      </dsp:txXfrm>
    </dsp:sp>
    <dsp:sp modelId="{29D0EE36-F422-484A-85A6-285107F92C26}">
      <dsp:nvSpPr>
        <dsp:cNvPr id="0" name=""/>
        <dsp:cNvSpPr/>
      </dsp:nvSpPr>
      <dsp:spPr>
        <a:xfrm>
          <a:off x="6075473" y="953979"/>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075473" y="1031439"/>
        <a:ext cx="231757" cy="232382"/>
      </dsp:txXfrm>
    </dsp:sp>
    <dsp:sp modelId="{532AC6A3-9D32-422A-8B50-C8B5D1ED0FFD}">
      <dsp:nvSpPr>
        <dsp:cNvPr id="0" name=""/>
        <dsp:cNvSpPr/>
      </dsp:nvSpPr>
      <dsp:spPr>
        <a:xfrm>
          <a:off x="6562724" y="679119"/>
          <a:ext cx="1561703" cy="937021"/>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Inference on Causal and Predictive Effects with High-Dim Linear Models</a:t>
          </a:r>
        </a:p>
      </dsp:txBody>
      <dsp:txXfrm>
        <a:off x="6590168" y="706563"/>
        <a:ext cx="1506815" cy="882133"/>
      </dsp:txXfrm>
    </dsp:sp>
    <dsp:sp modelId="{5B2F4D73-29F1-4F2A-A88F-74479DE8360A}">
      <dsp:nvSpPr>
        <dsp:cNvPr id="0" name=""/>
        <dsp:cNvSpPr/>
      </dsp:nvSpPr>
      <dsp:spPr>
        <a:xfrm rot="5400000">
          <a:off x="7178036" y="1725460"/>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7227386" y="1753570"/>
        <a:ext cx="232382" cy="231757"/>
      </dsp:txXfrm>
    </dsp:sp>
    <dsp:sp modelId="{FA9C61A7-D71C-4E26-BB75-02F93EF1DA91}">
      <dsp:nvSpPr>
        <dsp:cNvPr id="0" name=""/>
        <dsp:cNvSpPr/>
      </dsp:nvSpPr>
      <dsp:spPr>
        <a:xfrm>
          <a:off x="6562724" y="2240822"/>
          <a:ext cx="1561703" cy="937021"/>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Potential Outcomes and Conditional </a:t>
          </a:r>
          <a:r>
            <a:rPr lang="en-US" sz="1300" kern="1200" dirty="0" err="1"/>
            <a:t>Ignorability</a:t>
          </a:r>
          <a:endParaRPr lang="en-US" sz="1300" kern="1200" dirty="0"/>
        </a:p>
      </dsp:txBody>
      <dsp:txXfrm>
        <a:off x="6590168" y="2268266"/>
        <a:ext cx="1506815" cy="882133"/>
      </dsp:txXfrm>
    </dsp:sp>
    <dsp:sp modelId="{D24DBE7C-E775-4D75-B363-11A5AAEABD64}">
      <dsp:nvSpPr>
        <dsp:cNvPr id="0" name=""/>
        <dsp:cNvSpPr/>
      </dsp:nvSpPr>
      <dsp:spPr>
        <a:xfrm rot="10800000">
          <a:off x="6094214"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6193538" y="2593142"/>
        <a:ext cx="231757" cy="232382"/>
      </dsp:txXfrm>
    </dsp:sp>
    <dsp:sp modelId="{ECAA4B5B-0698-4AFA-96E6-77AE1D26B1FE}">
      <dsp:nvSpPr>
        <dsp:cNvPr id="0" name=""/>
        <dsp:cNvSpPr/>
      </dsp:nvSpPr>
      <dsp:spPr>
        <a:xfrm>
          <a:off x="4376340" y="2240822"/>
          <a:ext cx="1561703" cy="937021"/>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Structural Equation Models and Conditional Exogeneity</a:t>
          </a:r>
        </a:p>
      </dsp:txBody>
      <dsp:txXfrm>
        <a:off x="4403784" y="2268266"/>
        <a:ext cx="1506815" cy="882133"/>
      </dsp:txXfrm>
    </dsp:sp>
    <dsp:sp modelId="{DFDBDAD3-1419-46EC-BCFA-9A850044C4CD}">
      <dsp:nvSpPr>
        <dsp:cNvPr id="0" name=""/>
        <dsp:cNvSpPr/>
      </dsp:nvSpPr>
      <dsp:spPr>
        <a:xfrm rot="10800000">
          <a:off x="3907829"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4007153" y="2593142"/>
        <a:ext cx="231757" cy="232382"/>
      </dsp:txXfrm>
    </dsp:sp>
    <dsp:sp modelId="{05D3B237-1464-40E6-90D7-8935B2A1A65B}">
      <dsp:nvSpPr>
        <dsp:cNvPr id="0" name=""/>
        <dsp:cNvSpPr/>
      </dsp:nvSpPr>
      <dsp:spPr>
        <a:xfrm>
          <a:off x="2189956" y="2240822"/>
          <a:ext cx="1561703" cy="937021"/>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Directed Acyclic Graphs</a:t>
          </a:r>
        </a:p>
      </dsp:txBody>
      <dsp:txXfrm>
        <a:off x="2217400" y="2268266"/>
        <a:ext cx="1506815" cy="882133"/>
      </dsp:txXfrm>
    </dsp:sp>
    <dsp:sp modelId="{6E4F5563-286F-4CC2-B844-19D5160794B6}">
      <dsp:nvSpPr>
        <dsp:cNvPr id="0" name=""/>
        <dsp:cNvSpPr/>
      </dsp:nvSpPr>
      <dsp:spPr>
        <a:xfrm rot="10800000">
          <a:off x="1721445"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1820769" y="2593142"/>
        <a:ext cx="231757" cy="232382"/>
      </dsp:txXfrm>
    </dsp:sp>
    <dsp:sp modelId="{D5F9F8B9-B98C-452D-AFAB-EAA03B0B6352}">
      <dsp:nvSpPr>
        <dsp:cNvPr id="0" name=""/>
        <dsp:cNvSpPr/>
      </dsp:nvSpPr>
      <dsp:spPr>
        <a:xfrm>
          <a:off x="3571" y="2240822"/>
          <a:ext cx="1561703" cy="937021"/>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Prediction with Non-Linear Models</a:t>
          </a:r>
        </a:p>
      </dsp:txBody>
      <dsp:txXfrm>
        <a:off x="31015" y="2268266"/>
        <a:ext cx="1506815" cy="882133"/>
      </dsp:txXfrm>
    </dsp:sp>
    <dsp:sp modelId="{3E308776-9A91-45D1-825F-90292745A233}">
      <dsp:nvSpPr>
        <dsp:cNvPr id="0" name=""/>
        <dsp:cNvSpPr/>
      </dsp:nvSpPr>
      <dsp:spPr>
        <a:xfrm rot="5400000">
          <a:off x="618882" y="3287163"/>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668232" y="3315273"/>
        <a:ext cx="232382" cy="231757"/>
      </dsp:txXfrm>
    </dsp:sp>
    <dsp:sp modelId="{ACC39D55-B6BE-4C5F-8FD6-A3E8D5E07B59}">
      <dsp:nvSpPr>
        <dsp:cNvPr id="0" name=""/>
        <dsp:cNvSpPr/>
      </dsp:nvSpPr>
      <dsp:spPr>
        <a:xfrm>
          <a:off x="3571" y="3802525"/>
          <a:ext cx="1561703" cy="937021"/>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Inference on Causal Effects with Non-Linear Models</a:t>
          </a:r>
        </a:p>
      </dsp:txBody>
      <dsp:txXfrm>
        <a:off x="31015" y="3829969"/>
        <a:ext cx="1506815" cy="882133"/>
      </dsp:txXfrm>
    </dsp:sp>
    <dsp:sp modelId="{B6E4B580-6648-4508-913E-48247E654693}">
      <dsp:nvSpPr>
        <dsp:cNvPr id="0" name=""/>
        <dsp:cNvSpPr/>
      </dsp:nvSpPr>
      <dsp:spPr>
        <a:xfrm>
          <a:off x="1702704" y="4077385"/>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702704" y="4154845"/>
        <a:ext cx="231757" cy="232382"/>
      </dsp:txXfrm>
    </dsp:sp>
    <dsp:sp modelId="{FED7D4CF-8D6F-4C60-AD50-09394EDB1804}">
      <dsp:nvSpPr>
        <dsp:cNvPr id="0" name=""/>
        <dsp:cNvSpPr/>
      </dsp:nvSpPr>
      <dsp:spPr>
        <a:xfrm>
          <a:off x="2189956" y="3802525"/>
          <a:ext cx="1561703" cy="93702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Un-observed Confounding and Instruments</a:t>
          </a:r>
        </a:p>
      </dsp:txBody>
      <dsp:txXfrm>
        <a:off x="2217400" y="3829969"/>
        <a:ext cx="1506815" cy="882133"/>
      </dsp:txXfrm>
    </dsp:sp>
    <dsp:sp modelId="{014CB7E0-7DED-4E65-85C7-B662D8910863}">
      <dsp:nvSpPr>
        <dsp:cNvPr id="0" name=""/>
        <dsp:cNvSpPr/>
      </dsp:nvSpPr>
      <dsp:spPr>
        <a:xfrm>
          <a:off x="3889089" y="4077385"/>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889089" y="4154845"/>
        <a:ext cx="231757" cy="232382"/>
      </dsp:txXfrm>
    </dsp:sp>
    <dsp:sp modelId="{741E5167-9599-498D-9E8F-4F7AED7BE6C1}">
      <dsp:nvSpPr>
        <dsp:cNvPr id="0" name=""/>
        <dsp:cNvSpPr/>
      </dsp:nvSpPr>
      <dsp:spPr>
        <a:xfrm>
          <a:off x="4376340" y="3802525"/>
          <a:ext cx="1561703" cy="93702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Identification of Causal Effects in Longitudinal Data</a:t>
          </a:r>
        </a:p>
      </dsp:txBody>
      <dsp:txXfrm>
        <a:off x="4403784" y="3829969"/>
        <a:ext cx="1506815" cy="882133"/>
      </dsp:txXfrm>
    </dsp:sp>
    <dsp:sp modelId="{AFD2A3DA-9219-481C-ADBF-4CD703894DB3}">
      <dsp:nvSpPr>
        <dsp:cNvPr id="0" name=""/>
        <dsp:cNvSpPr/>
      </dsp:nvSpPr>
      <dsp:spPr>
        <a:xfrm>
          <a:off x="6075473" y="4077385"/>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075473" y="4154845"/>
        <a:ext cx="231757" cy="232382"/>
      </dsp:txXfrm>
    </dsp:sp>
    <dsp:sp modelId="{9EAE9A4A-6072-48C2-B70E-9837032E9AC6}">
      <dsp:nvSpPr>
        <dsp:cNvPr id="0" name=""/>
        <dsp:cNvSpPr/>
      </dsp:nvSpPr>
      <dsp:spPr>
        <a:xfrm>
          <a:off x="6562724" y="3802525"/>
          <a:ext cx="1561703" cy="93702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Estimation of Heterogeneous Causal Effects</a:t>
          </a:r>
        </a:p>
      </dsp:txBody>
      <dsp:txXfrm>
        <a:off x="6590168" y="3829969"/>
        <a:ext cx="1506815" cy="88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E8768-037C-49DE-A1DB-DE887DA31B0B}">
      <dsp:nvSpPr>
        <dsp:cNvPr id="0" name=""/>
        <dsp:cNvSpPr/>
      </dsp:nvSpPr>
      <dsp:spPr>
        <a:xfrm>
          <a:off x="3571" y="679119"/>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Causal Inference with Experiments</a:t>
          </a:r>
        </a:p>
      </dsp:txBody>
      <dsp:txXfrm>
        <a:off x="31015" y="706563"/>
        <a:ext cx="1506815" cy="882133"/>
      </dsp:txXfrm>
    </dsp:sp>
    <dsp:sp modelId="{5FD5BCC1-9E24-402A-B9A4-83A57EEA6166}">
      <dsp:nvSpPr>
        <dsp:cNvPr id="0" name=""/>
        <dsp:cNvSpPr/>
      </dsp:nvSpPr>
      <dsp:spPr>
        <a:xfrm>
          <a:off x="1702704" y="953979"/>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702704" y="1031439"/>
        <a:ext cx="231757" cy="232382"/>
      </dsp:txXfrm>
    </dsp:sp>
    <dsp:sp modelId="{CFFCBEBA-4E47-45C5-93CE-DCAB879DDAEB}">
      <dsp:nvSpPr>
        <dsp:cNvPr id="0" name=""/>
        <dsp:cNvSpPr/>
      </dsp:nvSpPr>
      <dsp:spPr>
        <a:xfrm>
          <a:off x="2189956" y="679119"/>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Prediction with Linear Models</a:t>
          </a:r>
        </a:p>
      </dsp:txBody>
      <dsp:txXfrm>
        <a:off x="2217400" y="706563"/>
        <a:ext cx="1506815" cy="882133"/>
      </dsp:txXfrm>
    </dsp:sp>
    <dsp:sp modelId="{E6321012-EB24-4963-82D0-930510E4F6A2}">
      <dsp:nvSpPr>
        <dsp:cNvPr id="0" name=""/>
        <dsp:cNvSpPr/>
      </dsp:nvSpPr>
      <dsp:spPr>
        <a:xfrm>
          <a:off x="3889089" y="953979"/>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889089" y="1031439"/>
        <a:ext cx="231757" cy="232382"/>
      </dsp:txXfrm>
    </dsp:sp>
    <dsp:sp modelId="{215A2429-C01A-4AB5-B742-303D0E1532B6}">
      <dsp:nvSpPr>
        <dsp:cNvPr id="0" name=""/>
        <dsp:cNvSpPr/>
      </dsp:nvSpPr>
      <dsp:spPr>
        <a:xfrm>
          <a:off x="4376340" y="679119"/>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Prediction with High-Dim Linear Models</a:t>
          </a:r>
        </a:p>
      </dsp:txBody>
      <dsp:txXfrm>
        <a:off x="4403784" y="706563"/>
        <a:ext cx="1506815" cy="882133"/>
      </dsp:txXfrm>
    </dsp:sp>
    <dsp:sp modelId="{29D0EE36-F422-484A-85A6-285107F92C26}">
      <dsp:nvSpPr>
        <dsp:cNvPr id="0" name=""/>
        <dsp:cNvSpPr/>
      </dsp:nvSpPr>
      <dsp:spPr>
        <a:xfrm>
          <a:off x="6075473" y="953979"/>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075473" y="1031439"/>
        <a:ext cx="231757" cy="232382"/>
      </dsp:txXfrm>
    </dsp:sp>
    <dsp:sp modelId="{532AC6A3-9D32-422A-8B50-C8B5D1ED0FFD}">
      <dsp:nvSpPr>
        <dsp:cNvPr id="0" name=""/>
        <dsp:cNvSpPr/>
      </dsp:nvSpPr>
      <dsp:spPr>
        <a:xfrm>
          <a:off x="6562724" y="679119"/>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Inference on Causal and Predictive Effects with High-Dim Linear Models</a:t>
          </a:r>
        </a:p>
      </dsp:txBody>
      <dsp:txXfrm>
        <a:off x="6590168" y="706563"/>
        <a:ext cx="1506815" cy="882133"/>
      </dsp:txXfrm>
    </dsp:sp>
    <dsp:sp modelId="{5B2F4D73-29F1-4F2A-A88F-74479DE8360A}">
      <dsp:nvSpPr>
        <dsp:cNvPr id="0" name=""/>
        <dsp:cNvSpPr/>
      </dsp:nvSpPr>
      <dsp:spPr>
        <a:xfrm rot="5400000">
          <a:off x="7178036" y="1725460"/>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7227386" y="1753570"/>
        <a:ext cx="232382" cy="231757"/>
      </dsp:txXfrm>
    </dsp:sp>
    <dsp:sp modelId="{FA9C61A7-D71C-4E26-BB75-02F93EF1DA91}">
      <dsp:nvSpPr>
        <dsp:cNvPr id="0" name=""/>
        <dsp:cNvSpPr/>
      </dsp:nvSpPr>
      <dsp:spPr>
        <a:xfrm>
          <a:off x="6562724" y="2240822"/>
          <a:ext cx="1561703" cy="937021"/>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Potential Outcomes and Conditional </a:t>
          </a:r>
          <a:r>
            <a:rPr lang="en-US" sz="1300" kern="1200" dirty="0" err="1"/>
            <a:t>Ignorability</a:t>
          </a:r>
          <a:endParaRPr lang="en-US" sz="1300" kern="1200" dirty="0"/>
        </a:p>
      </dsp:txBody>
      <dsp:txXfrm>
        <a:off x="6590168" y="2268266"/>
        <a:ext cx="1506815" cy="882133"/>
      </dsp:txXfrm>
    </dsp:sp>
    <dsp:sp modelId="{D24DBE7C-E775-4D75-B363-11A5AAEABD64}">
      <dsp:nvSpPr>
        <dsp:cNvPr id="0" name=""/>
        <dsp:cNvSpPr/>
      </dsp:nvSpPr>
      <dsp:spPr>
        <a:xfrm rot="10800000">
          <a:off x="6094214"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6193538" y="2593142"/>
        <a:ext cx="231757" cy="232382"/>
      </dsp:txXfrm>
    </dsp:sp>
    <dsp:sp modelId="{ECAA4B5B-0698-4AFA-96E6-77AE1D26B1FE}">
      <dsp:nvSpPr>
        <dsp:cNvPr id="0" name=""/>
        <dsp:cNvSpPr/>
      </dsp:nvSpPr>
      <dsp:spPr>
        <a:xfrm>
          <a:off x="4376340" y="2240822"/>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Structural Equation Models and Conditional Exogeneity</a:t>
          </a:r>
        </a:p>
      </dsp:txBody>
      <dsp:txXfrm>
        <a:off x="4403784" y="2268266"/>
        <a:ext cx="1506815" cy="882133"/>
      </dsp:txXfrm>
    </dsp:sp>
    <dsp:sp modelId="{DFDBDAD3-1419-46EC-BCFA-9A850044C4CD}">
      <dsp:nvSpPr>
        <dsp:cNvPr id="0" name=""/>
        <dsp:cNvSpPr/>
      </dsp:nvSpPr>
      <dsp:spPr>
        <a:xfrm rot="10800000">
          <a:off x="3907829"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4007153" y="2593142"/>
        <a:ext cx="231757" cy="232382"/>
      </dsp:txXfrm>
    </dsp:sp>
    <dsp:sp modelId="{05D3B237-1464-40E6-90D7-8935B2A1A65B}">
      <dsp:nvSpPr>
        <dsp:cNvPr id="0" name=""/>
        <dsp:cNvSpPr/>
      </dsp:nvSpPr>
      <dsp:spPr>
        <a:xfrm>
          <a:off x="2189956" y="2240822"/>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Directed Acyclic Graphs</a:t>
          </a:r>
        </a:p>
      </dsp:txBody>
      <dsp:txXfrm>
        <a:off x="2217400" y="2268266"/>
        <a:ext cx="1506815" cy="882133"/>
      </dsp:txXfrm>
    </dsp:sp>
    <dsp:sp modelId="{6E4F5563-286F-4CC2-B844-19D5160794B6}">
      <dsp:nvSpPr>
        <dsp:cNvPr id="0" name=""/>
        <dsp:cNvSpPr/>
      </dsp:nvSpPr>
      <dsp:spPr>
        <a:xfrm rot="10800000">
          <a:off x="1721445"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1820769" y="2593142"/>
        <a:ext cx="231757" cy="232382"/>
      </dsp:txXfrm>
    </dsp:sp>
    <dsp:sp modelId="{D5F9F8B9-B98C-452D-AFAB-EAA03B0B6352}">
      <dsp:nvSpPr>
        <dsp:cNvPr id="0" name=""/>
        <dsp:cNvSpPr/>
      </dsp:nvSpPr>
      <dsp:spPr>
        <a:xfrm>
          <a:off x="3571" y="2240822"/>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Prediction with Non-Linear Models</a:t>
          </a:r>
        </a:p>
      </dsp:txBody>
      <dsp:txXfrm>
        <a:off x="31015" y="2268266"/>
        <a:ext cx="1506815" cy="882133"/>
      </dsp:txXfrm>
    </dsp:sp>
    <dsp:sp modelId="{3E308776-9A91-45D1-825F-90292745A233}">
      <dsp:nvSpPr>
        <dsp:cNvPr id="0" name=""/>
        <dsp:cNvSpPr/>
      </dsp:nvSpPr>
      <dsp:spPr>
        <a:xfrm rot="5400000">
          <a:off x="618882" y="3287163"/>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668232" y="3315273"/>
        <a:ext cx="232382" cy="231757"/>
      </dsp:txXfrm>
    </dsp:sp>
    <dsp:sp modelId="{ACC39D55-B6BE-4C5F-8FD6-A3E8D5E07B59}">
      <dsp:nvSpPr>
        <dsp:cNvPr id="0" name=""/>
        <dsp:cNvSpPr/>
      </dsp:nvSpPr>
      <dsp:spPr>
        <a:xfrm>
          <a:off x="3571" y="3802525"/>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Inference on Causal Effects with Non-Linear Models</a:t>
          </a:r>
        </a:p>
      </dsp:txBody>
      <dsp:txXfrm>
        <a:off x="31015" y="3829969"/>
        <a:ext cx="1506815" cy="882133"/>
      </dsp:txXfrm>
    </dsp:sp>
    <dsp:sp modelId="{B6E4B580-6648-4508-913E-48247E654693}">
      <dsp:nvSpPr>
        <dsp:cNvPr id="0" name=""/>
        <dsp:cNvSpPr/>
      </dsp:nvSpPr>
      <dsp:spPr>
        <a:xfrm>
          <a:off x="1702704" y="4077385"/>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702704" y="4154845"/>
        <a:ext cx="231757" cy="232382"/>
      </dsp:txXfrm>
    </dsp:sp>
    <dsp:sp modelId="{FED7D4CF-8D6F-4C60-AD50-09394EDB1804}">
      <dsp:nvSpPr>
        <dsp:cNvPr id="0" name=""/>
        <dsp:cNvSpPr/>
      </dsp:nvSpPr>
      <dsp:spPr>
        <a:xfrm>
          <a:off x="2189956" y="3802525"/>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Un-observed Confounding and Instruments</a:t>
          </a:r>
        </a:p>
      </dsp:txBody>
      <dsp:txXfrm>
        <a:off x="2217400" y="3829969"/>
        <a:ext cx="1506815" cy="882133"/>
      </dsp:txXfrm>
    </dsp:sp>
    <dsp:sp modelId="{014CB7E0-7DED-4E65-85C7-B662D8910863}">
      <dsp:nvSpPr>
        <dsp:cNvPr id="0" name=""/>
        <dsp:cNvSpPr/>
      </dsp:nvSpPr>
      <dsp:spPr>
        <a:xfrm>
          <a:off x="3889089" y="4077385"/>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889089" y="4154845"/>
        <a:ext cx="231757" cy="232382"/>
      </dsp:txXfrm>
    </dsp:sp>
    <dsp:sp modelId="{741E5167-9599-498D-9E8F-4F7AED7BE6C1}">
      <dsp:nvSpPr>
        <dsp:cNvPr id="0" name=""/>
        <dsp:cNvSpPr/>
      </dsp:nvSpPr>
      <dsp:spPr>
        <a:xfrm>
          <a:off x="4376340" y="3802525"/>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Identification of Causal Effects in Longitudinal Data</a:t>
          </a:r>
        </a:p>
      </dsp:txBody>
      <dsp:txXfrm>
        <a:off x="4403784" y="3829969"/>
        <a:ext cx="1506815" cy="882133"/>
      </dsp:txXfrm>
    </dsp:sp>
    <dsp:sp modelId="{AFD2A3DA-9219-481C-ADBF-4CD703894DB3}">
      <dsp:nvSpPr>
        <dsp:cNvPr id="0" name=""/>
        <dsp:cNvSpPr/>
      </dsp:nvSpPr>
      <dsp:spPr>
        <a:xfrm>
          <a:off x="6075473" y="4077385"/>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075473" y="4154845"/>
        <a:ext cx="231757" cy="232382"/>
      </dsp:txXfrm>
    </dsp:sp>
    <dsp:sp modelId="{9EAE9A4A-6072-48C2-B70E-9837032E9AC6}">
      <dsp:nvSpPr>
        <dsp:cNvPr id="0" name=""/>
        <dsp:cNvSpPr/>
      </dsp:nvSpPr>
      <dsp:spPr>
        <a:xfrm>
          <a:off x="6562724" y="3802525"/>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Estimation of Heterogeneous Causal Effects</a:t>
          </a:r>
        </a:p>
      </dsp:txBody>
      <dsp:txXfrm>
        <a:off x="6590168" y="3829969"/>
        <a:ext cx="1506815" cy="8821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21E8-D1A8-4FA7-36F3-15AE1F201E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55E944-F757-C71A-30FC-39B01DD465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CE9476-D3A5-1843-8088-F2194FF7E03D}"/>
              </a:ext>
            </a:extLst>
          </p:cNvPr>
          <p:cNvSpPr>
            <a:spLocks noGrp="1"/>
          </p:cNvSpPr>
          <p:nvPr>
            <p:ph type="dt" sz="half" idx="10"/>
          </p:nvPr>
        </p:nvSpPr>
        <p:spPr/>
        <p:txBody>
          <a:bodyPr/>
          <a:lstStyle/>
          <a:p>
            <a:fld id="{DE6BA60F-DE6F-45D4-98F5-DAB0AE3C7AA8}" type="datetimeFigureOut">
              <a:rPr lang="en-US" smtClean="0"/>
              <a:t>1/30/2023</a:t>
            </a:fld>
            <a:endParaRPr lang="en-US"/>
          </a:p>
        </p:txBody>
      </p:sp>
      <p:sp>
        <p:nvSpPr>
          <p:cNvPr id="5" name="Footer Placeholder 4">
            <a:extLst>
              <a:ext uri="{FF2B5EF4-FFF2-40B4-BE49-F238E27FC236}">
                <a16:creationId xmlns:a16="http://schemas.microsoft.com/office/drawing/2014/main" id="{9A940CAF-218B-323B-E00E-0A906EE76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9C4BC-6B68-1C45-655E-5E928A8F2B47}"/>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4112433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CD74A-940B-9325-AC0E-4E312AF69E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CB3D7F-F5FE-F556-1295-6CB334B343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2BDCC-A15C-0CBF-067C-6389C7D2E118}"/>
              </a:ext>
            </a:extLst>
          </p:cNvPr>
          <p:cNvSpPr>
            <a:spLocks noGrp="1"/>
          </p:cNvSpPr>
          <p:nvPr>
            <p:ph type="dt" sz="half" idx="10"/>
          </p:nvPr>
        </p:nvSpPr>
        <p:spPr/>
        <p:txBody>
          <a:bodyPr/>
          <a:lstStyle/>
          <a:p>
            <a:fld id="{DE6BA60F-DE6F-45D4-98F5-DAB0AE3C7AA8}" type="datetimeFigureOut">
              <a:rPr lang="en-US" smtClean="0"/>
              <a:t>1/30/2023</a:t>
            </a:fld>
            <a:endParaRPr lang="en-US"/>
          </a:p>
        </p:txBody>
      </p:sp>
      <p:sp>
        <p:nvSpPr>
          <p:cNvPr id="5" name="Footer Placeholder 4">
            <a:extLst>
              <a:ext uri="{FF2B5EF4-FFF2-40B4-BE49-F238E27FC236}">
                <a16:creationId xmlns:a16="http://schemas.microsoft.com/office/drawing/2014/main" id="{37A05BC5-1A4B-CA85-6C92-9D8EDD368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85CBC-004A-2E47-33C0-2CCAC72554F6}"/>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93400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1E5B93-41AC-018E-0D3C-2E7A6A77EE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F3BF44-0940-0A4F-B0E7-A444D0AA68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C65EE4-78CD-1E3E-3FEB-15FC2109D38B}"/>
              </a:ext>
            </a:extLst>
          </p:cNvPr>
          <p:cNvSpPr>
            <a:spLocks noGrp="1"/>
          </p:cNvSpPr>
          <p:nvPr>
            <p:ph type="dt" sz="half" idx="10"/>
          </p:nvPr>
        </p:nvSpPr>
        <p:spPr/>
        <p:txBody>
          <a:bodyPr/>
          <a:lstStyle/>
          <a:p>
            <a:fld id="{DE6BA60F-DE6F-45D4-98F5-DAB0AE3C7AA8}" type="datetimeFigureOut">
              <a:rPr lang="en-US" smtClean="0"/>
              <a:t>1/30/2023</a:t>
            </a:fld>
            <a:endParaRPr lang="en-US"/>
          </a:p>
        </p:txBody>
      </p:sp>
      <p:sp>
        <p:nvSpPr>
          <p:cNvPr id="5" name="Footer Placeholder 4">
            <a:extLst>
              <a:ext uri="{FF2B5EF4-FFF2-40B4-BE49-F238E27FC236}">
                <a16:creationId xmlns:a16="http://schemas.microsoft.com/office/drawing/2014/main" id="{632900B1-0971-A498-4784-33B44AA478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ADA1D-139A-9E04-5249-08F1605E0EC1}"/>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2386129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155EB-9647-5722-3E43-F0E79062C4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F03119-2849-97A4-81E9-F58772AA9E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64DF6D-4358-38E7-CA5F-0DFD11BE36FD}"/>
              </a:ext>
            </a:extLst>
          </p:cNvPr>
          <p:cNvSpPr>
            <a:spLocks noGrp="1"/>
          </p:cNvSpPr>
          <p:nvPr>
            <p:ph type="dt" sz="half" idx="10"/>
          </p:nvPr>
        </p:nvSpPr>
        <p:spPr/>
        <p:txBody>
          <a:bodyPr/>
          <a:lstStyle/>
          <a:p>
            <a:fld id="{DE6BA60F-DE6F-45D4-98F5-DAB0AE3C7AA8}" type="datetimeFigureOut">
              <a:rPr lang="en-US" smtClean="0"/>
              <a:t>1/30/2023</a:t>
            </a:fld>
            <a:endParaRPr lang="en-US"/>
          </a:p>
        </p:txBody>
      </p:sp>
      <p:sp>
        <p:nvSpPr>
          <p:cNvPr id="5" name="Footer Placeholder 4">
            <a:extLst>
              <a:ext uri="{FF2B5EF4-FFF2-40B4-BE49-F238E27FC236}">
                <a16:creationId xmlns:a16="http://schemas.microsoft.com/office/drawing/2014/main" id="{A19A55A6-F484-D0F0-DD4F-6430B395AA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397D59-14CF-12DF-A24D-BA8671138E35}"/>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2691264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2C56F-7582-F5E5-6760-0A48127A79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EA0176-1FFE-A4DC-BDDD-7AB0D78326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6021F2-D914-AA71-2A13-C6AD793C6E57}"/>
              </a:ext>
            </a:extLst>
          </p:cNvPr>
          <p:cNvSpPr>
            <a:spLocks noGrp="1"/>
          </p:cNvSpPr>
          <p:nvPr>
            <p:ph type="dt" sz="half" idx="10"/>
          </p:nvPr>
        </p:nvSpPr>
        <p:spPr/>
        <p:txBody>
          <a:bodyPr/>
          <a:lstStyle/>
          <a:p>
            <a:fld id="{DE6BA60F-DE6F-45D4-98F5-DAB0AE3C7AA8}" type="datetimeFigureOut">
              <a:rPr lang="en-US" smtClean="0"/>
              <a:t>1/30/2023</a:t>
            </a:fld>
            <a:endParaRPr lang="en-US"/>
          </a:p>
        </p:txBody>
      </p:sp>
      <p:sp>
        <p:nvSpPr>
          <p:cNvPr id="5" name="Footer Placeholder 4">
            <a:extLst>
              <a:ext uri="{FF2B5EF4-FFF2-40B4-BE49-F238E27FC236}">
                <a16:creationId xmlns:a16="http://schemas.microsoft.com/office/drawing/2014/main" id="{42191815-F32C-79C6-F80C-A5BBD2C06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A1C5C-8202-C2B0-6F99-1BA0298AED8E}"/>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911952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604F-7807-AF97-88C5-8E6D2FA29D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1A9397-89DF-65C1-9E32-81C93174B0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0F490D-873A-0C48-46D6-D3C9390373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DFE2A9-3B82-EEB3-E11B-CF498EB6DA89}"/>
              </a:ext>
            </a:extLst>
          </p:cNvPr>
          <p:cNvSpPr>
            <a:spLocks noGrp="1"/>
          </p:cNvSpPr>
          <p:nvPr>
            <p:ph type="dt" sz="half" idx="10"/>
          </p:nvPr>
        </p:nvSpPr>
        <p:spPr/>
        <p:txBody>
          <a:bodyPr/>
          <a:lstStyle/>
          <a:p>
            <a:fld id="{DE6BA60F-DE6F-45D4-98F5-DAB0AE3C7AA8}" type="datetimeFigureOut">
              <a:rPr lang="en-US" smtClean="0"/>
              <a:t>1/30/2023</a:t>
            </a:fld>
            <a:endParaRPr lang="en-US"/>
          </a:p>
        </p:txBody>
      </p:sp>
      <p:sp>
        <p:nvSpPr>
          <p:cNvPr id="6" name="Footer Placeholder 5">
            <a:extLst>
              <a:ext uri="{FF2B5EF4-FFF2-40B4-BE49-F238E27FC236}">
                <a16:creationId xmlns:a16="http://schemas.microsoft.com/office/drawing/2014/main" id="{30718C81-3240-EC54-F4DF-4DFC3627C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DE98B5-3F04-CF4D-2277-871D78E1E3FA}"/>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1964688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4C3F-45A7-DA67-F289-6F809EC3D0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4ABB36-A006-B3F9-A145-70C6BCD21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D71977-979A-99C0-CE46-6C14719377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A7613D-1728-12D5-8D7F-D158B85E98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205F0-5FF5-2E8C-5914-D55636BFAE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BE2D11-B1D6-FD98-FEE3-B50DF9CAB46C}"/>
              </a:ext>
            </a:extLst>
          </p:cNvPr>
          <p:cNvSpPr>
            <a:spLocks noGrp="1"/>
          </p:cNvSpPr>
          <p:nvPr>
            <p:ph type="dt" sz="half" idx="10"/>
          </p:nvPr>
        </p:nvSpPr>
        <p:spPr/>
        <p:txBody>
          <a:bodyPr/>
          <a:lstStyle/>
          <a:p>
            <a:fld id="{DE6BA60F-DE6F-45D4-98F5-DAB0AE3C7AA8}" type="datetimeFigureOut">
              <a:rPr lang="en-US" smtClean="0"/>
              <a:t>1/30/2023</a:t>
            </a:fld>
            <a:endParaRPr lang="en-US"/>
          </a:p>
        </p:txBody>
      </p:sp>
      <p:sp>
        <p:nvSpPr>
          <p:cNvPr id="8" name="Footer Placeholder 7">
            <a:extLst>
              <a:ext uri="{FF2B5EF4-FFF2-40B4-BE49-F238E27FC236}">
                <a16:creationId xmlns:a16="http://schemas.microsoft.com/office/drawing/2014/main" id="{45DE0587-0F4D-1056-2D6B-8D70001657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769514-D4D3-1A0C-718A-0565EDC0096A}"/>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985527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F843-F750-3E88-99A3-567A705352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CAF55A-A754-5EAB-2605-A5C089E6B365}"/>
              </a:ext>
            </a:extLst>
          </p:cNvPr>
          <p:cNvSpPr>
            <a:spLocks noGrp="1"/>
          </p:cNvSpPr>
          <p:nvPr>
            <p:ph type="dt" sz="half" idx="10"/>
          </p:nvPr>
        </p:nvSpPr>
        <p:spPr/>
        <p:txBody>
          <a:bodyPr/>
          <a:lstStyle/>
          <a:p>
            <a:fld id="{DE6BA60F-DE6F-45D4-98F5-DAB0AE3C7AA8}" type="datetimeFigureOut">
              <a:rPr lang="en-US" smtClean="0"/>
              <a:t>1/30/2023</a:t>
            </a:fld>
            <a:endParaRPr lang="en-US"/>
          </a:p>
        </p:txBody>
      </p:sp>
      <p:sp>
        <p:nvSpPr>
          <p:cNvPr id="4" name="Footer Placeholder 3">
            <a:extLst>
              <a:ext uri="{FF2B5EF4-FFF2-40B4-BE49-F238E27FC236}">
                <a16:creationId xmlns:a16="http://schemas.microsoft.com/office/drawing/2014/main" id="{A70B8E6A-683E-93FE-D008-2BB2369478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74B0FA-5B2A-D625-E59C-07418CA8A592}"/>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3083068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F8395A-8E7B-E646-828F-4F9AE8805BD7}"/>
              </a:ext>
            </a:extLst>
          </p:cNvPr>
          <p:cNvSpPr>
            <a:spLocks noGrp="1"/>
          </p:cNvSpPr>
          <p:nvPr>
            <p:ph type="dt" sz="half" idx="10"/>
          </p:nvPr>
        </p:nvSpPr>
        <p:spPr/>
        <p:txBody>
          <a:bodyPr/>
          <a:lstStyle/>
          <a:p>
            <a:fld id="{DE6BA60F-DE6F-45D4-98F5-DAB0AE3C7AA8}" type="datetimeFigureOut">
              <a:rPr lang="en-US" smtClean="0"/>
              <a:t>1/30/2023</a:t>
            </a:fld>
            <a:endParaRPr lang="en-US"/>
          </a:p>
        </p:txBody>
      </p:sp>
      <p:sp>
        <p:nvSpPr>
          <p:cNvPr id="3" name="Footer Placeholder 2">
            <a:extLst>
              <a:ext uri="{FF2B5EF4-FFF2-40B4-BE49-F238E27FC236}">
                <a16:creationId xmlns:a16="http://schemas.microsoft.com/office/drawing/2014/main" id="{DC031A2E-0DF7-4404-65B2-F3C992E438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790C0A-C670-4146-9E75-78C1E3C772DF}"/>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1865993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99DE2-D029-A208-FC2A-F79160C88B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DD694B-7DBD-0C78-383F-42CAA4C0C1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4358C2-1B9C-26CE-0DE4-294C23B55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DA6462-808D-1E93-9819-5277335336D1}"/>
              </a:ext>
            </a:extLst>
          </p:cNvPr>
          <p:cNvSpPr>
            <a:spLocks noGrp="1"/>
          </p:cNvSpPr>
          <p:nvPr>
            <p:ph type="dt" sz="half" idx="10"/>
          </p:nvPr>
        </p:nvSpPr>
        <p:spPr/>
        <p:txBody>
          <a:bodyPr/>
          <a:lstStyle/>
          <a:p>
            <a:fld id="{DE6BA60F-DE6F-45D4-98F5-DAB0AE3C7AA8}" type="datetimeFigureOut">
              <a:rPr lang="en-US" smtClean="0"/>
              <a:t>1/30/2023</a:t>
            </a:fld>
            <a:endParaRPr lang="en-US"/>
          </a:p>
        </p:txBody>
      </p:sp>
      <p:sp>
        <p:nvSpPr>
          <p:cNvPr id="6" name="Footer Placeholder 5">
            <a:extLst>
              <a:ext uri="{FF2B5EF4-FFF2-40B4-BE49-F238E27FC236}">
                <a16:creationId xmlns:a16="http://schemas.microsoft.com/office/drawing/2014/main" id="{98F74754-9004-74CF-72C6-30CF5B890F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A86DE7-1C51-233F-32DD-831DF7542B4C}"/>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252790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79B7F-AB62-3B55-3377-85101AB699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77D260-78A4-5423-46E5-AB99F29830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1176F8-A8D8-016E-8A9C-46BCE3891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854A23-94C1-BEFD-3F67-71C80972BAE0}"/>
              </a:ext>
            </a:extLst>
          </p:cNvPr>
          <p:cNvSpPr>
            <a:spLocks noGrp="1"/>
          </p:cNvSpPr>
          <p:nvPr>
            <p:ph type="dt" sz="half" idx="10"/>
          </p:nvPr>
        </p:nvSpPr>
        <p:spPr/>
        <p:txBody>
          <a:bodyPr/>
          <a:lstStyle/>
          <a:p>
            <a:fld id="{DE6BA60F-DE6F-45D4-98F5-DAB0AE3C7AA8}" type="datetimeFigureOut">
              <a:rPr lang="en-US" smtClean="0"/>
              <a:t>1/30/2023</a:t>
            </a:fld>
            <a:endParaRPr lang="en-US"/>
          </a:p>
        </p:txBody>
      </p:sp>
      <p:sp>
        <p:nvSpPr>
          <p:cNvPr id="6" name="Footer Placeholder 5">
            <a:extLst>
              <a:ext uri="{FF2B5EF4-FFF2-40B4-BE49-F238E27FC236}">
                <a16:creationId xmlns:a16="http://schemas.microsoft.com/office/drawing/2014/main" id="{41655BF0-D34F-899D-1FB8-B37FD1C155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4FCC56-80A0-3F27-57FF-DF10380C74D7}"/>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127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A959D4-A39C-C2A9-E35A-17CBC20BEBA6}"/>
              </a:ext>
            </a:extLst>
          </p:cNvPr>
          <p:cNvSpPr>
            <a:spLocks noGrp="1"/>
          </p:cNvSpPr>
          <p:nvPr>
            <p:ph type="title"/>
          </p:nvPr>
        </p:nvSpPr>
        <p:spPr>
          <a:xfrm>
            <a:off x="838200" y="3270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5D15EE-5F98-EAC8-3D57-93F05E5417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77DF279-581C-0FF7-E891-4C053EA0E9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6BA60F-DE6F-45D4-98F5-DAB0AE3C7AA8}" type="datetimeFigureOut">
              <a:rPr lang="en-US" smtClean="0"/>
              <a:t>1/30/2023</a:t>
            </a:fld>
            <a:endParaRPr lang="en-US"/>
          </a:p>
        </p:txBody>
      </p:sp>
      <p:sp>
        <p:nvSpPr>
          <p:cNvPr id="5" name="Footer Placeholder 4">
            <a:extLst>
              <a:ext uri="{FF2B5EF4-FFF2-40B4-BE49-F238E27FC236}">
                <a16:creationId xmlns:a16="http://schemas.microsoft.com/office/drawing/2014/main" id="{8B2869D4-ACD8-E120-D12F-BA4F2A2383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9AD0BB-1444-8ED2-EC8E-0F95756A2B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D9921-1366-4828-99D6-72E4CD9886A9}" type="slidenum">
              <a:rPr lang="en-US" smtClean="0"/>
              <a:t>‹#›</a:t>
            </a:fld>
            <a:endParaRPr lang="en-US"/>
          </a:p>
        </p:txBody>
      </p:sp>
    </p:spTree>
    <p:extLst>
      <p:ext uri="{BB962C8B-B14F-4D97-AF65-F5344CB8AC3E}">
        <p14:creationId xmlns:p14="http://schemas.microsoft.com/office/powerpoint/2010/main" val="1020077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png"/><Relationship Id="rId3" Type="http://schemas.openxmlformats.org/officeDocument/2006/relationships/image" Target="../media/image110.png"/><Relationship Id="rId7" Type="http://schemas.openxmlformats.org/officeDocument/2006/relationships/image" Target="../media/image7.png"/><Relationship Id="rId12"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10.png"/><Relationship Id="rId11" Type="http://schemas.openxmlformats.org/officeDocument/2006/relationships/image" Target="../media/image10.png"/><Relationship Id="rId5" Type="http://schemas.openxmlformats.org/officeDocument/2006/relationships/image" Target="../media/image6.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210.png"/><Relationship Id="rId9" Type="http://schemas.openxmlformats.org/officeDocument/2006/relationships/image" Target="../media/image4.png"/><Relationship Id="rId1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210.png"/><Relationship Id="rId13" Type="http://schemas.openxmlformats.org/officeDocument/2006/relationships/image" Target="../media/image19.png"/><Relationship Id="rId3" Type="http://schemas.openxmlformats.org/officeDocument/2006/relationships/image" Target="../media/image120.png"/><Relationship Id="rId7" Type="http://schemas.openxmlformats.org/officeDocument/2006/relationships/image" Target="../media/image15.png"/><Relationship Id="rId12" Type="http://schemas.openxmlformats.org/officeDocument/2006/relationships/image" Target="../media/image18.png"/><Relationship Id="rId2"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140.png"/><Relationship Id="rId11" Type="http://schemas.openxmlformats.org/officeDocument/2006/relationships/image" Target="../media/image17.png"/><Relationship Id="rId5" Type="http://schemas.openxmlformats.org/officeDocument/2006/relationships/image" Target="../media/image9.png"/><Relationship Id="rId15" Type="http://schemas.openxmlformats.org/officeDocument/2006/relationships/image" Target="../media/image21.png"/><Relationship Id="rId10" Type="http://schemas.openxmlformats.org/officeDocument/2006/relationships/image" Target="../media/image310.png"/><Relationship Id="rId4" Type="http://schemas.openxmlformats.org/officeDocument/2006/relationships/image" Target="../media/image130.png"/><Relationship Id="rId9" Type="http://schemas.openxmlformats.org/officeDocument/2006/relationships/image" Target="../media/image16.png"/><Relationship Id="rId1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4.png"/><Relationship Id="rId3" Type="http://schemas.openxmlformats.org/officeDocument/2006/relationships/image" Target="../media/image120.png"/><Relationship Id="rId7" Type="http://schemas.openxmlformats.org/officeDocument/2006/relationships/image" Target="../media/image15.png"/><Relationship Id="rId12" Type="http://schemas.openxmlformats.org/officeDocument/2006/relationships/image" Target="../media/image23.png"/><Relationship Id="rId2"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140.png"/><Relationship Id="rId11" Type="http://schemas.openxmlformats.org/officeDocument/2006/relationships/image" Target="../media/image22.png"/><Relationship Id="rId5" Type="http://schemas.openxmlformats.org/officeDocument/2006/relationships/image" Target="../media/image9.png"/><Relationship Id="rId10" Type="http://schemas.openxmlformats.org/officeDocument/2006/relationships/image" Target="../media/image18.png"/><Relationship Id="rId4" Type="http://schemas.openxmlformats.org/officeDocument/2006/relationships/image" Target="../media/image130.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4.png"/><Relationship Id="rId3" Type="http://schemas.openxmlformats.org/officeDocument/2006/relationships/image" Target="../media/image120.png"/><Relationship Id="rId7" Type="http://schemas.openxmlformats.org/officeDocument/2006/relationships/image" Target="../media/image15.png"/><Relationship Id="rId12"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40.png"/><Relationship Id="rId11" Type="http://schemas.openxmlformats.org/officeDocument/2006/relationships/image" Target="../media/image22.png"/><Relationship Id="rId5" Type="http://schemas.openxmlformats.org/officeDocument/2006/relationships/image" Target="../media/image9.png"/><Relationship Id="rId10" Type="http://schemas.openxmlformats.org/officeDocument/2006/relationships/image" Target="../media/image18.png"/><Relationship Id="rId4" Type="http://schemas.openxmlformats.org/officeDocument/2006/relationships/image" Target="../media/image130.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30.png"/><Relationship Id="rId3" Type="http://schemas.openxmlformats.org/officeDocument/2006/relationships/image" Target="../media/image120.png"/><Relationship Id="rId7" Type="http://schemas.openxmlformats.org/officeDocument/2006/relationships/image" Target="../media/image15.png"/><Relationship Id="rId12"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40.png"/><Relationship Id="rId11" Type="http://schemas.openxmlformats.org/officeDocument/2006/relationships/image" Target="../media/image23.png"/><Relationship Id="rId5" Type="http://schemas.openxmlformats.org/officeDocument/2006/relationships/image" Target="../media/image9.png"/><Relationship Id="rId10" Type="http://schemas.openxmlformats.org/officeDocument/2006/relationships/image" Target="../media/image22.png"/><Relationship Id="rId4" Type="http://schemas.openxmlformats.org/officeDocument/2006/relationships/image" Target="../media/image130.pn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35.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image" Target="../media/image35.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40.png"/><Relationship Id="rId7" Type="http://schemas.openxmlformats.org/officeDocument/2006/relationships/image" Target="../media/image55.png"/><Relationship Id="rId2" Type="http://schemas.openxmlformats.org/officeDocument/2006/relationships/image" Target="../media/image330.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png"/><Relationship Id="rId4" Type="http://schemas.openxmlformats.org/officeDocument/2006/relationships/image" Target="../media/image52.png"/><Relationship Id="rId9" Type="http://schemas.openxmlformats.org/officeDocument/2006/relationships/image" Target="../media/image38.png"/></Relationships>
</file>

<file path=ppt/slides/_rels/slide2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40.png"/><Relationship Id="rId7" Type="http://schemas.openxmlformats.org/officeDocument/2006/relationships/image" Target="../media/image55.png"/><Relationship Id="rId2" Type="http://schemas.openxmlformats.org/officeDocument/2006/relationships/image" Target="../media/image330.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png"/><Relationship Id="rId4" Type="http://schemas.openxmlformats.org/officeDocument/2006/relationships/image" Target="../media/image52.png"/><Relationship Id="rId9"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2.png"/><Relationship Id="rId1" Type="http://schemas.openxmlformats.org/officeDocument/2006/relationships/slideLayout" Target="../slideLayouts/slideLayout3.xml"/><Relationship Id="rId4" Type="http://schemas.openxmlformats.org/officeDocument/2006/relationships/image" Target="../media/image35.svg"/></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8" Type="http://schemas.openxmlformats.org/officeDocument/2006/relationships/image" Target="../media/image210.png"/><Relationship Id="rId13" Type="http://schemas.openxmlformats.org/officeDocument/2006/relationships/image" Target="../media/image4.png"/><Relationship Id="rId3" Type="http://schemas.openxmlformats.org/officeDocument/2006/relationships/image" Target="../media/image430.png"/><Relationship Id="rId7" Type="http://schemas.openxmlformats.org/officeDocument/2006/relationships/image" Target="../media/image15.png"/><Relationship Id="rId12" Type="http://schemas.openxmlformats.org/officeDocument/2006/relationships/image" Target="../media/image44.png"/><Relationship Id="rId2"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140.png"/><Relationship Id="rId11" Type="http://schemas.openxmlformats.org/officeDocument/2006/relationships/image" Target="../media/image17.png"/><Relationship Id="rId5" Type="http://schemas.openxmlformats.org/officeDocument/2006/relationships/image" Target="../media/image9.png"/><Relationship Id="rId15" Type="http://schemas.openxmlformats.org/officeDocument/2006/relationships/image" Target="../media/image21.png"/><Relationship Id="rId10" Type="http://schemas.openxmlformats.org/officeDocument/2006/relationships/image" Target="../media/image310.png"/><Relationship Id="rId4" Type="http://schemas.openxmlformats.org/officeDocument/2006/relationships/image" Target="../media/image110.png"/><Relationship Id="rId9" Type="http://schemas.openxmlformats.org/officeDocument/2006/relationships/image" Target="../media/image16.png"/><Relationship Id="rId14" Type="http://schemas.openxmlformats.org/officeDocument/2006/relationships/image" Target="../media/image20.png"/></Relationships>
</file>

<file path=ppt/slides/_rels/slide3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110.png"/><Relationship Id="rId7" Type="http://schemas.openxmlformats.org/officeDocument/2006/relationships/image" Target="../media/image4.png"/><Relationship Id="rId2"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0.png"/><Relationship Id="rId5" Type="http://schemas.openxmlformats.org/officeDocument/2006/relationships/image" Target="../media/image16.png"/><Relationship Id="rId10" Type="http://schemas.openxmlformats.org/officeDocument/2006/relationships/image" Target="../media/image49.png"/><Relationship Id="rId4" Type="http://schemas.openxmlformats.org/officeDocument/2006/relationships/image" Target="../media/image45.png"/><Relationship Id="rId9" Type="http://schemas.openxmlformats.org/officeDocument/2006/relationships/image" Target="../media/image48.png"/></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8.png"/><Relationship Id="rId1" Type="http://schemas.openxmlformats.org/officeDocument/2006/relationships/slideLayout" Target="../slideLayouts/slideLayout3.xml"/><Relationship Id="rId4" Type="http://schemas.openxmlformats.org/officeDocument/2006/relationships/image" Target="../media/image35.svg"/></Relationships>
</file>

<file path=ppt/slides/_rels/slide3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60.png"/><Relationship Id="rId1" Type="http://schemas.openxmlformats.org/officeDocument/2006/relationships/slideLayout" Target="../slideLayouts/slideLayout3.xml"/><Relationship Id="rId4" Type="http://schemas.openxmlformats.org/officeDocument/2006/relationships/image" Target="../media/image35.svg"/></Relationships>
</file>

<file path=ppt/slides/_rels/slide39.xml.rels><?xml version="1.0" encoding="UTF-8" standalone="yes"?>
<Relationships xmlns="http://schemas.openxmlformats.org/package/2006/relationships"><Relationship Id="rId2" Type="http://schemas.openxmlformats.org/officeDocument/2006/relationships/image" Target="../media/image58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61.png"/><Relationship Id="rId1" Type="http://schemas.openxmlformats.org/officeDocument/2006/relationships/slideLayout" Target="../slideLayouts/slideLayout3.xml"/><Relationship Id="rId4" Type="http://schemas.openxmlformats.org/officeDocument/2006/relationships/image" Target="../media/image35.sv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59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0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0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10.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F75B5-ED69-27C1-9FB0-854DF4386A5D}"/>
              </a:ext>
            </a:extLst>
          </p:cNvPr>
          <p:cNvSpPr>
            <a:spLocks noGrp="1"/>
          </p:cNvSpPr>
          <p:nvPr>
            <p:ph type="ctrTitle"/>
          </p:nvPr>
        </p:nvSpPr>
        <p:spPr/>
        <p:txBody>
          <a:bodyPr>
            <a:normAutofit/>
          </a:bodyPr>
          <a:lstStyle/>
          <a:p>
            <a:r>
              <a:rPr lang="en-US" dirty="0"/>
              <a:t>MS&amp;E 228: Causality in Observational Data</a:t>
            </a:r>
          </a:p>
        </p:txBody>
      </p:sp>
      <p:sp>
        <p:nvSpPr>
          <p:cNvPr id="3" name="Subtitle 2">
            <a:extLst>
              <a:ext uri="{FF2B5EF4-FFF2-40B4-BE49-F238E27FC236}">
                <a16:creationId xmlns:a16="http://schemas.microsoft.com/office/drawing/2014/main" id="{EB45C2F9-CD64-87A9-69E9-D402FA9F049B}"/>
              </a:ext>
            </a:extLst>
          </p:cNvPr>
          <p:cNvSpPr>
            <a:spLocks noGrp="1"/>
          </p:cNvSpPr>
          <p:nvPr>
            <p:ph type="subTitle" idx="1"/>
          </p:nvPr>
        </p:nvSpPr>
        <p:spPr/>
        <p:txBody>
          <a:bodyPr/>
          <a:lstStyle/>
          <a:p>
            <a:r>
              <a:rPr lang="en-US" dirty="0"/>
              <a:t>Vasilis Syrgkanis</a:t>
            </a:r>
          </a:p>
          <a:p>
            <a:r>
              <a:rPr lang="en-US" dirty="0"/>
              <a:t>MS&amp;E, Stanford</a:t>
            </a:r>
          </a:p>
        </p:txBody>
      </p:sp>
    </p:spTree>
    <p:extLst>
      <p:ext uri="{BB962C8B-B14F-4D97-AF65-F5344CB8AC3E}">
        <p14:creationId xmlns:p14="http://schemas.microsoft.com/office/powerpoint/2010/main" val="1536910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7" name="Straight Connector 236">
            <a:extLst>
              <a:ext uri="{FF2B5EF4-FFF2-40B4-BE49-F238E27FC236}">
                <a16:creationId xmlns:a16="http://schemas.microsoft.com/office/drawing/2014/main" id="{8421BE94-97EC-DD2D-FB20-14BCF2A37071}"/>
              </a:ext>
            </a:extLst>
          </p:cNvPr>
          <p:cNvCxnSpPr>
            <a:cxnSpLocks/>
          </p:cNvCxnSpPr>
          <p:nvPr/>
        </p:nvCxnSpPr>
        <p:spPr>
          <a:xfrm>
            <a:off x="3633611" y="6419481"/>
            <a:ext cx="4895935" cy="35019"/>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27" name="Multiplication Sign 26">
            <a:extLst>
              <a:ext uri="{FF2B5EF4-FFF2-40B4-BE49-F238E27FC236}">
                <a16:creationId xmlns:a16="http://schemas.microsoft.com/office/drawing/2014/main" id="{EEA92579-382C-9976-ADBD-83A642D57B51}"/>
              </a:ext>
            </a:extLst>
          </p:cNvPr>
          <p:cNvSpPr/>
          <p:nvPr/>
        </p:nvSpPr>
        <p:spPr>
          <a:xfrm>
            <a:off x="2144269" y="231964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 name="Multiplication Sign 27">
            <a:extLst>
              <a:ext uri="{FF2B5EF4-FFF2-40B4-BE49-F238E27FC236}">
                <a16:creationId xmlns:a16="http://schemas.microsoft.com/office/drawing/2014/main" id="{99993DC6-6F0F-8389-3DE2-FEBB6222E79A}"/>
              </a:ext>
            </a:extLst>
          </p:cNvPr>
          <p:cNvSpPr/>
          <p:nvPr/>
        </p:nvSpPr>
        <p:spPr>
          <a:xfrm>
            <a:off x="2144269" y="273207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 name="Multiplication Sign 28">
            <a:extLst>
              <a:ext uri="{FF2B5EF4-FFF2-40B4-BE49-F238E27FC236}">
                <a16:creationId xmlns:a16="http://schemas.microsoft.com/office/drawing/2014/main" id="{703EAF17-DCCC-D390-1958-7F87FE34E8F7}"/>
              </a:ext>
            </a:extLst>
          </p:cNvPr>
          <p:cNvSpPr/>
          <p:nvPr/>
        </p:nvSpPr>
        <p:spPr>
          <a:xfrm>
            <a:off x="2144269" y="285513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 name="Multiplication Sign 29">
            <a:extLst>
              <a:ext uri="{FF2B5EF4-FFF2-40B4-BE49-F238E27FC236}">
                <a16:creationId xmlns:a16="http://schemas.microsoft.com/office/drawing/2014/main" id="{6A2A1252-1366-5201-D1DA-805BBA31195F}"/>
              </a:ext>
            </a:extLst>
          </p:cNvPr>
          <p:cNvSpPr/>
          <p:nvPr/>
        </p:nvSpPr>
        <p:spPr>
          <a:xfrm>
            <a:off x="2144269" y="305207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 name="Multiplication Sign 30">
            <a:extLst>
              <a:ext uri="{FF2B5EF4-FFF2-40B4-BE49-F238E27FC236}">
                <a16:creationId xmlns:a16="http://schemas.microsoft.com/office/drawing/2014/main" id="{051EE154-BB26-04A8-42E9-1C0AEE2A4B3C}"/>
              </a:ext>
            </a:extLst>
          </p:cNvPr>
          <p:cNvSpPr/>
          <p:nvPr/>
        </p:nvSpPr>
        <p:spPr>
          <a:xfrm>
            <a:off x="2144269" y="335543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2" name="Multiplication Sign 31">
            <a:extLst>
              <a:ext uri="{FF2B5EF4-FFF2-40B4-BE49-F238E27FC236}">
                <a16:creationId xmlns:a16="http://schemas.microsoft.com/office/drawing/2014/main" id="{CC4B5377-FF4F-0041-0C66-655FFF68B605}"/>
              </a:ext>
            </a:extLst>
          </p:cNvPr>
          <p:cNvSpPr/>
          <p:nvPr/>
        </p:nvSpPr>
        <p:spPr>
          <a:xfrm>
            <a:off x="2144269" y="389092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3" name="Multiplication Sign 32">
            <a:extLst>
              <a:ext uri="{FF2B5EF4-FFF2-40B4-BE49-F238E27FC236}">
                <a16:creationId xmlns:a16="http://schemas.microsoft.com/office/drawing/2014/main" id="{83B148AF-0509-FDE0-B04F-4F0263FBD12F}"/>
              </a:ext>
            </a:extLst>
          </p:cNvPr>
          <p:cNvSpPr/>
          <p:nvPr/>
        </p:nvSpPr>
        <p:spPr>
          <a:xfrm>
            <a:off x="2144269" y="190139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4" name="Plus Sign 33">
            <a:extLst>
              <a:ext uri="{FF2B5EF4-FFF2-40B4-BE49-F238E27FC236}">
                <a16:creationId xmlns:a16="http://schemas.microsoft.com/office/drawing/2014/main" id="{20CD8BED-EE96-8B81-3A7E-C3E469E8D5BA}"/>
              </a:ext>
            </a:extLst>
          </p:cNvPr>
          <p:cNvSpPr/>
          <p:nvPr/>
        </p:nvSpPr>
        <p:spPr>
          <a:xfrm>
            <a:off x="2144269" y="315681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5" name="Plus Sign 34">
            <a:extLst>
              <a:ext uri="{FF2B5EF4-FFF2-40B4-BE49-F238E27FC236}">
                <a16:creationId xmlns:a16="http://schemas.microsoft.com/office/drawing/2014/main" id="{AFA24F12-5780-DA2A-FF9D-3A7ACA6B5448}"/>
              </a:ext>
            </a:extLst>
          </p:cNvPr>
          <p:cNvSpPr/>
          <p:nvPr/>
        </p:nvSpPr>
        <p:spPr>
          <a:xfrm>
            <a:off x="2144269" y="364378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6" name="Plus Sign 35">
            <a:extLst>
              <a:ext uri="{FF2B5EF4-FFF2-40B4-BE49-F238E27FC236}">
                <a16:creationId xmlns:a16="http://schemas.microsoft.com/office/drawing/2014/main" id="{C07AA722-3EAE-868E-1C4A-B428748FF233}"/>
              </a:ext>
            </a:extLst>
          </p:cNvPr>
          <p:cNvSpPr/>
          <p:nvPr/>
        </p:nvSpPr>
        <p:spPr>
          <a:xfrm>
            <a:off x="2144269" y="411769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7" name="Plus Sign 36">
            <a:extLst>
              <a:ext uri="{FF2B5EF4-FFF2-40B4-BE49-F238E27FC236}">
                <a16:creationId xmlns:a16="http://schemas.microsoft.com/office/drawing/2014/main" id="{831FFD13-BF18-567E-8CD5-C58F9DE67828}"/>
              </a:ext>
            </a:extLst>
          </p:cNvPr>
          <p:cNvSpPr/>
          <p:nvPr/>
        </p:nvSpPr>
        <p:spPr>
          <a:xfrm>
            <a:off x="2144269" y="429432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8" name="Plus Sign 37">
            <a:extLst>
              <a:ext uri="{FF2B5EF4-FFF2-40B4-BE49-F238E27FC236}">
                <a16:creationId xmlns:a16="http://schemas.microsoft.com/office/drawing/2014/main" id="{0B4C7067-6E9C-7F54-A8C9-D7520FBAF8ED}"/>
              </a:ext>
            </a:extLst>
          </p:cNvPr>
          <p:cNvSpPr/>
          <p:nvPr/>
        </p:nvSpPr>
        <p:spPr>
          <a:xfrm>
            <a:off x="2144269" y="442641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9" name="Plus Sign 38">
            <a:extLst>
              <a:ext uri="{FF2B5EF4-FFF2-40B4-BE49-F238E27FC236}">
                <a16:creationId xmlns:a16="http://schemas.microsoft.com/office/drawing/2014/main" id="{035970CF-4BFA-ED57-D420-C0A3507EA316}"/>
              </a:ext>
            </a:extLst>
          </p:cNvPr>
          <p:cNvSpPr/>
          <p:nvPr/>
        </p:nvSpPr>
        <p:spPr>
          <a:xfrm>
            <a:off x="2144269" y="470728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40" name="Plus Sign 39">
            <a:extLst>
              <a:ext uri="{FF2B5EF4-FFF2-40B4-BE49-F238E27FC236}">
                <a16:creationId xmlns:a16="http://schemas.microsoft.com/office/drawing/2014/main" id="{0379940B-3354-0FCF-A561-CFC931BF0B46}"/>
              </a:ext>
            </a:extLst>
          </p:cNvPr>
          <p:cNvSpPr/>
          <p:nvPr/>
        </p:nvSpPr>
        <p:spPr>
          <a:xfrm>
            <a:off x="2144269" y="51789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cxnSp>
        <p:nvCxnSpPr>
          <p:cNvPr id="44" name="Straight Connector 43">
            <a:extLst>
              <a:ext uri="{FF2B5EF4-FFF2-40B4-BE49-F238E27FC236}">
                <a16:creationId xmlns:a16="http://schemas.microsoft.com/office/drawing/2014/main" id="{3A34BCEA-86C9-9771-356C-AEDCEE5AC51E}"/>
              </a:ext>
            </a:extLst>
          </p:cNvPr>
          <p:cNvCxnSpPr>
            <a:cxnSpLocks/>
          </p:cNvCxnSpPr>
          <p:nvPr/>
        </p:nvCxnSpPr>
        <p:spPr>
          <a:xfrm>
            <a:off x="431800" y="5681133"/>
            <a:ext cx="11167533" cy="46567"/>
          </a:xfrm>
          <a:prstGeom prst="line">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E395F0E6-0359-762E-4E4D-6F157D714521}"/>
              </a:ext>
            </a:extLst>
          </p:cNvPr>
          <p:cNvCxnSpPr>
            <a:cxnSpLocks/>
          </p:cNvCxnSpPr>
          <p:nvPr/>
        </p:nvCxnSpPr>
        <p:spPr>
          <a:xfrm>
            <a:off x="2658879" y="3628689"/>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5F9ED4F4-2CE4-D3C5-D998-2F3DE4739D34}"/>
                  </a:ext>
                </a:extLst>
              </p:cNvPr>
              <p:cNvSpPr txBox="1"/>
              <p:nvPr/>
            </p:nvSpPr>
            <p:spPr>
              <a:xfrm>
                <a:off x="2349329" y="3200563"/>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=0</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54" name="TextBox 53">
                <a:extLst>
                  <a:ext uri="{FF2B5EF4-FFF2-40B4-BE49-F238E27FC236}">
                    <a16:creationId xmlns:a16="http://schemas.microsoft.com/office/drawing/2014/main" id="{5F9ED4F4-2CE4-D3C5-D998-2F3DE4739D34}"/>
                  </a:ext>
                </a:extLst>
              </p:cNvPr>
              <p:cNvSpPr txBox="1">
                <a:spLocks noRot="1" noChangeAspect="1" noMove="1" noResize="1" noEditPoints="1" noAdjustHandles="1" noChangeArrowheads="1" noChangeShapeType="1" noTextEdit="1"/>
              </p:cNvSpPr>
              <p:nvPr/>
            </p:nvSpPr>
            <p:spPr>
              <a:xfrm>
                <a:off x="2349329" y="3200563"/>
                <a:ext cx="1384995" cy="369332"/>
              </a:xfrm>
              <a:prstGeom prst="rect">
                <a:avLst/>
              </a:prstGeom>
              <a:blipFill>
                <a:blip r:embed="rId2"/>
                <a:stretch>
                  <a:fillRect/>
                </a:stretch>
              </a:blipFill>
            </p:spPr>
            <p:txBody>
              <a:bodyPr/>
              <a:lstStyle/>
              <a:p>
                <a:r>
                  <a:rPr lang="en-US">
                    <a:noFill/>
                  </a:rPr>
                  <a:t> </a:t>
                </a:r>
              </a:p>
            </p:txBody>
          </p:sp>
        </mc:Fallback>
      </mc:AlternateContent>
      <p:sp>
        <p:nvSpPr>
          <p:cNvPr id="55" name="TextBox 54">
            <a:extLst>
              <a:ext uri="{FF2B5EF4-FFF2-40B4-BE49-F238E27FC236}">
                <a16:creationId xmlns:a16="http://schemas.microsoft.com/office/drawing/2014/main" id="{B6406AC7-55B5-19D9-9F62-3EE806861068}"/>
              </a:ext>
            </a:extLst>
          </p:cNvPr>
          <p:cNvSpPr txBox="1"/>
          <p:nvPr/>
        </p:nvSpPr>
        <p:spPr>
          <a:xfrm>
            <a:off x="2457206" y="3656017"/>
            <a:ext cx="1200785" cy="646331"/>
          </a:xfrm>
          <a:prstGeom prst="rect">
            <a:avLst/>
          </a:prstGeom>
          <a:noFill/>
        </p:spPr>
        <p:txBody>
          <a:bodyPr wrap="square" rtlCol="0">
            <a:spAutoFit/>
          </a:bodyPr>
          <a:lstStyle/>
          <a:p>
            <a:pPr algn="ctr"/>
            <a:r>
              <a:rPr lang="en-US" dirty="0">
                <a:latin typeface="+mj-lt"/>
              </a:rPr>
              <a:t>Selection based on X</a:t>
            </a:r>
          </a:p>
        </p:txBody>
      </p:sp>
      <p:sp>
        <p:nvSpPr>
          <p:cNvPr id="57" name="Freeform: Shape 56">
            <a:extLst>
              <a:ext uri="{FF2B5EF4-FFF2-40B4-BE49-F238E27FC236}">
                <a16:creationId xmlns:a16="http://schemas.microsoft.com/office/drawing/2014/main" id="{5D4079AD-0B7C-1F38-40A9-A1A79D208FF5}"/>
              </a:ext>
            </a:extLst>
          </p:cNvPr>
          <p:cNvSpPr/>
          <p:nvPr/>
        </p:nvSpPr>
        <p:spPr>
          <a:xfrm>
            <a:off x="355007" y="1754665"/>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59" name="Straight Connector 58">
            <a:extLst>
              <a:ext uri="{FF2B5EF4-FFF2-40B4-BE49-F238E27FC236}">
                <a16:creationId xmlns:a16="http://schemas.microsoft.com/office/drawing/2014/main" id="{A9026791-9B86-A2F7-7E20-4B297E34F07D}"/>
              </a:ext>
            </a:extLst>
          </p:cNvPr>
          <p:cNvCxnSpPr>
            <a:cxnSpLocks/>
          </p:cNvCxnSpPr>
          <p:nvPr/>
        </p:nvCxnSpPr>
        <p:spPr>
          <a:xfrm flipV="1">
            <a:off x="1145920"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4BCE5F-5201-6BAD-A3B3-5C2C6A56ED15}"/>
                  </a:ext>
                </a:extLst>
              </p:cNvPr>
              <p:cNvSpPr txBox="1"/>
              <p:nvPr/>
            </p:nvSpPr>
            <p:spPr>
              <a:xfrm>
                <a:off x="97916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61" name="TextBox 60">
                <a:extLst>
                  <a:ext uri="{FF2B5EF4-FFF2-40B4-BE49-F238E27FC236}">
                    <a16:creationId xmlns:a16="http://schemas.microsoft.com/office/drawing/2014/main" id="{C44BCE5F-5201-6BAD-A3B3-5C2C6A56ED15}"/>
                  </a:ext>
                </a:extLst>
              </p:cNvPr>
              <p:cNvSpPr txBox="1">
                <a:spLocks noRot="1" noChangeAspect="1" noMove="1" noResize="1" noEditPoints="1" noAdjustHandles="1" noChangeArrowheads="1" noChangeShapeType="1" noTextEdit="1"/>
              </p:cNvSpPr>
              <p:nvPr/>
            </p:nvSpPr>
            <p:spPr>
              <a:xfrm>
                <a:off x="979163" y="867794"/>
                <a:ext cx="633891" cy="387927"/>
              </a:xfrm>
              <a:prstGeom prst="rect">
                <a:avLst/>
              </a:prstGeom>
              <a:blipFill>
                <a:blip r:embed="rId3"/>
                <a:stretch>
                  <a:fillRect/>
                </a:stretch>
              </a:blipFill>
            </p:spPr>
            <p:txBody>
              <a:bodyPr/>
              <a:lstStyle/>
              <a:p>
                <a:r>
                  <a:rPr lang="en-US">
                    <a:noFill/>
                  </a:rPr>
                  <a:t> </a:t>
                </a:r>
              </a:p>
            </p:txBody>
          </p:sp>
        </mc:Fallback>
      </mc:AlternateContent>
      <p:sp>
        <p:nvSpPr>
          <p:cNvPr id="81" name="Multiplication Sign 80">
            <a:extLst>
              <a:ext uri="{FF2B5EF4-FFF2-40B4-BE49-F238E27FC236}">
                <a16:creationId xmlns:a16="http://schemas.microsoft.com/office/drawing/2014/main" id="{9BD2FC51-95C9-BEA4-3574-10430E548442}"/>
              </a:ext>
            </a:extLst>
          </p:cNvPr>
          <p:cNvSpPr/>
          <p:nvPr/>
        </p:nvSpPr>
        <p:spPr>
          <a:xfrm>
            <a:off x="2144269" y="261855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2" name="Multiplication Sign 81">
            <a:extLst>
              <a:ext uri="{FF2B5EF4-FFF2-40B4-BE49-F238E27FC236}">
                <a16:creationId xmlns:a16="http://schemas.microsoft.com/office/drawing/2014/main" id="{5219C919-045F-F127-1070-09FA29270361}"/>
              </a:ext>
            </a:extLst>
          </p:cNvPr>
          <p:cNvSpPr/>
          <p:nvPr/>
        </p:nvSpPr>
        <p:spPr>
          <a:xfrm>
            <a:off x="2144269" y="295740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3" name="Plus Sign 82">
            <a:extLst>
              <a:ext uri="{FF2B5EF4-FFF2-40B4-BE49-F238E27FC236}">
                <a16:creationId xmlns:a16="http://schemas.microsoft.com/office/drawing/2014/main" id="{E97051DA-D8F4-5183-B854-7653411939B2}"/>
              </a:ext>
            </a:extLst>
          </p:cNvPr>
          <p:cNvSpPr/>
          <p:nvPr/>
        </p:nvSpPr>
        <p:spPr>
          <a:xfrm>
            <a:off x="2144269" y="453880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84" name="Plus Sign 83">
            <a:extLst>
              <a:ext uri="{FF2B5EF4-FFF2-40B4-BE49-F238E27FC236}">
                <a16:creationId xmlns:a16="http://schemas.microsoft.com/office/drawing/2014/main" id="{3D11AD4A-342C-00A2-AB01-D61AF5C0FE1A}"/>
              </a:ext>
            </a:extLst>
          </p:cNvPr>
          <p:cNvSpPr/>
          <p:nvPr/>
        </p:nvSpPr>
        <p:spPr>
          <a:xfrm>
            <a:off x="2144269" y="488299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85" name="Oval 84">
            <a:extLst>
              <a:ext uri="{FF2B5EF4-FFF2-40B4-BE49-F238E27FC236}">
                <a16:creationId xmlns:a16="http://schemas.microsoft.com/office/drawing/2014/main" id="{0CFB601F-6BB9-45B9-C72A-1C161436B3FC}"/>
              </a:ext>
            </a:extLst>
          </p:cNvPr>
          <p:cNvSpPr/>
          <p:nvPr/>
        </p:nvSpPr>
        <p:spPr>
          <a:xfrm>
            <a:off x="1180429" y="237383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6" name="Oval 85">
            <a:extLst>
              <a:ext uri="{FF2B5EF4-FFF2-40B4-BE49-F238E27FC236}">
                <a16:creationId xmlns:a16="http://schemas.microsoft.com/office/drawing/2014/main" id="{8922F5A4-2BF8-1FEF-F947-41180242D27F}"/>
              </a:ext>
            </a:extLst>
          </p:cNvPr>
          <p:cNvSpPr/>
          <p:nvPr/>
        </p:nvSpPr>
        <p:spPr>
          <a:xfrm>
            <a:off x="1180429" y="278626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7" name="Oval 86">
            <a:extLst>
              <a:ext uri="{FF2B5EF4-FFF2-40B4-BE49-F238E27FC236}">
                <a16:creationId xmlns:a16="http://schemas.microsoft.com/office/drawing/2014/main" id="{75FB31A2-345D-B27E-386D-D6DA21E377F6}"/>
              </a:ext>
            </a:extLst>
          </p:cNvPr>
          <p:cNvSpPr/>
          <p:nvPr/>
        </p:nvSpPr>
        <p:spPr>
          <a:xfrm>
            <a:off x="1180429" y="29093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8" name="Oval 87">
            <a:extLst>
              <a:ext uri="{FF2B5EF4-FFF2-40B4-BE49-F238E27FC236}">
                <a16:creationId xmlns:a16="http://schemas.microsoft.com/office/drawing/2014/main" id="{731BA6A3-02F8-0A60-8444-79913F71E8ED}"/>
              </a:ext>
            </a:extLst>
          </p:cNvPr>
          <p:cNvSpPr/>
          <p:nvPr/>
        </p:nvSpPr>
        <p:spPr>
          <a:xfrm>
            <a:off x="1180429" y="310626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9" name="Oval 88">
            <a:extLst>
              <a:ext uri="{FF2B5EF4-FFF2-40B4-BE49-F238E27FC236}">
                <a16:creationId xmlns:a16="http://schemas.microsoft.com/office/drawing/2014/main" id="{775F5C3C-2C14-A34E-9DCE-CF42247E3185}"/>
              </a:ext>
            </a:extLst>
          </p:cNvPr>
          <p:cNvSpPr/>
          <p:nvPr/>
        </p:nvSpPr>
        <p:spPr>
          <a:xfrm>
            <a:off x="1180429" y="340962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0" name="Oval 89">
            <a:extLst>
              <a:ext uri="{FF2B5EF4-FFF2-40B4-BE49-F238E27FC236}">
                <a16:creationId xmlns:a16="http://schemas.microsoft.com/office/drawing/2014/main" id="{0323EF78-B463-00A4-E26F-250F86711A65}"/>
              </a:ext>
            </a:extLst>
          </p:cNvPr>
          <p:cNvSpPr/>
          <p:nvPr/>
        </p:nvSpPr>
        <p:spPr>
          <a:xfrm>
            <a:off x="1180429" y="39451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1" name="Oval 90">
            <a:extLst>
              <a:ext uri="{FF2B5EF4-FFF2-40B4-BE49-F238E27FC236}">
                <a16:creationId xmlns:a16="http://schemas.microsoft.com/office/drawing/2014/main" id="{B4BA914C-65B2-85BF-B69D-841149A2B43D}"/>
              </a:ext>
            </a:extLst>
          </p:cNvPr>
          <p:cNvSpPr/>
          <p:nvPr/>
        </p:nvSpPr>
        <p:spPr>
          <a:xfrm>
            <a:off x="1180429" y="195557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2" name="Oval 91">
            <a:extLst>
              <a:ext uri="{FF2B5EF4-FFF2-40B4-BE49-F238E27FC236}">
                <a16:creationId xmlns:a16="http://schemas.microsoft.com/office/drawing/2014/main" id="{8845C0DB-7E33-6E10-C661-316B5B0E57ED}"/>
              </a:ext>
            </a:extLst>
          </p:cNvPr>
          <p:cNvSpPr/>
          <p:nvPr/>
        </p:nvSpPr>
        <p:spPr>
          <a:xfrm>
            <a:off x="1180429" y="321100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3" name="Oval 92">
            <a:extLst>
              <a:ext uri="{FF2B5EF4-FFF2-40B4-BE49-F238E27FC236}">
                <a16:creationId xmlns:a16="http://schemas.microsoft.com/office/drawing/2014/main" id="{F455FD22-195B-B4D8-CE5F-41694754316E}"/>
              </a:ext>
            </a:extLst>
          </p:cNvPr>
          <p:cNvSpPr/>
          <p:nvPr/>
        </p:nvSpPr>
        <p:spPr>
          <a:xfrm>
            <a:off x="1180429" y="36979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4" name="Oval 93">
            <a:extLst>
              <a:ext uri="{FF2B5EF4-FFF2-40B4-BE49-F238E27FC236}">
                <a16:creationId xmlns:a16="http://schemas.microsoft.com/office/drawing/2014/main" id="{7D16DEDB-D9AB-0A5D-8E8F-19ED2088855E}"/>
              </a:ext>
            </a:extLst>
          </p:cNvPr>
          <p:cNvSpPr/>
          <p:nvPr/>
        </p:nvSpPr>
        <p:spPr>
          <a:xfrm>
            <a:off x="1180429" y="417188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5" name="Oval 94">
            <a:extLst>
              <a:ext uri="{FF2B5EF4-FFF2-40B4-BE49-F238E27FC236}">
                <a16:creationId xmlns:a16="http://schemas.microsoft.com/office/drawing/2014/main" id="{E48287A7-9E39-D428-8C4F-1C8B57ACC5D2}"/>
              </a:ext>
            </a:extLst>
          </p:cNvPr>
          <p:cNvSpPr/>
          <p:nvPr/>
        </p:nvSpPr>
        <p:spPr>
          <a:xfrm>
            <a:off x="1180429" y="43485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6" name="Oval 95">
            <a:extLst>
              <a:ext uri="{FF2B5EF4-FFF2-40B4-BE49-F238E27FC236}">
                <a16:creationId xmlns:a16="http://schemas.microsoft.com/office/drawing/2014/main" id="{8B96E267-FD4F-7528-B3E2-E6C604CB1091}"/>
              </a:ext>
            </a:extLst>
          </p:cNvPr>
          <p:cNvSpPr/>
          <p:nvPr/>
        </p:nvSpPr>
        <p:spPr>
          <a:xfrm>
            <a:off x="1180429" y="44806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7" name="Oval 96">
            <a:extLst>
              <a:ext uri="{FF2B5EF4-FFF2-40B4-BE49-F238E27FC236}">
                <a16:creationId xmlns:a16="http://schemas.microsoft.com/office/drawing/2014/main" id="{AC2C73B3-386C-D172-1575-E5DBC1D805BA}"/>
              </a:ext>
            </a:extLst>
          </p:cNvPr>
          <p:cNvSpPr/>
          <p:nvPr/>
        </p:nvSpPr>
        <p:spPr>
          <a:xfrm>
            <a:off x="1180429" y="47614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8" name="Oval 97">
            <a:extLst>
              <a:ext uri="{FF2B5EF4-FFF2-40B4-BE49-F238E27FC236}">
                <a16:creationId xmlns:a16="http://schemas.microsoft.com/office/drawing/2014/main" id="{DC1E782B-8247-E1C6-633A-7567652426E8}"/>
              </a:ext>
            </a:extLst>
          </p:cNvPr>
          <p:cNvSpPr/>
          <p:nvPr/>
        </p:nvSpPr>
        <p:spPr>
          <a:xfrm>
            <a:off x="1180429" y="523315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9" name="Oval 98">
            <a:extLst>
              <a:ext uri="{FF2B5EF4-FFF2-40B4-BE49-F238E27FC236}">
                <a16:creationId xmlns:a16="http://schemas.microsoft.com/office/drawing/2014/main" id="{FDBE11A9-3BA4-4370-D66C-B0C85A095E55}"/>
              </a:ext>
            </a:extLst>
          </p:cNvPr>
          <p:cNvSpPr/>
          <p:nvPr/>
        </p:nvSpPr>
        <p:spPr>
          <a:xfrm>
            <a:off x="1180429" y="26727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0" name="Oval 99">
            <a:extLst>
              <a:ext uri="{FF2B5EF4-FFF2-40B4-BE49-F238E27FC236}">
                <a16:creationId xmlns:a16="http://schemas.microsoft.com/office/drawing/2014/main" id="{56BAC54B-5C5B-88FF-444D-14710ECFE1CC}"/>
              </a:ext>
            </a:extLst>
          </p:cNvPr>
          <p:cNvSpPr/>
          <p:nvPr/>
        </p:nvSpPr>
        <p:spPr>
          <a:xfrm>
            <a:off x="1180429" y="301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1" name="Oval 100">
            <a:extLst>
              <a:ext uri="{FF2B5EF4-FFF2-40B4-BE49-F238E27FC236}">
                <a16:creationId xmlns:a16="http://schemas.microsoft.com/office/drawing/2014/main" id="{BD5D82C3-2A56-FB4E-BF57-D32E21A272CD}"/>
              </a:ext>
            </a:extLst>
          </p:cNvPr>
          <p:cNvSpPr/>
          <p:nvPr/>
        </p:nvSpPr>
        <p:spPr>
          <a:xfrm>
            <a:off x="1180429" y="459299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02" name="Oval 101">
            <a:extLst>
              <a:ext uri="{FF2B5EF4-FFF2-40B4-BE49-F238E27FC236}">
                <a16:creationId xmlns:a16="http://schemas.microsoft.com/office/drawing/2014/main" id="{95EB9BB8-AEC7-08F3-3F2A-B91D531EF1E6}"/>
              </a:ext>
            </a:extLst>
          </p:cNvPr>
          <p:cNvSpPr/>
          <p:nvPr/>
        </p:nvSpPr>
        <p:spPr>
          <a:xfrm>
            <a:off x="1180429" y="493718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03" name="Multiplication Sign 102">
            <a:extLst>
              <a:ext uri="{FF2B5EF4-FFF2-40B4-BE49-F238E27FC236}">
                <a16:creationId xmlns:a16="http://schemas.microsoft.com/office/drawing/2014/main" id="{7EB76019-72FD-F139-81F7-A02C4D18BEDE}"/>
              </a:ext>
            </a:extLst>
          </p:cNvPr>
          <p:cNvSpPr/>
          <p:nvPr/>
        </p:nvSpPr>
        <p:spPr>
          <a:xfrm>
            <a:off x="3937417" y="231889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4" name="Multiplication Sign 103">
            <a:extLst>
              <a:ext uri="{FF2B5EF4-FFF2-40B4-BE49-F238E27FC236}">
                <a16:creationId xmlns:a16="http://schemas.microsoft.com/office/drawing/2014/main" id="{6F009802-9A38-9D3A-171A-2E046B601B5B}"/>
              </a:ext>
            </a:extLst>
          </p:cNvPr>
          <p:cNvSpPr/>
          <p:nvPr/>
        </p:nvSpPr>
        <p:spPr>
          <a:xfrm>
            <a:off x="3937417" y="273132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5" name="Multiplication Sign 104">
            <a:extLst>
              <a:ext uri="{FF2B5EF4-FFF2-40B4-BE49-F238E27FC236}">
                <a16:creationId xmlns:a16="http://schemas.microsoft.com/office/drawing/2014/main" id="{061E2487-8687-1B14-5B45-EA4E7C958863}"/>
              </a:ext>
            </a:extLst>
          </p:cNvPr>
          <p:cNvSpPr/>
          <p:nvPr/>
        </p:nvSpPr>
        <p:spPr>
          <a:xfrm>
            <a:off x="3937417" y="285438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6" name="Multiplication Sign 105">
            <a:extLst>
              <a:ext uri="{FF2B5EF4-FFF2-40B4-BE49-F238E27FC236}">
                <a16:creationId xmlns:a16="http://schemas.microsoft.com/office/drawing/2014/main" id="{3DB6320B-E6F5-F8E3-D3B8-27D5D512986E}"/>
              </a:ext>
            </a:extLst>
          </p:cNvPr>
          <p:cNvSpPr/>
          <p:nvPr/>
        </p:nvSpPr>
        <p:spPr>
          <a:xfrm>
            <a:off x="3937417" y="3051324"/>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7" name="Multiplication Sign 106">
            <a:extLst>
              <a:ext uri="{FF2B5EF4-FFF2-40B4-BE49-F238E27FC236}">
                <a16:creationId xmlns:a16="http://schemas.microsoft.com/office/drawing/2014/main" id="{157D27E3-5905-1404-7687-52877F386079}"/>
              </a:ext>
            </a:extLst>
          </p:cNvPr>
          <p:cNvSpPr/>
          <p:nvPr/>
        </p:nvSpPr>
        <p:spPr>
          <a:xfrm>
            <a:off x="3937417" y="335468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8" name="Multiplication Sign 107">
            <a:extLst>
              <a:ext uri="{FF2B5EF4-FFF2-40B4-BE49-F238E27FC236}">
                <a16:creationId xmlns:a16="http://schemas.microsoft.com/office/drawing/2014/main" id="{9A56736C-FF45-91A7-12CA-86A1CBCD5037}"/>
              </a:ext>
            </a:extLst>
          </p:cNvPr>
          <p:cNvSpPr/>
          <p:nvPr/>
        </p:nvSpPr>
        <p:spPr>
          <a:xfrm>
            <a:off x="3937417"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9" name="Multiplication Sign 108">
            <a:extLst>
              <a:ext uri="{FF2B5EF4-FFF2-40B4-BE49-F238E27FC236}">
                <a16:creationId xmlns:a16="http://schemas.microsoft.com/office/drawing/2014/main" id="{6F80E243-E0C9-4825-81A0-4A88718B2F5D}"/>
              </a:ext>
            </a:extLst>
          </p:cNvPr>
          <p:cNvSpPr/>
          <p:nvPr/>
        </p:nvSpPr>
        <p:spPr>
          <a:xfrm>
            <a:off x="3937417"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0" name="Plus Sign 109">
            <a:extLst>
              <a:ext uri="{FF2B5EF4-FFF2-40B4-BE49-F238E27FC236}">
                <a16:creationId xmlns:a16="http://schemas.microsoft.com/office/drawing/2014/main" id="{D4C810E3-0F05-35F7-3657-D94B0A311BCF}"/>
              </a:ext>
            </a:extLst>
          </p:cNvPr>
          <p:cNvSpPr/>
          <p:nvPr/>
        </p:nvSpPr>
        <p:spPr>
          <a:xfrm>
            <a:off x="3937417"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1" name="Plus Sign 110">
            <a:extLst>
              <a:ext uri="{FF2B5EF4-FFF2-40B4-BE49-F238E27FC236}">
                <a16:creationId xmlns:a16="http://schemas.microsoft.com/office/drawing/2014/main" id="{5394FC76-FB7F-6B0E-47A5-4C74E07DD421}"/>
              </a:ext>
            </a:extLst>
          </p:cNvPr>
          <p:cNvSpPr/>
          <p:nvPr/>
        </p:nvSpPr>
        <p:spPr>
          <a:xfrm>
            <a:off x="3937417"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2" name="Plus Sign 111">
            <a:extLst>
              <a:ext uri="{FF2B5EF4-FFF2-40B4-BE49-F238E27FC236}">
                <a16:creationId xmlns:a16="http://schemas.microsoft.com/office/drawing/2014/main" id="{2DC8F9C7-8449-9D16-27A6-C13872910C2F}"/>
              </a:ext>
            </a:extLst>
          </p:cNvPr>
          <p:cNvSpPr/>
          <p:nvPr/>
        </p:nvSpPr>
        <p:spPr>
          <a:xfrm>
            <a:off x="3937417"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3" name="Plus Sign 112">
            <a:extLst>
              <a:ext uri="{FF2B5EF4-FFF2-40B4-BE49-F238E27FC236}">
                <a16:creationId xmlns:a16="http://schemas.microsoft.com/office/drawing/2014/main" id="{ABC98AC2-5131-9691-EE59-27FDFC973269}"/>
              </a:ext>
            </a:extLst>
          </p:cNvPr>
          <p:cNvSpPr/>
          <p:nvPr/>
        </p:nvSpPr>
        <p:spPr>
          <a:xfrm>
            <a:off x="3937417" y="429356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4" name="Plus Sign 113">
            <a:extLst>
              <a:ext uri="{FF2B5EF4-FFF2-40B4-BE49-F238E27FC236}">
                <a16:creationId xmlns:a16="http://schemas.microsoft.com/office/drawing/2014/main" id="{7209B0D0-4ED7-4926-D827-9F18B8A7704E}"/>
              </a:ext>
            </a:extLst>
          </p:cNvPr>
          <p:cNvSpPr/>
          <p:nvPr/>
        </p:nvSpPr>
        <p:spPr>
          <a:xfrm>
            <a:off x="3937417"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5" name="Plus Sign 114">
            <a:extLst>
              <a:ext uri="{FF2B5EF4-FFF2-40B4-BE49-F238E27FC236}">
                <a16:creationId xmlns:a16="http://schemas.microsoft.com/office/drawing/2014/main" id="{68A0710E-B3FD-6FB9-A74C-51171E597A0C}"/>
              </a:ext>
            </a:extLst>
          </p:cNvPr>
          <p:cNvSpPr/>
          <p:nvPr/>
        </p:nvSpPr>
        <p:spPr>
          <a:xfrm>
            <a:off x="3937417" y="47065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6" name="Plus Sign 115">
            <a:extLst>
              <a:ext uri="{FF2B5EF4-FFF2-40B4-BE49-F238E27FC236}">
                <a16:creationId xmlns:a16="http://schemas.microsoft.com/office/drawing/2014/main" id="{A3738A7C-B6C0-2C83-F115-A4AC476A7E74}"/>
              </a:ext>
            </a:extLst>
          </p:cNvPr>
          <p:cNvSpPr/>
          <p:nvPr/>
        </p:nvSpPr>
        <p:spPr>
          <a:xfrm>
            <a:off x="3937417"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7" name="Multiplication Sign 116">
            <a:extLst>
              <a:ext uri="{FF2B5EF4-FFF2-40B4-BE49-F238E27FC236}">
                <a16:creationId xmlns:a16="http://schemas.microsoft.com/office/drawing/2014/main" id="{D2EEB75B-9189-0CB2-9BF8-DE6AF4470987}"/>
              </a:ext>
            </a:extLst>
          </p:cNvPr>
          <p:cNvSpPr/>
          <p:nvPr/>
        </p:nvSpPr>
        <p:spPr>
          <a:xfrm>
            <a:off x="3937417"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8" name="Multiplication Sign 117">
            <a:extLst>
              <a:ext uri="{FF2B5EF4-FFF2-40B4-BE49-F238E27FC236}">
                <a16:creationId xmlns:a16="http://schemas.microsoft.com/office/drawing/2014/main" id="{42256F97-F8BF-6F25-2C8F-82E70B24718B}"/>
              </a:ext>
            </a:extLst>
          </p:cNvPr>
          <p:cNvSpPr/>
          <p:nvPr/>
        </p:nvSpPr>
        <p:spPr>
          <a:xfrm>
            <a:off x="3937417"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9" name="Plus Sign 118">
            <a:extLst>
              <a:ext uri="{FF2B5EF4-FFF2-40B4-BE49-F238E27FC236}">
                <a16:creationId xmlns:a16="http://schemas.microsoft.com/office/drawing/2014/main" id="{22119A2E-C191-591C-8B23-5F02F950207F}"/>
              </a:ext>
            </a:extLst>
          </p:cNvPr>
          <p:cNvSpPr/>
          <p:nvPr/>
        </p:nvSpPr>
        <p:spPr>
          <a:xfrm>
            <a:off x="3937417"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0" name="Plus Sign 119">
            <a:extLst>
              <a:ext uri="{FF2B5EF4-FFF2-40B4-BE49-F238E27FC236}">
                <a16:creationId xmlns:a16="http://schemas.microsoft.com/office/drawing/2014/main" id="{F3C621C2-F9A2-F625-8DAD-BBD4750F26F5}"/>
              </a:ext>
            </a:extLst>
          </p:cNvPr>
          <p:cNvSpPr/>
          <p:nvPr/>
        </p:nvSpPr>
        <p:spPr>
          <a:xfrm>
            <a:off x="3937417"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9" name="Multiplication Sign 138">
            <a:extLst>
              <a:ext uri="{FF2B5EF4-FFF2-40B4-BE49-F238E27FC236}">
                <a16:creationId xmlns:a16="http://schemas.microsoft.com/office/drawing/2014/main" id="{FD1E919F-BBA1-AEC3-48D5-13611BF5187C}"/>
              </a:ext>
            </a:extLst>
          </p:cNvPr>
          <p:cNvSpPr/>
          <p:nvPr/>
        </p:nvSpPr>
        <p:spPr>
          <a:xfrm>
            <a:off x="10011731" y="231889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0" name="Multiplication Sign 139">
            <a:extLst>
              <a:ext uri="{FF2B5EF4-FFF2-40B4-BE49-F238E27FC236}">
                <a16:creationId xmlns:a16="http://schemas.microsoft.com/office/drawing/2014/main" id="{F6680D46-D292-959F-3071-1F06B40E8E49}"/>
              </a:ext>
            </a:extLst>
          </p:cNvPr>
          <p:cNvSpPr/>
          <p:nvPr/>
        </p:nvSpPr>
        <p:spPr>
          <a:xfrm>
            <a:off x="10011731" y="273132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1" name="Multiplication Sign 140">
            <a:extLst>
              <a:ext uri="{FF2B5EF4-FFF2-40B4-BE49-F238E27FC236}">
                <a16:creationId xmlns:a16="http://schemas.microsoft.com/office/drawing/2014/main" id="{608D3F9E-C50B-B56F-A3BD-A08D36744E71}"/>
              </a:ext>
            </a:extLst>
          </p:cNvPr>
          <p:cNvSpPr/>
          <p:nvPr/>
        </p:nvSpPr>
        <p:spPr>
          <a:xfrm>
            <a:off x="10011731" y="285438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2" name="Multiplication Sign 141">
            <a:extLst>
              <a:ext uri="{FF2B5EF4-FFF2-40B4-BE49-F238E27FC236}">
                <a16:creationId xmlns:a16="http://schemas.microsoft.com/office/drawing/2014/main" id="{5508C955-CE31-B622-88F1-2D6A301212DC}"/>
              </a:ext>
            </a:extLst>
          </p:cNvPr>
          <p:cNvSpPr/>
          <p:nvPr/>
        </p:nvSpPr>
        <p:spPr>
          <a:xfrm>
            <a:off x="10011731" y="3051324"/>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3" name="Multiplication Sign 142">
            <a:extLst>
              <a:ext uri="{FF2B5EF4-FFF2-40B4-BE49-F238E27FC236}">
                <a16:creationId xmlns:a16="http://schemas.microsoft.com/office/drawing/2014/main" id="{7C47F96D-FFED-7F74-F890-EEF84B05A3E9}"/>
              </a:ext>
            </a:extLst>
          </p:cNvPr>
          <p:cNvSpPr/>
          <p:nvPr/>
        </p:nvSpPr>
        <p:spPr>
          <a:xfrm>
            <a:off x="10011731" y="335468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4" name="Multiplication Sign 143">
            <a:extLst>
              <a:ext uri="{FF2B5EF4-FFF2-40B4-BE49-F238E27FC236}">
                <a16:creationId xmlns:a16="http://schemas.microsoft.com/office/drawing/2014/main" id="{D281ECB4-A308-889B-FFE2-A38230D07B69}"/>
              </a:ext>
            </a:extLst>
          </p:cNvPr>
          <p:cNvSpPr/>
          <p:nvPr/>
        </p:nvSpPr>
        <p:spPr>
          <a:xfrm>
            <a:off x="1001173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5" name="Multiplication Sign 144">
            <a:extLst>
              <a:ext uri="{FF2B5EF4-FFF2-40B4-BE49-F238E27FC236}">
                <a16:creationId xmlns:a16="http://schemas.microsoft.com/office/drawing/2014/main" id="{7780D8C8-B249-66B8-FFF8-A931E512198E}"/>
              </a:ext>
            </a:extLst>
          </p:cNvPr>
          <p:cNvSpPr/>
          <p:nvPr/>
        </p:nvSpPr>
        <p:spPr>
          <a:xfrm>
            <a:off x="1001173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6" name="Plus Sign 145">
            <a:extLst>
              <a:ext uri="{FF2B5EF4-FFF2-40B4-BE49-F238E27FC236}">
                <a16:creationId xmlns:a16="http://schemas.microsoft.com/office/drawing/2014/main" id="{5D337644-60B5-D013-2179-E5160AA08CEA}"/>
              </a:ext>
            </a:extLst>
          </p:cNvPr>
          <p:cNvSpPr/>
          <p:nvPr/>
        </p:nvSpPr>
        <p:spPr>
          <a:xfrm>
            <a:off x="1001173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7" name="Plus Sign 146">
            <a:extLst>
              <a:ext uri="{FF2B5EF4-FFF2-40B4-BE49-F238E27FC236}">
                <a16:creationId xmlns:a16="http://schemas.microsoft.com/office/drawing/2014/main" id="{5DF7BEFE-F0D2-3A84-DDE8-6AD9A2D1C050}"/>
              </a:ext>
            </a:extLst>
          </p:cNvPr>
          <p:cNvSpPr/>
          <p:nvPr/>
        </p:nvSpPr>
        <p:spPr>
          <a:xfrm>
            <a:off x="1001173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8" name="Plus Sign 147">
            <a:extLst>
              <a:ext uri="{FF2B5EF4-FFF2-40B4-BE49-F238E27FC236}">
                <a16:creationId xmlns:a16="http://schemas.microsoft.com/office/drawing/2014/main" id="{7FE1B560-945F-ED14-7F28-54696F2DF578}"/>
              </a:ext>
            </a:extLst>
          </p:cNvPr>
          <p:cNvSpPr/>
          <p:nvPr/>
        </p:nvSpPr>
        <p:spPr>
          <a:xfrm>
            <a:off x="1001173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9" name="Plus Sign 148">
            <a:extLst>
              <a:ext uri="{FF2B5EF4-FFF2-40B4-BE49-F238E27FC236}">
                <a16:creationId xmlns:a16="http://schemas.microsoft.com/office/drawing/2014/main" id="{C1BF2AA2-A256-BA12-B71A-142A9415EC74}"/>
              </a:ext>
            </a:extLst>
          </p:cNvPr>
          <p:cNvSpPr/>
          <p:nvPr/>
        </p:nvSpPr>
        <p:spPr>
          <a:xfrm>
            <a:off x="10011731" y="42935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0" name="Plus Sign 149">
            <a:extLst>
              <a:ext uri="{FF2B5EF4-FFF2-40B4-BE49-F238E27FC236}">
                <a16:creationId xmlns:a16="http://schemas.microsoft.com/office/drawing/2014/main" id="{7F6F9B23-9E65-973C-BB3D-7558F7B8B40F}"/>
              </a:ext>
            </a:extLst>
          </p:cNvPr>
          <p:cNvSpPr/>
          <p:nvPr/>
        </p:nvSpPr>
        <p:spPr>
          <a:xfrm>
            <a:off x="1001173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1" name="Plus Sign 150">
            <a:extLst>
              <a:ext uri="{FF2B5EF4-FFF2-40B4-BE49-F238E27FC236}">
                <a16:creationId xmlns:a16="http://schemas.microsoft.com/office/drawing/2014/main" id="{208F1248-7B50-F23F-1D7F-564DC5FB4F2E}"/>
              </a:ext>
            </a:extLst>
          </p:cNvPr>
          <p:cNvSpPr/>
          <p:nvPr/>
        </p:nvSpPr>
        <p:spPr>
          <a:xfrm>
            <a:off x="10011731" y="470653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2" name="Plus Sign 151">
            <a:extLst>
              <a:ext uri="{FF2B5EF4-FFF2-40B4-BE49-F238E27FC236}">
                <a16:creationId xmlns:a16="http://schemas.microsoft.com/office/drawing/2014/main" id="{F4E826F0-12B5-32C9-CA65-5E33278EDA15}"/>
              </a:ext>
            </a:extLst>
          </p:cNvPr>
          <p:cNvSpPr/>
          <p:nvPr/>
        </p:nvSpPr>
        <p:spPr>
          <a:xfrm>
            <a:off x="1001173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3" name="Multiplication Sign 152">
            <a:extLst>
              <a:ext uri="{FF2B5EF4-FFF2-40B4-BE49-F238E27FC236}">
                <a16:creationId xmlns:a16="http://schemas.microsoft.com/office/drawing/2014/main" id="{1C35E0FA-BA3B-8CC1-9D91-820CF1CBC962}"/>
              </a:ext>
            </a:extLst>
          </p:cNvPr>
          <p:cNvSpPr/>
          <p:nvPr/>
        </p:nvSpPr>
        <p:spPr>
          <a:xfrm>
            <a:off x="1001173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4" name="Multiplication Sign 153">
            <a:extLst>
              <a:ext uri="{FF2B5EF4-FFF2-40B4-BE49-F238E27FC236}">
                <a16:creationId xmlns:a16="http://schemas.microsoft.com/office/drawing/2014/main" id="{325F4CF3-1554-A185-CA55-4B660998AA50}"/>
              </a:ext>
            </a:extLst>
          </p:cNvPr>
          <p:cNvSpPr/>
          <p:nvPr/>
        </p:nvSpPr>
        <p:spPr>
          <a:xfrm>
            <a:off x="1001173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5" name="Plus Sign 154">
            <a:extLst>
              <a:ext uri="{FF2B5EF4-FFF2-40B4-BE49-F238E27FC236}">
                <a16:creationId xmlns:a16="http://schemas.microsoft.com/office/drawing/2014/main" id="{7586CB17-787A-3E37-96DC-DAC91CEF6EB7}"/>
              </a:ext>
            </a:extLst>
          </p:cNvPr>
          <p:cNvSpPr/>
          <p:nvPr/>
        </p:nvSpPr>
        <p:spPr>
          <a:xfrm>
            <a:off x="1001173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6" name="Plus Sign 155">
            <a:extLst>
              <a:ext uri="{FF2B5EF4-FFF2-40B4-BE49-F238E27FC236}">
                <a16:creationId xmlns:a16="http://schemas.microsoft.com/office/drawing/2014/main" id="{CA15FE5D-D1BA-FAE3-FD33-AD036E2E0722}"/>
              </a:ext>
            </a:extLst>
          </p:cNvPr>
          <p:cNvSpPr/>
          <p:nvPr/>
        </p:nvSpPr>
        <p:spPr>
          <a:xfrm>
            <a:off x="1001173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cxnSp>
        <p:nvCxnSpPr>
          <p:cNvPr id="157" name="Straight Connector 156">
            <a:extLst>
              <a:ext uri="{FF2B5EF4-FFF2-40B4-BE49-F238E27FC236}">
                <a16:creationId xmlns:a16="http://schemas.microsoft.com/office/drawing/2014/main" id="{EBD107C6-5FDE-42B8-D2A6-CCDE461F024D}"/>
              </a:ext>
            </a:extLst>
          </p:cNvPr>
          <p:cNvCxnSpPr>
            <a:cxnSpLocks/>
          </p:cNvCxnSpPr>
          <p:nvPr/>
        </p:nvCxnSpPr>
        <p:spPr>
          <a:xfrm flipV="1">
            <a:off x="5373096"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A28361F1-CA8F-D738-BAE3-E8985E9C22D2}"/>
                  </a:ext>
                </a:extLst>
              </p:cNvPr>
              <p:cNvSpPr txBox="1"/>
              <p:nvPr/>
            </p:nvSpPr>
            <p:spPr>
              <a:xfrm>
                <a:off x="5069341" y="867794"/>
                <a:ext cx="10530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m:t>
                      </m:r>
                    </m:oMath>
                  </m:oMathPara>
                </a14:m>
                <a:endParaRPr lang="en-US" dirty="0">
                  <a:latin typeface="+mj-lt"/>
                </a:endParaRPr>
              </a:p>
            </p:txBody>
          </p:sp>
        </mc:Choice>
        <mc:Fallback xmlns="">
          <p:sp>
            <p:nvSpPr>
              <p:cNvPr id="158" name="TextBox 157">
                <a:extLst>
                  <a:ext uri="{FF2B5EF4-FFF2-40B4-BE49-F238E27FC236}">
                    <a16:creationId xmlns:a16="http://schemas.microsoft.com/office/drawing/2014/main" id="{A28361F1-CA8F-D738-BAE3-E8985E9C22D2}"/>
                  </a:ext>
                </a:extLst>
              </p:cNvPr>
              <p:cNvSpPr txBox="1">
                <a:spLocks noRot="1" noChangeAspect="1" noMove="1" noResize="1" noEditPoints="1" noAdjustHandles="1" noChangeArrowheads="1" noChangeShapeType="1" noTextEdit="1"/>
              </p:cNvSpPr>
              <p:nvPr/>
            </p:nvSpPr>
            <p:spPr>
              <a:xfrm>
                <a:off x="5069341" y="867794"/>
                <a:ext cx="1053044" cy="369332"/>
              </a:xfrm>
              <a:prstGeom prst="rect">
                <a:avLst/>
              </a:prstGeom>
              <a:blipFill>
                <a:blip r:embed="rId4"/>
                <a:stretch>
                  <a:fillRect b="-13115"/>
                </a:stretch>
              </a:blipFill>
            </p:spPr>
            <p:txBody>
              <a:bodyPr/>
              <a:lstStyle/>
              <a:p>
                <a:r>
                  <a:rPr lang="en-US">
                    <a:noFill/>
                  </a:rPr>
                  <a:t> </a:t>
                </a:r>
              </a:p>
            </p:txBody>
          </p:sp>
        </mc:Fallback>
      </mc:AlternateContent>
      <p:sp>
        <p:nvSpPr>
          <p:cNvPr id="159" name="Oval 158">
            <a:extLst>
              <a:ext uri="{FF2B5EF4-FFF2-40B4-BE49-F238E27FC236}">
                <a16:creationId xmlns:a16="http://schemas.microsoft.com/office/drawing/2014/main" id="{301B637B-08FE-E86B-6C0A-0555AA331768}"/>
              </a:ext>
            </a:extLst>
          </p:cNvPr>
          <p:cNvSpPr/>
          <p:nvPr/>
        </p:nvSpPr>
        <p:spPr>
          <a:xfrm>
            <a:off x="5449526" y="236043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0" name="Oval 159">
            <a:extLst>
              <a:ext uri="{FF2B5EF4-FFF2-40B4-BE49-F238E27FC236}">
                <a16:creationId xmlns:a16="http://schemas.microsoft.com/office/drawing/2014/main" id="{0C65F091-5CD0-3FD3-00FD-C8E8133A2DAE}"/>
              </a:ext>
            </a:extLst>
          </p:cNvPr>
          <p:cNvSpPr/>
          <p:nvPr/>
        </p:nvSpPr>
        <p:spPr>
          <a:xfrm>
            <a:off x="5449526" y="277286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1" name="Oval 160">
            <a:extLst>
              <a:ext uri="{FF2B5EF4-FFF2-40B4-BE49-F238E27FC236}">
                <a16:creationId xmlns:a16="http://schemas.microsoft.com/office/drawing/2014/main" id="{1AEFA19B-0F9C-DD49-D2C7-F256C1B8C652}"/>
              </a:ext>
            </a:extLst>
          </p:cNvPr>
          <p:cNvSpPr/>
          <p:nvPr/>
        </p:nvSpPr>
        <p:spPr>
          <a:xfrm>
            <a:off x="5449526" y="289592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2" name="Oval 161">
            <a:extLst>
              <a:ext uri="{FF2B5EF4-FFF2-40B4-BE49-F238E27FC236}">
                <a16:creationId xmlns:a16="http://schemas.microsoft.com/office/drawing/2014/main" id="{21D874B8-5D6C-2110-AA86-8A3EDB50F21D}"/>
              </a:ext>
            </a:extLst>
          </p:cNvPr>
          <p:cNvSpPr/>
          <p:nvPr/>
        </p:nvSpPr>
        <p:spPr>
          <a:xfrm>
            <a:off x="5449526" y="3092868"/>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3" name="Oval 162">
            <a:extLst>
              <a:ext uri="{FF2B5EF4-FFF2-40B4-BE49-F238E27FC236}">
                <a16:creationId xmlns:a16="http://schemas.microsoft.com/office/drawing/2014/main" id="{D6933637-1520-AC06-1B01-3FD73E49F6A0}"/>
              </a:ext>
            </a:extLst>
          </p:cNvPr>
          <p:cNvSpPr/>
          <p:nvPr/>
        </p:nvSpPr>
        <p:spPr>
          <a:xfrm>
            <a:off x="5449526" y="339623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4" name="Oval 163">
            <a:extLst>
              <a:ext uri="{FF2B5EF4-FFF2-40B4-BE49-F238E27FC236}">
                <a16:creationId xmlns:a16="http://schemas.microsoft.com/office/drawing/2014/main" id="{0EE522F1-02A5-8B42-7A58-0D5316028DD2}"/>
              </a:ext>
            </a:extLst>
          </p:cNvPr>
          <p:cNvSpPr/>
          <p:nvPr/>
        </p:nvSpPr>
        <p:spPr>
          <a:xfrm>
            <a:off x="5449526" y="39317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5" name="Oval 164">
            <a:extLst>
              <a:ext uri="{FF2B5EF4-FFF2-40B4-BE49-F238E27FC236}">
                <a16:creationId xmlns:a16="http://schemas.microsoft.com/office/drawing/2014/main" id="{8DE4D2C0-C257-9167-8289-4F5748D91182}"/>
              </a:ext>
            </a:extLst>
          </p:cNvPr>
          <p:cNvSpPr/>
          <p:nvPr/>
        </p:nvSpPr>
        <p:spPr>
          <a:xfrm>
            <a:off x="5449526" y="194218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6" name="Oval 165">
            <a:extLst>
              <a:ext uri="{FF2B5EF4-FFF2-40B4-BE49-F238E27FC236}">
                <a16:creationId xmlns:a16="http://schemas.microsoft.com/office/drawing/2014/main" id="{33A693B6-D92D-DC99-460A-2540754A9713}"/>
              </a:ext>
            </a:extLst>
          </p:cNvPr>
          <p:cNvSpPr/>
          <p:nvPr/>
        </p:nvSpPr>
        <p:spPr>
          <a:xfrm>
            <a:off x="5449526" y="319760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67" name="Oval 166">
            <a:extLst>
              <a:ext uri="{FF2B5EF4-FFF2-40B4-BE49-F238E27FC236}">
                <a16:creationId xmlns:a16="http://schemas.microsoft.com/office/drawing/2014/main" id="{9B866725-0F82-A83C-F251-5CBCC4BB5734}"/>
              </a:ext>
            </a:extLst>
          </p:cNvPr>
          <p:cNvSpPr/>
          <p:nvPr/>
        </p:nvSpPr>
        <p:spPr>
          <a:xfrm>
            <a:off x="5449526" y="36845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68" name="Oval 167">
            <a:extLst>
              <a:ext uri="{FF2B5EF4-FFF2-40B4-BE49-F238E27FC236}">
                <a16:creationId xmlns:a16="http://schemas.microsoft.com/office/drawing/2014/main" id="{C944C928-3382-B814-7839-C17F899C0E01}"/>
              </a:ext>
            </a:extLst>
          </p:cNvPr>
          <p:cNvSpPr/>
          <p:nvPr/>
        </p:nvSpPr>
        <p:spPr>
          <a:xfrm>
            <a:off x="5449526" y="415848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69" name="Oval 168">
            <a:extLst>
              <a:ext uri="{FF2B5EF4-FFF2-40B4-BE49-F238E27FC236}">
                <a16:creationId xmlns:a16="http://schemas.microsoft.com/office/drawing/2014/main" id="{4949AC9F-EAED-AFDD-AAED-95339C2B07D3}"/>
              </a:ext>
            </a:extLst>
          </p:cNvPr>
          <p:cNvSpPr/>
          <p:nvPr/>
        </p:nvSpPr>
        <p:spPr>
          <a:xfrm>
            <a:off x="5449526" y="4335112"/>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70" name="Oval 169">
            <a:extLst>
              <a:ext uri="{FF2B5EF4-FFF2-40B4-BE49-F238E27FC236}">
                <a16:creationId xmlns:a16="http://schemas.microsoft.com/office/drawing/2014/main" id="{D4868B0D-809F-F170-064C-EC716B8DAD8E}"/>
              </a:ext>
            </a:extLst>
          </p:cNvPr>
          <p:cNvSpPr/>
          <p:nvPr/>
        </p:nvSpPr>
        <p:spPr>
          <a:xfrm>
            <a:off x="5449526" y="446721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71" name="Oval 170">
            <a:extLst>
              <a:ext uri="{FF2B5EF4-FFF2-40B4-BE49-F238E27FC236}">
                <a16:creationId xmlns:a16="http://schemas.microsoft.com/office/drawing/2014/main" id="{E54939A1-365B-CBD6-A4A8-87AFBA88F864}"/>
              </a:ext>
            </a:extLst>
          </p:cNvPr>
          <p:cNvSpPr/>
          <p:nvPr/>
        </p:nvSpPr>
        <p:spPr>
          <a:xfrm>
            <a:off x="5449526" y="4748078"/>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72" name="Oval 171">
            <a:extLst>
              <a:ext uri="{FF2B5EF4-FFF2-40B4-BE49-F238E27FC236}">
                <a16:creationId xmlns:a16="http://schemas.microsoft.com/office/drawing/2014/main" id="{48DD5730-F642-3284-CCDF-4C31BD39BD61}"/>
              </a:ext>
            </a:extLst>
          </p:cNvPr>
          <p:cNvSpPr/>
          <p:nvPr/>
        </p:nvSpPr>
        <p:spPr>
          <a:xfrm>
            <a:off x="5449526" y="521976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73" name="Oval 172">
            <a:extLst>
              <a:ext uri="{FF2B5EF4-FFF2-40B4-BE49-F238E27FC236}">
                <a16:creationId xmlns:a16="http://schemas.microsoft.com/office/drawing/2014/main" id="{8400A1F3-E886-CFAC-402B-EBD45F8F2B3C}"/>
              </a:ext>
            </a:extLst>
          </p:cNvPr>
          <p:cNvSpPr/>
          <p:nvPr/>
        </p:nvSpPr>
        <p:spPr>
          <a:xfrm>
            <a:off x="5449526" y="265935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74" name="Oval 173">
            <a:extLst>
              <a:ext uri="{FF2B5EF4-FFF2-40B4-BE49-F238E27FC236}">
                <a16:creationId xmlns:a16="http://schemas.microsoft.com/office/drawing/2014/main" id="{84B808F3-A4A5-630C-57E3-0362BCD89931}"/>
              </a:ext>
            </a:extLst>
          </p:cNvPr>
          <p:cNvSpPr/>
          <p:nvPr/>
        </p:nvSpPr>
        <p:spPr>
          <a:xfrm>
            <a:off x="5449526" y="299819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75" name="Oval 174">
            <a:extLst>
              <a:ext uri="{FF2B5EF4-FFF2-40B4-BE49-F238E27FC236}">
                <a16:creationId xmlns:a16="http://schemas.microsoft.com/office/drawing/2014/main" id="{988FD6F2-EC46-943F-CC00-C02AEA6AA545}"/>
              </a:ext>
            </a:extLst>
          </p:cNvPr>
          <p:cNvSpPr/>
          <p:nvPr/>
        </p:nvSpPr>
        <p:spPr>
          <a:xfrm>
            <a:off x="5449526" y="457959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76" name="Oval 175">
            <a:extLst>
              <a:ext uri="{FF2B5EF4-FFF2-40B4-BE49-F238E27FC236}">
                <a16:creationId xmlns:a16="http://schemas.microsoft.com/office/drawing/2014/main" id="{B4951100-4551-C15B-2E6E-15C466476370}"/>
              </a:ext>
            </a:extLst>
          </p:cNvPr>
          <p:cNvSpPr/>
          <p:nvPr/>
        </p:nvSpPr>
        <p:spPr>
          <a:xfrm>
            <a:off x="5449526" y="492378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77" name="Freeform: Shape 176">
            <a:extLst>
              <a:ext uri="{FF2B5EF4-FFF2-40B4-BE49-F238E27FC236}">
                <a16:creationId xmlns:a16="http://schemas.microsoft.com/office/drawing/2014/main" id="{45BE7FE2-6A54-D1D6-21D0-D9791314AD95}"/>
              </a:ext>
            </a:extLst>
          </p:cNvPr>
          <p:cNvSpPr/>
          <p:nvPr/>
        </p:nvSpPr>
        <p:spPr>
          <a:xfrm>
            <a:off x="4773671" y="1722830"/>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178" name="Straight Arrow Connector 177">
            <a:extLst>
              <a:ext uri="{FF2B5EF4-FFF2-40B4-BE49-F238E27FC236}">
                <a16:creationId xmlns:a16="http://schemas.microsoft.com/office/drawing/2014/main" id="{4B89FE1B-4501-88E2-0FF3-581F4C3D8AED}"/>
              </a:ext>
            </a:extLst>
          </p:cNvPr>
          <p:cNvCxnSpPr>
            <a:cxnSpLocks/>
          </p:cNvCxnSpPr>
          <p:nvPr/>
        </p:nvCxnSpPr>
        <p:spPr>
          <a:xfrm flipH="1" flipV="1">
            <a:off x="8720365" y="3615702"/>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ADC9BD3D-AD62-B11F-CA11-4822D6C5AAFF}"/>
                  </a:ext>
                </a:extLst>
              </p:cNvPr>
              <p:cNvSpPr txBox="1"/>
              <p:nvPr/>
            </p:nvSpPr>
            <p:spPr>
              <a:xfrm>
                <a:off x="8441532" y="3187576"/>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=1</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179" name="TextBox 178">
                <a:extLst>
                  <a:ext uri="{FF2B5EF4-FFF2-40B4-BE49-F238E27FC236}">
                    <a16:creationId xmlns:a16="http://schemas.microsoft.com/office/drawing/2014/main" id="{ADC9BD3D-AD62-B11F-CA11-4822D6C5AAFF}"/>
                  </a:ext>
                </a:extLst>
              </p:cNvPr>
              <p:cNvSpPr txBox="1">
                <a:spLocks noRot="1" noChangeAspect="1" noMove="1" noResize="1" noEditPoints="1" noAdjustHandles="1" noChangeArrowheads="1" noChangeShapeType="1" noTextEdit="1"/>
              </p:cNvSpPr>
              <p:nvPr/>
            </p:nvSpPr>
            <p:spPr>
              <a:xfrm>
                <a:off x="8441532" y="3187576"/>
                <a:ext cx="1384995" cy="369332"/>
              </a:xfrm>
              <a:prstGeom prst="rect">
                <a:avLst/>
              </a:prstGeom>
              <a:blipFill>
                <a:blip r:embed="rId5"/>
                <a:stretch>
                  <a:fillRect/>
                </a:stretch>
              </a:blipFill>
            </p:spPr>
            <p:txBody>
              <a:bodyPr/>
              <a:lstStyle/>
              <a:p>
                <a:r>
                  <a:rPr lang="en-US">
                    <a:noFill/>
                  </a:rPr>
                  <a:t> </a:t>
                </a:r>
              </a:p>
            </p:txBody>
          </p:sp>
        </mc:Fallback>
      </mc:AlternateContent>
      <p:sp>
        <p:nvSpPr>
          <p:cNvPr id="180" name="TextBox 179">
            <a:extLst>
              <a:ext uri="{FF2B5EF4-FFF2-40B4-BE49-F238E27FC236}">
                <a16:creationId xmlns:a16="http://schemas.microsoft.com/office/drawing/2014/main" id="{2C33814C-CBE5-DCC4-16E2-204010A81D82}"/>
              </a:ext>
            </a:extLst>
          </p:cNvPr>
          <p:cNvSpPr txBox="1"/>
          <p:nvPr/>
        </p:nvSpPr>
        <p:spPr>
          <a:xfrm>
            <a:off x="8518692" y="3643030"/>
            <a:ext cx="1200785" cy="646331"/>
          </a:xfrm>
          <a:prstGeom prst="rect">
            <a:avLst/>
          </a:prstGeom>
          <a:noFill/>
        </p:spPr>
        <p:txBody>
          <a:bodyPr wrap="square" rtlCol="0">
            <a:spAutoFit/>
          </a:bodyPr>
          <a:lstStyle/>
          <a:p>
            <a:pPr algn="ctr"/>
            <a:r>
              <a:rPr lang="en-US" dirty="0">
                <a:latin typeface="+mj-lt"/>
              </a:rPr>
              <a:t>Selection based on X</a:t>
            </a:r>
          </a:p>
        </p:txBody>
      </p:sp>
      <p:cxnSp>
        <p:nvCxnSpPr>
          <p:cNvPr id="184" name="Straight Connector 183">
            <a:extLst>
              <a:ext uri="{FF2B5EF4-FFF2-40B4-BE49-F238E27FC236}">
                <a16:creationId xmlns:a16="http://schemas.microsoft.com/office/drawing/2014/main" id="{AC276535-8F2A-0114-4FDC-8E637F582075}"/>
              </a:ext>
            </a:extLst>
          </p:cNvPr>
          <p:cNvCxnSpPr>
            <a:cxnSpLocks/>
          </p:cNvCxnSpPr>
          <p:nvPr/>
        </p:nvCxnSpPr>
        <p:spPr>
          <a:xfrm flipV="1">
            <a:off x="6864971"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DCE22633-BE4F-B364-7E9A-70CCE8E99F02}"/>
                  </a:ext>
                </a:extLst>
              </p:cNvPr>
              <p:cNvSpPr txBox="1"/>
              <p:nvPr/>
            </p:nvSpPr>
            <p:spPr>
              <a:xfrm>
                <a:off x="6384759" y="867794"/>
                <a:ext cx="10530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oMath>
                  </m:oMathPara>
                </a14:m>
                <a:endParaRPr lang="en-US" dirty="0">
                  <a:latin typeface="+mj-lt"/>
                </a:endParaRPr>
              </a:p>
            </p:txBody>
          </p:sp>
        </mc:Choice>
        <mc:Fallback xmlns="">
          <p:sp>
            <p:nvSpPr>
              <p:cNvPr id="185" name="TextBox 184">
                <a:extLst>
                  <a:ext uri="{FF2B5EF4-FFF2-40B4-BE49-F238E27FC236}">
                    <a16:creationId xmlns:a16="http://schemas.microsoft.com/office/drawing/2014/main" id="{DCE22633-BE4F-B364-7E9A-70CCE8E99F02}"/>
                  </a:ext>
                </a:extLst>
              </p:cNvPr>
              <p:cNvSpPr txBox="1">
                <a:spLocks noRot="1" noChangeAspect="1" noMove="1" noResize="1" noEditPoints="1" noAdjustHandles="1" noChangeArrowheads="1" noChangeShapeType="1" noTextEdit="1"/>
              </p:cNvSpPr>
              <p:nvPr/>
            </p:nvSpPr>
            <p:spPr>
              <a:xfrm>
                <a:off x="6384759" y="867794"/>
                <a:ext cx="1053045" cy="369332"/>
              </a:xfrm>
              <a:prstGeom prst="rect">
                <a:avLst/>
              </a:prstGeom>
              <a:blipFill>
                <a:blip r:embed="rId6"/>
                <a:stretch>
                  <a:fillRect b="-13115"/>
                </a:stretch>
              </a:blipFill>
            </p:spPr>
            <p:txBody>
              <a:bodyPr/>
              <a:lstStyle/>
              <a:p>
                <a:r>
                  <a:rPr lang="en-US">
                    <a:noFill/>
                  </a:rPr>
                  <a:t> </a:t>
                </a:r>
              </a:p>
            </p:txBody>
          </p:sp>
        </mc:Fallback>
      </mc:AlternateContent>
      <p:sp>
        <p:nvSpPr>
          <p:cNvPr id="186" name="Oval 185">
            <a:extLst>
              <a:ext uri="{FF2B5EF4-FFF2-40B4-BE49-F238E27FC236}">
                <a16:creationId xmlns:a16="http://schemas.microsoft.com/office/drawing/2014/main" id="{6BCBA187-2949-6CDE-1453-E5C1DECEFD8E}"/>
              </a:ext>
            </a:extLst>
          </p:cNvPr>
          <p:cNvSpPr/>
          <p:nvPr/>
        </p:nvSpPr>
        <p:spPr>
          <a:xfrm>
            <a:off x="6712998" y="235855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7" name="Oval 186">
            <a:extLst>
              <a:ext uri="{FF2B5EF4-FFF2-40B4-BE49-F238E27FC236}">
                <a16:creationId xmlns:a16="http://schemas.microsoft.com/office/drawing/2014/main" id="{DAB76045-8613-403F-EC41-57057987DA0B}"/>
              </a:ext>
            </a:extLst>
          </p:cNvPr>
          <p:cNvSpPr/>
          <p:nvPr/>
        </p:nvSpPr>
        <p:spPr>
          <a:xfrm>
            <a:off x="6712998" y="27709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8" name="Oval 187">
            <a:extLst>
              <a:ext uri="{FF2B5EF4-FFF2-40B4-BE49-F238E27FC236}">
                <a16:creationId xmlns:a16="http://schemas.microsoft.com/office/drawing/2014/main" id="{82D6BDEE-70C6-8F19-F071-9EAF5EE10B38}"/>
              </a:ext>
            </a:extLst>
          </p:cNvPr>
          <p:cNvSpPr/>
          <p:nvPr/>
        </p:nvSpPr>
        <p:spPr>
          <a:xfrm>
            <a:off x="6712998" y="289404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9" name="Oval 188">
            <a:extLst>
              <a:ext uri="{FF2B5EF4-FFF2-40B4-BE49-F238E27FC236}">
                <a16:creationId xmlns:a16="http://schemas.microsoft.com/office/drawing/2014/main" id="{AEB04BA3-6CD4-4AD6-5DE8-31F9CB20C017}"/>
              </a:ext>
            </a:extLst>
          </p:cNvPr>
          <p:cNvSpPr/>
          <p:nvPr/>
        </p:nvSpPr>
        <p:spPr>
          <a:xfrm>
            <a:off x="6712998" y="309098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0" name="Oval 189">
            <a:extLst>
              <a:ext uri="{FF2B5EF4-FFF2-40B4-BE49-F238E27FC236}">
                <a16:creationId xmlns:a16="http://schemas.microsoft.com/office/drawing/2014/main" id="{98759E5C-B655-395C-349A-F3D7D80DBAAF}"/>
              </a:ext>
            </a:extLst>
          </p:cNvPr>
          <p:cNvSpPr/>
          <p:nvPr/>
        </p:nvSpPr>
        <p:spPr>
          <a:xfrm>
            <a:off x="6712998" y="339435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1" name="Oval 190">
            <a:extLst>
              <a:ext uri="{FF2B5EF4-FFF2-40B4-BE49-F238E27FC236}">
                <a16:creationId xmlns:a16="http://schemas.microsoft.com/office/drawing/2014/main" id="{68D7792A-0725-0A51-087F-A4FCC90DDC2C}"/>
              </a:ext>
            </a:extLst>
          </p:cNvPr>
          <p:cNvSpPr/>
          <p:nvPr/>
        </p:nvSpPr>
        <p:spPr>
          <a:xfrm>
            <a:off x="6712998" y="392984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2" name="Oval 191">
            <a:extLst>
              <a:ext uri="{FF2B5EF4-FFF2-40B4-BE49-F238E27FC236}">
                <a16:creationId xmlns:a16="http://schemas.microsoft.com/office/drawing/2014/main" id="{841785BD-F08C-2074-4491-831BA34D2FDB}"/>
              </a:ext>
            </a:extLst>
          </p:cNvPr>
          <p:cNvSpPr/>
          <p:nvPr/>
        </p:nvSpPr>
        <p:spPr>
          <a:xfrm>
            <a:off x="6712998" y="1940302"/>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3" name="Oval 192">
            <a:extLst>
              <a:ext uri="{FF2B5EF4-FFF2-40B4-BE49-F238E27FC236}">
                <a16:creationId xmlns:a16="http://schemas.microsoft.com/office/drawing/2014/main" id="{3C943288-AEAD-0AB7-3592-D7933E3C4A01}"/>
              </a:ext>
            </a:extLst>
          </p:cNvPr>
          <p:cNvSpPr/>
          <p:nvPr/>
        </p:nvSpPr>
        <p:spPr>
          <a:xfrm>
            <a:off x="6712998" y="3195726"/>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4" name="Oval 193">
            <a:extLst>
              <a:ext uri="{FF2B5EF4-FFF2-40B4-BE49-F238E27FC236}">
                <a16:creationId xmlns:a16="http://schemas.microsoft.com/office/drawing/2014/main" id="{942F011D-07DE-0B1A-6124-BBA62A957AA1}"/>
              </a:ext>
            </a:extLst>
          </p:cNvPr>
          <p:cNvSpPr/>
          <p:nvPr/>
        </p:nvSpPr>
        <p:spPr>
          <a:xfrm>
            <a:off x="6712998" y="368269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5" name="Oval 194">
            <a:extLst>
              <a:ext uri="{FF2B5EF4-FFF2-40B4-BE49-F238E27FC236}">
                <a16:creationId xmlns:a16="http://schemas.microsoft.com/office/drawing/2014/main" id="{5F268DB2-8900-C07B-DF3E-C5D55803B47A}"/>
              </a:ext>
            </a:extLst>
          </p:cNvPr>
          <p:cNvSpPr/>
          <p:nvPr/>
        </p:nvSpPr>
        <p:spPr>
          <a:xfrm>
            <a:off x="6712998" y="415660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6" name="Oval 195">
            <a:extLst>
              <a:ext uri="{FF2B5EF4-FFF2-40B4-BE49-F238E27FC236}">
                <a16:creationId xmlns:a16="http://schemas.microsoft.com/office/drawing/2014/main" id="{58377C31-BD0F-B830-A015-371248162080}"/>
              </a:ext>
            </a:extLst>
          </p:cNvPr>
          <p:cNvSpPr/>
          <p:nvPr/>
        </p:nvSpPr>
        <p:spPr>
          <a:xfrm>
            <a:off x="6712998" y="433323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7" name="Oval 196">
            <a:extLst>
              <a:ext uri="{FF2B5EF4-FFF2-40B4-BE49-F238E27FC236}">
                <a16:creationId xmlns:a16="http://schemas.microsoft.com/office/drawing/2014/main" id="{35210D96-3AEE-D300-81B4-8B70EC19C559}"/>
              </a:ext>
            </a:extLst>
          </p:cNvPr>
          <p:cNvSpPr/>
          <p:nvPr/>
        </p:nvSpPr>
        <p:spPr>
          <a:xfrm>
            <a:off x="6712998" y="4465331"/>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8" name="Oval 197">
            <a:extLst>
              <a:ext uri="{FF2B5EF4-FFF2-40B4-BE49-F238E27FC236}">
                <a16:creationId xmlns:a16="http://schemas.microsoft.com/office/drawing/2014/main" id="{AE5F616B-408E-769E-CCA1-FB0E0DF238C0}"/>
              </a:ext>
            </a:extLst>
          </p:cNvPr>
          <p:cNvSpPr/>
          <p:nvPr/>
        </p:nvSpPr>
        <p:spPr>
          <a:xfrm>
            <a:off x="6712998" y="474619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9" name="Oval 198">
            <a:extLst>
              <a:ext uri="{FF2B5EF4-FFF2-40B4-BE49-F238E27FC236}">
                <a16:creationId xmlns:a16="http://schemas.microsoft.com/office/drawing/2014/main" id="{74A76AC0-D985-31B1-1504-5D128E8F812F}"/>
              </a:ext>
            </a:extLst>
          </p:cNvPr>
          <p:cNvSpPr/>
          <p:nvPr/>
        </p:nvSpPr>
        <p:spPr>
          <a:xfrm>
            <a:off x="6712998" y="5217880"/>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0" name="Oval 199">
            <a:extLst>
              <a:ext uri="{FF2B5EF4-FFF2-40B4-BE49-F238E27FC236}">
                <a16:creationId xmlns:a16="http://schemas.microsoft.com/office/drawing/2014/main" id="{83F407A9-C59C-D71D-13EC-A3C8C5AF79E1}"/>
              </a:ext>
            </a:extLst>
          </p:cNvPr>
          <p:cNvSpPr/>
          <p:nvPr/>
        </p:nvSpPr>
        <p:spPr>
          <a:xfrm>
            <a:off x="6712998" y="2657470"/>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1" name="Oval 200">
            <a:extLst>
              <a:ext uri="{FF2B5EF4-FFF2-40B4-BE49-F238E27FC236}">
                <a16:creationId xmlns:a16="http://schemas.microsoft.com/office/drawing/2014/main" id="{D4711049-230A-986A-3784-E98C32B1F714}"/>
              </a:ext>
            </a:extLst>
          </p:cNvPr>
          <p:cNvSpPr/>
          <p:nvPr/>
        </p:nvSpPr>
        <p:spPr>
          <a:xfrm>
            <a:off x="6712998" y="2996314"/>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2" name="Oval 201">
            <a:extLst>
              <a:ext uri="{FF2B5EF4-FFF2-40B4-BE49-F238E27FC236}">
                <a16:creationId xmlns:a16="http://schemas.microsoft.com/office/drawing/2014/main" id="{0640CB89-91A5-3D42-00BF-F546B9D72EA8}"/>
              </a:ext>
            </a:extLst>
          </p:cNvPr>
          <p:cNvSpPr/>
          <p:nvPr/>
        </p:nvSpPr>
        <p:spPr>
          <a:xfrm>
            <a:off x="6712998" y="4577715"/>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3" name="Oval 202">
            <a:extLst>
              <a:ext uri="{FF2B5EF4-FFF2-40B4-BE49-F238E27FC236}">
                <a16:creationId xmlns:a16="http://schemas.microsoft.com/office/drawing/2014/main" id="{9D210949-18F5-ABA2-7896-693DE60BDCDF}"/>
              </a:ext>
            </a:extLst>
          </p:cNvPr>
          <p:cNvSpPr/>
          <p:nvPr/>
        </p:nvSpPr>
        <p:spPr>
          <a:xfrm>
            <a:off x="6712998" y="4921907"/>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4" name="Freeform: Shape 203">
            <a:extLst>
              <a:ext uri="{FF2B5EF4-FFF2-40B4-BE49-F238E27FC236}">
                <a16:creationId xmlns:a16="http://schemas.microsoft.com/office/drawing/2014/main" id="{5BE45F89-0C48-D443-16B3-282A46267DA6}"/>
              </a:ext>
            </a:extLst>
          </p:cNvPr>
          <p:cNvSpPr/>
          <p:nvPr/>
        </p:nvSpPr>
        <p:spPr>
          <a:xfrm flipH="1" flipV="1">
            <a:off x="6991352" y="1722362"/>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5" name="Multiplication Sign 204">
            <a:extLst>
              <a:ext uri="{FF2B5EF4-FFF2-40B4-BE49-F238E27FC236}">
                <a16:creationId xmlns:a16="http://schemas.microsoft.com/office/drawing/2014/main" id="{2BC4CCAF-EA26-3CE0-09D2-408B095AE27D}"/>
              </a:ext>
            </a:extLst>
          </p:cNvPr>
          <p:cNvSpPr/>
          <p:nvPr/>
        </p:nvSpPr>
        <p:spPr>
          <a:xfrm>
            <a:off x="8297909" y="231988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6" name="Multiplication Sign 205">
            <a:extLst>
              <a:ext uri="{FF2B5EF4-FFF2-40B4-BE49-F238E27FC236}">
                <a16:creationId xmlns:a16="http://schemas.microsoft.com/office/drawing/2014/main" id="{123544CC-9893-4382-BA21-8490E7669982}"/>
              </a:ext>
            </a:extLst>
          </p:cNvPr>
          <p:cNvSpPr/>
          <p:nvPr/>
        </p:nvSpPr>
        <p:spPr>
          <a:xfrm>
            <a:off x="8297909" y="273231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7" name="Multiplication Sign 206">
            <a:extLst>
              <a:ext uri="{FF2B5EF4-FFF2-40B4-BE49-F238E27FC236}">
                <a16:creationId xmlns:a16="http://schemas.microsoft.com/office/drawing/2014/main" id="{27574EDB-B28F-A142-352C-14BCB7BAEDDB}"/>
              </a:ext>
            </a:extLst>
          </p:cNvPr>
          <p:cNvSpPr/>
          <p:nvPr/>
        </p:nvSpPr>
        <p:spPr>
          <a:xfrm>
            <a:off x="8297909" y="285537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8" name="Multiplication Sign 207">
            <a:extLst>
              <a:ext uri="{FF2B5EF4-FFF2-40B4-BE49-F238E27FC236}">
                <a16:creationId xmlns:a16="http://schemas.microsoft.com/office/drawing/2014/main" id="{BD2737AD-036C-F44E-8D7F-BB69259AC45C}"/>
              </a:ext>
            </a:extLst>
          </p:cNvPr>
          <p:cNvSpPr/>
          <p:nvPr/>
        </p:nvSpPr>
        <p:spPr>
          <a:xfrm>
            <a:off x="8297909" y="3052315"/>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9" name="Multiplication Sign 208">
            <a:extLst>
              <a:ext uri="{FF2B5EF4-FFF2-40B4-BE49-F238E27FC236}">
                <a16:creationId xmlns:a16="http://schemas.microsoft.com/office/drawing/2014/main" id="{95E1D392-931D-71D3-9F66-2A985D35B259}"/>
              </a:ext>
            </a:extLst>
          </p:cNvPr>
          <p:cNvSpPr/>
          <p:nvPr/>
        </p:nvSpPr>
        <p:spPr>
          <a:xfrm>
            <a:off x="8297909" y="335567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0" name="Multiplication Sign 209">
            <a:extLst>
              <a:ext uri="{FF2B5EF4-FFF2-40B4-BE49-F238E27FC236}">
                <a16:creationId xmlns:a16="http://schemas.microsoft.com/office/drawing/2014/main" id="{F832F21D-F972-9299-BCE7-0C6F9294CC9A}"/>
              </a:ext>
            </a:extLst>
          </p:cNvPr>
          <p:cNvSpPr/>
          <p:nvPr/>
        </p:nvSpPr>
        <p:spPr>
          <a:xfrm>
            <a:off x="8297909" y="3891168"/>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1" name="Multiplication Sign 210">
            <a:extLst>
              <a:ext uri="{FF2B5EF4-FFF2-40B4-BE49-F238E27FC236}">
                <a16:creationId xmlns:a16="http://schemas.microsoft.com/office/drawing/2014/main" id="{0D7B9DF4-AA14-B123-5D7C-D57FD697795D}"/>
              </a:ext>
            </a:extLst>
          </p:cNvPr>
          <p:cNvSpPr/>
          <p:nvPr/>
        </p:nvSpPr>
        <p:spPr>
          <a:xfrm>
            <a:off x="8297909" y="1901629"/>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2" name="Plus Sign 211">
            <a:extLst>
              <a:ext uri="{FF2B5EF4-FFF2-40B4-BE49-F238E27FC236}">
                <a16:creationId xmlns:a16="http://schemas.microsoft.com/office/drawing/2014/main" id="{08610044-2F0E-0598-1E1D-A6CE28CD1C1F}"/>
              </a:ext>
            </a:extLst>
          </p:cNvPr>
          <p:cNvSpPr/>
          <p:nvPr/>
        </p:nvSpPr>
        <p:spPr>
          <a:xfrm>
            <a:off x="8297909" y="3157053"/>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3" name="Plus Sign 212">
            <a:extLst>
              <a:ext uri="{FF2B5EF4-FFF2-40B4-BE49-F238E27FC236}">
                <a16:creationId xmlns:a16="http://schemas.microsoft.com/office/drawing/2014/main" id="{796E29A4-634B-7AF4-2DB0-AA02C5431DD7}"/>
              </a:ext>
            </a:extLst>
          </p:cNvPr>
          <p:cNvSpPr/>
          <p:nvPr/>
        </p:nvSpPr>
        <p:spPr>
          <a:xfrm>
            <a:off x="8297909" y="364402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4" name="Plus Sign 213">
            <a:extLst>
              <a:ext uri="{FF2B5EF4-FFF2-40B4-BE49-F238E27FC236}">
                <a16:creationId xmlns:a16="http://schemas.microsoft.com/office/drawing/2014/main" id="{3DE6123E-6BC7-AD5F-9F61-ECD0E21C3E55}"/>
              </a:ext>
            </a:extLst>
          </p:cNvPr>
          <p:cNvSpPr/>
          <p:nvPr/>
        </p:nvSpPr>
        <p:spPr>
          <a:xfrm>
            <a:off x="8297909" y="411793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5" name="Plus Sign 214">
            <a:extLst>
              <a:ext uri="{FF2B5EF4-FFF2-40B4-BE49-F238E27FC236}">
                <a16:creationId xmlns:a16="http://schemas.microsoft.com/office/drawing/2014/main" id="{78F9C043-CA3A-1658-6826-D3B306AAFFA7}"/>
              </a:ext>
            </a:extLst>
          </p:cNvPr>
          <p:cNvSpPr/>
          <p:nvPr/>
        </p:nvSpPr>
        <p:spPr>
          <a:xfrm>
            <a:off x="8297909" y="429455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6" name="Plus Sign 215">
            <a:extLst>
              <a:ext uri="{FF2B5EF4-FFF2-40B4-BE49-F238E27FC236}">
                <a16:creationId xmlns:a16="http://schemas.microsoft.com/office/drawing/2014/main" id="{47FD88AB-1A6D-C49C-A911-BEF89CC8D5D2}"/>
              </a:ext>
            </a:extLst>
          </p:cNvPr>
          <p:cNvSpPr/>
          <p:nvPr/>
        </p:nvSpPr>
        <p:spPr>
          <a:xfrm>
            <a:off x="8297909" y="442665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7" name="Plus Sign 216">
            <a:extLst>
              <a:ext uri="{FF2B5EF4-FFF2-40B4-BE49-F238E27FC236}">
                <a16:creationId xmlns:a16="http://schemas.microsoft.com/office/drawing/2014/main" id="{F0182449-2F5E-38B2-FCA3-3EFB926D8218}"/>
              </a:ext>
            </a:extLst>
          </p:cNvPr>
          <p:cNvSpPr/>
          <p:nvPr/>
        </p:nvSpPr>
        <p:spPr>
          <a:xfrm>
            <a:off x="8297909" y="470752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8" name="Plus Sign 217">
            <a:extLst>
              <a:ext uri="{FF2B5EF4-FFF2-40B4-BE49-F238E27FC236}">
                <a16:creationId xmlns:a16="http://schemas.microsoft.com/office/drawing/2014/main" id="{A9A1151A-6901-6AC2-8420-50916557DDE2}"/>
              </a:ext>
            </a:extLst>
          </p:cNvPr>
          <p:cNvSpPr/>
          <p:nvPr/>
        </p:nvSpPr>
        <p:spPr>
          <a:xfrm>
            <a:off x="8297909" y="5179207"/>
            <a:ext cx="137700" cy="156240"/>
          </a:xfrm>
          <a:prstGeom prst="mathPlus">
            <a:avLst/>
          </a:prstGeom>
          <a:solidFill>
            <a:schemeClr val="bg1">
              <a:lumMod val="9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9" name="Multiplication Sign 218">
            <a:extLst>
              <a:ext uri="{FF2B5EF4-FFF2-40B4-BE49-F238E27FC236}">
                <a16:creationId xmlns:a16="http://schemas.microsoft.com/office/drawing/2014/main" id="{341299D2-A4FE-0EF2-1367-9AC8DB72C60E}"/>
              </a:ext>
            </a:extLst>
          </p:cNvPr>
          <p:cNvSpPr/>
          <p:nvPr/>
        </p:nvSpPr>
        <p:spPr>
          <a:xfrm>
            <a:off x="8297909" y="261879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0" name="Multiplication Sign 219">
            <a:extLst>
              <a:ext uri="{FF2B5EF4-FFF2-40B4-BE49-F238E27FC236}">
                <a16:creationId xmlns:a16="http://schemas.microsoft.com/office/drawing/2014/main" id="{064965C3-2EF2-C9A1-5DCC-308FBAAC2FEF}"/>
              </a:ext>
            </a:extLst>
          </p:cNvPr>
          <p:cNvSpPr/>
          <p:nvPr/>
        </p:nvSpPr>
        <p:spPr>
          <a:xfrm>
            <a:off x="8297909" y="295764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1" name="Plus Sign 220">
            <a:extLst>
              <a:ext uri="{FF2B5EF4-FFF2-40B4-BE49-F238E27FC236}">
                <a16:creationId xmlns:a16="http://schemas.microsoft.com/office/drawing/2014/main" id="{E4B59EC9-3114-1843-EF97-B3F9915FBA9A}"/>
              </a:ext>
            </a:extLst>
          </p:cNvPr>
          <p:cNvSpPr/>
          <p:nvPr/>
        </p:nvSpPr>
        <p:spPr>
          <a:xfrm>
            <a:off x="8297909" y="4539042"/>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22" name="Plus Sign 221">
            <a:extLst>
              <a:ext uri="{FF2B5EF4-FFF2-40B4-BE49-F238E27FC236}">
                <a16:creationId xmlns:a16="http://schemas.microsoft.com/office/drawing/2014/main" id="{4CF70BE4-E34D-53C5-68BB-E264EC4768F2}"/>
              </a:ext>
            </a:extLst>
          </p:cNvPr>
          <p:cNvSpPr/>
          <p:nvPr/>
        </p:nvSpPr>
        <p:spPr>
          <a:xfrm>
            <a:off x="8297909" y="48832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33" name="TextBox 232">
            <a:extLst>
              <a:ext uri="{FF2B5EF4-FFF2-40B4-BE49-F238E27FC236}">
                <a16:creationId xmlns:a16="http://schemas.microsoft.com/office/drawing/2014/main" id="{043D1798-D40C-2216-DC99-EC5179F019B7}"/>
              </a:ext>
            </a:extLst>
          </p:cNvPr>
          <p:cNvSpPr txBox="1"/>
          <p:nvPr/>
        </p:nvSpPr>
        <p:spPr>
          <a:xfrm>
            <a:off x="455584" y="6244447"/>
            <a:ext cx="2203295" cy="369332"/>
          </a:xfrm>
          <a:prstGeom prst="rect">
            <a:avLst/>
          </a:prstGeom>
          <a:noFill/>
        </p:spPr>
        <p:txBody>
          <a:bodyPr wrap="none" rtlCol="0">
            <a:spAutoFit/>
          </a:bodyPr>
          <a:lstStyle/>
          <a:p>
            <a:r>
              <a:rPr lang="en-US" dirty="0">
                <a:latin typeface="+mj-lt"/>
              </a:rPr>
              <a:t>Counterfactual World</a:t>
            </a:r>
          </a:p>
        </p:txBody>
      </p:sp>
      <p:sp>
        <p:nvSpPr>
          <p:cNvPr id="234" name="TextBox 233">
            <a:extLst>
              <a:ext uri="{FF2B5EF4-FFF2-40B4-BE49-F238E27FC236}">
                <a16:creationId xmlns:a16="http://schemas.microsoft.com/office/drawing/2014/main" id="{7A658D55-977D-8B09-7C33-3928FF557CFD}"/>
              </a:ext>
            </a:extLst>
          </p:cNvPr>
          <p:cNvSpPr txBox="1"/>
          <p:nvPr/>
        </p:nvSpPr>
        <p:spPr>
          <a:xfrm>
            <a:off x="9595350" y="6244447"/>
            <a:ext cx="2203295" cy="369332"/>
          </a:xfrm>
          <a:prstGeom prst="rect">
            <a:avLst/>
          </a:prstGeom>
          <a:noFill/>
        </p:spPr>
        <p:txBody>
          <a:bodyPr wrap="none" rtlCol="0">
            <a:spAutoFit/>
          </a:bodyPr>
          <a:lstStyle/>
          <a:p>
            <a:r>
              <a:rPr lang="en-US" dirty="0">
                <a:latin typeface="+mj-lt"/>
              </a:rPr>
              <a:t>Counterfactual World</a:t>
            </a:r>
          </a:p>
        </p:txBody>
      </p:sp>
      <p:sp>
        <p:nvSpPr>
          <p:cNvPr id="235" name="TextBox 234">
            <a:extLst>
              <a:ext uri="{FF2B5EF4-FFF2-40B4-BE49-F238E27FC236}">
                <a16:creationId xmlns:a16="http://schemas.microsoft.com/office/drawing/2014/main" id="{B13B1C37-9557-6DAA-6E64-89DEF964527D}"/>
              </a:ext>
            </a:extLst>
          </p:cNvPr>
          <p:cNvSpPr txBox="1"/>
          <p:nvPr/>
        </p:nvSpPr>
        <p:spPr>
          <a:xfrm>
            <a:off x="5276672" y="6244447"/>
            <a:ext cx="1691425" cy="369332"/>
          </a:xfrm>
          <a:prstGeom prst="rect">
            <a:avLst/>
          </a:prstGeom>
          <a:solidFill>
            <a:schemeClr val="bg1"/>
          </a:solidFill>
        </p:spPr>
        <p:txBody>
          <a:bodyPr wrap="none" rtlCol="0">
            <a:spAutoFit/>
          </a:bodyPr>
          <a:lstStyle/>
          <a:p>
            <a:r>
              <a:rPr lang="en-US" dirty="0">
                <a:latin typeface="+mj-lt"/>
              </a:rPr>
              <a:t>Observed World</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97E8697-B0C3-9DEB-3835-AE0DE89C7AAC}"/>
                  </a:ext>
                </a:extLst>
              </p:cNvPr>
              <p:cNvSpPr txBox="1"/>
              <p:nvPr/>
            </p:nvSpPr>
            <p:spPr>
              <a:xfrm>
                <a:off x="2955347" y="867794"/>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1" name="TextBox 20">
                <a:extLst>
                  <a:ext uri="{FF2B5EF4-FFF2-40B4-BE49-F238E27FC236}">
                    <a16:creationId xmlns:a16="http://schemas.microsoft.com/office/drawing/2014/main" id="{A97E8697-B0C3-9DEB-3835-AE0DE89C7AAC}"/>
                  </a:ext>
                </a:extLst>
              </p:cNvPr>
              <p:cNvSpPr txBox="1">
                <a:spLocks noRot="1" noChangeAspect="1" noMove="1" noResize="1" noEditPoints="1" noAdjustHandles="1" noChangeArrowheads="1" noChangeShapeType="1" noTextEdit="1"/>
              </p:cNvSpPr>
              <p:nvPr/>
            </p:nvSpPr>
            <p:spPr>
              <a:xfrm>
                <a:off x="2955347" y="867794"/>
                <a:ext cx="41069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FB206E4-FBDC-E476-B204-FBA8D2576F17}"/>
                  </a:ext>
                </a:extLst>
              </p:cNvPr>
              <p:cNvSpPr txBox="1"/>
              <p:nvPr/>
            </p:nvSpPr>
            <p:spPr>
              <a:xfrm>
                <a:off x="8932223" y="844070"/>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2" name="TextBox 21">
                <a:extLst>
                  <a:ext uri="{FF2B5EF4-FFF2-40B4-BE49-F238E27FC236}">
                    <a16:creationId xmlns:a16="http://schemas.microsoft.com/office/drawing/2014/main" id="{AFB206E4-FBDC-E476-B204-FBA8D2576F17}"/>
                  </a:ext>
                </a:extLst>
              </p:cNvPr>
              <p:cNvSpPr txBox="1">
                <a:spLocks noRot="1" noChangeAspect="1" noMove="1" noResize="1" noEditPoints="1" noAdjustHandles="1" noChangeArrowheads="1" noChangeShapeType="1" noTextEdit="1"/>
              </p:cNvSpPr>
              <p:nvPr/>
            </p:nvSpPr>
            <p:spPr>
              <a:xfrm>
                <a:off x="8932223" y="844070"/>
                <a:ext cx="410690" cy="369332"/>
              </a:xfrm>
              <a:prstGeom prst="rect">
                <a:avLst/>
              </a:prstGeom>
              <a:blipFill>
                <a:blip r:embed="rId8"/>
                <a:stretch>
                  <a:fillRect/>
                </a:stretch>
              </a:blipFill>
            </p:spPr>
            <p:txBody>
              <a:bodyPr/>
              <a:lstStyle/>
              <a:p>
                <a:r>
                  <a:rPr lang="en-US">
                    <a:noFill/>
                  </a:rPr>
                  <a:t> </a:t>
                </a:r>
              </a:p>
            </p:txBody>
          </p:sp>
        </mc:Fallback>
      </mc:AlternateContent>
      <p:sp>
        <p:nvSpPr>
          <p:cNvPr id="43" name="Freeform: Shape 42">
            <a:extLst>
              <a:ext uri="{FF2B5EF4-FFF2-40B4-BE49-F238E27FC236}">
                <a16:creationId xmlns:a16="http://schemas.microsoft.com/office/drawing/2014/main" id="{E66426D6-A14C-CB73-4E37-515F85ECF5F7}"/>
              </a:ext>
            </a:extLst>
          </p:cNvPr>
          <p:cNvSpPr/>
          <p:nvPr/>
        </p:nvSpPr>
        <p:spPr>
          <a:xfrm flipH="1">
            <a:off x="11233918" y="1722362"/>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46" name="Straight Connector 45">
            <a:extLst>
              <a:ext uri="{FF2B5EF4-FFF2-40B4-BE49-F238E27FC236}">
                <a16:creationId xmlns:a16="http://schemas.microsoft.com/office/drawing/2014/main" id="{FFB6CDCB-E9C7-73CD-155D-6962E0960C2A}"/>
              </a:ext>
            </a:extLst>
          </p:cNvPr>
          <p:cNvCxnSpPr>
            <a:cxnSpLocks/>
          </p:cNvCxnSpPr>
          <p:nvPr/>
        </p:nvCxnSpPr>
        <p:spPr>
          <a:xfrm flipV="1">
            <a:off x="11129103" y="1241113"/>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10640B0E-D89A-DA30-BC0D-7DA5EC4DDAFC}"/>
                  </a:ext>
                </a:extLst>
              </p:cNvPr>
              <p:cNvSpPr txBox="1"/>
              <p:nvPr/>
            </p:nvSpPr>
            <p:spPr>
              <a:xfrm>
                <a:off x="10885227"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51" name="TextBox 50">
                <a:extLst>
                  <a:ext uri="{FF2B5EF4-FFF2-40B4-BE49-F238E27FC236}">
                    <a16:creationId xmlns:a16="http://schemas.microsoft.com/office/drawing/2014/main" id="{10640B0E-D89A-DA30-BC0D-7DA5EC4DDAFC}"/>
                  </a:ext>
                </a:extLst>
              </p:cNvPr>
              <p:cNvSpPr txBox="1">
                <a:spLocks noRot="1" noChangeAspect="1" noMove="1" noResize="1" noEditPoints="1" noAdjustHandles="1" noChangeArrowheads="1" noChangeShapeType="1" noTextEdit="1"/>
              </p:cNvSpPr>
              <p:nvPr/>
            </p:nvSpPr>
            <p:spPr>
              <a:xfrm>
                <a:off x="10885227" y="867794"/>
                <a:ext cx="633891" cy="387927"/>
              </a:xfrm>
              <a:prstGeom prst="rect">
                <a:avLst/>
              </a:prstGeom>
              <a:blipFill>
                <a:blip r:embed="rId9"/>
                <a:stretch>
                  <a:fillRect/>
                </a:stretch>
              </a:blipFill>
            </p:spPr>
            <p:txBody>
              <a:bodyPr/>
              <a:lstStyle/>
              <a:p>
                <a:r>
                  <a:rPr lang="en-US">
                    <a:noFill/>
                  </a:rPr>
                  <a:t> </a:t>
                </a:r>
              </a:p>
            </p:txBody>
          </p:sp>
        </mc:Fallback>
      </mc:AlternateContent>
      <p:sp>
        <p:nvSpPr>
          <p:cNvPr id="58" name="Oval 57">
            <a:extLst>
              <a:ext uri="{FF2B5EF4-FFF2-40B4-BE49-F238E27FC236}">
                <a16:creationId xmlns:a16="http://schemas.microsoft.com/office/drawing/2014/main" id="{6DA87B48-BC84-8F0F-2FA4-57B4FF3C2666}"/>
              </a:ext>
            </a:extLst>
          </p:cNvPr>
          <p:cNvSpPr/>
          <p:nvPr/>
        </p:nvSpPr>
        <p:spPr>
          <a:xfrm>
            <a:off x="11015463" y="233989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0" name="Oval 59">
            <a:extLst>
              <a:ext uri="{FF2B5EF4-FFF2-40B4-BE49-F238E27FC236}">
                <a16:creationId xmlns:a16="http://schemas.microsoft.com/office/drawing/2014/main" id="{D5448FD0-8743-3572-04EF-D62839DF4734}"/>
              </a:ext>
            </a:extLst>
          </p:cNvPr>
          <p:cNvSpPr/>
          <p:nvPr/>
        </p:nvSpPr>
        <p:spPr>
          <a:xfrm>
            <a:off x="11015463" y="275232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4" name="Oval 63">
            <a:extLst>
              <a:ext uri="{FF2B5EF4-FFF2-40B4-BE49-F238E27FC236}">
                <a16:creationId xmlns:a16="http://schemas.microsoft.com/office/drawing/2014/main" id="{E713B201-2F17-8E19-43C0-553BEE04AF46}"/>
              </a:ext>
            </a:extLst>
          </p:cNvPr>
          <p:cNvSpPr/>
          <p:nvPr/>
        </p:nvSpPr>
        <p:spPr>
          <a:xfrm>
            <a:off x="11015463" y="287538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5" name="Oval 64">
            <a:extLst>
              <a:ext uri="{FF2B5EF4-FFF2-40B4-BE49-F238E27FC236}">
                <a16:creationId xmlns:a16="http://schemas.microsoft.com/office/drawing/2014/main" id="{651CE5AD-D28F-35D0-A68E-BFF2014B0E75}"/>
              </a:ext>
            </a:extLst>
          </p:cNvPr>
          <p:cNvSpPr/>
          <p:nvPr/>
        </p:nvSpPr>
        <p:spPr>
          <a:xfrm>
            <a:off x="11015463" y="307233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7" name="Oval 66">
            <a:extLst>
              <a:ext uri="{FF2B5EF4-FFF2-40B4-BE49-F238E27FC236}">
                <a16:creationId xmlns:a16="http://schemas.microsoft.com/office/drawing/2014/main" id="{D20182D8-1E51-F824-E2A9-CF4D2657BFB7}"/>
              </a:ext>
            </a:extLst>
          </p:cNvPr>
          <p:cNvSpPr/>
          <p:nvPr/>
        </p:nvSpPr>
        <p:spPr>
          <a:xfrm>
            <a:off x="11015463" y="337569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8" name="Oval 67">
            <a:extLst>
              <a:ext uri="{FF2B5EF4-FFF2-40B4-BE49-F238E27FC236}">
                <a16:creationId xmlns:a16="http://schemas.microsoft.com/office/drawing/2014/main" id="{3E78C425-6F29-93EC-EF39-D62BB8F88A33}"/>
              </a:ext>
            </a:extLst>
          </p:cNvPr>
          <p:cNvSpPr/>
          <p:nvPr/>
        </p:nvSpPr>
        <p:spPr>
          <a:xfrm>
            <a:off x="11015463" y="39111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9" name="Oval 68">
            <a:extLst>
              <a:ext uri="{FF2B5EF4-FFF2-40B4-BE49-F238E27FC236}">
                <a16:creationId xmlns:a16="http://schemas.microsoft.com/office/drawing/2014/main" id="{EF533E0E-7833-D88E-105C-CCCF86973D2A}"/>
              </a:ext>
            </a:extLst>
          </p:cNvPr>
          <p:cNvSpPr/>
          <p:nvPr/>
        </p:nvSpPr>
        <p:spPr>
          <a:xfrm>
            <a:off x="11015463" y="19216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0" name="Oval 69">
            <a:extLst>
              <a:ext uri="{FF2B5EF4-FFF2-40B4-BE49-F238E27FC236}">
                <a16:creationId xmlns:a16="http://schemas.microsoft.com/office/drawing/2014/main" id="{52A905CE-FF16-EE36-4C6B-C438D76FBEDC}"/>
              </a:ext>
            </a:extLst>
          </p:cNvPr>
          <p:cNvSpPr/>
          <p:nvPr/>
        </p:nvSpPr>
        <p:spPr>
          <a:xfrm>
            <a:off x="11015463" y="31770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1" name="Oval 70">
            <a:extLst>
              <a:ext uri="{FF2B5EF4-FFF2-40B4-BE49-F238E27FC236}">
                <a16:creationId xmlns:a16="http://schemas.microsoft.com/office/drawing/2014/main" id="{4153702E-6D4F-C187-9B21-E765C1A62735}"/>
              </a:ext>
            </a:extLst>
          </p:cNvPr>
          <p:cNvSpPr/>
          <p:nvPr/>
        </p:nvSpPr>
        <p:spPr>
          <a:xfrm>
            <a:off x="11015463" y="366403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2" name="Oval 71">
            <a:extLst>
              <a:ext uri="{FF2B5EF4-FFF2-40B4-BE49-F238E27FC236}">
                <a16:creationId xmlns:a16="http://schemas.microsoft.com/office/drawing/2014/main" id="{50F90FD8-2A90-A8A3-21BD-D9AE9132C98A}"/>
              </a:ext>
            </a:extLst>
          </p:cNvPr>
          <p:cNvSpPr/>
          <p:nvPr/>
        </p:nvSpPr>
        <p:spPr>
          <a:xfrm>
            <a:off x="11015463" y="413794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3" name="Oval 72">
            <a:extLst>
              <a:ext uri="{FF2B5EF4-FFF2-40B4-BE49-F238E27FC236}">
                <a16:creationId xmlns:a16="http://schemas.microsoft.com/office/drawing/2014/main" id="{AB36B075-7DF6-4A07-5203-A2DD0D882A24}"/>
              </a:ext>
            </a:extLst>
          </p:cNvPr>
          <p:cNvSpPr/>
          <p:nvPr/>
        </p:nvSpPr>
        <p:spPr>
          <a:xfrm>
            <a:off x="11015463" y="431457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4" name="Oval 73">
            <a:extLst>
              <a:ext uri="{FF2B5EF4-FFF2-40B4-BE49-F238E27FC236}">
                <a16:creationId xmlns:a16="http://schemas.microsoft.com/office/drawing/2014/main" id="{833FBD3B-95C0-55DD-7DC8-FF5EF1E28ECD}"/>
              </a:ext>
            </a:extLst>
          </p:cNvPr>
          <p:cNvSpPr/>
          <p:nvPr/>
        </p:nvSpPr>
        <p:spPr>
          <a:xfrm>
            <a:off x="11015463" y="444667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5" name="Oval 74">
            <a:extLst>
              <a:ext uri="{FF2B5EF4-FFF2-40B4-BE49-F238E27FC236}">
                <a16:creationId xmlns:a16="http://schemas.microsoft.com/office/drawing/2014/main" id="{BA7292FA-D097-1A58-509C-21530939D268}"/>
              </a:ext>
            </a:extLst>
          </p:cNvPr>
          <p:cNvSpPr/>
          <p:nvPr/>
        </p:nvSpPr>
        <p:spPr>
          <a:xfrm>
            <a:off x="11015463" y="472754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6" name="Oval 75">
            <a:extLst>
              <a:ext uri="{FF2B5EF4-FFF2-40B4-BE49-F238E27FC236}">
                <a16:creationId xmlns:a16="http://schemas.microsoft.com/office/drawing/2014/main" id="{D33551A7-168C-23F5-BF6C-A8FA1E290005}"/>
              </a:ext>
            </a:extLst>
          </p:cNvPr>
          <p:cNvSpPr/>
          <p:nvPr/>
        </p:nvSpPr>
        <p:spPr>
          <a:xfrm>
            <a:off x="11015463" y="519922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7" name="Oval 76">
            <a:extLst>
              <a:ext uri="{FF2B5EF4-FFF2-40B4-BE49-F238E27FC236}">
                <a16:creationId xmlns:a16="http://schemas.microsoft.com/office/drawing/2014/main" id="{04AE03FE-41DE-6F9F-CB92-6684CB918043}"/>
              </a:ext>
            </a:extLst>
          </p:cNvPr>
          <p:cNvSpPr/>
          <p:nvPr/>
        </p:nvSpPr>
        <p:spPr>
          <a:xfrm>
            <a:off x="11015463" y="263881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8" name="Oval 77">
            <a:extLst>
              <a:ext uri="{FF2B5EF4-FFF2-40B4-BE49-F238E27FC236}">
                <a16:creationId xmlns:a16="http://schemas.microsoft.com/office/drawing/2014/main" id="{40C0E918-B6B1-E6B3-2583-4F9DBD364CF1}"/>
              </a:ext>
            </a:extLst>
          </p:cNvPr>
          <p:cNvSpPr/>
          <p:nvPr/>
        </p:nvSpPr>
        <p:spPr>
          <a:xfrm>
            <a:off x="11015463" y="297765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9" name="Oval 78">
            <a:extLst>
              <a:ext uri="{FF2B5EF4-FFF2-40B4-BE49-F238E27FC236}">
                <a16:creationId xmlns:a16="http://schemas.microsoft.com/office/drawing/2014/main" id="{0AFF6970-EBD1-A440-F853-E35FB6CF9F00}"/>
              </a:ext>
            </a:extLst>
          </p:cNvPr>
          <p:cNvSpPr/>
          <p:nvPr/>
        </p:nvSpPr>
        <p:spPr>
          <a:xfrm>
            <a:off x="11015463" y="4559059"/>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80" name="Oval 79">
            <a:extLst>
              <a:ext uri="{FF2B5EF4-FFF2-40B4-BE49-F238E27FC236}">
                <a16:creationId xmlns:a16="http://schemas.microsoft.com/office/drawing/2014/main" id="{8D6B29E3-E951-2658-3727-0E61A650D1F7}"/>
              </a:ext>
            </a:extLst>
          </p:cNvPr>
          <p:cNvSpPr/>
          <p:nvPr/>
        </p:nvSpPr>
        <p:spPr>
          <a:xfrm>
            <a:off x="11015463" y="490325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1" name="Multiplication Sign 120">
            <a:extLst>
              <a:ext uri="{FF2B5EF4-FFF2-40B4-BE49-F238E27FC236}">
                <a16:creationId xmlns:a16="http://schemas.microsoft.com/office/drawing/2014/main" id="{1539CB52-06EB-C0F1-C17A-7629CC06F2DB}"/>
              </a:ext>
            </a:extLst>
          </p:cNvPr>
          <p:cNvSpPr/>
          <p:nvPr/>
        </p:nvSpPr>
        <p:spPr>
          <a:xfrm>
            <a:off x="243188" y="930111"/>
            <a:ext cx="154833" cy="139700"/>
          </a:xfrm>
          <a:prstGeom prst="mathMultiply">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mc:AlternateContent xmlns:mc="http://schemas.openxmlformats.org/markup-compatibility/2006" xmlns:a14="http://schemas.microsoft.com/office/drawing/2010/main">
        <mc:Choice Requires="a14">
          <p:sp>
            <p:nvSpPr>
              <p:cNvPr id="122" name="TextBox 121">
                <a:extLst>
                  <a:ext uri="{FF2B5EF4-FFF2-40B4-BE49-F238E27FC236}">
                    <a16:creationId xmlns:a16="http://schemas.microsoft.com/office/drawing/2014/main" id="{241A70D4-5CC7-6B68-D7C8-3B35AAE32B61}"/>
                  </a:ext>
                </a:extLst>
              </p:cNvPr>
              <p:cNvSpPr txBox="1"/>
              <p:nvPr/>
            </p:nvSpPr>
            <p:spPr>
              <a:xfrm>
                <a:off x="299731" y="866122"/>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=1</m:t>
                      </m:r>
                    </m:oMath>
                  </m:oMathPara>
                </a14:m>
                <a:endParaRPr lang="en-US" sz="1200" dirty="0">
                  <a:latin typeface="+mj-lt"/>
                </a:endParaRPr>
              </a:p>
            </p:txBody>
          </p:sp>
        </mc:Choice>
        <mc:Fallback xmlns="">
          <p:sp>
            <p:nvSpPr>
              <p:cNvPr id="122" name="TextBox 121">
                <a:extLst>
                  <a:ext uri="{FF2B5EF4-FFF2-40B4-BE49-F238E27FC236}">
                    <a16:creationId xmlns:a16="http://schemas.microsoft.com/office/drawing/2014/main" id="{241A70D4-5CC7-6B68-D7C8-3B35AAE32B61}"/>
                  </a:ext>
                </a:extLst>
              </p:cNvPr>
              <p:cNvSpPr txBox="1">
                <a:spLocks noRot="1" noChangeAspect="1" noMove="1" noResize="1" noEditPoints="1" noAdjustHandles="1" noChangeArrowheads="1" noChangeShapeType="1" noTextEdit="1"/>
              </p:cNvSpPr>
              <p:nvPr/>
            </p:nvSpPr>
            <p:spPr>
              <a:xfrm>
                <a:off x="299731" y="866122"/>
                <a:ext cx="609013" cy="276999"/>
              </a:xfrm>
              <a:prstGeom prst="rect">
                <a:avLst/>
              </a:prstGeom>
              <a:blipFill>
                <a:blip r:embed="rId10"/>
                <a:stretch>
                  <a:fillRect/>
                </a:stretch>
              </a:blipFill>
            </p:spPr>
            <p:txBody>
              <a:bodyPr/>
              <a:lstStyle/>
              <a:p>
                <a:r>
                  <a:rPr lang="en-US">
                    <a:noFill/>
                  </a:rPr>
                  <a:t> </a:t>
                </a:r>
              </a:p>
            </p:txBody>
          </p:sp>
        </mc:Fallback>
      </mc:AlternateContent>
      <p:sp>
        <p:nvSpPr>
          <p:cNvPr id="123" name="Plus Sign 122">
            <a:extLst>
              <a:ext uri="{FF2B5EF4-FFF2-40B4-BE49-F238E27FC236}">
                <a16:creationId xmlns:a16="http://schemas.microsoft.com/office/drawing/2014/main" id="{C3BD8399-211D-22AF-6C12-69EB8C3C0E81}"/>
              </a:ext>
            </a:extLst>
          </p:cNvPr>
          <p:cNvSpPr/>
          <p:nvPr/>
        </p:nvSpPr>
        <p:spPr>
          <a:xfrm>
            <a:off x="250728" y="1187794"/>
            <a:ext cx="137700" cy="156240"/>
          </a:xfrm>
          <a:prstGeom prst="mathPlus">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C4A58E8C-7A33-C6CA-07F0-DD891945EBF6}"/>
                  </a:ext>
                </a:extLst>
              </p:cNvPr>
              <p:cNvSpPr txBox="1"/>
              <p:nvPr/>
            </p:nvSpPr>
            <p:spPr>
              <a:xfrm>
                <a:off x="292430" y="1134746"/>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=0</m:t>
                      </m:r>
                    </m:oMath>
                  </m:oMathPara>
                </a14:m>
                <a:endParaRPr lang="en-US" sz="1200" dirty="0">
                  <a:latin typeface="+mj-lt"/>
                </a:endParaRPr>
              </a:p>
            </p:txBody>
          </p:sp>
        </mc:Choice>
        <mc:Fallback xmlns="">
          <p:sp>
            <p:nvSpPr>
              <p:cNvPr id="124" name="TextBox 123">
                <a:extLst>
                  <a:ext uri="{FF2B5EF4-FFF2-40B4-BE49-F238E27FC236}">
                    <a16:creationId xmlns:a16="http://schemas.microsoft.com/office/drawing/2014/main" id="{C4A58E8C-7A33-C6CA-07F0-DD891945EBF6}"/>
                  </a:ext>
                </a:extLst>
              </p:cNvPr>
              <p:cNvSpPr txBox="1">
                <a:spLocks noRot="1" noChangeAspect="1" noMove="1" noResize="1" noEditPoints="1" noAdjustHandles="1" noChangeArrowheads="1" noChangeShapeType="1" noTextEdit="1"/>
              </p:cNvSpPr>
              <p:nvPr/>
            </p:nvSpPr>
            <p:spPr>
              <a:xfrm>
                <a:off x="292430" y="1134746"/>
                <a:ext cx="609013" cy="276999"/>
              </a:xfrm>
              <a:prstGeom prst="rect">
                <a:avLst/>
              </a:prstGeom>
              <a:blipFill>
                <a:blip r:embed="rId11"/>
                <a:stretch>
                  <a:fillRect/>
                </a:stretch>
              </a:blipFill>
            </p:spPr>
            <p:txBody>
              <a:bodyPr/>
              <a:lstStyle/>
              <a:p>
                <a:r>
                  <a:rPr lang="en-US">
                    <a:noFill/>
                  </a:rPr>
                  <a:t> </a:t>
                </a:r>
              </a:p>
            </p:txBody>
          </p:sp>
        </mc:Fallback>
      </mc:AlternateContent>
      <p:sp>
        <p:nvSpPr>
          <p:cNvPr id="125" name="Rectangle: Rounded Corners 124">
            <a:extLst>
              <a:ext uri="{FF2B5EF4-FFF2-40B4-BE49-F238E27FC236}">
                <a16:creationId xmlns:a16="http://schemas.microsoft.com/office/drawing/2014/main" id="{B8906D6C-0E28-EB5F-21CD-A60BB934C492}"/>
              </a:ext>
            </a:extLst>
          </p:cNvPr>
          <p:cNvSpPr/>
          <p:nvPr/>
        </p:nvSpPr>
        <p:spPr>
          <a:xfrm>
            <a:off x="198904" y="856059"/>
            <a:ext cx="706031" cy="5531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4C03618-6032-9E17-8E34-21CD201E657F}"/>
                  </a:ext>
                </a:extLst>
              </p:cNvPr>
              <p:cNvSpPr txBox="1"/>
              <p:nvPr/>
            </p:nvSpPr>
            <p:spPr>
              <a:xfrm>
                <a:off x="2126836" y="1470959"/>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rgbClr val="0070C0"/>
                              </a:solidFill>
                              <a:latin typeface="Cambria Math" panose="02040503050406030204" pitchFamily="18" charset="0"/>
                            </a:rPr>
                          </m:ctrlPr>
                        </m:funcPr>
                        <m:fName>
                          <m:r>
                            <m:rPr>
                              <m:sty m:val="p"/>
                            </m:rPr>
                            <a:rPr lang="en-US" sz="1400" b="0" i="0" smtClean="0">
                              <a:solidFill>
                                <a:srgbClr val="0070C0"/>
                              </a:solidFill>
                              <a:latin typeface="Cambria Math" panose="02040503050406030204" pitchFamily="18" charset="0"/>
                            </a:rPr>
                            <m:t>P</m:t>
                          </m:r>
                        </m:fName>
                        <m:e>
                          <m:d>
                            <m:dPr>
                              <m:ctrlPr>
                                <a:rPr lang="en-US" sz="1400" b="0" i="1" smtClean="0">
                                  <a:solidFill>
                                    <a:srgbClr val="0070C0"/>
                                  </a:solidFill>
                                  <a:latin typeface="Cambria Math" panose="02040503050406030204" pitchFamily="18" charset="0"/>
                                </a:rPr>
                              </m:ctrlPr>
                            </m:dPr>
                            <m:e>
                              <m:r>
                                <a:rPr lang="en-US" sz="1400" b="0" i="1" smtClean="0">
                                  <a:solidFill>
                                    <a:srgbClr val="0070C0"/>
                                  </a:solidFill>
                                  <a:latin typeface="Cambria Math" panose="02040503050406030204" pitchFamily="18" charset="0"/>
                                </a:rPr>
                                <m:t>𝐷</m:t>
                              </m:r>
                              <m:r>
                                <a:rPr lang="en-US" sz="1400" b="0" i="1" smtClean="0">
                                  <a:solidFill>
                                    <a:srgbClr val="0070C0"/>
                                  </a:solidFill>
                                  <a:latin typeface="Cambria Math" panose="02040503050406030204" pitchFamily="18" charset="0"/>
                                </a:rPr>
                                <m:t>=0</m:t>
                              </m:r>
                            </m:e>
                            <m:e>
                              <m:r>
                                <a:rPr lang="en-US" sz="1400" b="0" i="1" smtClean="0">
                                  <a:solidFill>
                                    <a:srgbClr val="0070C0"/>
                                  </a:solidFill>
                                  <a:latin typeface="Cambria Math" panose="02040503050406030204" pitchFamily="18" charset="0"/>
                                </a:rPr>
                                <m:t>𝑋</m:t>
                              </m:r>
                              <m:r>
                                <a:rPr lang="en-US" sz="1400" b="0" i="1" smtClean="0">
                                  <a:solidFill>
                                    <a:srgbClr val="0070C0"/>
                                  </a:solidFill>
                                  <a:latin typeface="Cambria Math" panose="02040503050406030204" pitchFamily="18" charset="0"/>
                                </a:rPr>
                                <m:t>=1</m:t>
                              </m:r>
                            </m:e>
                          </m:d>
                          <m:r>
                            <a:rPr lang="en-US" sz="1400" b="0" i="1" smtClean="0">
                              <a:solidFill>
                                <a:srgbClr val="0070C0"/>
                              </a:solidFill>
                              <a:latin typeface="Cambria Math" panose="02040503050406030204" pitchFamily="18" charset="0"/>
                            </a:rPr>
                            <m:t>=1/4</m:t>
                          </m:r>
                        </m:e>
                      </m:func>
                    </m:oMath>
                  </m:oMathPara>
                </a14:m>
                <a:endParaRPr lang="en-US" sz="1400" dirty="0">
                  <a:solidFill>
                    <a:srgbClr val="0070C0"/>
                  </a:solidFill>
                  <a:latin typeface="+mj-lt"/>
                </a:endParaRPr>
              </a:p>
            </p:txBody>
          </p:sp>
        </mc:Choice>
        <mc:Fallback xmlns="">
          <p:sp>
            <p:nvSpPr>
              <p:cNvPr id="2" name="TextBox 1">
                <a:extLst>
                  <a:ext uri="{FF2B5EF4-FFF2-40B4-BE49-F238E27FC236}">
                    <a16:creationId xmlns:a16="http://schemas.microsoft.com/office/drawing/2014/main" id="{B4C03618-6032-9E17-8E34-21CD201E657F}"/>
                  </a:ext>
                </a:extLst>
              </p:cNvPr>
              <p:cNvSpPr txBox="1">
                <a:spLocks noRot="1" noChangeAspect="1" noMove="1" noResize="1" noEditPoints="1" noAdjustHandles="1" noChangeArrowheads="1" noChangeShapeType="1" noTextEdit="1"/>
              </p:cNvSpPr>
              <p:nvPr/>
            </p:nvSpPr>
            <p:spPr>
              <a:xfrm>
                <a:off x="2126836" y="1470959"/>
                <a:ext cx="1972207" cy="307777"/>
              </a:xfrm>
              <a:prstGeom prst="rect">
                <a:avLst/>
              </a:prstGeom>
              <a:blipFill>
                <a:blip r:embed="rId12"/>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70B39E9-E7AC-33CE-523D-EA34EB2D8190}"/>
                  </a:ext>
                </a:extLst>
              </p:cNvPr>
              <p:cNvSpPr txBox="1"/>
              <p:nvPr/>
            </p:nvSpPr>
            <p:spPr>
              <a:xfrm>
                <a:off x="2144269" y="5332290"/>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2"/>
                              </a:solidFill>
                              <a:latin typeface="Cambria Math" panose="02040503050406030204" pitchFamily="18" charset="0"/>
                            </a:rPr>
                          </m:ctrlPr>
                        </m:funcPr>
                        <m:fName>
                          <m:r>
                            <m:rPr>
                              <m:sty m:val="p"/>
                            </m:rPr>
                            <a:rPr lang="en-US" sz="1400" b="0" i="0" smtClean="0">
                              <a:solidFill>
                                <a:schemeClr val="accent2"/>
                              </a:solidFill>
                              <a:latin typeface="Cambria Math" panose="02040503050406030204" pitchFamily="18" charset="0"/>
                            </a:rPr>
                            <m:t>P</m:t>
                          </m:r>
                        </m:fName>
                        <m:e>
                          <m:d>
                            <m:dPr>
                              <m:ctrlPr>
                                <a:rPr lang="en-US" sz="1400" b="0" i="1" smtClean="0">
                                  <a:solidFill>
                                    <a:schemeClr val="accent2"/>
                                  </a:solidFill>
                                  <a:latin typeface="Cambria Math" panose="02040503050406030204" pitchFamily="18" charset="0"/>
                                </a:rPr>
                              </m:ctrlPr>
                            </m:dPr>
                            <m:e>
                              <m:r>
                                <a:rPr lang="en-US" sz="1400" b="0" i="1" smtClean="0">
                                  <a:solidFill>
                                    <a:schemeClr val="accent2"/>
                                  </a:solidFill>
                                  <a:latin typeface="Cambria Math" panose="02040503050406030204" pitchFamily="18" charset="0"/>
                                </a:rPr>
                                <m:t>𝐷</m:t>
                              </m:r>
                              <m:r>
                                <a:rPr lang="en-US" sz="1400" b="0" i="1" smtClean="0">
                                  <a:solidFill>
                                    <a:schemeClr val="accent2"/>
                                  </a:solidFill>
                                  <a:latin typeface="Cambria Math" panose="02040503050406030204" pitchFamily="18" charset="0"/>
                                </a:rPr>
                                <m:t>=0</m:t>
                              </m:r>
                            </m:e>
                            <m:e>
                              <m:r>
                                <a:rPr lang="en-US" sz="1400" b="0" i="1" smtClean="0">
                                  <a:solidFill>
                                    <a:schemeClr val="accent2"/>
                                  </a:solidFill>
                                  <a:latin typeface="Cambria Math" panose="02040503050406030204" pitchFamily="18" charset="0"/>
                                </a:rPr>
                                <m:t>𝑋</m:t>
                              </m:r>
                              <m:r>
                                <a:rPr lang="en-US" sz="1400" b="0" i="1" smtClean="0">
                                  <a:solidFill>
                                    <a:schemeClr val="accent2"/>
                                  </a:solidFill>
                                  <a:latin typeface="Cambria Math" panose="02040503050406030204" pitchFamily="18" charset="0"/>
                                </a:rPr>
                                <m:t>=1</m:t>
                              </m:r>
                            </m:e>
                          </m:d>
                          <m:r>
                            <a:rPr lang="en-US" sz="1400" b="0" i="1" smtClean="0">
                              <a:solidFill>
                                <a:schemeClr val="accent2"/>
                              </a:solidFill>
                              <a:latin typeface="Cambria Math" panose="02040503050406030204" pitchFamily="18" charset="0"/>
                            </a:rPr>
                            <m:t>=3/4</m:t>
                          </m:r>
                        </m:e>
                      </m:func>
                    </m:oMath>
                  </m:oMathPara>
                </a14:m>
                <a:endParaRPr lang="en-US" sz="1400" dirty="0">
                  <a:solidFill>
                    <a:schemeClr val="accent2"/>
                  </a:solidFill>
                  <a:latin typeface="+mj-lt"/>
                </a:endParaRPr>
              </a:p>
            </p:txBody>
          </p:sp>
        </mc:Choice>
        <mc:Fallback xmlns="">
          <p:sp>
            <p:nvSpPr>
              <p:cNvPr id="3" name="TextBox 2">
                <a:extLst>
                  <a:ext uri="{FF2B5EF4-FFF2-40B4-BE49-F238E27FC236}">
                    <a16:creationId xmlns:a16="http://schemas.microsoft.com/office/drawing/2014/main" id="{670B39E9-E7AC-33CE-523D-EA34EB2D8190}"/>
                  </a:ext>
                </a:extLst>
              </p:cNvPr>
              <p:cNvSpPr txBox="1">
                <a:spLocks noRot="1" noChangeAspect="1" noMove="1" noResize="1" noEditPoints="1" noAdjustHandles="1" noChangeArrowheads="1" noChangeShapeType="1" noTextEdit="1"/>
              </p:cNvSpPr>
              <p:nvPr/>
            </p:nvSpPr>
            <p:spPr>
              <a:xfrm>
                <a:off x="2144269" y="5332290"/>
                <a:ext cx="1972207" cy="307777"/>
              </a:xfrm>
              <a:prstGeom prst="rect">
                <a:avLst/>
              </a:prstGeom>
              <a:blipFill>
                <a:blip r:embed="rId13"/>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4EB730E-E82D-A632-5443-550EEB721AAB}"/>
                  </a:ext>
                </a:extLst>
              </p:cNvPr>
              <p:cNvSpPr txBox="1"/>
              <p:nvPr/>
            </p:nvSpPr>
            <p:spPr>
              <a:xfrm>
                <a:off x="8293310" y="5377862"/>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2"/>
                              </a:solidFill>
                              <a:latin typeface="Cambria Math" panose="02040503050406030204" pitchFamily="18" charset="0"/>
                            </a:rPr>
                          </m:ctrlPr>
                        </m:funcPr>
                        <m:fName>
                          <m:r>
                            <m:rPr>
                              <m:sty m:val="p"/>
                            </m:rPr>
                            <a:rPr lang="en-US" sz="1400" b="0" i="0" smtClean="0">
                              <a:solidFill>
                                <a:schemeClr val="accent2"/>
                              </a:solidFill>
                              <a:latin typeface="Cambria Math" panose="02040503050406030204" pitchFamily="18" charset="0"/>
                            </a:rPr>
                            <m:t>P</m:t>
                          </m:r>
                        </m:fName>
                        <m:e>
                          <m:d>
                            <m:dPr>
                              <m:ctrlPr>
                                <a:rPr lang="en-US" sz="1400" b="0" i="1" smtClean="0">
                                  <a:solidFill>
                                    <a:schemeClr val="accent2"/>
                                  </a:solidFill>
                                  <a:latin typeface="Cambria Math" panose="02040503050406030204" pitchFamily="18" charset="0"/>
                                </a:rPr>
                              </m:ctrlPr>
                            </m:dPr>
                            <m:e>
                              <m:r>
                                <a:rPr lang="en-US" sz="1400" b="0" i="1" smtClean="0">
                                  <a:solidFill>
                                    <a:schemeClr val="accent2"/>
                                  </a:solidFill>
                                  <a:latin typeface="Cambria Math" panose="02040503050406030204" pitchFamily="18" charset="0"/>
                                </a:rPr>
                                <m:t>𝐷</m:t>
                              </m:r>
                              <m:r>
                                <a:rPr lang="en-US" sz="1400" b="0" i="1" smtClean="0">
                                  <a:solidFill>
                                    <a:schemeClr val="accent2"/>
                                  </a:solidFill>
                                  <a:latin typeface="Cambria Math" panose="02040503050406030204" pitchFamily="18" charset="0"/>
                                </a:rPr>
                                <m:t>=1</m:t>
                              </m:r>
                            </m:e>
                            <m:e>
                              <m:r>
                                <a:rPr lang="en-US" sz="1400" b="0" i="1" smtClean="0">
                                  <a:solidFill>
                                    <a:schemeClr val="accent2"/>
                                  </a:solidFill>
                                  <a:latin typeface="Cambria Math" panose="02040503050406030204" pitchFamily="18" charset="0"/>
                                </a:rPr>
                                <m:t>𝑋</m:t>
                              </m:r>
                              <m:r>
                                <a:rPr lang="en-US" sz="1400" b="0" i="1" smtClean="0">
                                  <a:solidFill>
                                    <a:schemeClr val="accent2"/>
                                  </a:solidFill>
                                  <a:latin typeface="Cambria Math" panose="02040503050406030204" pitchFamily="18" charset="0"/>
                                </a:rPr>
                                <m:t>=1</m:t>
                              </m:r>
                            </m:e>
                          </m:d>
                          <m:r>
                            <a:rPr lang="en-US" sz="1400" b="0" i="1" smtClean="0">
                              <a:solidFill>
                                <a:schemeClr val="accent2"/>
                              </a:solidFill>
                              <a:latin typeface="Cambria Math" panose="02040503050406030204" pitchFamily="18" charset="0"/>
                            </a:rPr>
                            <m:t>=1/4</m:t>
                          </m:r>
                        </m:e>
                      </m:func>
                    </m:oMath>
                  </m:oMathPara>
                </a14:m>
                <a:endParaRPr lang="en-US" sz="1400" dirty="0">
                  <a:solidFill>
                    <a:schemeClr val="accent2"/>
                  </a:solidFill>
                  <a:latin typeface="+mj-lt"/>
                </a:endParaRPr>
              </a:p>
            </p:txBody>
          </p:sp>
        </mc:Choice>
        <mc:Fallback xmlns="">
          <p:sp>
            <p:nvSpPr>
              <p:cNvPr id="4" name="TextBox 3">
                <a:extLst>
                  <a:ext uri="{FF2B5EF4-FFF2-40B4-BE49-F238E27FC236}">
                    <a16:creationId xmlns:a16="http://schemas.microsoft.com/office/drawing/2014/main" id="{94EB730E-E82D-A632-5443-550EEB721AAB}"/>
                  </a:ext>
                </a:extLst>
              </p:cNvPr>
              <p:cNvSpPr txBox="1">
                <a:spLocks noRot="1" noChangeAspect="1" noMove="1" noResize="1" noEditPoints="1" noAdjustHandles="1" noChangeArrowheads="1" noChangeShapeType="1" noTextEdit="1"/>
              </p:cNvSpPr>
              <p:nvPr/>
            </p:nvSpPr>
            <p:spPr>
              <a:xfrm>
                <a:off x="8293310" y="5377862"/>
                <a:ext cx="1972207" cy="307777"/>
              </a:xfrm>
              <a:prstGeom prst="rect">
                <a:avLst/>
              </a:prstGeom>
              <a:blipFill>
                <a:blip r:embed="rId14"/>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32D71E0-9172-593C-836B-2E6267FB7C44}"/>
                  </a:ext>
                </a:extLst>
              </p:cNvPr>
              <p:cNvSpPr txBox="1"/>
              <p:nvPr/>
            </p:nvSpPr>
            <p:spPr>
              <a:xfrm>
                <a:off x="8293310" y="1467117"/>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1"/>
                              </a:solidFill>
                              <a:latin typeface="Cambria Math" panose="02040503050406030204" pitchFamily="18" charset="0"/>
                            </a:rPr>
                          </m:ctrlPr>
                        </m:funcPr>
                        <m:fName>
                          <m:r>
                            <m:rPr>
                              <m:sty m:val="p"/>
                            </m:rPr>
                            <a:rPr lang="en-US" sz="1400" b="0" i="0" smtClean="0">
                              <a:solidFill>
                                <a:schemeClr val="accent1"/>
                              </a:solidFill>
                              <a:latin typeface="Cambria Math" panose="02040503050406030204" pitchFamily="18" charset="0"/>
                            </a:rPr>
                            <m:t>P</m:t>
                          </m:r>
                        </m:fName>
                        <m:e>
                          <m:d>
                            <m:dPr>
                              <m:ctrlPr>
                                <a:rPr lang="en-US" sz="1400" b="0" i="1" smtClean="0">
                                  <a:solidFill>
                                    <a:schemeClr val="accent1"/>
                                  </a:solidFill>
                                  <a:latin typeface="Cambria Math" panose="02040503050406030204" pitchFamily="18" charset="0"/>
                                </a:rPr>
                              </m:ctrlPr>
                            </m:dPr>
                            <m:e>
                              <m:r>
                                <a:rPr lang="en-US" sz="1400" b="0" i="1" smtClean="0">
                                  <a:solidFill>
                                    <a:schemeClr val="accent1"/>
                                  </a:solidFill>
                                  <a:latin typeface="Cambria Math" panose="02040503050406030204" pitchFamily="18" charset="0"/>
                                </a:rPr>
                                <m:t>𝐷</m:t>
                              </m:r>
                              <m:r>
                                <a:rPr lang="en-US" sz="1400" b="0" i="1" smtClean="0">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𝑋</m:t>
                              </m:r>
                              <m:r>
                                <a:rPr lang="en-US" sz="1400" b="0" i="1" smtClean="0">
                                  <a:solidFill>
                                    <a:schemeClr val="accent1"/>
                                  </a:solidFill>
                                  <a:latin typeface="Cambria Math" panose="02040503050406030204" pitchFamily="18" charset="0"/>
                                </a:rPr>
                                <m:t>=1</m:t>
                              </m:r>
                            </m:e>
                          </m:d>
                          <m:r>
                            <a:rPr lang="en-US" sz="1400" b="0" i="1" smtClean="0">
                              <a:solidFill>
                                <a:schemeClr val="accent1"/>
                              </a:solidFill>
                              <a:latin typeface="Cambria Math" panose="02040503050406030204" pitchFamily="18" charset="0"/>
                            </a:rPr>
                            <m:t>=3/4</m:t>
                          </m:r>
                        </m:e>
                      </m:func>
                    </m:oMath>
                  </m:oMathPara>
                </a14:m>
                <a:endParaRPr lang="en-US" sz="1400" dirty="0">
                  <a:solidFill>
                    <a:schemeClr val="accent1"/>
                  </a:solidFill>
                  <a:latin typeface="+mj-lt"/>
                </a:endParaRPr>
              </a:p>
            </p:txBody>
          </p:sp>
        </mc:Choice>
        <mc:Fallback xmlns="">
          <p:sp>
            <p:nvSpPr>
              <p:cNvPr id="5" name="TextBox 4">
                <a:extLst>
                  <a:ext uri="{FF2B5EF4-FFF2-40B4-BE49-F238E27FC236}">
                    <a16:creationId xmlns:a16="http://schemas.microsoft.com/office/drawing/2014/main" id="{432D71E0-9172-593C-836B-2E6267FB7C44}"/>
                  </a:ext>
                </a:extLst>
              </p:cNvPr>
              <p:cNvSpPr txBox="1">
                <a:spLocks noRot="1" noChangeAspect="1" noMove="1" noResize="1" noEditPoints="1" noAdjustHandles="1" noChangeArrowheads="1" noChangeShapeType="1" noTextEdit="1"/>
              </p:cNvSpPr>
              <p:nvPr/>
            </p:nvSpPr>
            <p:spPr>
              <a:xfrm>
                <a:off x="8293310" y="1467117"/>
                <a:ext cx="1972207" cy="307777"/>
              </a:xfrm>
              <a:prstGeom prst="rect">
                <a:avLst/>
              </a:prstGeom>
              <a:blipFill>
                <a:blip r:embed="rId15"/>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168527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7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7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8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0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0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0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0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1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11"/>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12"/>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1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1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1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1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1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1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19"/>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20"/>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205"/>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06"/>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07"/>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208"/>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209"/>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210"/>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211"/>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212"/>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213"/>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214"/>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215"/>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216"/>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217"/>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219"/>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220"/>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221"/>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222"/>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159"/>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60"/>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61"/>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62"/>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63"/>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64"/>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65"/>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66"/>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67"/>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68"/>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69"/>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70"/>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71"/>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72"/>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73"/>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74"/>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75"/>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176"/>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77"/>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58"/>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186"/>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87"/>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188"/>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189"/>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90"/>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91"/>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92"/>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193"/>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94"/>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195"/>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196"/>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197"/>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198"/>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199"/>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185"/>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200"/>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201"/>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202"/>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203"/>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204"/>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1" presetClass="entr" presetSubtype="0" fill="hold" grpId="0" nodeType="clickEffect">
                                  <p:stCondLst>
                                    <p:cond delay="0"/>
                                  </p:stCondLst>
                                  <p:childTnLst>
                                    <p:set>
                                      <p:cBhvr>
                                        <p:cTn id="256" dur="1" fill="hold">
                                          <p:stCondLst>
                                            <p:cond delay="0"/>
                                          </p:stCondLst>
                                        </p:cTn>
                                        <p:tgtEl>
                                          <p:spTgt spid="21"/>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54" grpId="0"/>
      <p:bldP spid="55" grpId="0"/>
      <p:bldP spid="81" grpId="0" animBg="1"/>
      <p:bldP spid="82" grpId="0" animBg="1"/>
      <p:bldP spid="83" grpId="0" animBg="1"/>
      <p:bldP spid="84"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8" grpId="0"/>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9" grpId="0"/>
      <p:bldP spid="180" grpId="0"/>
      <p:bldP spid="185" grpId="0"/>
      <p:bldP spid="186" grpId="0" animBg="1"/>
      <p:bldP spid="187" grpId="0" animBg="1"/>
      <p:bldP spid="188" grpId="0" animBg="1"/>
      <p:bldP spid="189" grpId="0" animBg="1"/>
      <p:bldP spid="190" grpId="0" animBg="1"/>
      <p:bldP spid="191" grpId="0" animBg="1"/>
      <p:bldP spid="192" grpId="0" animBg="1"/>
      <p:bldP spid="193" grpId="0" animBg="1"/>
      <p:bldP spid="194" grpId="0" animBg="1"/>
      <p:bldP spid="195" grpId="0" animBg="1"/>
      <p:bldP spid="196" grpId="0" animBg="1"/>
      <p:bldP spid="197" grpId="0" animBg="1"/>
      <p:bldP spid="198" grpId="0" animBg="1"/>
      <p:bldP spid="199" grpId="0" animBg="1"/>
      <p:bldP spid="200" grpId="0" animBg="1"/>
      <p:bldP spid="201" grpId="0" animBg="1"/>
      <p:bldP spid="202" grpId="0" animBg="1"/>
      <p:bldP spid="203" grpId="0" animBg="1"/>
      <p:bldP spid="204" grpId="0" animBg="1"/>
      <p:bldP spid="205" grpId="0" animBg="1"/>
      <p:bldP spid="206" grpId="0" animBg="1"/>
      <p:bldP spid="207" grpId="0" animBg="1"/>
      <p:bldP spid="208" grpId="0" animBg="1"/>
      <p:bldP spid="209" grpId="0" animBg="1"/>
      <p:bldP spid="210" grpId="0" animBg="1"/>
      <p:bldP spid="211" grpId="0" animBg="1"/>
      <p:bldP spid="212" grpId="0" animBg="1"/>
      <p:bldP spid="213" grpId="0" animBg="1"/>
      <p:bldP spid="214" grpId="0" animBg="1"/>
      <p:bldP spid="215" grpId="0" animBg="1"/>
      <p:bldP spid="216" grpId="0" animBg="1"/>
      <p:bldP spid="217" grpId="0" animBg="1"/>
      <p:bldP spid="219" grpId="0" animBg="1"/>
      <p:bldP spid="220" grpId="0" animBg="1"/>
      <p:bldP spid="221" grpId="0" animBg="1"/>
      <p:bldP spid="222" grpId="0" animBg="1"/>
      <p:bldP spid="21" grpId="0"/>
      <p:bldP spid="22" grpId="0"/>
      <p:bldP spid="2" grpId="0"/>
      <p:bldP spid="3"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7" name="Straight Connector 236">
            <a:extLst>
              <a:ext uri="{FF2B5EF4-FFF2-40B4-BE49-F238E27FC236}">
                <a16:creationId xmlns:a16="http://schemas.microsoft.com/office/drawing/2014/main" id="{8421BE94-97EC-DD2D-FB20-14BCF2A37071}"/>
              </a:ext>
            </a:extLst>
          </p:cNvPr>
          <p:cNvCxnSpPr>
            <a:cxnSpLocks/>
          </p:cNvCxnSpPr>
          <p:nvPr/>
        </p:nvCxnSpPr>
        <p:spPr>
          <a:xfrm>
            <a:off x="3633611" y="6419481"/>
            <a:ext cx="4895935" cy="35019"/>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27" name="Multiplication Sign 26">
            <a:extLst>
              <a:ext uri="{FF2B5EF4-FFF2-40B4-BE49-F238E27FC236}">
                <a16:creationId xmlns:a16="http://schemas.microsoft.com/office/drawing/2014/main" id="{EEA92579-382C-9976-ADBD-83A642D57B51}"/>
              </a:ext>
            </a:extLst>
          </p:cNvPr>
          <p:cNvSpPr/>
          <p:nvPr/>
        </p:nvSpPr>
        <p:spPr>
          <a:xfrm>
            <a:off x="2144269" y="231964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 name="Multiplication Sign 27">
            <a:extLst>
              <a:ext uri="{FF2B5EF4-FFF2-40B4-BE49-F238E27FC236}">
                <a16:creationId xmlns:a16="http://schemas.microsoft.com/office/drawing/2014/main" id="{99993DC6-6F0F-8389-3DE2-FEBB6222E79A}"/>
              </a:ext>
            </a:extLst>
          </p:cNvPr>
          <p:cNvSpPr/>
          <p:nvPr/>
        </p:nvSpPr>
        <p:spPr>
          <a:xfrm>
            <a:off x="2144269" y="273207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9" name="Multiplication Sign 28">
            <a:extLst>
              <a:ext uri="{FF2B5EF4-FFF2-40B4-BE49-F238E27FC236}">
                <a16:creationId xmlns:a16="http://schemas.microsoft.com/office/drawing/2014/main" id="{703EAF17-DCCC-D390-1958-7F87FE34E8F7}"/>
              </a:ext>
            </a:extLst>
          </p:cNvPr>
          <p:cNvSpPr/>
          <p:nvPr/>
        </p:nvSpPr>
        <p:spPr>
          <a:xfrm>
            <a:off x="2144269" y="285513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 name="Multiplication Sign 29">
            <a:extLst>
              <a:ext uri="{FF2B5EF4-FFF2-40B4-BE49-F238E27FC236}">
                <a16:creationId xmlns:a16="http://schemas.microsoft.com/office/drawing/2014/main" id="{6A2A1252-1366-5201-D1DA-805BBA31195F}"/>
              </a:ext>
            </a:extLst>
          </p:cNvPr>
          <p:cNvSpPr/>
          <p:nvPr/>
        </p:nvSpPr>
        <p:spPr>
          <a:xfrm>
            <a:off x="2144269" y="305207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1" name="Multiplication Sign 30">
            <a:extLst>
              <a:ext uri="{FF2B5EF4-FFF2-40B4-BE49-F238E27FC236}">
                <a16:creationId xmlns:a16="http://schemas.microsoft.com/office/drawing/2014/main" id="{051EE154-BB26-04A8-42E9-1C0AEE2A4B3C}"/>
              </a:ext>
            </a:extLst>
          </p:cNvPr>
          <p:cNvSpPr/>
          <p:nvPr/>
        </p:nvSpPr>
        <p:spPr>
          <a:xfrm>
            <a:off x="2144269" y="335543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2" name="Multiplication Sign 31">
            <a:extLst>
              <a:ext uri="{FF2B5EF4-FFF2-40B4-BE49-F238E27FC236}">
                <a16:creationId xmlns:a16="http://schemas.microsoft.com/office/drawing/2014/main" id="{CC4B5377-FF4F-0041-0C66-655FFF68B605}"/>
              </a:ext>
            </a:extLst>
          </p:cNvPr>
          <p:cNvSpPr/>
          <p:nvPr/>
        </p:nvSpPr>
        <p:spPr>
          <a:xfrm>
            <a:off x="2144269" y="389092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3" name="Multiplication Sign 32">
            <a:extLst>
              <a:ext uri="{FF2B5EF4-FFF2-40B4-BE49-F238E27FC236}">
                <a16:creationId xmlns:a16="http://schemas.microsoft.com/office/drawing/2014/main" id="{83B148AF-0509-FDE0-B04F-4F0263FBD12F}"/>
              </a:ext>
            </a:extLst>
          </p:cNvPr>
          <p:cNvSpPr/>
          <p:nvPr/>
        </p:nvSpPr>
        <p:spPr>
          <a:xfrm>
            <a:off x="2144269" y="190139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4" name="Plus Sign 33">
            <a:extLst>
              <a:ext uri="{FF2B5EF4-FFF2-40B4-BE49-F238E27FC236}">
                <a16:creationId xmlns:a16="http://schemas.microsoft.com/office/drawing/2014/main" id="{20CD8BED-EE96-8B81-3A7E-C3E469E8D5BA}"/>
              </a:ext>
            </a:extLst>
          </p:cNvPr>
          <p:cNvSpPr/>
          <p:nvPr/>
        </p:nvSpPr>
        <p:spPr>
          <a:xfrm>
            <a:off x="2144269" y="315681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5" name="Plus Sign 34">
            <a:extLst>
              <a:ext uri="{FF2B5EF4-FFF2-40B4-BE49-F238E27FC236}">
                <a16:creationId xmlns:a16="http://schemas.microsoft.com/office/drawing/2014/main" id="{AFA24F12-5780-DA2A-FF9D-3A7ACA6B5448}"/>
              </a:ext>
            </a:extLst>
          </p:cNvPr>
          <p:cNvSpPr/>
          <p:nvPr/>
        </p:nvSpPr>
        <p:spPr>
          <a:xfrm>
            <a:off x="2144269" y="364378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6" name="Plus Sign 35">
            <a:extLst>
              <a:ext uri="{FF2B5EF4-FFF2-40B4-BE49-F238E27FC236}">
                <a16:creationId xmlns:a16="http://schemas.microsoft.com/office/drawing/2014/main" id="{C07AA722-3EAE-868E-1C4A-B428748FF233}"/>
              </a:ext>
            </a:extLst>
          </p:cNvPr>
          <p:cNvSpPr/>
          <p:nvPr/>
        </p:nvSpPr>
        <p:spPr>
          <a:xfrm>
            <a:off x="2144269" y="411769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7" name="Plus Sign 36">
            <a:extLst>
              <a:ext uri="{FF2B5EF4-FFF2-40B4-BE49-F238E27FC236}">
                <a16:creationId xmlns:a16="http://schemas.microsoft.com/office/drawing/2014/main" id="{831FFD13-BF18-567E-8CD5-C58F9DE67828}"/>
              </a:ext>
            </a:extLst>
          </p:cNvPr>
          <p:cNvSpPr/>
          <p:nvPr/>
        </p:nvSpPr>
        <p:spPr>
          <a:xfrm>
            <a:off x="2144269" y="429432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8" name="Plus Sign 37">
            <a:extLst>
              <a:ext uri="{FF2B5EF4-FFF2-40B4-BE49-F238E27FC236}">
                <a16:creationId xmlns:a16="http://schemas.microsoft.com/office/drawing/2014/main" id="{0B4C7067-6E9C-7F54-A8C9-D7520FBAF8ED}"/>
              </a:ext>
            </a:extLst>
          </p:cNvPr>
          <p:cNvSpPr/>
          <p:nvPr/>
        </p:nvSpPr>
        <p:spPr>
          <a:xfrm>
            <a:off x="2144269" y="442641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9" name="Plus Sign 38">
            <a:extLst>
              <a:ext uri="{FF2B5EF4-FFF2-40B4-BE49-F238E27FC236}">
                <a16:creationId xmlns:a16="http://schemas.microsoft.com/office/drawing/2014/main" id="{035970CF-4BFA-ED57-D420-C0A3507EA316}"/>
              </a:ext>
            </a:extLst>
          </p:cNvPr>
          <p:cNvSpPr/>
          <p:nvPr/>
        </p:nvSpPr>
        <p:spPr>
          <a:xfrm>
            <a:off x="2144269" y="470728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0" name="Plus Sign 39">
            <a:extLst>
              <a:ext uri="{FF2B5EF4-FFF2-40B4-BE49-F238E27FC236}">
                <a16:creationId xmlns:a16="http://schemas.microsoft.com/office/drawing/2014/main" id="{0379940B-3354-0FCF-A561-CFC931BF0B46}"/>
              </a:ext>
            </a:extLst>
          </p:cNvPr>
          <p:cNvSpPr/>
          <p:nvPr/>
        </p:nvSpPr>
        <p:spPr>
          <a:xfrm>
            <a:off x="2144269" y="51789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3A34BCEA-86C9-9771-356C-AEDCEE5AC51E}"/>
              </a:ext>
            </a:extLst>
          </p:cNvPr>
          <p:cNvCxnSpPr>
            <a:cxnSpLocks/>
          </p:cNvCxnSpPr>
          <p:nvPr/>
        </p:nvCxnSpPr>
        <p:spPr>
          <a:xfrm>
            <a:off x="431800" y="5681133"/>
            <a:ext cx="11167533" cy="46567"/>
          </a:xfrm>
          <a:prstGeom prst="line">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460998E0-A513-9761-6F22-13E72287D8E8}"/>
              </a:ext>
            </a:extLst>
          </p:cNvPr>
          <p:cNvCxnSpPr>
            <a:cxnSpLocks/>
          </p:cNvCxnSpPr>
          <p:nvPr/>
        </p:nvCxnSpPr>
        <p:spPr>
          <a:xfrm flipV="1">
            <a:off x="4422177"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FBD21485-480A-E8AA-351A-957FA1778DE2}"/>
              </a:ext>
            </a:extLst>
          </p:cNvPr>
          <p:cNvCxnSpPr>
            <a:cxnSpLocks/>
          </p:cNvCxnSpPr>
          <p:nvPr/>
        </p:nvCxnSpPr>
        <p:spPr>
          <a:xfrm flipV="1">
            <a:off x="7846941"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27A6BE79-D3EC-04EB-A742-B7D376838968}"/>
              </a:ext>
            </a:extLst>
          </p:cNvPr>
          <p:cNvCxnSpPr>
            <a:cxnSpLocks/>
          </p:cNvCxnSpPr>
          <p:nvPr/>
        </p:nvCxnSpPr>
        <p:spPr>
          <a:xfrm flipV="1">
            <a:off x="10234542"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7456A969-0AC3-4122-6BED-AF755C2D46E9}"/>
              </a:ext>
            </a:extLst>
          </p:cNvPr>
          <p:cNvCxnSpPr>
            <a:cxnSpLocks/>
          </p:cNvCxnSpPr>
          <p:nvPr/>
        </p:nvCxnSpPr>
        <p:spPr>
          <a:xfrm flipV="1">
            <a:off x="2081487" y="1228469"/>
            <a:ext cx="0" cy="4986866"/>
          </a:xfrm>
          <a:prstGeom prst="line">
            <a:avLst/>
          </a:prstGeom>
          <a:ln w="38100"/>
        </p:spPr>
        <p:style>
          <a:lnRef idx="1">
            <a:schemeClr val="dk1"/>
          </a:lnRef>
          <a:fillRef idx="0">
            <a:schemeClr val="dk1"/>
          </a:fillRef>
          <a:effectRef idx="0">
            <a:schemeClr val="dk1"/>
          </a:effectRef>
          <a:fontRef idx="minor">
            <a:schemeClr val="tx1"/>
          </a:fontRef>
        </p:style>
      </p:cxnSp>
      <p:sp>
        <p:nvSpPr>
          <p:cNvPr id="52" name="Freeform: Shape 51">
            <a:extLst>
              <a:ext uri="{FF2B5EF4-FFF2-40B4-BE49-F238E27FC236}">
                <a16:creationId xmlns:a16="http://schemas.microsoft.com/office/drawing/2014/main" id="{29EBE9D5-5E97-8071-9658-2288C1172A9F}"/>
              </a:ext>
            </a:extLst>
          </p:cNvPr>
          <p:cNvSpPr/>
          <p:nvPr/>
        </p:nvSpPr>
        <p:spPr>
          <a:xfrm>
            <a:off x="1378763"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Shape 52">
            <a:extLst>
              <a:ext uri="{FF2B5EF4-FFF2-40B4-BE49-F238E27FC236}">
                <a16:creationId xmlns:a16="http://schemas.microsoft.com/office/drawing/2014/main" id="{2126C67C-C635-B4F5-8219-86907D4B1687}"/>
              </a:ext>
            </a:extLst>
          </p:cNvPr>
          <p:cNvSpPr/>
          <p:nvPr/>
        </p:nvSpPr>
        <p:spPr>
          <a:xfrm>
            <a:off x="1392036"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cxnSp>
        <p:nvCxnSpPr>
          <p:cNvPr id="47" name="Straight Arrow Connector 46">
            <a:extLst>
              <a:ext uri="{FF2B5EF4-FFF2-40B4-BE49-F238E27FC236}">
                <a16:creationId xmlns:a16="http://schemas.microsoft.com/office/drawing/2014/main" id="{E395F0E6-0359-762E-4E4D-6F157D714521}"/>
              </a:ext>
            </a:extLst>
          </p:cNvPr>
          <p:cNvCxnSpPr>
            <a:cxnSpLocks/>
          </p:cNvCxnSpPr>
          <p:nvPr/>
        </p:nvCxnSpPr>
        <p:spPr>
          <a:xfrm>
            <a:off x="2658879" y="3628689"/>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5F9ED4F4-2CE4-D3C5-D998-2F3DE4739D34}"/>
                  </a:ext>
                </a:extLst>
              </p:cNvPr>
              <p:cNvSpPr txBox="1"/>
              <p:nvPr/>
            </p:nvSpPr>
            <p:spPr>
              <a:xfrm>
                <a:off x="2362391" y="3200563"/>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=0</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54" name="TextBox 53">
                <a:extLst>
                  <a:ext uri="{FF2B5EF4-FFF2-40B4-BE49-F238E27FC236}">
                    <a16:creationId xmlns:a16="http://schemas.microsoft.com/office/drawing/2014/main" id="{5F9ED4F4-2CE4-D3C5-D998-2F3DE4739D34}"/>
                  </a:ext>
                </a:extLst>
              </p:cNvPr>
              <p:cNvSpPr txBox="1">
                <a:spLocks noRot="1" noChangeAspect="1" noMove="1" noResize="1" noEditPoints="1" noAdjustHandles="1" noChangeArrowheads="1" noChangeShapeType="1" noTextEdit="1"/>
              </p:cNvSpPr>
              <p:nvPr/>
            </p:nvSpPr>
            <p:spPr>
              <a:xfrm>
                <a:off x="2362391" y="3200563"/>
                <a:ext cx="1384995" cy="369332"/>
              </a:xfrm>
              <a:prstGeom prst="rect">
                <a:avLst/>
              </a:prstGeom>
              <a:blipFill>
                <a:blip r:embed="rId2"/>
                <a:stretch>
                  <a:fillRect/>
                </a:stretch>
              </a:blipFill>
            </p:spPr>
            <p:txBody>
              <a:bodyPr/>
              <a:lstStyle/>
              <a:p>
                <a:r>
                  <a:rPr lang="en-US">
                    <a:noFill/>
                  </a:rPr>
                  <a:t> </a:t>
                </a:r>
              </a:p>
            </p:txBody>
          </p:sp>
        </mc:Fallback>
      </mc:AlternateContent>
      <p:sp>
        <p:nvSpPr>
          <p:cNvPr id="55" name="TextBox 54">
            <a:extLst>
              <a:ext uri="{FF2B5EF4-FFF2-40B4-BE49-F238E27FC236}">
                <a16:creationId xmlns:a16="http://schemas.microsoft.com/office/drawing/2014/main" id="{B6406AC7-55B5-19D9-9F62-3EE806861068}"/>
              </a:ext>
            </a:extLst>
          </p:cNvPr>
          <p:cNvSpPr txBox="1"/>
          <p:nvPr/>
        </p:nvSpPr>
        <p:spPr>
          <a:xfrm>
            <a:off x="2457206" y="3656017"/>
            <a:ext cx="1200785" cy="646331"/>
          </a:xfrm>
          <a:prstGeom prst="rect">
            <a:avLst/>
          </a:prstGeom>
          <a:noFill/>
        </p:spPr>
        <p:txBody>
          <a:bodyPr wrap="square" rtlCol="0">
            <a:spAutoFit/>
          </a:bodyPr>
          <a:lstStyle/>
          <a:p>
            <a:pPr algn="ctr"/>
            <a:r>
              <a:rPr lang="en-US" dirty="0">
                <a:latin typeface="+mj-lt"/>
              </a:rPr>
              <a:t>Selection based on X</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546B1BCF-574D-F3CC-DA51-B95996A10D50}"/>
                  </a:ext>
                </a:extLst>
              </p:cNvPr>
              <p:cNvSpPr txBox="1"/>
              <p:nvPr/>
            </p:nvSpPr>
            <p:spPr>
              <a:xfrm>
                <a:off x="1699062"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56" name="TextBox 55">
                <a:extLst>
                  <a:ext uri="{FF2B5EF4-FFF2-40B4-BE49-F238E27FC236}">
                    <a16:creationId xmlns:a16="http://schemas.microsoft.com/office/drawing/2014/main" id="{546B1BCF-574D-F3CC-DA51-B95996A10D50}"/>
                  </a:ext>
                </a:extLst>
              </p:cNvPr>
              <p:cNvSpPr txBox="1">
                <a:spLocks noRot="1" noChangeAspect="1" noMove="1" noResize="1" noEditPoints="1" noAdjustHandles="1" noChangeArrowheads="1" noChangeShapeType="1" noTextEdit="1"/>
              </p:cNvSpPr>
              <p:nvPr/>
            </p:nvSpPr>
            <p:spPr>
              <a:xfrm>
                <a:off x="1699062" y="867794"/>
                <a:ext cx="862352" cy="387927"/>
              </a:xfrm>
              <a:prstGeom prst="rect">
                <a:avLst/>
              </a:prstGeom>
              <a:blipFill>
                <a:blip r:embed="rId3"/>
                <a:stretch>
                  <a:fillRect b="-12500"/>
                </a:stretch>
              </a:blipFill>
            </p:spPr>
            <p:txBody>
              <a:bodyPr/>
              <a:lstStyle/>
              <a:p>
                <a:r>
                  <a:rPr lang="en-US">
                    <a:noFill/>
                  </a:rPr>
                  <a:t> </a:t>
                </a:r>
              </a:p>
            </p:txBody>
          </p:sp>
        </mc:Fallback>
      </mc:AlternateContent>
      <p:sp>
        <p:nvSpPr>
          <p:cNvPr id="57" name="Freeform: Shape 56">
            <a:extLst>
              <a:ext uri="{FF2B5EF4-FFF2-40B4-BE49-F238E27FC236}">
                <a16:creationId xmlns:a16="http://schemas.microsoft.com/office/drawing/2014/main" id="{5D4079AD-0B7C-1F38-40A9-A1A79D208FF5}"/>
              </a:ext>
            </a:extLst>
          </p:cNvPr>
          <p:cNvSpPr/>
          <p:nvPr/>
        </p:nvSpPr>
        <p:spPr>
          <a:xfrm>
            <a:off x="355007" y="1754665"/>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Connector 58">
            <a:extLst>
              <a:ext uri="{FF2B5EF4-FFF2-40B4-BE49-F238E27FC236}">
                <a16:creationId xmlns:a16="http://schemas.microsoft.com/office/drawing/2014/main" id="{A9026791-9B86-A2F7-7E20-4B297E34F07D}"/>
              </a:ext>
            </a:extLst>
          </p:cNvPr>
          <p:cNvCxnSpPr>
            <a:cxnSpLocks/>
          </p:cNvCxnSpPr>
          <p:nvPr/>
        </p:nvCxnSpPr>
        <p:spPr>
          <a:xfrm flipV="1">
            <a:off x="1145920"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4BCE5F-5201-6BAD-A3B3-5C2C6A56ED15}"/>
                  </a:ext>
                </a:extLst>
              </p:cNvPr>
              <p:cNvSpPr txBox="1"/>
              <p:nvPr/>
            </p:nvSpPr>
            <p:spPr>
              <a:xfrm>
                <a:off x="97916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61" name="TextBox 60">
                <a:extLst>
                  <a:ext uri="{FF2B5EF4-FFF2-40B4-BE49-F238E27FC236}">
                    <a16:creationId xmlns:a16="http://schemas.microsoft.com/office/drawing/2014/main" id="{C44BCE5F-5201-6BAD-A3B3-5C2C6A56ED15}"/>
                  </a:ext>
                </a:extLst>
              </p:cNvPr>
              <p:cNvSpPr txBox="1">
                <a:spLocks noRot="1" noChangeAspect="1" noMove="1" noResize="1" noEditPoints="1" noAdjustHandles="1" noChangeArrowheads="1" noChangeShapeType="1" noTextEdit="1"/>
              </p:cNvSpPr>
              <p:nvPr/>
            </p:nvSpPr>
            <p:spPr>
              <a:xfrm>
                <a:off x="979163" y="867794"/>
                <a:ext cx="633891" cy="38792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AB207A3-5EA4-2426-A507-65C9AB52C1BF}"/>
                  </a:ext>
                </a:extLst>
              </p:cNvPr>
              <p:cNvSpPr txBox="1"/>
              <p:nvPr/>
            </p:nvSpPr>
            <p:spPr>
              <a:xfrm>
                <a:off x="1394960" y="2676582"/>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=1</m:t>
                      </m:r>
                    </m:oMath>
                  </m:oMathPara>
                </a14:m>
                <a:endParaRPr lang="en-US" sz="1200" dirty="0">
                  <a:latin typeface="+mj-lt"/>
                </a:endParaRPr>
              </a:p>
            </p:txBody>
          </p:sp>
        </mc:Choice>
        <mc:Fallback xmlns="">
          <p:sp>
            <p:nvSpPr>
              <p:cNvPr id="62" name="TextBox 61">
                <a:extLst>
                  <a:ext uri="{FF2B5EF4-FFF2-40B4-BE49-F238E27FC236}">
                    <a16:creationId xmlns:a16="http://schemas.microsoft.com/office/drawing/2014/main" id="{5AB207A3-5EA4-2426-A507-65C9AB52C1BF}"/>
                  </a:ext>
                </a:extLst>
              </p:cNvPr>
              <p:cNvSpPr txBox="1">
                <a:spLocks noRot="1" noChangeAspect="1" noMove="1" noResize="1" noEditPoints="1" noAdjustHandles="1" noChangeArrowheads="1" noChangeShapeType="1" noTextEdit="1"/>
              </p:cNvSpPr>
              <p:nvPr/>
            </p:nvSpPr>
            <p:spPr>
              <a:xfrm>
                <a:off x="1394960" y="2676582"/>
                <a:ext cx="609013"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0A2A2EF-C83F-39FD-F5F3-0BBDD36582F0}"/>
                  </a:ext>
                </a:extLst>
              </p:cNvPr>
              <p:cNvSpPr txBox="1"/>
              <p:nvPr/>
            </p:nvSpPr>
            <p:spPr>
              <a:xfrm>
                <a:off x="1361292" y="4344388"/>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=0</m:t>
                      </m:r>
                    </m:oMath>
                  </m:oMathPara>
                </a14:m>
                <a:endParaRPr lang="en-US" sz="1200" dirty="0">
                  <a:latin typeface="+mj-lt"/>
                </a:endParaRPr>
              </a:p>
            </p:txBody>
          </p:sp>
        </mc:Choice>
        <mc:Fallback xmlns="">
          <p:sp>
            <p:nvSpPr>
              <p:cNvPr id="63" name="TextBox 62">
                <a:extLst>
                  <a:ext uri="{FF2B5EF4-FFF2-40B4-BE49-F238E27FC236}">
                    <a16:creationId xmlns:a16="http://schemas.microsoft.com/office/drawing/2014/main" id="{A0A2A2EF-C83F-39FD-F5F3-0BBDD36582F0}"/>
                  </a:ext>
                </a:extLst>
              </p:cNvPr>
              <p:cNvSpPr txBox="1">
                <a:spLocks noRot="1" noChangeAspect="1" noMove="1" noResize="1" noEditPoints="1" noAdjustHandles="1" noChangeArrowheads="1" noChangeShapeType="1" noTextEdit="1"/>
              </p:cNvSpPr>
              <p:nvPr/>
            </p:nvSpPr>
            <p:spPr>
              <a:xfrm>
                <a:off x="1361292" y="4344388"/>
                <a:ext cx="609013"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5CDC900-BB1D-6409-43E2-CF52BD87C18A}"/>
                  </a:ext>
                </a:extLst>
              </p:cNvPr>
              <p:cNvSpPr txBox="1"/>
              <p:nvPr/>
            </p:nvSpPr>
            <p:spPr>
              <a:xfrm>
                <a:off x="3775012"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 </m:t>
                      </m:r>
                      <m:r>
                        <a:rPr lang="en-US" b="0" i="1" smtClean="0">
                          <a:latin typeface="Cambria Math" panose="02040503050406030204" pitchFamily="18" charset="0"/>
                        </a:rPr>
                        <m:t>𝑋</m:t>
                      </m:r>
                    </m:oMath>
                  </m:oMathPara>
                </a14:m>
                <a:endParaRPr lang="en-US" dirty="0">
                  <a:latin typeface="+mj-lt"/>
                </a:endParaRPr>
              </a:p>
            </p:txBody>
          </p:sp>
        </mc:Choice>
        <mc:Fallback xmlns="">
          <p:sp>
            <p:nvSpPr>
              <p:cNvPr id="66" name="TextBox 65">
                <a:extLst>
                  <a:ext uri="{FF2B5EF4-FFF2-40B4-BE49-F238E27FC236}">
                    <a16:creationId xmlns:a16="http://schemas.microsoft.com/office/drawing/2014/main" id="{65CDC900-BB1D-6409-43E2-CF52BD87C18A}"/>
                  </a:ext>
                </a:extLst>
              </p:cNvPr>
              <p:cNvSpPr txBox="1">
                <a:spLocks noRot="1" noChangeAspect="1" noMove="1" noResize="1" noEditPoints="1" noAdjustHandles="1" noChangeArrowheads="1" noChangeShapeType="1" noTextEdit="1"/>
              </p:cNvSpPr>
              <p:nvPr/>
            </p:nvSpPr>
            <p:spPr>
              <a:xfrm>
                <a:off x="3775012" y="867794"/>
                <a:ext cx="1294329" cy="369332"/>
              </a:xfrm>
              <a:prstGeom prst="rect">
                <a:avLst/>
              </a:prstGeom>
              <a:blipFill>
                <a:blip r:embed="rId7"/>
                <a:stretch>
                  <a:fillRect b="-13115"/>
                </a:stretch>
              </a:blipFill>
            </p:spPr>
            <p:txBody>
              <a:bodyPr/>
              <a:lstStyle/>
              <a:p>
                <a:r>
                  <a:rPr lang="en-US">
                    <a:noFill/>
                  </a:rPr>
                  <a:t> </a:t>
                </a:r>
              </a:p>
            </p:txBody>
          </p:sp>
        </mc:Fallback>
      </mc:AlternateContent>
      <p:sp>
        <p:nvSpPr>
          <p:cNvPr id="81" name="Multiplication Sign 80">
            <a:extLst>
              <a:ext uri="{FF2B5EF4-FFF2-40B4-BE49-F238E27FC236}">
                <a16:creationId xmlns:a16="http://schemas.microsoft.com/office/drawing/2014/main" id="{9BD2FC51-95C9-BEA4-3574-10430E548442}"/>
              </a:ext>
            </a:extLst>
          </p:cNvPr>
          <p:cNvSpPr/>
          <p:nvPr/>
        </p:nvSpPr>
        <p:spPr>
          <a:xfrm>
            <a:off x="2144269" y="261855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2" name="Multiplication Sign 81">
            <a:extLst>
              <a:ext uri="{FF2B5EF4-FFF2-40B4-BE49-F238E27FC236}">
                <a16:creationId xmlns:a16="http://schemas.microsoft.com/office/drawing/2014/main" id="{5219C919-045F-F127-1070-09FA29270361}"/>
              </a:ext>
            </a:extLst>
          </p:cNvPr>
          <p:cNvSpPr/>
          <p:nvPr/>
        </p:nvSpPr>
        <p:spPr>
          <a:xfrm>
            <a:off x="2144269" y="295740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3" name="Plus Sign 82">
            <a:extLst>
              <a:ext uri="{FF2B5EF4-FFF2-40B4-BE49-F238E27FC236}">
                <a16:creationId xmlns:a16="http://schemas.microsoft.com/office/drawing/2014/main" id="{E97051DA-D8F4-5183-B854-7653411939B2}"/>
              </a:ext>
            </a:extLst>
          </p:cNvPr>
          <p:cNvSpPr/>
          <p:nvPr/>
        </p:nvSpPr>
        <p:spPr>
          <a:xfrm>
            <a:off x="2144269" y="453880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4" name="Plus Sign 83">
            <a:extLst>
              <a:ext uri="{FF2B5EF4-FFF2-40B4-BE49-F238E27FC236}">
                <a16:creationId xmlns:a16="http://schemas.microsoft.com/office/drawing/2014/main" id="{3D11AD4A-342C-00A2-AB01-D61AF5C0FE1A}"/>
              </a:ext>
            </a:extLst>
          </p:cNvPr>
          <p:cNvSpPr/>
          <p:nvPr/>
        </p:nvSpPr>
        <p:spPr>
          <a:xfrm>
            <a:off x="2144269" y="488299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CFB601F-6BB9-45B9-C72A-1C161436B3FC}"/>
              </a:ext>
            </a:extLst>
          </p:cNvPr>
          <p:cNvSpPr/>
          <p:nvPr/>
        </p:nvSpPr>
        <p:spPr>
          <a:xfrm>
            <a:off x="1180429" y="237383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922F5A4-2BF8-1FEF-F947-41180242D27F}"/>
              </a:ext>
            </a:extLst>
          </p:cNvPr>
          <p:cNvSpPr/>
          <p:nvPr/>
        </p:nvSpPr>
        <p:spPr>
          <a:xfrm>
            <a:off x="1180429" y="278626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75FB31A2-345D-B27E-386D-D6DA21E377F6}"/>
              </a:ext>
            </a:extLst>
          </p:cNvPr>
          <p:cNvSpPr/>
          <p:nvPr/>
        </p:nvSpPr>
        <p:spPr>
          <a:xfrm>
            <a:off x="1180429" y="29093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31BA6A3-02F8-0A60-8444-79913F71E8ED}"/>
              </a:ext>
            </a:extLst>
          </p:cNvPr>
          <p:cNvSpPr/>
          <p:nvPr/>
        </p:nvSpPr>
        <p:spPr>
          <a:xfrm>
            <a:off x="1180429" y="310626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775F5C3C-2C14-A34E-9DCE-CF42247E3185}"/>
              </a:ext>
            </a:extLst>
          </p:cNvPr>
          <p:cNvSpPr/>
          <p:nvPr/>
        </p:nvSpPr>
        <p:spPr>
          <a:xfrm>
            <a:off x="1180429" y="340962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0323EF78-B463-00A4-E26F-250F86711A65}"/>
              </a:ext>
            </a:extLst>
          </p:cNvPr>
          <p:cNvSpPr/>
          <p:nvPr/>
        </p:nvSpPr>
        <p:spPr>
          <a:xfrm>
            <a:off x="1180429" y="39451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4BA914C-65B2-85BF-B69D-841149A2B43D}"/>
              </a:ext>
            </a:extLst>
          </p:cNvPr>
          <p:cNvSpPr/>
          <p:nvPr/>
        </p:nvSpPr>
        <p:spPr>
          <a:xfrm>
            <a:off x="1180429" y="195557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8845C0DB-7E33-6E10-C661-316B5B0E57ED}"/>
              </a:ext>
            </a:extLst>
          </p:cNvPr>
          <p:cNvSpPr/>
          <p:nvPr/>
        </p:nvSpPr>
        <p:spPr>
          <a:xfrm>
            <a:off x="1180429" y="321100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F455FD22-195B-B4D8-CE5F-41694754316E}"/>
              </a:ext>
            </a:extLst>
          </p:cNvPr>
          <p:cNvSpPr/>
          <p:nvPr/>
        </p:nvSpPr>
        <p:spPr>
          <a:xfrm>
            <a:off x="1180429" y="36979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7D16DEDB-D9AB-0A5D-8E8F-19ED2088855E}"/>
              </a:ext>
            </a:extLst>
          </p:cNvPr>
          <p:cNvSpPr/>
          <p:nvPr/>
        </p:nvSpPr>
        <p:spPr>
          <a:xfrm>
            <a:off x="1180429" y="417188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E48287A7-9E39-D428-8C4F-1C8B57ACC5D2}"/>
              </a:ext>
            </a:extLst>
          </p:cNvPr>
          <p:cNvSpPr/>
          <p:nvPr/>
        </p:nvSpPr>
        <p:spPr>
          <a:xfrm>
            <a:off x="1180429" y="43485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8B96E267-FD4F-7528-B3E2-E6C604CB1091}"/>
              </a:ext>
            </a:extLst>
          </p:cNvPr>
          <p:cNvSpPr/>
          <p:nvPr/>
        </p:nvSpPr>
        <p:spPr>
          <a:xfrm>
            <a:off x="1180429" y="44806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AC2C73B3-386C-D172-1575-E5DBC1D805BA}"/>
              </a:ext>
            </a:extLst>
          </p:cNvPr>
          <p:cNvSpPr/>
          <p:nvPr/>
        </p:nvSpPr>
        <p:spPr>
          <a:xfrm>
            <a:off x="1180429" y="47614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C1E782B-8247-E1C6-633A-7567652426E8}"/>
              </a:ext>
            </a:extLst>
          </p:cNvPr>
          <p:cNvSpPr/>
          <p:nvPr/>
        </p:nvSpPr>
        <p:spPr>
          <a:xfrm>
            <a:off x="1180429" y="523315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FDBE11A9-3BA4-4370-D66C-B0C85A095E55}"/>
              </a:ext>
            </a:extLst>
          </p:cNvPr>
          <p:cNvSpPr/>
          <p:nvPr/>
        </p:nvSpPr>
        <p:spPr>
          <a:xfrm>
            <a:off x="1180429" y="26727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56BAC54B-5C5B-88FF-444D-14710ECFE1CC}"/>
              </a:ext>
            </a:extLst>
          </p:cNvPr>
          <p:cNvSpPr/>
          <p:nvPr/>
        </p:nvSpPr>
        <p:spPr>
          <a:xfrm>
            <a:off x="1180429" y="301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BD5D82C3-2A56-FB4E-BF57-D32E21A272CD}"/>
              </a:ext>
            </a:extLst>
          </p:cNvPr>
          <p:cNvSpPr/>
          <p:nvPr/>
        </p:nvSpPr>
        <p:spPr>
          <a:xfrm>
            <a:off x="1180429" y="459299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95EB9BB8-AEC7-08F3-3F2A-B91D531EF1E6}"/>
              </a:ext>
            </a:extLst>
          </p:cNvPr>
          <p:cNvSpPr/>
          <p:nvPr/>
        </p:nvSpPr>
        <p:spPr>
          <a:xfrm>
            <a:off x="1180429" y="493718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3" name="Multiplication Sign 102">
            <a:extLst>
              <a:ext uri="{FF2B5EF4-FFF2-40B4-BE49-F238E27FC236}">
                <a16:creationId xmlns:a16="http://schemas.microsoft.com/office/drawing/2014/main" id="{7EB76019-72FD-F139-81F7-A02C4D18BEDE}"/>
              </a:ext>
            </a:extLst>
          </p:cNvPr>
          <p:cNvSpPr/>
          <p:nvPr/>
        </p:nvSpPr>
        <p:spPr>
          <a:xfrm>
            <a:off x="4455571" y="231889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4" name="Multiplication Sign 103">
            <a:extLst>
              <a:ext uri="{FF2B5EF4-FFF2-40B4-BE49-F238E27FC236}">
                <a16:creationId xmlns:a16="http://schemas.microsoft.com/office/drawing/2014/main" id="{6F009802-9A38-9D3A-171A-2E046B601B5B}"/>
              </a:ext>
            </a:extLst>
          </p:cNvPr>
          <p:cNvSpPr/>
          <p:nvPr/>
        </p:nvSpPr>
        <p:spPr>
          <a:xfrm>
            <a:off x="4455571" y="273132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5" name="Multiplication Sign 104">
            <a:extLst>
              <a:ext uri="{FF2B5EF4-FFF2-40B4-BE49-F238E27FC236}">
                <a16:creationId xmlns:a16="http://schemas.microsoft.com/office/drawing/2014/main" id="{061E2487-8687-1B14-5B45-EA4E7C958863}"/>
              </a:ext>
            </a:extLst>
          </p:cNvPr>
          <p:cNvSpPr/>
          <p:nvPr/>
        </p:nvSpPr>
        <p:spPr>
          <a:xfrm>
            <a:off x="4455571" y="285438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6" name="Multiplication Sign 105">
            <a:extLst>
              <a:ext uri="{FF2B5EF4-FFF2-40B4-BE49-F238E27FC236}">
                <a16:creationId xmlns:a16="http://schemas.microsoft.com/office/drawing/2014/main" id="{3DB6320B-E6F5-F8E3-D3B8-27D5D512986E}"/>
              </a:ext>
            </a:extLst>
          </p:cNvPr>
          <p:cNvSpPr/>
          <p:nvPr/>
        </p:nvSpPr>
        <p:spPr>
          <a:xfrm>
            <a:off x="4455571" y="3051324"/>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7" name="Multiplication Sign 106">
            <a:extLst>
              <a:ext uri="{FF2B5EF4-FFF2-40B4-BE49-F238E27FC236}">
                <a16:creationId xmlns:a16="http://schemas.microsoft.com/office/drawing/2014/main" id="{157D27E3-5905-1404-7687-52877F386079}"/>
              </a:ext>
            </a:extLst>
          </p:cNvPr>
          <p:cNvSpPr/>
          <p:nvPr/>
        </p:nvSpPr>
        <p:spPr>
          <a:xfrm>
            <a:off x="4455571" y="335468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8" name="Multiplication Sign 107">
            <a:extLst>
              <a:ext uri="{FF2B5EF4-FFF2-40B4-BE49-F238E27FC236}">
                <a16:creationId xmlns:a16="http://schemas.microsoft.com/office/drawing/2014/main" id="{9A56736C-FF45-91A7-12CA-86A1CBCD5037}"/>
              </a:ext>
            </a:extLst>
          </p:cNvPr>
          <p:cNvSpPr/>
          <p:nvPr/>
        </p:nvSpPr>
        <p:spPr>
          <a:xfrm>
            <a:off x="445557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9" name="Multiplication Sign 108">
            <a:extLst>
              <a:ext uri="{FF2B5EF4-FFF2-40B4-BE49-F238E27FC236}">
                <a16:creationId xmlns:a16="http://schemas.microsoft.com/office/drawing/2014/main" id="{6F80E243-E0C9-4825-81A0-4A88718B2F5D}"/>
              </a:ext>
            </a:extLst>
          </p:cNvPr>
          <p:cNvSpPr/>
          <p:nvPr/>
        </p:nvSpPr>
        <p:spPr>
          <a:xfrm>
            <a:off x="445557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0" name="Plus Sign 109">
            <a:extLst>
              <a:ext uri="{FF2B5EF4-FFF2-40B4-BE49-F238E27FC236}">
                <a16:creationId xmlns:a16="http://schemas.microsoft.com/office/drawing/2014/main" id="{D4C810E3-0F05-35F7-3657-D94B0A311BCF}"/>
              </a:ext>
            </a:extLst>
          </p:cNvPr>
          <p:cNvSpPr/>
          <p:nvPr/>
        </p:nvSpPr>
        <p:spPr>
          <a:xfrm>
            <a:off x="445557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1" name="Plus Sign 110">
            <a:extLst>
              <a:ext uri="{FF2B5EF4-FFF2-40B4-BE49-F238E27FC236}">
                <a16:creationId xmlns:a16="http://schemas.microsoft.com/office/drawing/2014/main" id="{5394FC76-FB7F-6B0E-47A5-4C74E07DD421}"/>
              </a:ext>
            </a:extLst>
          </p:cNvPr>
          <p:cNvSpPr/>
          <p:nvPr/>
        </p:nvSpPr>
        <p:spPr>
          <a:xfrm>
            <a:off x="445557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2" name="Plus Sign 111">
            <a:extLst>
              <a:ext uri="{FF2B5EF4-FFF2-40B4-BE49-F238E27FC236}">
                <a16:creationId xmlns:a16="http://schemas.microsoft.com/office/drawing/2014/main" id="{2DC8F9C7-8449-9D16-27A6-C13872910C2F}"/>
              </a:ext>
            </a:extLst>
          </p:cNvPr>
          <p:cNvSpPr/>
          <p:nvPr/>
        </p:nvSpPr>
        <p:spPr>
          <a:xfrm>
            <a:off x="445557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3" name="Plus Sign 112">
            <a:extLst>
              <a:ext uri="{FF2B5EF4-FFF2-40B4-BE49-F238E27FC236}">
                <a16:creationId xmlns:a16="http://schemas.microsoft.com/office/drawing/2014/main" id="{ABC98AC2-5131-9691-EE59-27FDFC973269}"/>
              </a:ext>
            </a:extLst>
          </p:cNvPr>
          <p:cNvSpPr/>
          <p:nvPr/>
        </p:nvSpPr>
        <p:spPr>
          <a:xfrm>
            <a:off x="4455571" y="429356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4" name="Plus Sign 113">
            <a:extLst>
              <a:ext uri="{FF2B5EF4-FFF2-40B4-BE49-F238E27FC236}">
                <a16:creationId xmlns:a16="http://schemas.microsoft.com/office/drawing/2014/main" id="{7209B0D0-4ED7-4926-D827-9F18B8A7704E}"/>
              </a:ext>
            </a:extLst>
          </p:cNvPr>
          <p:cNvSpPr/>
          <p:nvPr/>
        </p:nvSpPr>
        <p:spPr>
          <a:xfrm>
            <a:off x="445557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5" name="Plus Sign 114">
            <a:extLst>
              <a:ext uri="{FF2B5EF4-FFF2-40B4-BE49-F238E27FC236}">
                <a16:creationId xmlns:a16="http://schemas.microsoft.com/office/drawing/2014/main" id="{68A0710E-B3FD-6FB9-A74C-51171E597A0C}"/>
              </a:ext>
            </a:extLst>
          </p:cNvPr>
          <p:cNvSpPr/>
          <p:nvPr/>
        </p:nvSpPr>
        <p:spPr>
          <a:xfrm>
            <a:off x="4455571" y="47065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6" name="Plus Sign 115">
            <a:extLst>
              <a:ext uri="{FF2B5EF4-FFF2-40B4-BE49-F238E27FC236}">
                <a16:creationId xmlns:a16="http://schemas.microsoft.com/office/drawing/2014/main" id="{A3738A7C-B6C0-2C83-F115-A4AC476A7E74}"/>
              </a:ext>
            </a:extLst>
          </p:cNvPr>
          <p:cNvSpPr/>
          <p:nvPr/>
        </p:nvSpPr>
        <p:spPr>
          <a:xfrm>
            <a:off x="445557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7" name="Multiplication Sign 116">
            <a:extLst>
              <a:ext uri="{FF2B5EF4-FFF2-40B4-BE49-F238E27FC236}">
                <a16:creationId xmlns:a16="http://schemas.microsoft.com/office/drawing/2014/main" id="{D2EEB75B-9189-0CB2-9BF8-DE6AF4470987}"/>
              </a:ext>
            </a:extLst>
          </p:cNvPr>
          <p:cNvSpPr/>
          <p:nvPr/>
        </p:nvSpPr>
        <p:spPr>
          <a:xfrm>
            <a:off x="445557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8" name="Multiplication Sign 117">
            <a:extLst>
              <a:ext uri="{FF2B5EF4-FFF2-40B4-BE49-F238E27FC236}">
                <a16:creationId xmlns:a16="http://schemas.microsoft.com/office/drawing/2014/main" id="{42256F97-F8BF-6F25-2C8F-82E70B24718B}"/>
              </a:ext>
            </a:extLst>
          </p:cNvPr>
          <p:cNvSpPr/>
          <p:nvPr/>
        </p:nvSpPr>
        <p:spPr>
          <a:xfrm>
            <a:off x="445557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9" name="Plus Sign 118">
            <a:extLst>
              <a:ext uri="{FF2B5EF4-FFF2-40B4-BE49-F238E27FC236}">
                <a16:creationId xmlns:a16="http://schemas.microsoft.com/office/drawing/2014/main" id="{22119A2E-C191-591C-8B23-5F02F950207F}"/>
              </a:ext>
            </a:extLst>
          </p:cNvPr>
          <p:cNvSpPr/>
          <p:nvPr/>
        </p:nvSpPr>
        <p:spPr>
          <a:xfrm>
            <a:off x="445557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0" name="Plus Sign 119">
            <a:extLst>
              <a:ext uri="{FF2B5EF4-FFF2-40B4-BE49-F238E27FC236}">
                <a16:creationId xmlns:a16="http://schemas.microsoft.com/office/drawing/2014/main" id="{F3C621C2-F9A2-F625-8DAD-BBD4750F26F5}"/>
              </a:ext>
            </a:extLst>
          </p:cNvPr>
          <p:cNvSpPr/>
          <p:nvPr/>
        </p:nvSpPr>
        <p:spPr>
          <a:xfrm>
            <a:off x="445557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39" name="Multiplication Sign 138">
            <a:extLst>
              <a:ext uri="{FF2B5EF4-FFF2-40B4-BE49-F238E27FC236}">
                <a16:creationId xmlns:a16="http://schemas.microsoft.com/office/drawing/2014/main" id="{FD1E919F-BBA1-AEC3-48D5-13611BF5187C}"/>
              </a:ext>
            </a:extLst>
          </p:cNvPr>
          <p:cNvSpPr/>
          <p:nvPr/>
        </p:nvSpPr>
        <p:spPr>
          <a:xfrm>
            <a:off x="10011731" y="231889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0" name="Multiplication Sign 139">
            <a:extLst>
              <a:ext uri="{FF2B5EF4-FFF2-40B4-BE49-F238E27FC236}">
                <a16:creationId xmlns:a16="http://schemas.microsoft.com/office/drawing/2014/main" id="{F6680D46-D292-959F-3071-1F06B40E8E49}"/>
              </a:ext>
            </a:extLst>
          </p:cNvPr>
          <p:cNvSpPr/>
          <p:nvPr/>
        </p:nvSpPr>
        <p:spPr>
          <a:xfrm>
            <a:off x="10011731" y="273132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1" name="Multiplication Sign 140">
            <a:extLst>
              <a:ext uri="{FF2B5EF4-FFF2-40B4-BE49-F238E27FC236}">
                <a16:creationId xmlns:a16="http://schemas.microsoft.com/office/drawing/2014/main" id="{608D3F9E-C50B-B56F-A3BD-A08D36744E71}"/>
              </a:ext>
            </a:extLst>
          </p:cNvPr>
          <p:cNvSpPr/>
          <p:nvPr/>
        </p:nvSpPr>
        <p:spPr>
          <a:xfrm>
            <a:off x="10011731" y="285438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2" name="Multiplication Sign 141">
            <a:extLst>
              <a:ext uri="{FF2B5EF4-FFF2-40B4-BE49-F238E27FC236}">
                <a16:creationId xmlns:a16="http://schemas.microsoft.com/office/drawing/2014/main" id="{5508C955-CE31-B622-88F1-2D6A301212DC}"/>
              </a:ext>
            </a:extLst>
          </p:cNvPr>
          <p:cNvSpPr/>
          <p:nvPr/>
        </p:nvSpPr>
        <p:spPr>
          <a:xfrm>
            <a:off x="10011731" y="3051324"/>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3" name="Multiplication Sign 142">
            <a:extLst>
              <a:ext uri="{FF2B5EF4-FFF2-40B4-BE49-F238E27FC236}">
                <a16:creationId xmlns:a16="http://schemas.microsoft.com/office/drawing/2014/main" id="{7C47F96D-FFED-7F74-F890-EEF84B05A3E9}"/>
              </a:ext>
            </a:extLst>
          </p:cNvPr>
          <p:cNvSpPr/>
          <p:nvPr/>
        </p:nvSpPr>
        <p:spPr>
          <a:xfrm>
            <a:off x="10011731" y="335468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4" name="Multiplication Sign 143">
            <a:extLst>
              <a:ext uri="{FF2B5EF4-FFF2-40B4-BE49-F238E27FC236}">
                <a16:creationId xmlns:a16="http://schemas.microsoft.com/office/drawing/2014/main" id="{D281ECB4-A308-889B-FFE2-A38230D07B69}"/>
              </a:ext>
            </a:extLst>
          </p:cNvPr>
          <p:cNvSpPr/>
          <p:nvPr/>
        </p:nvSpPr>
        <p:spPr>
          <a:xfrm>
            <a:off x="1001173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5" name="Multiplication Sign 144">
            <a:extLst>
              <a:ext uri="{FF2B5EF4-FFF2-40B4-BE49-F238E27FC236}">
                <a16:creationId xmlns:a16="http://schemas.microsoft.com/office/drawing/2014/main" id="{7780D8C8-B249-66B8-FFF8-A931E512198E}"/>
              </a:ext>
            </a:extLst>
          </p:cNvPr>
          <p:cNvSpPr/>
          <p:nvPr/>
        </p:nvSpPr>
        <p:spPr>
          <a:xfrm>
            <a:off x="1001173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6" name="Plus Sign 145">
            <a:extLst>
              <a:ext uri="{FF2B5EF4-FFF2-40B4-BE49-F238E27FC236}">
                <a16:creationId xmlns:a16="http://schemas.microsoft.com/office/drawing/2014/main" id="{5D337644-60B5-D013-2179-E5160AA08CEA}"/>
              </a:ext>
            </a:extLst>
          </p:cNvPr>
          <p:cNvSpPr/>
          <p:nvPr/>
        </p:nvSpPr>
        <p:spPr>
          <a:xfrm>
            <a:off x="1001173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7" name="Plus Sign 146">
            <a:extLst>
              <a:ext uri="{FF2B5EF4-FFF2-40B4-BE49-F238E27FC236}">
                <a16:creationId xmlns:a16="http://schemas.microsoft.com/office/drawing/2014/main" id="{5DF7BEFE-F0D2-3A84-DDE8-6AD9A2D1C050}"/>
              </a:ext>
            </a:extLst>
          </p:cNvPr>
          <p:cNvSpPr/>
          <p:nvPr/>
        </p:nvSpPr>
        <p:spPr>
          <a:xfrm>
            <a:off x="1001173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8" name="Plus Sign 147">
            <a:extLst>
              <a:ext uri="{FF2B5EF4-FFF2-40B4-BE49-F238E27FC236}">
                <a16:creationId xmlns:a16="http://schemas.microsoft.com/office/drawing/2014/main" id="{7FE1B560-945F-ED14-7F28-54696F2DF578}"/>
              </a:ext>
            </a:extLst>
          </p:cNvPr>
          <p:cNvSpPr/>
          <p:nvPr/>
        </p:nvSpPr>
        <p:spPr>
          <a:xfrm>
            <a:off x="1001173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9" name="Plus Sign 148">
            <a:extLst>
              <a:ext uri="{FF2B5EF4-FFF2-40B4-BE49-F238E27FC236}">
                <a16:creationId xmlns:a16="http://schemas.microsoft.com/office/drawing/2014/main" id="{C1BF2AA2-A256-BA12-B71A-142A9415EC74}"/>
              </a:ext>
            </a:extLst>
          </p:cNvPr>
          <p:cNvSpPr/>
          <p:nvPr/>
        </p:nvSpPr>
        <p:spPr>
          <a:xfrm>
            <a:off x="10011731" y="42935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0" name="Plus Sign 149">
            <a:extLst>
              <a:ext uri="{FF2B5EF4-FFF2-40B4-BE49-F238E27FC236}">
                <a16:creationId xmlns:a16="http://schemas.microsoft.com/office/drawing/2014/main" id="{7F6F9B23-9E65-973C-BB3D-7558F7B8B40F}"/>
              </a:ext>
            </a:extLst>
          </p:cNvPr>
          <p:cNvSpPr/>
          <p:nvPr/>
        </p:nvSpPr>
        <p:spPr>
          <a:xfrm>
            <a:off x="1001173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1" name="Plus Sign 150">
            <a:extLst>
              <a:ext uri="{FF2B5EF4-FFF2-40B4-BE49-F238E27FC236}">
                <a16:creationId xmlns:a16="http://schemas.microsoft.com/office/drawing/2014/main" id="{208F1248-7B50-F23F-1D7F-564DC5FB4F2E}"/>
              </a:ext>
            </a:extLst>
          </p:cNvPr>
          <p:cNvSpPr/>
          <p:nvPr/>
        </p:nvSpPr>
        <p:spPr>
          <a:xfrm>
            <a:off x="10011731" y="470653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2" name="Plus Sign 151">
            <a:extLst>
              <a:ext uri="{FF2B5EF4-FFF2-40B4-BE49-F238E27FC236}">
                <a16:creationId xmlns:a16="http://schemas.microsoft.com/office/drawing/2014/main" id="{F4E826F0-12B5-32C9-CA65-5E33278EDA15}"/>
              </a:ext>
            </a:extLst>
          </p:cNvPr>
          <p:cNvSpPr/>
          <p:nvPr/>
        </p:nvSpPr>
        <p:spPr>
          <a:xfrm>
            <a:off x="1001173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3" name="Multiplication Sign 152">
            <a:extLst>
              <a:ext uri="{FF2B5EF4-FFF2-40B4-BE49-F238E27FC236}">
                <a16:creationId xmlns:a16="http://schemas.microsoft.com/office/drawing/2014/main" id="{1C35E0FA-BA3B-8CC1-9D91-820CF1CBC962}"/>
              </a:ext>
            </a:extLst>
          </p:cNvPr>
          <p:cNvSpPr/>
          <p:nvPr/>
        </p:nvSpPr>
        <p:spPr>
          <a:xfrm>
            <a:off x="1001173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4" name="Multiplication Sign 153">
            <a:extLst>
              <a:ext uri="{FF2B5EF4-FFF2-40B4-BE49-F238E27FC236}">
                <a16:creationId xmlns:a16="http://schemas.microsoft.com/office/drawing/2014/main" id="{325F4CF3-1554-A185-CA55-4B660998AA50}"/>
              </a:ext>
            </a:extLst>
          </p:cNvPr>
          <p:cNvSpPr/>
          <p:nvPr/>
        </p:nvSpPr>
        <p:spPr>
          <a:xfrm>
            <a:off x="1001173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5" name="Plus Sign 154">
            <a:extLst>
              <a:ext uri="{FF2B5EF4-FFF2-40B4-BE49-F238E27FC236}">
                <a16:creationId xmlns:a16="http://schemas.microsoft.com/office/drawing/2014/main" id="{7586CB17-787A-3E37-96DC-DAC91CEF6EB7}"/>
              </a:ext>
            </a:extLst>
          </p:cNvPr>
          <p:cNvSpPr/>
          <p:nvPr/>
        </p:nvSpPr>
        <p:spPr>
          <a:xfrm>
            <a:off x="1001173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6" name="Plus Sign 155">
            <a:extLst>
              <a:ext uri="{FF2B5EF4-FFF2-40B4-BE49-F238E27FC236}">
                <a16:creationId xmlns:a16="http://schemas.microsoft.com/office/drawing/2014/main" id="{CA15FE5D-D1BA-FAE3-FD33-AD036E2E0722}"/>
              </a:ext>
            </a:extLst>
          </p:cNvPr>
          <p:cNvSpPr/>
          <p:nvPr/>
        </p:nvSpPr>
        <p:spPr>
          <a:xfrm>
            <a:off x="1001173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157" name="Straight Connector 156">
            <a:extLst>
              <a:ext uri="{FF2B5EF4-FFF2-40B4-BE49-F238E27FC236}">
                <a16:creationId xmlns:a16="http://schemas.microsoft.com/office/drawing/2014/main" id="{EBD107C6-5FDE-42B8-D2A6-CCDE461F024D}"/>
              </a:ext>
            </a:extLst>
          </p:cNvPr>
          <p:cNvCxnSpPr>
            <a:cxnSpLocks/>
          </p:cNvCxnSpPr>
          <p:nvPr/>
        </p:nvCxnSpPr>
        <p:spPr>
          <a:xfrm flipV="1">
            <a:off x="5373096"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A28361F1-CA8F-D738-BAE3-E8985E9C22D2}"/>
                  </a:ext>
                </a:extLst>
              </p:cNvPr>
              <p:cNvSpPr txBox="1"/>
              <p:nvPr/>
            </p:nvSpPr>
            <p:spPr>
              <a:xfrm>
                <a:off x="5069341" y="867794"/>
                <a:ext cx="10530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m:t>
                      </m:r>
                    </m:oMath>
                  </m:oMathPara>
                </a14:m>
                <a:endParaRPr lang="en-US" dirty="0">
                  <a:latin typeface="+mj-lt"/>
                </a:endParaRPr>
              </a:p>
            </p:txBody>
          </p:sp>
        </mc:Choice>
        <mc:Fallback xmlns="">
          <p:sp>
            <p:nvSpPr>
              <p:cNvPr id="158" name="TextBox 157">
                <a:extLst>
                  <a:ext uri="{FF2B5EF4-FFF2-40B4-BE49-F238E27FC236}">
                    <a16:creationId xmlns:a16="http://schemas.microsoft.com/office/drawing/2014/main" id="{A28361F1-CA8F-D738-BAE3-E8985E9C22D2}"/>
                  </a:ext>
                </a:extLst>
              </p:cNvPr>
              <p:cNvSpPr txBox="1">
                <a:spLocks noRot="1" noChangeAspect="1" noMove="1" noResize="1" noEditPoints="1" noAdjustHandles="1" noChangeArrowheads="1" noChangeShapeType="1" noTextEdit="1"/>
              </p:cNvSpPr>
              <p:nvPr/>
            </p:nvSpPr>
            <p:spPr>
              <a:xfrm>
                <a:off x="5069341" y="867794"/>
                <a:ext cx="1053044" cy="369332"/>
              </a:xfrm>
              <a:prstGeom prst="rect">
                <a:avLst/>
              </a:prstGeom>
              <a:blipFill>
                <a:blip r:embed="rId8"/>
                <a:stretch>
                  <a:fillRect b="-13115"/>
                </a:stretch>
              </a:blipFill>
            </p:spPr>
            <p:txBody>
              <a:bodyPr/>
              <a:lstStyle/>
              <a:p>
                <a:r>
                  <a:rPr lang="en-US">
                    <a:noFill/>
                  </a:rPr>
                  <a:t> </a:t>
                </a:r>
              </a:p>
            </p:txBody>
          </p:sp>
        </mc:Fallback>
      </mc:AlternateContent>
      <p:sp>
        <p:nvSpPr>
          <p:cNvPr id="177" name="Freeform: Shape 176">
            <a:extLst>
              <a:ext uri="{FF2B5EF4-FFF2-40B4-BE49-F238E27FC236}">
                <a16:creationId xmlns:a16="http://schemas.microsoft.com/office/drawing/2014/main" id="{45BE7FE2-6A54-D1D6-21D0-D9791314AD95}"/>
              </a:ext>
            </a:extLst>
          </p:cNvPr>
          <p:cNvSpPr/>
          <p:nvPr/>
        </p:nvSpPr>
        <p:spPr>
          <a:xfrm>
            <a:off x="4773671" y="1722830"/>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8" name="Straight Arrow Connector 177">
            <a:extLst>
              <a:ext uri="{FF2B5EF4-FFF2-40B4-BE49-F238E27FC236}">
                <a16:creationId xmlns:a16="http://schemas.microsoft.com/office/drawing/2014/main" id="{4B89FE1B-4501-88E2-0FF3-581F4C3D8AED}"/>
              </a:ext>
            </a:extLst>
          </p:cNvPr>
          <p:cNvCxnSpPr>
            <a:cxnSpLocks/>
          </p:cNvCxnSpPr>
          <p:nvPr/>
        </p:nvCxnSpPr>
        <p:spPr>
          <a:xfrm flipH="1" flipV="1">
            <a:off x="8720365" y="3615702"/>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ADC9BD3D-AD62-B11F-CA11-4822D6C5AAFF}"/>
                  </a:ext>
                </a:extLst>
              </p:cNvPr>
              <p:cNvSpPr txBox="1"/>
              <p:nvPr/>
            </p:nvSpPr>
            <p:spPr>
              <a:xfrm>
                <a:off x="8415408" y="3187576"/>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=1</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179" name="TextBox 178">
                <a:extLst>
                  <a:ext uri="{FF2B5EF4-FFF2-40B4-BE49-F238E27FC236}">
                    <a16:creationId xmlns:a16="http://schemas.microsoft.com/office/drawing/2014/main" id="{ADC9BD3D-AD62-B11F-CA11-4822D6C5AAFF}"/>
                  </a:ext>
                </a:extLst>
              </p:cNvPr>
              <p:cNvSpPr txBox="1">
                <a:spLocks noRot="1" noChangeAspect="1" noMove="1" noResize="1" noEditPoints="1" noAdjustHandles="1" noChangeArrowheads="1" noChangeShapeType="1" noTextEdit="1"/>
              </p:cNvSpPr>
              <p:nvPr/>
            </p:nvSpPr>
            <p:spPr>
              <a:xfrm>
                <a:off x="8415408" y="3187576"/>
                <a:ext cx="1384995" cy="369332"/>
              </a:xfrm>
              <a:prstGeom prst="rect">
                <a:avLst/>
              </a:prstGeom>
              <a:blipFill>
                <a:blip r:embed="rId9"/>
                <a:stretch>
                  <a:fillRect/>
                </a:stretch>
              </a:blipFill>
            </p:spPr>
            <p:txBody>
              <a:bodyPr/>
              <a:lstStyle/>
              <a:p>
                <a:r>
                  <a:rPr lang="en-US">
                    <a:noFill/>
                  </a:rPr>
                  <a:t> </a:t>
                </a:r>
              </a:p>
            </p:txBody>
          </p:sp>
        </mc:Fallback>
      </mc:AlternateContent>
      <p:sp>
        <p:nvSpPr>
          <p:cNvPr id="180" name="TextBox 179">
            <a:extLst>
              <a:ext uri="{FF2B5EF4-FFF2-40B4-BE49-F238E27FC236}">
                <a16:creationId xmlns:a16="http://schemas.microsoft.com/office/drawing/2014/main" id="{2C33814C-CBE5-DCC4-16E2-204010A81D82}"/>
              </a:ext>
            </a:extLst>
          </p:cNvPr>
          <p:cNvSpPr txBox="1"/>
          <p:nvPr/>
        </p:nvSpPr>
        <p:spPr>
          <a:xfrm>
            <a:off x="8518692" y="3643030"/>
            <a:ext cx="1200785" cy="646331"/>
          </a:xfrm>
          <a:prstGeom prst="rect">
            <a:avLst/>
          </a:prstGeom>
          <a:noFill/>
        </p:spPr>
        <p:txBody>
          <a:bodyPr wrap="square" rtlCol="0">
            <a:spAutoFit/>
          </a:bodyPr>
          <a:lstStyle/>
          <a:p>
            <a:pPr algn="ctr"/>
            <a:r>
              <a:rPr lang="en-US" dirty="0">
                <a:latin typeface="+mj-lt"/>
              </a:rPr>
              <a:t>Selection based on X</a:t>
            </a:r>
          </a:p>
        </p:txBody>
      </p:sp>
      <p:cxnSp>
        <p:nvCxnSpPr>
          <p:cNvPr id="184" name="Straight Connector 183">
            <a:extLst>
              <a:ext uri="{FF2B5EF4-FFF2-40B4-BE49-F238E27FC236}">
                <a16:creationId xmlns:a16="http://schemas.microsoft.com/office/drawing/2014/main" id="{AC276535-8F2A-0114-4FDC-8E637F582075}"/>
              </a:ext>
            </a:extLst>
          </p:cNvPr>
          <p:cNvCxnSpPr>
            <a:cxnSpLocks/>
          </p:cNvCxnSpPr>
          <p:nvPr/>
        </p:nvCxnSpPr>
        <p:spPr>
          <a:xfrm flipV="1">
            <a:off x="6864971"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DCE22633-BE4F-B364-7E9A-70CCE8E99F02}"/>
                  </a:ext>
                </a:extLst>
              </p:cNvPr>
              <p:cNvSpPr txBox="1"/>
              <p:nvPr/>
            </p:nvSpPr>
            <p:spPr>
              <a:xfrm>
                <a:off x="6384759" y="867794"/>
                <a:ext cx="10530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oMath>
                  </m:oMathPara>
                </a14:m>
                <a:endParaRPr lang="en-US" dirty="0">
                  <a:latin typeface="+mj-lt"/>
                </a:endParaRPr>
              </a:p>
            </p:txBody>
          </p:sp>
        </mc:Choice>
        <mc:Fallback xmlns="">
          <p:sp>
            <p:nvSpPr>
              <p:cNvPr id="185" name="TextBox 184">
                <a:extLst>
                  <a:ext uri="{FF2B5EF4-FFF2-40B4-BE49-F238E27FC236}">
                    <a16:creationId xmlns:a16="http://schemas.microsoft.com/office/drawing/2014/main" id="{DCE22633-BE4F-B364-7E9A-70CCE8E99F02}"/>
                  </a:ext>
                </a:extLst>
              </p:cNvPr>
              <p:cNvSpPr txBox="1">
                <a:spLocks noRot="1" noChangeAspect="1" noMove="1" noResize="1" noEditPoints="1" noAdjustHandles="1" noChangeArrowheads="1" noChangeShapeType="1" noTextEdit="1"/>
              </p:cNvSpPr>
              <p:nvPr/>
            </p:nvSpPr>
            <p:spPr>
              <a:xfrm>
                <a:off x="6384759" y="867794"/>
                <a:ext cx="1053045" cy="369332"/>
              </a:xfrm>
              <a:prstGeom prst="rect">
                <a:avLst/>
              </a:prstGeom>
              <a:blipFill>
                <a:blip r:embed="rId10"/>
                <a:stretch>
                  <a:fillRect b="-13115"/>
                </a:stretch>
              </a:blipFill>
            </p:spPr>
            <p:txBody>
              <a:bodyPr/>
              <a:lstStyle/>
              <a:p>
                <a:r>
                  <a:rPr lang="en-US">
                    <a:noFill/>
                  </a:rPr>
                  <a:t> </a:t>
                </a:r>
              </a:p>
            </p:txBody>
          </p:sp>
        </mc:Fallback>
      </mc:AlternateContent>
      <p:sp>
        <p:nvSpPr>
          <p:cNvPr id="186" name="Oval 185">
            <a:extLst>
              <a:ext uri="{FF2B5EF4-FFF2-40B4-BE49-F238E27FC236}">
                <a16:creationId xmlns:a16="http://schemas.microsoft.com/office/drawing/2014/main" id="{6BCBA187-2949-6CDE-1453-E5C1DECEFD8E}"/>
              </a:ext>
            </a:extLst>
          </p:cNvPr>
          <p:cNvSpPr/>
          <p:nvPr/>
        </p:nvSpPr>
        <p:spPr>
          <a:xfrm>
            <a:off x="6712998" y="235855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DAB76045-8613-403F-EC41-57057987DA0B}"/>
              </a:ext>
            </a:extLst>
          </p:cNvPr>
          <p:cNvSpPr/>
          <p:nvPr/>
        </p:nvSpPr>
        <p:spPr>
          <a:xfrm>
            <a:off x="6712998" y="27709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82D6BDEE-70C6-8F19-F071-9EAF5EE10B38}"/>
              </a:ext>
            </a:extLst>
          </p:cNvPr>
          <p:cNvSpPr/>
          <p:nvPr/>
        </p:nvSpPr>
        <p:spPr>
          <a:xfrm>
            <a:off x="6712998" y="289404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AEB04BA3-6CD4-4AD6-5DE8-31F9CB20C017}"/>
              </a:ext>
            </a:extLst>
          </p:cNvPr>
          <p:cNvSpPr/>
          <p:nvPr/>
        </p:nvSpPr>
        <p:spPr>
          <a:xfrm>
            <a:off x="6712998" y="309098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98759E5C-B655-395C-349A-F3D7D80DBAAF}"/>
              </a:ext>
            </a:extLst>
          </p:cNvPr>
          <p:cNvSpPr/>
          <p:nvPr/>
        </p:nvSpPr>
        <p:spPr>
          <a:xfrm>
            <a:off x="6712998" y="339435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68D7792A-0725-0A51-087F-A4FCC90DDC2C}"/>
              </a:ext>
            </a:extLst>
          </p:cNvPr>
          <p:cNvSpPr/>
          <p:nvPr/>
        </p:nvSpPr>
        <p:spPr>
          <a:xfrm>
            <a:off x="6712998" y="392984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841785BD-F08C-2074-4491-831BA34D2FDB}"/>
              </a:ext>
            </a:extLst>
          </p:cNvPr>
          <p:cNvSpPr/>
          <p:nvPr/>
        </p:nvSpPr>
        <p:spPr>
          <a:xfrm>
            <a:off x="6712998" y="1940302"/>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3C943288-AEAD-0AB7-3592-D7933E3C4A01}"/>
              </a:ext>
            </a:extLst>
          </p:cNvPr>
          <p:cNvSpPr/>
          <p:nvPr/>
        </p:nvSpPr>
        <p:spPr>
          <a:xfrm>
            <a:off x="6712998" y="3195726"/>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942F011D-07DE-0B1A-6124-BBA62A957AA1}"/>
              </a:ext>
            </a:extLst>
          </p:cNvPr>
          <p:cNvSpPr/>
          <p:nvPr/>
        </p:nvSpPr>
        <p:spPr>
          <a:xfrm>
            <a:off x="6712998" y="368269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5F268DB2-8900-C07B-DF3E-C5D55803B47A}"/>
              </a:ext>
            </a:extLst>
          </p:cNvPr>
          <p:cNvSpPr/>
          <p:nvPr/>
        </p:nvSpPr>
        <p:spPr>
          <a:xfrm>
            <a:off x="6712998" y="415660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58377C31-BD0F-B830-A015-371248162080}"/>
              </a:ext>
            </a:extLst>
          </p:cNvPr>
          <p:cNvSpPr/>
          <p:nvPr/>
        </p:nvSpPr>
        <p:spPr>
          <a:xfrm>
            <a:off x="6712998" y="433323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35210D96-3AEE-D300-81B4-8B70EC19C559}"/>
              </a:ext>
            </a:extLst>
          </p:cNvPr>
          <p:cNvSpPr/>
          <p:nvPr/>
        </p:nvSpPr>
        <p:spPr>
          <a:xfrm>
            <a:off x="6712998" y="4465331"/>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AE5F616B-408E-769E-CCA1-FB0E0DF238C0}"/>
              </a:ext>
            </a:extLst>
          </p:cNvPr>
          <p:cNvSpPr/>
          <p:nvPr/>
        </p:nvSpPr>
        <p:spPr>
          <a:xfrm>
            <a:off x="6712998" y="474619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74A76AC0-D985-31B1-1504-5D128E8F812F}"/>
              </a:ext>
            </a:extLst>
          </p:cNvPr>
          <p:cNvSpPr/>
          <p:nvPr/>
        </p:nvSpPr>
        <p:spPr>
          <a:xfrm>
            <a:off x="6712998" y="5217880"/>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83F407A9-C59C-D71D-13EC-A3C8C5AF79E1}"/>
              </a:ext>
            </a:extLst>
          </p:cNvPr>
          <p:cNvSpPr/>
          <p:nvPr/>
        </p:nvSpPr>
        <p:spPr>
          <a:xfrm>
            <a:off x="6712998" y="2657470"/>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D4711049-230A-986A-3784-E98C32B1F714}"/>
              </a:ext>
            </a:extLst>
          </p:cNvPr>
          <p:cNvSpPr/>
          <p:nvPr/>
        </p:nvSpPr>
        <p:spPr>
          <a:xfrm>
            <a:off x="6712998" y="2996314"/>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0640CB89-91A5-3D42-00BF-F546B9D72EA8}"/>
              </a:ext>
            </a:extLst>
          </p:cNvPr>
          <p:cNvSpPr/>
          <p:nvPr/>
        </p:nvSpPr>
        <p:spPr>
          <a:xfrm>
            <a:off x="6712998" y="4577715"/>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9D210949-18F5-ABA2-7896-693DE60BDCDF}"/>
              </a:ext>
            </a:extLst>
          </p:cNvPr>
          <p:cNvSpPr/>
          <p:nvPr/>
        </p:nvSpPr>
        <p:spPr>
          <a:xfrm>
            <a:off x="6712998" y="4921907"/>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04" name="Freeform: Shape 203">
            <a:extLst>
              <a:ext uri="{FF2B5EF4-FFF2-40B4-BE49-F238E27FC236}">
                <a16:creationId xmlns:a16="http://schemas.microsoft.com/office/drawing/2014/main" id="{5BE45F89-0C48-D443-16B3-282A46267DA6}"/>
              </a:ext>
            </a:extLst>
          </p:cNvPr>
          <p:cNvSpPr/>
          <p:nvPr/>
        </p:nvSpPr>
        <p:spPr>
          <a:xfrm flipH="1" flipV="1">
            <a:off x="6991352" y="1722362"/>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Multiplication Sign 204">
            <a:extLst>
              <a:ext uri="{FF2B5EF4-FFF2-40B4-BE49-F238E27FC236}">
                <a16:creationId xmlns:a16="http://schemas.microsoft.com/office/drawing/2014/main" id="{2BC4CCAF-EA26-3CE0-09D2-408B095AE27D}"/>
              </a:ext>
            </a:extLst>
          </p:cNvPr>
          <p:cNvSpPr/>
          <p:nvPr/>
        </p:nvSpPr>
        <p:spPr>
          <a:xfrm>
            <a:off x="7622997" y="231988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6" name="Multiplication Sign 205">
            <a:extLst>
              <a:ext uri="{FF2B5EF4-FFF2-40B4-BE49-F238E27FC236}">
                <a16:creationId xmlns:a16="http://schemas.microsoft.com/office/drawing/2014/main" id="{123544CC-9893-4382-BA21-8490E7669982}"/>
              </a:ext>
            </a:extLst>
          </p:cNvPr>
          <p:cNvSpPr/>
          <p:nvPr/>
        </p:nvSpPr>
        <p:spPr>
          <a:xfrm>
            <a:off x="7622997" y="273231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7" name="Multiplication Sign 206">
            <a:extLst>
              <a:ext uri="{FF2B5EF4-FFF2-40B4-BE49-F238E27FC236}">
                <a16:creationId xmlns:a16="http://schemas.microsoft.com/office/drawing/2014/main" id="{27574EDB-B28F-A142-352C-14BCB7BAEDDB}"/>
              </a:ext>
            </a:extLst>
          </p:cNvPr>
          <p:cNvSpPr/>
          <p:nvPr/>
        </p:nvSpPr>
        <p:spPr>
          <a:xfrm>
            <a:off x="7622997" y="285537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8" name="Multiplication Sign 207">
            <a:extLst>
              <a:ext uri="{FF2B5EF4-FFF2-40B4-BE49-F238E27FC236}">
                <a16:creationId xmlns:a16="http://schemas.microsoft.com/office/drawing/2014/main" id="{BD2737AD-036C-F44E-8D7F-BB69259AC45C}"/>
              </a:ext>
            </a:extLst>
          </p:cNvPr>
          <p:cNvSpPr/>
          <p:nvPr/>
        </p:nvSpPr>
        <p:spPr>
          <a:xfrm>
            <a:off x="7622997" y="3052315"/>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9" name="Multiplication Sign 208">
            <a:extLst>
              <a:ext uri="{FF2B5EF4-FFF2-40B4-BE49-F238E27FC236}">
                <a16:creationId xmlns:a16="http://schemas.microsoft.com/office/drawing/2014/main" id="{95E1D392-931D-71D3-9F66-2A985D35B259}"/>
              </a:ext>
            </a:extLst>
          </p:cNvPr>
          <p:cNvSpPr/>
          <p:nvPr/>
        </p:nvSpPr>
        <p:spPr>
          <a:xfrm>
            <a:off x="7622997" y="335567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0" name="Multiplication Sign 209">
            <a:extLst>
              <a:ext uri="{FF2B5EF4-FFF2-40B4-BE49-F238E27FC236}">
                <a16:creationId xmlns:a16="http://schemas.microsoft.com/office/drawing/2014/main" id="{F832F21D-F972-9299-BCE7-0C6F9294CC9A}"/>
              </a:ext>
            </a:extLst>
          </p:cNvPr>
          <p:cNvSpPr/>
          <p:nvPr/>
        </p:nvSpPr>
        <p:spPr>
          <a:xfrm>
            <a:off x="7622997" y="3891168"/>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1" name="Multiplication Sign 210">
            <a:extLst>
              <a:ext uri="{FF2B5EF4-FFF2-40B4-BE49-F238E27FC236}">
                <a16:creationId xmlns:a16="http://schemas.microsoft.com/office/drawing/2014/main" id="{0D7B9DF4-AA14-B123-5D7C-D57FD697795D}"/>
              </a:ext>
            </a:extLst>
          </p:cNvPr>
          <p:cNvSpPr/>
          <p:nvPr/>
        </p:nvSpPr>
        <p:spPr>
          <a:xfrm>
            <a:off x="7622997" y="1901629"/>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2" name="Plus Sign 211">
            <a:extLst>
              <a:ext uri="{FF2B5EF4-FFF2-40B4-BE49-F238E27FC236}">
                <a16:creationId xmlns:a16="http://schemas.microsoft.com/office/drawing/2014/main" id="{08610044-2F0E-0598-1E1D-A6CE28CD1C1F}"/>
              </a:ext>
            </a:extLst>
          </p:cNvPr>
          <p:cNvSpPr/>
          <p:nvPr/>
        </p:nvSpPr>
        <p:spPr>
          <a:xfrm>
            <a:off x="7622997" y="3157053"/>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3" name="Plus Sign 212">
            <a:extLst>
              <a:ext uri="{FF2B5EF4-FFF2-40B4-BE49-F238E27FC236}">
                <a16:creationId xmlns:a16="http://schemas.microsoft.com/office/drawing/2014/main" id="{796E29A4-634B-7AF4-2DB0-AA02C5431DD7}"/>
              </a:ext>
            </a:extLst>
          </p:cNvPr>
          <p:cNvSpPr/>
          <p:nvPr/>
        </p:nvSpPr>
        <p:spPr>
          <a:xfrm>
            <a:off x="7622997" y="364402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4" name="Plus Sign 213">
            <a:extLst>
              <a:ext uri="{FF2B5EF4-FFF2-40B4-BE49-F238E27FC236}">
                <a16:creationId xmlns:a16="http://schemas.microsoft.com/office/drawing/2014/main" id="{3DE6123E-6BC7-AD5F-9F61-ECD0E21C3E55}"/>
              </a:ext>
            </a:extLst>
          </p:cNvPr>
          <p:cNvSpPr/>
          <p:nvPr/>
        </p:nvSpPr>
        <p:spPr>
          <a:xfrm>
            <a:off x="7622997" y="411793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5" name="Plus Sign 214">
            <a:extLst>
              <a:ext uri="{FF2B5EF4-FFF2-40B4-BE49-F238E27FC236}">
                <a16:creationId xmlns:a16="http://schemas.microsoft.com/office/drawing/2014/main" id="{78F9C043-CA3A-1658-6826-D3B306AAFFA7}"/>
              </a:ext>
            </a:extLst>
          </p:cNvPr>
          <p:cNvSpPr/>
          <p:nvPr/>
        </p:nvSpPr>
        <p:spPr>
          <a:xfrm>
            <a:off x="7622997" y="429455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6" name="Plus Sign 215">
            <a:extLst>
              <a:ext uri="{FF2B5EF4-FFF2-40B4-BE49-F238E27FC236}">
                <a16:creationId xmlns:a16="http://schemas.microsoft.com/office/drawing/2014/main" id="{47FD88AB-1A6D-C49C-A911-BEF89CC8D5D2}"/>
              </a:ext>
            </a:extLst>
          </p:cNvPr>
          <p:cNvSpPr/>
          <p:nvPr/>
        </p:nvSpPr>
        <p:spPr>
          <a:xfrm>
            <a:off x="7622997" y="442665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7" name="Plus Sign 216">
            <a:extLst>
              <a:ext uri="{FF2B5EF4-FFF2-40B4-BE49-F238E27FC236}">
                <a16:creationId xmlns:a16="http://schemas.microsoft.com/office/drawing/2014/main" id="{F0182449-2F5E-38B2-FCA3-3EFB926D8218}"/>
              </a:ext>
            </a:extLst>
          </p:cNvPr>
          <p:cNvSpPr/>
          <p:nvPr/>
        </p:nvSpPr>
        <p:spPr>
          <a:xfrm>
            <a:off x="7622997" y="470752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8" name="Plus Sign 217">
            <a:extLst>
              <a:ext uri="{FF2B5EF4-FFF2-40B4-BE49-F238E27FC236}">
                <a16:creationId xmlns:a16="http://schemas.microsoft.com/office/drawing/2014/main" id="{A9A1151A-6901-6AC2-8420-50916557DDE2}"/>
              </a:ext>
            </a:extLst>
          </p:cNvPr>
          <p:cNvSpPr/>
          <p:nvPr/>
        </p:nvSpPr>
        <p:spPr>
          <a:xfrm>
            <a:off x="7622997" y="5179207"/>
            <a:ext cx="137700" cy="156240"/>
          </a:xfrm>
          <a:prstGeom prst="mathPlus">
            <a:avLst/>
          </a:prstGeom>
          <a:solidFill>
            <a:schemeClr val="bg1">
              <a:lumMod val="9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9" name="Multiplication Sign 218">
            <a:extLst>
              <a:ext uri="{FF2B5EF4-FFF2-40B4-BE49-F238E27FC236}">
                <a16:creationId xmlns:a16="http://schemas.microsoft.com/office/drawing/2014/main" id="{341299D2-A4FE-0EF2-1367-9AC8DB72C60E}"/>
              </a:ext>
            </a:extLst>
          </p:cNvPr>
          <p:cNvSpPr/>
          <p:nvPr/>
        </p:nvSpPr>
        <p:spPr>
          <a:xfrm>
            <a:off x="7622997" y="261879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0" name="Multiplication Sign 219">
            <a:extLst>
              <a:ext uri="{FF2B5EF4-FFF2-40B4-BE49-F238E27FC236}">
                <a16:creationId xmlns:a16="http://schemas.microsoft.com/office/drawing/2014/main" id="{064965C3-2EF2-C9A1-5DCC-308FBAAC2FEF}"/>
              </a:ext>
            </a:extLst>
          </p:cNvPr>
          <p:cNvSpPr/>
          <p:nvPr/>
        </p:nvSpPr>
        <p:spPr>
          <a:xfrm>
            <a:off x="7622997" y="295764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1" name="Plus Sign 220">
            <a:extLst>
              <a:ext uri="{FF2B5EF4-FFF2-40B4-BE49-F238E27FC236}">
                <a16:creationId xmlns:a16="http://schemas.microsoft.com/office/drawing/2014/main" id="{E4B59EC9-3114-1843-EF97-B3F9915FBA9A}"/>
              </a:ext>
            </a:extLst>
          </p:cNvPr>
          <p:cNvSpPr/>
          <p:nvPr/>
        </p:nvSpPr>
        <p:spPr>
          <a:xfrm>
            <a:off x="7622997" y="4539042"/>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22" name="Plus Sign 221">
            <a:extLst>
              <a:ext uri="{FF2B5EF4-FFF2-40B4-BE49-F238E27FC236}">
                <a16:creationId xmlns:a16="http://schemas.microsoft.com/office/drawing/2014/main" id="{4CF70BE4-E34D-53C5-68BB-E264EC4768F2}"/>
              </a:ext>
            </a:extLst>
          </p:cNvPr>
          <p:cNvSpPr/>
          <p:nvPr/>
        </p:nvSpPr>
        <p:spPr>
          <a:xfrm>
            <a:off x="7622997" y="48832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23" name="Freeform: Shape 222">
            <a:extLst>
              <a:ext uri="{FF2B5EF4-FFF2-40B4-BE49-F238E27FC236}">
                <a16:creationId xmlns:a16="http://schemas.microsoft.com/office/drawing/2014/main" id="{A5F21C0F-0311-AAB9-3895-AB207BD9581A}"/>
              </a:ext>
            </a:extLst>
          </p:cNvPr>
          <p:cNvSpPr/>
          <p:nvPr/>
        </p:nvSpPr>
        <p:spPr>
          <a:xfrm flipH="1">
            <a:off x="7942274"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Freeform: Shape 223">
            <a:extLst>
              <a:ext uri="{FF2B5EF4-FFF2-40B4-BE49-F238E27FC236}">
                <a16:creationId xmlns:a16="http://schemas.microsoft.com/office/drawing/2014/main" id="{D180D895-B4DF-CD6D-3C7E-ACD75830A1F7}"/>
              </a:ext>
            </a:extLst>
          </p:cNvPr>
          <p:cNvSpPr/>
          <p:nvPr/>
        </p:nvSpPr>
        <p:spPr>
          <a:xfrm flipH="1">
            <a:off x="7955547"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225" name="Freeform: Shape 224">
            <a:extLst>
              <a:ext uri="{FF2B5EF4-FFF2-40B4-BE49-F238E27FC236}">
                <a16:creationId xmlns:a16="http://schemas.microsoft.com/office/drawing/2014/main" id="{9000F4F5-8AB7-EB91-65AF-7E42A301FAF8}"/>
              </a:ext>
            </a:extLst>
          </p:cNvPr>
          <p:cNvSpPr/>
          <p:nvPr/>
        </p:nvSpPr>
        <p:spPr>
          <a:xfrm flipH="1">
            <a:off x="11233918" y="1722362"/>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Freeform: Shape 225">
            <a:extLst>
              <a:ext uri="{FF2B5EF4-FFF2-40B4-BE49-F238E27FC236}">
                <a16:creationId xmlns:a16="http://schemas.microsoft.com/office/drawing/2014/main" id="{6C4E606C-5AD7-F7D7-9D0D-C86267EAA0DA}"/>
              </a:ext>
            </a:extLst>
          </p:cNvPr>
          <p:cNvSpPr/>
          <p:nvPr/>
        </p:nvSpPr>
        <p:spPr>
          <a:xfrm flipH="1">
            <a:off x="10347440"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Freeform: Shape 226">
            <a:extLst>
              <a:ext uri="{FF2B5EF4-FFF2-40B4-BE49-F238E27FC236}">
                <a16:creationId xmlns:a16="http://schemas.microsoft.com/office/drawing/2014/main" id="{4DF11CF5-A8B7-BD5B-059F-DA9FF7AA7223}"/>
              </a:ext>
            </a:extLst>
          </p:cNvPr>
          <p:cNvSpPr/>
          <p:nvPr/>
        </p:nvSpPr>
        <p:spPr>
          <a:xfrm flipH="1">
            <a:off x="10360713"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8" name="TextBox 227">
                <a:extLst>
                  <a:ext uri="{FF2B5EF4-FFF2-40B4-BE49-F238E27FC236}">
                    <a16:creationId xmlns:a16="http://schemas.microsoft.com/office/drawing/2014/main" id="{CAE05E07-915A-884D-F6D6-B73A4185AD7E}"/>
                  </a:ext>
                </a:extLst>
              </p:cNvPr>
              <p:cNvSpPr txBox="1"/>
              <p:nvPr/>
            </p:nvSpPr>
            <p:spPr>
              <a:xfrm>
                <a:off x="7426036"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8" name="TextBox 227">
                <a:extLst>
                  <a:ext uri="{FF2B5EF4-FFF2-40B4-BE49-F238E27FC236}">
                    <a16:creationId xmlns:a16="http://schemas.microsoft.com/office/drawing/2014/main" id="{CAE05E07-915A-884D-F6D6-B73A4185AD7E}"/>
                  </a:ext>
                </a:extLst>
              </p:cNvPr>
              <p:cNvSpPr txBox="1">
                <a:spLocks noRot="1" noChangeAspect="1" noMove="1" noResize="1" noEditPoints="1" noAdjustHandles="1" noChangeArrowheads="1" noChangeShapeType="1" noTextEdit="1"/>
              </p:cNvSpPr>
              <p:nvPr/>
            </p:nvSpPr>
            <p:spPr>
              <a:xfrm>
                <a:off x="7426036" y="867794"/>
                <a:ext cx="1294329" cy="369332"/>
              </a:xfrm>
              <a:prstGeom prst="rect">
                <a:avLst/>
              </a:prstGeom>
              <a:blipFill>
                <a:blip r:embed="rId11"/>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id="{09D4CFE1-046C-D120-E011-32F1F77F62DA}"/>
                  </a:ext>
                </a:extLst>
              </p:cNvPr>
              <p:cNvSpPr txBox="1"/>
              <p:nvPr/>
            </p:nvSpPr>
            <p:spPr>
              <a:xfrm>
                <a:off x="9791997"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9" name="TextBox 228">
                <a:extLst>
                  <a:ext uri="{FF2B5EF4-FFF2-40B4-BE49-F238E27FC236}">
                    <a16:creationId xmlns:a16="http://schemas.microsoft.com/office/drawing/2014/main" id="{09D4CFE1-046C-D120-E011-32F1F77F62DA}"/>
                  </a:ext>
                </a:extLst>
              </p:cNvPr>
              <p:cNvSpPr txBox="1">
                <a:spLocks noRot="1" noChangeAspect="1" noMove="1" noResize="1" noEditPoints="1" noAdjustHandles="1" noChangeArrowheads="1" noChangeShapeType="1" noTextEdit="1"/>
              </p:cNvSpPr>
              <p:nvPr/>
            </p:nvSpPr>
            <p:spPr>
              <a:xfrm>
                <a:off x="9791997" y="867794"/>
                <a:ext cx="862352" cy="387927"/>
              </a:xfrm>
              <a:prstGeom prst="rect">
                <a:avLst/>
              </a:prstGeom>
              <a:blipFill>
                <a:blip r:embed="rId12"/>
                <a:stretch>
                  <a:fillRect b="-12500"/>
                </a:stretch>
              </a:blipFill>
            </p:spPr>
            <p:txBody>
              <a:bodyPr/>
              <a:lstStyle/>
              <a:p>
                <a:r>
                  <a:rPr lang="en-US">
                    <a:noFill/>
                  </a:rPr>
                  <a:t> </a:t>
                </a:r>
              </a:p>
            </p:txBody>
          </p:sp>
        </mc:Fallback>
      </mc:AlternateContent>
      <p:cxnSp>
        <p:nvCxnSpPr>
          <p:cNvPr id="230" name="Straight Connector 229">
            <a:extLst>
              <a:ext uri="{FF2B5EF4-FFF2-40B4-BE49-F238E27FC236}">
                <a16:creationId xmlns:a16="http://schemas.microsoft.com/office/drawing/2014/main" id="{0B59F8FB-8BFA-E03E-05B5-EF570D60389F}"/>
              </a:ext>
            </a:extLst>
          </p:cNvPr>
          <p:cNvCxnSpPr>
            <a:cxnSpLocks/>
          </p:cNvCxnSpPr>
          <p:nvPr/>
        </p:nvCxnSpPr>
        <p:spPr>
          <a:xfrm flipV="1">
            <a:off x="11129103" y="1241113"/>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1" name="TextBox 230">
                <a:extLst>
                  <a:ext uri="{FF2B5EF4-FFF2-40B4-BE49-F238E27FC236}">
                    <a16:creationId xmlns:a16="http://schemas.microsoft.com/office/drawing/2014/main" id="{D7922484-6489-2648-1A03-0B05C221E433}"/>
                  </a:ext>
                </a:extLst>
              </p:cNvPr>
              <p:cNvSpPr txBox="1"/>
              <p:nvPr/>
            </p:nvSpPr>
            <p:spPr>
              <a:xfrm>
                <a:off x="10885227"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231" name="TextBox 230">
                <a:extLst>
                  <a:ext uri="{FF2B5EF4-FFF2-40B4-BE49-F238E27FC236}">
                    <a16:creationId xmlns:a16="http://schemas.microsoft.com/office/drawing/2014/main" id="{D7922484-6489-2648-1A03-0B05C221E433}"/>
                  </a:ext>
                </a:extLst>
              </p:cNvPr>
              <p:cNvSpPr txBox="1">
                <a:spLocks noRot="1" noChangeAspect="1" noMove="1" noResize="1" noEditPoints="1" noAdjustHandles="1" noChangeArrowheads="1" noChangeShapeType="1" noTextEdit="1"/>
              </p:cNvSpPr>
              <p:nvPr/>
            </p:nvSpPr>
            <p:spPr>
              <a:xfrm>
                <a:off x="10885227" y="867794"/>
                <a:ext cx="633891" cy="387927"/>
              </a:xfrm>
              <a:prstGeom prst="rect">
                <a:avLst/>
              </a:prstGeom>
              <a:blipFill>
                <a:blip r:embed="rId13"/>
                <a:stretch>
                  <a:fillRect/>
                </a:stretch>
              </a:blipFill>
            </p:spPr>
            <p:txBody>
              <a:bodyPr/>
              <a:lstStyle/>
              <a:p>
                <a:r>
                  <a:rPr lang="en-US">
                    <a:noFill/>
                  </a:rPr>
                  <a:t> </a:t>
                </a:r>
              </a:p>
            </p:txBody>
          </p:sp>
        </mc:Fallback>
      </mc:AlternateContent>
      <p:sp>
        <p:nvSpPr>
          <p:cNvPr id="233" name="TextBox 232">
            <a:extLst>
              <a:ext uri="{FF2B5EF4-FFF2-40B4-BE49-F238E27FC236}">
                <a16:creationId xmlns:a16="http://schemas.microsoft.com/office/drawing/2014/main" id="{043D1798-D40C-2216-DC99-EC5179F019B7}"/>
              </a:ext>
            </a:extLst>
          </p:cNvPr>
          <p:cNvSpPr txBox="1"/>
          <p:nvPr/>
        </p:nvSpPr>
        <p:spPr>
          <a:xfrm>
            <a:off x="455584" y="6244447"/>
            <a:ext cx="2203295" cy="369332"/>
          </a:xfrm>
          <a:prstGeom prst="rect">
            <a:avLst/>
          </a:prstGeom>
          <a:noFill/>
        </p:spPr>
        <p:txBody>
          <a:bodyPr wrap="none" rtlCol="0">
            <a:spAutoFit/>
          </a:bodyPr>
          <a:lstStyle/>
          <a:p>
            <a:r>
              <a:rPr lang="en-US" dirty="0">
                <a:latin typeface="+mj-lt"/>
              </a:rPr>
              <a:t>Counterfactual World</a:t>
            </a:r>
          </a:p>
        </p:txBody>
      </p:sp>
      <p:sp>
        <p:nvSpPr>
          <p:cNvPr id="234" name="TextBox 233">
            <a:extLst>
              <a:ext uri="{FF2B5EF4-FFF2-40B4-BE49-F238E27FC236}">
                <a16:creationId xmlns:a16="http://schemas.microsoft.com/office/drawing/2014/main" id="{7A658D55-977D-8B09-7C33-3928FF557CFD}"/>
              </a:ext>
            </a:extLst>
          </p:cNvPr>
          <p:cNvSpPr txBox="1"/>
          <p:nvPr/>
        </p:nvSpPr>
        <p:spPr>
          <a:xfrm>
            <a:off x="9595350" y="6244447"/>
            <a:ext cx="2203295" cy="369332"/>
          </a:xfrm>
          <a:prstGeom prst="rect">
            <a:avLst/>
          </a:prstGeom>
          <a:noFill/>
        </p:spPr>
        <p:txBody>
          <a:bodyPr wrap="none" rtlCol="0">
            <a:spAutoFit/>
          </a:bodyPr>
          <a:lstStyle/>
          <a:p>
            <a:r>
              <a:rPr lang="en-US" dirty="0">
                <a:latin typeface="+mj-lt"/>
              </a:rPr>
              <a:t>Counterfactual World</a:t>
            </a:r>
          </a:p>
        </p:txBody>
      </p:sp>
      <p:sp>
        <p:nvSpPr>
          <p:cNvPr id="235" name="TextBox 234">
            <a:extLst>
              <a:ext uri="{FF2B5EF4-FFF2-40B4-BE49-F238E27FC236}">
                <a16:creationId xmlns:a16="http://schemas.microsoft.com/office/drawing/2014/main" id="{B13B1C37-9557-6DAA-6E64-89DEF964527D}"/>
              </a:ext>
            </a:extLst>
          </p:cNvPr>
          <p:cNvSpPr txBox="1"/>
          <p:nvPr/>
        </p:nvSpPr>
        <p:spPr>
          <a:xfrm>
            <a:off x="5276672" y="6244447"/>
            <a:ext cx="1691425" cy="369332"/>
          </a:xfrm>
          <a:prstGeom prst="rect">
            <a:avLst/>
          </a:prstGeom>
          <a:solidFill>
            <a:schemeClr val="bg1"/>
          </a:solidFill>
        </p:spPr>
        <p:txBody>
          <a:bodyPr wrap="none" rtlCol="0">
            <a:spAutoFit/>
          </a:bodyPr>
          <a:lstStyle/>
          <a:p>
            <a:r>
              <a:rPr lang="en-US" dirty="0">
                <a:latin typeface="+mj-lt"/>
              </a:rPr>
              <a:t>Observed World</a:t>
            </a:r>
          </a:p>
        </p:txBody>
      </p:sp>
      <p:sp>
        <p:nvSpPr>
          <p:cNvPr id="241" name="Freeform: Shape 240">
            <a:extLst>
              <a:ext uri="{FF2B5EF4-FFF2-40B4-BE49-F238E27FC236}">
                <a16:creationId xmlns:a16="http://schemas.microsoft.com/office/drawing/2014/main" id="{2B843955-0AB7-9CF1-F39B-86AC46106BF5}"/>
              </a:ext>
            </a:extLst>
          </p:cNvPr>
          <p:cNvSpPr/>
          <p:nvPr/>
        </p:nvSpPr>
        <p:spPr>
          <a:xfrm>
            <a:off x="3685596"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Freeform: Shape 241">
            <a:extLst>
              <a:ext uri="{FF2B5EF4-FFF2-40B4-BE49-F238E27FC236}">
                <a16:creationId xmlns:a16="http://schemas.microsoft.com/office/drawing/2014/main" id="{7F72F89E-EFEB-486C-3894-5B8B5B0FF702}"/>
              </a:ext>
            </a:extLst>
          </p:cNvPr>
          <p:cNvSpPr/>
          <p:nvPr/>
        </p:nvSpPr>
        <p:spPr>
          <a:xfrm>
            <a:off x="3698869"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C8F24263-CB92-3F55-84F5-C43C240176F2}"/>
                  </a:ext>
                </a:extLst>
              </p:cNvPr>
              <p:cNvSpPr txBox="1"/>
              <p:nvPr/>
            </p:nvSpPr>
            <p:spPr>
              <a:xfrm>
                <a:off x="2993029" y="867794"/>
                <a:ext cx="402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3" name="TextBox 242">
                <a:extLst>
                  <a:ext uri="{FF2B5EF4-FFF2-40B4-BE49-F238E27FC236}">
                    <a16:creationId xmlns:a16="http://schemas.microsoft.com/office/drawing/2014/main" id="{C8F24263-CB92-3F55-84F5-C43C240176F2}"/>
                  </a:ext>
                </a:extLst>
              </p:cNvPr>
              <p:cNvSpPr txBox="1">
                <a:spLocks noRot="1" noChangeAspect="1" noMove="1" noResize="1" noEditPoints="1" noAdjustHandles="1" noChangeArrowheads="1" noChangeShapeType="1" noTextEdit="1"/>
              </p:cNvSpPr>
              <p:nvPr/>
            </p:nvSpPr>
            <p:spPr>
              <a:xfrm>
                <a:off x="2993029" y="867794"/>
                <a:ext cx="402674"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63883499-3088-CF83-9480-3268A7A33DCA}"/>
                  </a:ext>
                </a:extLst>
              </p:cNvPr>
              <p:cNvSpPr txBox="1"/>
              <p:nvPr/>
            </p:nvSpPr>
            <p:spPr>
              <a:xfrm>
                <a:off x="8988097" y="890169"/>
                <a:ext cx="402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4" name="TextBox 243">
                <a:extLst>
                  <a:ext uri="{FF2B5EF4-FFF2-40B4-BE49-F238E27FC236}">
                    <a16:creationId xmlns:a16="http://schemas.microsoft.com/office/drawing/2014/main" id="{63883499-3088-CF83-9480-3268A7A33DCA}"/>
                  </a:ext>
                </a:extLst>
              </p:cNvPr>
              <p:cNvSpPr txBox="1">
                <a:spLocks noRot="1" noChangeAspect="1" noMove="1" noResize="1" noEditPoints="1" noAdjustHandles="1" noChangeArrowheads="1" noChangeShapeType="1" noTextEdit="1"/>
              </p:cNvSpPr>
              <p:nvPr/>
            </p:nvSpPr>
            <p:spPr>
              <a:xfrm>
                <a:off x="8988097" y="890169"/>
                <a:ext cx="402674" cy="369332"/>
              </a:xfrm>
              <a:prstGeom prst="rect">
                <a:avLst/>
              </a:prstGeom>
              <a:blipFill>
                <a:blip r:embed="rId15"/>
                <a:stretch>
                  <a:fillRect/>
                </a:stretch>
              </a:blipFill>
            </p:spPr>
            <p:txBody>
              <a:bodyPr/>
              <a:lstStyle/>
              <a:p>
                <a:r>
                  <a:rPr lang="en-US">
                    <a:noFill/>
                  </a:rPr>
                  <a:t> </a:t>
                </a:r>
              </a:p>
            </p:txBody>
          </p:sp>
        </mc:Fallback>
      </mc:AlternateContent>
      <p:sp>
        <p:nvSpPr>
          <p:cNvPr id="285" name="Oval 284">
            <a:extLst>
              <a:ext uri="{FF2B5EF4-FFF2-40B4-BE49-F238E27FC236}">
                <a16:creationId xmlns:a16="http://schemas.microsoft.com/office/drawing/2014/main" id="{6B11DC2E-9929-9B9C-E981-08FDF0AD465E}"/>
              </a:ext>
            </a:extLst>
          </p:cNvPr>
          <p:cNvSpPr/>
          <p:nvPr/>
        </p:nvSpPr>
        <p:spPr>
          <a:xfrm>
            <a:off x="11015463" y="233989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46AE1EE1-630B-FD41-12F3-D0DDAD04CB8A}"/>
              </a:ext>
            </a:extLst>
          </p:cNvPr>
          <p:cNvSpPr/>
          <p:nvPr/>
        </p:nvSpPr>
        <p:spPr>
          <a:xfrm>
            <a:off x="11015463" y="275232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0AF3A650-E54B-8378-56B1-DC497F1BBC66}"/>
              </a:ext>
            </a:extLst>
          </p:cNvPr>
          <p:cNvSpPr/>
          <p:nvPr/>
        </p:nvSpPr>
        <p:spPr>
          <a:xfrm>
            <a:off x="11015463" y="287538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80C7D4CF-D083-D378-0DB4-59A8FBD0FA3C}"/>
              </a:ext>
            </a:extLst>
          </p:cNvPr>
          <p:cNvSpPr/>
          <p:nvPr/>
        </p:nvSpPr>
        <p:spPr>
          <a:xfrm>
            <a:off x="11015463" y="307233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461176C2-8331-C35E-FDF4-63B3C4B3C656}"/>
              </a:ext>
            </a:extLst>
          </p:cNvPr>
          <p:cNvSpPr/>
          <p:nvPr/>
        </p:nvSpPr>
        <p:spPr>
          <a:xfrm>
            <a:off x="11015463" y="337569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39657035-1D0A-25C8-B42E-B9592DB5F8F3}"/>
              </a:ext>
            </a:extLst>
          </p:cNvPr>
          <p:cNvSpPr/>
          <p:nvPr/>
        </p:nvSpPr>
        <p:spPr>
          <a:xfrm>
            <a:off x="11015463" y="39111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75E65718-D41D-7293-6270-15BA23A5FBED}"/>
              </a:ext>
            </a:extLst>
          </p:cNvPr>
          <p:cNvSpPr/>
          <p:nvPr/>
        </p:nvSpPr>
        <p:spPr>
          <a:xfrm>
            <a:off x="11015463" y="19216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5A9D732F-84FF-9783-A082-A8E1A8ADBAA5}"/>
              </a:ext>
            </a:extLst>
          </p:cNvPr>
          <p:cNvSpPr/>
          <p:nvPr/>
        </p:nvSpPr>
        <p:spPr>
          <a:xfrm>
            <a:off x="11015463" y="31770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2F5504C6-04FE-F7C4-F31A-98305E6CD845}"/>
              </a:ext>
            </a:extLst>
          </p:cNvPr>
          <p:cNvSpPr/>
          <p:nvPr/>
        </p:nvSpPr>
        <p:spPr>
          <a:xfrm>
            <a:off x="11015463" y="366403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C1EC6B48-BDCD-9C0D-6EC1-B49A8DD05D8F}"/>
              </a:ext>
            </a:extLst>
          </p:cNvPr>
          <p:cNvSpPr/>
          <p:nvPr/>
        </p:nvSpPr>
        <p:spPr>
          <a:xfrm>
            <a:off x="11015463" y="413794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EB3709EA-8366-79B7-EE90-153112F294B8}"/>
              </a:ext>
            </a:extLst>
          </p:cNvPr>
          <p:cNvSpPr/>
          <p:nvPr/>
        </p:nvSpPr>
        <p:spPr>
          <a:xfrm>
            <a:off x="11015463" y="431457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ABF8B69F-0D09-1675-D719-0754DB1E0D95}"/>
              </a:ext>
            </a:extLst>
          </p:cNvPr>
          <p:cNvSpPr/>
          <p:nvPr/>
        </p:nvSpPr>
        <p:spPr>
          <a:xfrm>
            <a:off x="11015463" y="444667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E17D5636-B93F-9D35-67C7-3BFCB6D5D9E8}"/>
              </a:ext>
            </a:extLst>
          </p:cNvPr>
          <p:cNvSpPr/>
          <p:nvPr/>
        </p:nvSpPr>
        <p:spPr>
          <a:xfrm>
            <a:off x="11015463" y="472754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id="{307635BB-2C33-B26D-D72A-8A8559D221A7}"/>
              </a:ext>
            </a:extLst>
          </p:cNvPr>
          <p:cNvSpPr/>
          <p:nvPr/>
        </p:nvSpPr>
        <p:spPr>
          <a:xfrm>
            <a:off x="11015463" y="519922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2166117A-BEA7-8E4A-42F7-ECA6D7001BE1}"/>
              </a:ext>
            </a:extLst>
          </p:cNvPr>
          <p:cNvSpPr/>
          <p:nvPr/>
        </p:nvSpPr>
        <p:spPr>
          <a:xfrm>
            <a:off x="11015463" y="263881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0" name="Oval 299">
            <a:extLst>
              <a:ext uri="{FF2B5EF4-FFF2-40B4-BE49-F238E27FC236}">
                <a16:creationId xmlns:a16="http://schemas.microsoft.com/office/drawing/2014/main" id="{09FD449A-E5A1-E046-DDF2-E31EC9F7EAE3}"/>
              </a:ext>
            </a:extLst>
          </p:cNvPr>
          <p:cNvSpPr/>
          <p:nvPr/>
        </p:nvSpPr>
        <p:spPr>
          <a:xfrm>
            <a:off x="11015463" y="297765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1" name="Oval 300">
            <a:extLst>
              <a:ext uri="{FF2B5EF4-FFF2-40B4-BE49-F238E27FC236}">
                <a16:creationId xmlns:a16="http://schemas.microsoft.com/office/drawing/2014/main" id="{E3E0D233-85EC-C472-C2CF-B845819903CA}"/>
              </a:ext>
            </a:extLst>
          </p:cNvPr>
          <p:cNvSpPr/>
          <p:nvPr/>
        </p:nvSpPr>
        <p:spPr>
          <a:xfrm>
            <a:off x="11015463" y="4559059"/>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02" name="Oval 301">
            <a:extLst>
              <a:ext uri="{FF2B5EF4-FFF2-40B4-BE49-F238E27FC236}">
                <a16:creationId xmlns:a16="http://schemas.microsoft.com/office/drawing/2014/main" id="{486AA182-265C-62B8-10C8-AD5537483EA0}"/>
              </a:ext>
            </a:extLst>
          </p:cNvPr>
          <p:cNvSpPr/>
          <p:nvPr/>
        </p:nvSpPr>
        <p:spPr>
          <a:xfrm>
            <a:off x="11015463" y="490325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03" name="Oval 302">
            <a:extLst>
              <a:ext uri="{FF2B5EF4-FFF2-40B4-BE49-F238E27FC236}">
                <a16:creationId xmlns:a16="http://schemas.microsoft.com/office/drawing/2014/main" id="{11A519D8-16C9-6E0E-C2DA-741C2CB7D336}"/>
              </a:ext>
            </a:extLst>
          </p:cNvPr>
          <p:cNvSpPr/>
          <p:nvPr/>
        </p:nvSpPr>
        <p:spPr>
          <a:xfrm>
            <a:off x="5449526" y="236043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4" name="Oval 303">
            <a:extLst>
              <a:ext uri="{FF2B5EF4-FFF2-40B4-BE49-F238E27FC236}">
                <a16:creationId xmlns:a16="http://schemas.microsoft.com/office/drawing/2014/main" id="{8CAFF31E-9683-F789-B7C2-FCEE67934585}"/>
              </a:ext>
            </a:extLst>
          </p:cNvPr>
          <p:cNvSpPr/>
          <p:nvPr/>
        </p:nvSpPr>
        <p:spPr>
          <a:xfrm>
            <a:off x="5449526" y="277286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5" name="Oval 304">
            <a:extLst>
              <a:ext uri="{FF2B5EF4-FFF2-40B4-BE49-F238E27FC236}">
                <a16:creationId xmlns:a16="http://schemas.microsoft.com/office/drawing/2014/main" id="{38B8D7A8-EE40-72E7-290A-F38C42486BFA}"/>
              </a:ext>
            </a:extLst>
          </p:cNvPr>
          <p:cNvSpPr/>
          <p:nvPr/>
        </p:nvSpPr>
        <p:spPr>
          <a:xfrm>
            <a:off x="5449526" y="289592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6" name="Oval 305">
            <a:extLst>
              <a:ext uri="{FF2B5EF4-FFF2-40B4-BE49-F238E27FC236}">
                <a16:creationId xmlns:a16="http://schemas.microsoft.com/office/drawing/2014/main" id="{AC70A232-5658-DF09-6A0B-C5EA394DCB57}"/>
              </a:ext>
            </a:extLst>
          </p:cNvPr>
          <p:cNvSpPr/>
          <p:nvPr/>
        </p:nvSpPr>
        <p:spPr>
          <a:xfrm>
            <a:off x="5449526" y="3092868"/>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7" name="Oval 306">
            <a:extLst>
              <a:ext uri="{FF2B5EF4-FFF2-40B4-BE49-F238E27FC236}">
                <a16:creationId xmlns:a16="http://schemas.microsoft.com/office/drawing/2014/main" id="{962284D1-4963-963C-30CC-629ED154ADD4}"/>
              </a:ext>
            </a:extLst>
          </p:cNvPr>
          <p:cNvSpPr/>
          <p:nvPr/>
        </p:nvSpPr>
        <p:spPr>
          <a:xfrm>
            <a:off x="5449526" y="339623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8" name="Oval 307">
            <a:extLst>
              <a:ext uri="{FF2B5EF4-FFF2-40B4-BE49-F238E27FC236}">
                <a16:creationId xmlns:a16="http://schemas.microsoft.com/office/drawing/2014/main" id="{C2B5BB6D-F000-D0B2-79FE-8FF5D233A0F9}"/>
              </a:ext>
            </a:extLst>
          </p:cNvPr>
          <p:cNvSpPr/>
          <p:nvPr/>
        </p:nvSpPr>
        <p:spPr>
          <a:xfrm>
            <a:off x="5449526" y="39317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7C7CF1C6-8D9E-9131-3C36-DAB6D347E6A7}"/>
              </a:ext>
            </a:extLst>
          </p:cNvPr>
          <p:cNvSpPr/>
          <p:nvPr/>
        </p:nvSpPr>
        <p:spPr>
          <a:xfrm>
            <a:off x="5449526" y="194218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1D64C41D-AE26-B1AA-37F6-537BB920CCC6}"/>
              </a:ext>
            </a:extLst>
          </p:cNvPr>
          <p:cNvSpPr/>
          <p:nvPr/>
        </p:nvSpPr>
        <p:spPr>
          <a:xfrm>
            <a:off x="5449526" y="319760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2A760938-71F0-855F-29C0-4D9D6213C3AA}"/>
              </a:ext>
            </a:extLst>
          </p:cNvPr>
          <p:cNvSpPr/>
          <p:nvPr/>
        </p:nvSpPr>
        <p:spPr>
          <a:xfrm>
            <a:off x="5449526" y="36845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1472AF26-A6A7-D451-3FC7-C717AC93E075}"/>
              </a:ext>
            </a:extLst>
          </p:cNvPr>
          <p:cNvSpPr/>
          <p:nvPr/>
        </p:nvSpPr>
        <p:spPr>
          <a:xfrm>
            <a:off x="5449526" y="415848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C130E1DF-2949-437F-EEEF-7B6134C1B4C5}"/>
              </a:ext>
            </a:extLst>
          </p:cNvPr>
          <p:cNvSpPr/>
          <p:nvPr/>
        </p:nvSpPr>
        <p:spPr>
          <a:xfrm>
            <a:off x="5449526" y="4335112"/>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9A0D5F41-5F4B-F42B-0AEC-3225784161EB}"/>
              </a:ext>
            </a:extLst>
          </p:cNvPr>
          <p:cNvSpPr/>
          <p:nvPr/>
        </p:nvSpPr>
        <p:spPr>
          <a:xfrm>
            <a:off x="5449526" y="446721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9723E4E3-5765-7F05-B74F-6D6E3793C210}"/>
              </a:ext>
            </a:extLst>
          </p:cNvPr>
          <p:cNvSpPr/>
          <p:nvPr/>
        </p:nvSpPr>
        <p:spPr>
          <a:xfrm>
            <a:off x="5449526" y="4748078"/>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7249D104-1A94-A037-C8EA-E1D3E010F675}"/>
              </a:ext>
            </a:extLst>
          </p:cNvPr>
          <p:cNvSpPr/>
          <p:nvPr/>
        </p:nvSpPr>
        <p:spPr>
          <a:xfrm>
            <a:off x="5449526" y="521976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788ECEB9-F6FE-CA02-14BF-A9B4C2319E3B}"/>
              </a:ext>
            </a:extLst>
          </p:cNvPr>
          <p:cNvSpPr/>
          <p:nvPr/>
        </p:nvSpPr>
        <p:spPr>
          <a:xfrm>
            <a:off x="5449526" y="265935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18" name="Oval 317">
            <a:extLst>
              <a:ext uri="{FF2B5EF4-FFF2-40B4-BE49-F238E27FC236}">
                <a16:creationId xmlns:a16="http://schemas.microsoft.com/office/drawing/2014/main" id="{D2FB659B-5402-5CF0-9510-4C60BEDF91FC}"/>
              </a:ext>
            </a:extLst>
          </p:cNvPr>
          <p:cNvSpPr/>
          <p:nvPr/>
        </p:nvSpPr>
        <p:spPr>
          <a:xfrm>
            <a:off x="5449526" y="299819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19" name="Oval 318">
            <a:extLst>
              <a:ext uri="{FF2B5EF4-FFF2-40B4-BE49-F238E27FC236}">
                <a16:creationId xmlns:a16="http://schemas.microsoft.com/office/drawing/2014/main" id="{5C513A26-FA31-09F2-26D5-EC7E7DD15FAF}"/>
              </a:ext>
            </a:extLst>
          </p:cNvPr>
          <p:cNvSpPr/>
          <p:nvPr/>
        </p:nvSpPr>
        <p:spPr>
          <a:xfrm>
            <a:off x="5449526" y="457959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20" name="Oval 319">
            <a:extLst>
              <a:ext uri="{FF2B5EF4-FFF2-40B4-BE49-F238E27FC236}">
                <a16:creationId xmlns:a16="http://schemas.microsoft.com/office/drawing/2014/main" id="{E5D04CE6-C4C2-3134-A560-83D57EBA5C7E}"/>
              </a:ext>
            </a:extLst>
          </p:cNvPr>
          <p:cNvSpPr/>
          <p:nvPr/>
        </p:nvSpPr>
        <p:spPr>
          <a:xfrm>
            <a:off x="5449526" y="492378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39A9B4D-DE33-3A31-2DF1-85EDAC8A3A43}"/>
                  </a:ext>
                </a:extLst>
              </p:cNvPr>
              <p:cNvSpPr txBox="1"/>
              <p:nvPr/>
            </p:nvSpPr>
            <p:spPr>
              <a:xfrm>
                <a:off x="2126836" y="1470959"/>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rgbClr val="0070C0"/>
                              </a:solidFill>
                              <a:latin typeface="Cambria Math" panose="02040503050406030204" pitchFamily="18" charset="0"/>
                            </a:rPr>
                          </m:ctrlPr>
                        </m:funcPr>
                        <m:fName>
                          <m:r>
                            <m:rPr>
                              <m:sty m:val="p"/>
                            </m:rPr>
                            <a:rPr lang="en-US" sz="1400" b="0" i="0" smtClean="0">
                              <a:solidFill>
                                <a:srgbClr val="0070C0"/>
                              </a:solidFill>
                              <a:latin typeface="Cambria Math" panose="02040503050406030204" pitchFamily="18" charset="0"/>
                            </a:rPr>
                            <m:t>P</m:t>
                          </m:r>
                        </m:fName>
                        <m:e>
                          <m:d>
                            <m:dPr>
                              <m:ctrlPr>
                                <a:rPr lang="en-US" sz="1400" b="0" i="1" smtClean="0">
                                  <a:solidFill>
                                    <a:srgbClr val="0070C0"/>
                                  </a:solidFill>
                                  <a:latin typeface="Cambria Math" panose="02040503050406030204" pitchFamily="18" charset="0"/>
                                </a:rPr>
                              </m:ctrlPr>
                            </m:dPr>
                            <m:e>
                              <m:r>
                                <a:rPr lang="en-US" sz="1400" b="0" i="1" smtClean="0">
                                  <a:solidFill>
                                    <a:srgbClr val="0070C0"/>
                                  </a:solidFill>
                                  <a:latin typeface="Cambria Math" panose="02040503050406030204" pitchFamily="18" charset="0"/>
                                </a:rPr>
                                <m:t>𝐷</m:t>
                              </m:r>
                              <m:r>
                                <a:rPr lang="en-US" sz="1400" b="0" i="1" smtClean="0">
                                  <a:solidFill>
                                    <a:srgbClr val="0070C0"/>
                                  </a:solidFill>
                                  <a:latin typeface="Cambria Math" panose="02040503050406030204" pitchFamily="18" charset="0"/>
                                </a:rPr>
                                <m:t>=0</m:t>
                              </m:r>
                            </m:e>
                            <m:e>
                              <m:r>
                                <a:rPr lang="en-US" sz="1400" b="0" i="1" smtClean="0">
                                  <a:solidFill>
                                    <a:srgbClr val="0070C0"/>
                                  </a:solidFill>
                                  <a:latin typeface="Cambria Math" panose="02040503050406030204" pitchFamily="18" charset="0"/>
                                </a:rPr>
                                <m:t>𝑋</m:t>
                              </m:r>
                              <m:r>
                                <a:rPr lang="en-US" sz="1400" b="0" i="1" smtClean="0">
                                  <a:solidFill>
                                    <a:srgbClr val="0070C0"/>
                                  </a:solidFill>
                                  <a:latin typeface="Cambria Math" panose="02040503050406030204" pitchFamily="18" charset="0"/>
                                </a:rPr>
                                <m:t>=1</m:t>
                              </m:r>
                            </m:e>
                          </m:d>
                          <m:r>
                            <a:rPr lang="en-US" sz="1400" b="0" i="1" smtClean="0">
                              <a:solidFill>
                                <a:srgbClr val="0070C0"/>
                              </a:solidFill>
                              <a:latin typeface="Cambria Math" panose="02040503050406030204" pitchFamily="18" charset="0"/>
                            </a:rPr>
                            <m:t>=1/4</m:t>
                          </m:r>
                        </m:e>
                      </m:func>
                    </m:oMath>
                  </m:oMathPara>
                </a14:m>
                <a:endParaRPr lang="en-US" sz="1400" dirty="0">
                  <a:solidFill>
                    <a:srgbClr val="0070C0"/>
                  </a:solidFill>
                  <a:latin typeface="+mj-lt"/>
                </a:endParaRPr>
              </a:p>
            </p:txBody>
          </p:sp>
        </mc:Choice>
        <mc:Fallback xmlns="">
          <p:sp>
            <p:nvSpPr>
              <p:cNvPr id="2" name="TextBox 1">
                <a:extLst>
                  <a:ext uri="{FF2B5EF4-FFF2-40B4-BE49-F238E27FC236}">
                    <a16:creationId xmlns:a16="http://schemas.microsoft.com/office/drawing/2014/main" id="{C39A9B4D-DE33-3A31-2DF1-85EDAC8A3A43}"/>
                  </a:ext>
                </a:extLst>
              </p:cNvPr>
              <p:cNvSpPr txBox="1">
                <a:spLocks noRot="1" noChangeAspect="1" noMove="1" noResize="1" noEditPoints="1" noAdjustHandles="1" noChangeArrowheads="1" noChangeShapeType="1" noTextEdit="1"/>
              </p:cNvSpPr>
              <p:nvPr/>
            </p:nvSpPr>
            <p:spPr>
              <a:xfrm>
                <a:off x="2126836" y="1470959"/>
                <a:ext cx="1972207" cy="307777"/>
              </a:xfrm>
              <a:prstGeom prst="rect">
                <a:avLst/>
              </a:prstGeom>
              <a:blipFill>
                <a:blip r:embed="rId2"/>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C056A96-4F24-CCC3-5AC3-5FC5C35D900F}"/>
                  </a:ext>
                </a:extLst>
              </p:cNvPr>
              <p:cNvSpPr txBox="1"/>
              <p:nvPr/>
            </p:nvSpPr>
            <p:spPr>
              <a:xfrm>
                <a:off x="2144269" y="5332290"/>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2"/>
                              </a:solidFill>
                              <a:latin typeface="Cambria Math" panose="02040503050406030204" pitchFamily="18" charset="0"/>
                            </a:rPr>
                          </m:ctrlPr>
                        </m:funcPr>
                        <m:fName>
                          <m:r>
                            <m:rPr>
                              <m:sty m:val="p"/>
                            </m:rPr>
                            <a:rPr lang="en-US" sz="1400" b="0" i="0" smtClean="0">
                              <a:solidFill>
                                <a:schemeClr val="accent2"/>
                              </a:solidFill>
                              <a:latin typeface="Cambria Math" panose="02040503050406030204" pitchFamily="18" charset="0"/>
                            </a:rPr>
                            <m:t>P</m:t>
                          </m:r>
                        </m:fName>
                        <m:e>
                          <m:d>
                            <m:dPr>
                              <m:ctrlPr>
                                <a:rPr lang="en-US" sz="1400" b="0" i="1" smtClean="0">
                                  <a:solidFill>
                                    <a:schemeClr val="accent2"/>
                                  </a:solidFill>
                                  <a:latin typeface="Cambria Math" panose="02040503050406030204" pitchFamily="18" charset="0"/>
                                </a:rPr>
                              </m:ctrlPr>
                            </m:dPr>
                            <m:e>
                              <m:r>
                                <a:rPr lang="en-US" sz="1400" b="0" i="1" smtClean="0">
                                  <a:solidFill>
                                    <a:schemeClr val="accent2"/>
                                  </a:solidFill>
                                  <a:latin typeface="Cambria Math" panose="02040503050406030204" pitchFamily="18" charset="0"/>
                                </a:rPr>
                                <m:t>𝐷</m:t>
                              </m:r>
                              <m:r>
                                <a:rPr lang="en-US" sz="1400" b="0" i="1" smtClean="0">
                                  <a:solidFill>
                                    <a:schemeClr val="accent2"/>
                                  </a:solidFill>
                                  <a:latin typeface="Cambria Math" panose="02040503050406030204" pitchFamily="18" charset="0"/>
                                </a:rPr>
                                <m:t>=0</m:t>
                              </m:r>
                            </m:e>
                            <m:e>
                              <m:r>
                                <a:rPr lang="en-US" sz="1400" b="0" i="1" smtClean="0">
                                  <a:solidFill>
                                    <a:schemeClr val="accent2"/>
                                  </a:solidFill>
                                  <a:latin typeface="Cambria Math" panose="02040503050406030204" pitchFamily="18" charset="0"/>
                                </a:rPr>
                                <m:t>𝑋</m:t>
                              </m:r>
                              <m:r>
                                <a:rPr lang="en-US" sz="1400" b="0" i="1" smtClean="0">
                                  <a:solidFill>
                                    <a:schemeClr val="accent2"/>
                                  </a:solidFill>
                                  <a:latin typeface="Cambria Math" panose="02040503050406030204" pitchFamily="18" charset="0"/>
                                </a:rPr>
                                <m:t>=1</m:t>
                              </m:r>
                            </m:e>
                          </m:d>
                          <m:r>
                            <a:rPr lang="en-US" sz="1400" b="0" i="1" smtClean="0">
                              <a:solidFill>
                                <a:schemeClr val="accent2"/>
                              </a:solidFill>
                              <a:latin typeface="Cambria Math" panose="02040503050406030204" pitchFamily="18" charset="0"/>
                            </a:rPr>
                            <m:t>=3/4</m:t>
                          </m:r>
                        </m:e>
                      </m:func>
                    </m:oMath>
                  </m:oMathPara>
                </a14:m>
                <a:endParaRPr lang="en-US" sz="1400" dirty="0">
                  <a:solidFill>
                    <a:schemeClr val="accent2"/>
                  </a:solidFill>
                  <a:latin typeface="+mj-lt"/>
                </a:endParaRPr>
              </a:p>
            </p:txBody>
          </p:sp>
        </mc:Choice>
        <mc:Fallback xmlns="">
          <p:sp>
            <p:nvSpPr>
              <p:cNvPr id="3" name="TextBox 2">
                <a:extLst>
                  <a:ext uri="{FF2B5EF4-FFF2-40B4-BE49-F238E27FC236}">
                    <a16:creationId xmlns:a16="http://schemas.microsoft.com/office/drawing/2014/main" id="{6C056A96-4F24-CCC3-5AC3-5FC5C35D900F}"/>
                  </a:ext>
                </a:extLst>
              </p:cNvPr>
              <p:cNvSpPr txBox="1">
                <a:spLocks noRot="1" noChangeAspect="1" noMove="1" noResize="1" noEditPoints="1" noAdjustHandles="1" noChangeArrowheads="1" noChangeShapeType="1" noTextEdit="1"/>
              </p:cNvSpPr>
              <p:nvPr/>
            </p:nvSpPr>
            <p:spPr>
              <a:xfrm>
                <a:off x="2144269" y="5332290"/>
                <a:ext cx="1972207" cy="307777"/>
              </a:xfrm>
              <a:prstGeom prst="rect">
                <a:avLst/>
              </a:prstGeom>
              <a:blipFill>
                <a:blip r:embed="rId3"/>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C3A5CD3-A814-A5C7-80DE-BF4A705734C7}"/>
                  </a:ext>
                </a:extLst>
              </p:cNvPr>
              <p:cNvSpPr txBox="1"/>
              <p:nvPr/>
            </p:nvSpPr>
            <p:spPr>
              <a:xfrm>
                <a:off x="8293310" y="5377862"/>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2"/>
                              </a:solidFill>
                              <a:latin typeface="Cambria Math" panose="02040503050406030204" pitchFamily="18" charset="0"/>
                            </a:rPr>
                          </m:ctrlPr>
                        </m:funcPr>
                        <m:fName>
                          <m:r>
                            <m:rPr>
                              <m:sty m:val="p"/>
                            </m:rPr>
                            <a:rPr lang="en-US" sz="1400" b="0" i="0" smtClean="0">
                              <a:solidFill>
                                <a:schemeClr val="accent2"/>
                              </a:solidFill>
                              <a:latin typeface="Cambria Math" panose="02040503050406030204" pitchFamily="18" charset="0"/>
                            </a:rPr>
                            <m:t>P</m:t>
                          </m:r>
                        </m:fName>
                        <m:e>
                          <m:d>
                            <m:dPr>
                              <m:ctrlPr>
                                <a:rPr lang="en-US" sz="1400" b="0" i="1" smtClean="0">
                                  <a:solidFill>
                                    <a:schemeClr val="accent2"/>
                                  </a:solidFill>
                                  <a:latin typeface="Cambria Math" panose="02040503050406030204" pitchFamily="18" charset="0"/>
                                </a:rPr>
                              </m:ctrlPr>
                            </m:dPr>
                            <m:e>
                              <m:r>
                                <a:rPr lang="en-US" sz="1400" b="0" i="1" smtClean="0">
                                  <a:solidFill>
                                    <a:schemeClr val="accent2"/>
                                  </a:solidFill>
                                  <a:latin typeface="Cambria Math" panose="02040503050406030204" pitchFamily="18" charset="0"/>
                                </a:rPr>
                                <m:t>𝐷</m:t>
                              </m:r>
                              <m:r>
                                <a:rPr lang="en-US" sz="1400" b="0" i="1" smtClean="0">
                                  <a:solidFill>
                                    <a:schemeClr val="accent2"/>
                                  </a:solidFill>
                                  <a:latin typeface="Cambria Math" panose="02040503050406030204" pitchFamily="18" charset="0"/>
                                </a:rPr>
                                <m:t>=1</m:t>
                              </m:r>
                            </m:e>
                            <m:e>
                              <m:r>
                                <a:rPr lang="en-US" sz="1400" b="0" i="1" smtClean="0">
                                  <a:solidFill>
                                    <a:schemeClr val="accent2"/>
                                  </a:solidFill>
                                  <a:latin typeface="Cambria Math" panose="02040503050406030204" pitchFamily="18" charset="0"/>
                                </a:rPr>
                                <m:t>𝑋</m:t>
                              </m:r>
                              <m:r>
                                <a:rPr lang="en-US" sz="1400" b="0" i="1" smtClean="0">
                                  <a:solidFill>
                                    <a:schemeClr val="accent2"/>
                                  </a:solidFill>
                                  <a:latin typeface="Cambria Math" panose="02040503050406030204" pitchFamily="18" charset="0"/>
                                </a:rPr>
                                <m:t>=1</m:t>
                              </m:r>
                            </m:e>
                          </m:d>
                          <m:r>
                            <a:rPr lang="en-US" sz="1400" b="0" i="1" smtClean="0">
                              <a:solidFill>
                                <a:schemeClr val="accent2"/>
                              </a:solidFill>
                              <a:latin typeface="Cambria Math" panose="02040503050406030204" pitchFamily="18" charset="0"/>
                            </a:rPr>
                            <m:t>=1/4</m:t>
                          </m:r>
                        </m:e>
                      </m:func>
                    </m:oMath>
                  </m:oMathPara>
                </a14:m>
                <a:endParaRPr lang="en-US" sz="1400" dirty="0">
                  <a:solidFill>
                    <a:schemeClr val="accent2"/>
                  </a:solidFill>
                  <a:latin typeface="+mj-lt"/>
                </a:endParaRPr>
              </a:p>
            </p:txBody>
          </p:sp>
        </mc:Choice>
        <mc:Fallback xmlns="">
          <p:sp>
            <p:nvSpPr>
              <p:cNvPr id="4" name="TextBox 3">
                <a:extLst>
                  <a:ext uri="{FF2B5EF4-FFF2-40B4-BE49-F238E27FC236}">
                    <a16:creationId xmlns:a16="http://schemas.microsoft.com/office/drawing/2014/main" id="{FC3A5CD3-A814-A5C7-80DE-BF4A705734C7}"/>
                  </a:ext>
                </a:extLst>
              </p:cNvPr>
              <p:cNvSpPr txBox="1">
                <a:spLocks noRot="1" noChangeAspect="1" noMove="1" noResize="1" noEditPoints="1" noAdjustHandles="1" noChangeArrowheads="1" noChangeShapeType="1" noTextEdit="1"/>
              </p:cNvSpPr>
              <p:nvPr/>
            </p:nvSpPr>
            <p:spPr>
              <a:xfrm>
                <a:off x="8293310" y="5377862"/>
                <a:ext cx="1972207" cy="307777"/>
              </a:xfrm>
              <a:prstGeom prst="rect">
                <a:avLst/>
              </a:prstGeom>
              <a:blipFill>
                <a:blip r:embed="rId4"/>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786CB07-BF27-2B5E-78D2-017A6A9B991A}"/>
                  </a:ext>
                </a:extLst>
              </p:cNvPr>
              <p:cNvSpPr txBox="1"/>
              <p:nvPr/>
            </p:nvSpPr>
            <p:spPr>
              <a:xfrm>
                <a:off x="8293310" y="1467117"/>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1"/>
                              </a:solidFill>
                              <a:latin typeface="Cambria Math" panose="02040503050406030204" pitchFamily="18" charset="0"/>
                            </a:rPr>
                          </m:ctrlPr>
                        </m:funcPr>
                        <m:fName>
                          <m:r>
                            <m:rPr>
                              <m:sty m:val="p"/>
                            </m:rPr>
                            <a:rPr lang="en-US" sz="1400" b="0" i="0" smtClean="0">
                              <a:solidFill>
                                <a:schemeClr val="accent1"/>
                              </a:solidFill>
                              <a:latin typeface="Cambria Math" panose="02040503050406030204" pitchFamily="18" charset="0"/>
                            </a:rPr>
                            <m:t>P</m:t>
                          </m:r>
                        </m:fName>
                        <m:e>
                          <m:d>
                            <m:dPr>
                              <m:ctrlPr>
                                <a:rPr lang="en-US" sz="1400" b="0" i="1" smtClean="0">
                                  <a:solidFill>
                                    <a:schemeClr val="accent1"/>
                                  </a:solidFill>
                                  <a:latin typeface="Cambria Math" panose="02040503050406030204" pitchFamily="18" charset="0"/>
                                </a:rPr>
                              </m:ctrlPr>
                            </m:dPr>
                            <m:e>
                              <m:r>
                                <a:rPr lang="en-US" sz="1400" b="0" i="1" smtClean="0">
                                  <a:solidFill>
                                    <a:schemeClr val="accent1"/>
                                  </a:solidFill>
                                  <a:latin typeface="Cambria Math" panose="02040503050406030204" pitchFamily="18" charset="0"/>
                                </a:rPr>
                                <m:t>𝐷</m:t>
                              </m:r>
                              <m:r>
                                <a:rPr lang="en-US" sz="1400" b="0" i="1" smtClean="0">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𝑋</m:t>
                              </m:r>
                              <m:r>
                                <a:rPr lang="en-US" sz="1400" b="0" i="1" smtClean="0">
                                  <a:solidFill>
                                    <a:schemeClr val="accent1"/>
                                  </a:solidFill>
                                  <a:latin typeface="Cambria Math" panose="02040503050406030204" pitchFamily="18" charset="0"/>
                                </a:rPr>
                                <m:t>=1</m:t>
                              </m:r>
                            </m:e>
                          </m:d>
                          <m:r>
                            <a:rPr lang="en-US" sz="1400" b="0" i="1" smtClean="0">
                              <a:solidFill>
                                <a:schemeClr val="accent1"/>
                              </a:solidFill>
                              <a:latin typeface="Cambria Math" panose="02040503050406030204" pitchFamily="18" charset="0"/>
                            </a:rPr>
                            <m:t>=3/4</m:t>
                          </m:r>
                        </m:e>
                      </m:func>
                    </m:oMath>
                  </m:oMathPara>
                </a14:m>
                <a:endParaRPr lang="en-US" sz="1400" dirty="0">
                  <a:solidFill>
                    <a:schemeClr val="accent1"/>
                  </a:solidFill>
                  <a:latin typeface="+mj-lt"/>
                </a:endParaRPr>
              </a:p>
            </p:txBody>
          </p:sp>
        </mc:Choice>
        <mc:Fallback xmlns="">
          <p:sp>
            <p:nvSpPr>
              <p:cNvPr id="5" name="TextBox 4">
                <a:extLst>
                  <a:ext uri="{FF2B5EF4-FFF2-40B4-BE49-F238E27FC236}">
                    <a16:creationId xmlns:a16="http://schemas.microsoft.com/office/drawing/2014/main" id="{A786CB07-BF27-2B5E-78D2-017A6A9B991A}"/>
                  </a:ext>
                </a:extLst>
              </p:cNvPr>
              <p:cNvSpPr txBox="1">
                <a:spLocks noRot="1" noChangeAspect="1" noMove="1" noResize="1" noEditPoints="1" noAdjustHandles="1" noChangeArrowheads="1" noChangeShapeType="1" noTextEdit="1"/>
              </p:cNvSpPr>
              <p:nvPr/>
            </p:nvSpPr>
            <p:spPr>
              <a:xfrm>
                <a:off x="8293310" y="1467117"/>
                <a:ext cx="1972207" cy="307777"/>
              </a:xfrm>
              <a:prstGeom prst="rect">
                <a:avLst/>
              </a:prstGeom>
              <a:blipFill>
                <a:blip r:embed="rId6"/>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113481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6" grpId="0"/>
      <p:bldP spid="62" grpId="0"/>
      <p:bldP spid="63" grpId="0"/>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226" grpId="0" animBg="1"/>
      <p:bldP spid="227" grpId="0" animBg="1"/>
      <p:bldP spid="229" grpId="0"/>
      <p:bldP spid="243" grpId="0"/>
      <p:bldP spid="2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7" name="Straight Connector 236">
            <a:extLst>
              <a:ext uri="{FF2B5EF4-FFF2-40B4-BE49-F238E27FC236}">
                <a16:creationId xmlns:a16="http://schemas.microsoft.com/office/drawing/2014/main" id="{8421BE94-97EC-DD2D-FB20-14BCF2A37071}"/>
              </a:ext>
            </a:extLst>
          </p:cNvPr>
          <p:cNvCxnSpPr>
            <a:cxnSpLocks/>
          </p:cNvCxnSpPr>
          <p:nvPr/>
        </p:nvCxnSpPr>
        <p:spPr>
          <a:xfrm>
            <a:off x="3633611" y="6419481"/>
            <a:ext cx="4895935" cy="35019"/>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27" name="Multiplication Sign 26">
            <a:extLst>
              <a:ext uri="{FF2B5EF4-FFF2-40B4-BE49-F238E27FC236}">
                <a16:creationId xmlns:a16="http://schemas.microsoft.com/office/drawing/2014/main" id="{EEA92579-382C-9976-ADBD-83A642D57B51}"/>
              </a:ext>
            </a:extLst>
          </p:cNvPr>
          <p:cNvSpPr/>
          <p:nvPr/>
        </p:nvSpPr>
        <p:spPr>
          <a:xfrm>
            <a:off x="2144269" y="231964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 name="Multiplication Sign 27">
            <a:extLst>
              <a:ext uri="{FF2B5EF4-FFF2-40B4-BE49-F238E27FC236}">
                <a16:creationId xmlns:a16="http://schemas.microsoft.com/office/drawing/2014/main" id="{99993DC6-6F0F-8389-3DE2-FEBB6222E79A}"/>
              </a:ext>
            </a:extLst>
          </p:cNvPr>
          <p:cNvSpPr/>
          <p:nvPr/>
        </p:nvSpPr>
        <p:spPr>
          <a:xfrm>
            <a:off x="2144269" y="273207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9" name="Multiplication Sign 28">
            <a:extLst>
              <a:ext uri="{FF2B5EF4-FFF2-40B4-BE49-F238E27FC236}">
                <a16:creationId xmlns:a16="http://schemas.microsoft.com/office/drawing/2014/main" id="{703EAF17-DCCC-D390-1958-7F87FE34E8F7}"/>
              </a:ext>
            </a:extLst>
          </p:cNvPr>
          <p:cNvSpPr/>
          <p:nvPr/>
        </p:nvSpPr>
        <p:spPr>
          <a:xfrm>
            <a:off x="2144269" y="285513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 name="Multiplication Sign 29">
            <a:extLst>
              <a:ext uri="{FF2B5EF4-FFF2-40B4-BE49-F238E27FC236}">
                <a16:creationId xmlns:a16="http://schemas.microsoft.com/office/drawing/2014/main" id="{6A2A1252-1366-5201-D1DA-805BBA31195F}"/>
              </a:ext>
            </a:extLst>
          </p:cNvPr>
          <p:cNvSpPr/>
          <p:nvPr/>
        </p:nvSpPr>
        <p:spPr>
          <a:xfrm>
            <a:off x="2144269" y="305207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1" name="Multiplication Sign 30">
            <a:extLst>
              <a:ext uri="{FF2B5EF4-FFF2-40B4-BE49-F238E27FC236}">
                <a16:creationId xmlns:a16="http://schemas.microsoft.com/office/drawing/2014/main" id="{051EE154-BB26-04A8-42E9-1C0AEE2A4B3C}"/>
              </a:ext>
            </a:extLst>
          </p:cNvPr>
          <p:cNvSpPr/>
          <p:nvPr/>
        </p:nvSpPr>
        <p:spPr>
          <a:xfrm>
            <a:off x="2144269" y="335543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2" name="Multiplication Sign 31">
            <a:extLst>
              <a:ext uri="{FF2B5EF4-FFF2-40B4-BE49-F238E27FC236}">
                <a16:creationId xmlns:a16="http://schemas.microsoft.com/office/drawing/2014/main" id="{CC4B5377-FF4F-0041-0C66-655FFF68B605}"/>
              </a:ext>
            </a:extLst>
          </p:cNvPr>
          <p:cNvSpPr/>
          <p:nvPr/>
        </p:nvSpPr>
        <p:spPr>
          <a:xfrm>
            <a:off x="2144269" y="389092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3" name="Multiplication Sign 32">
            <a:extLst>
              <a:ext uri="{FF2B5EF4-FFF2-40B4-BE49-F238E27FC236}">
                <a16:creationId xmlns:a16="http://schemas.microsoft.com/office/drawing/2014/main" id="{83B148AF-0509-FDE0-B04F-4F0263FBD12F}"/>
              </a:ext>
            </a:extLst>
          </p:cNvPr>
          <p:cNvSpPr/>
          <p:nvPr/>
        </p:nvSpPr>
        <p:spPr>
          <a:xfrm>
            <a:off x="2144269" y="190139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4" name="Plus Sign 33">
            <a:extLst>
              <a:ext uri="{FF2B5EF4-FFF2-40B4-BE49-F238E27FC236}">
                <a16:creationId xmlns:a16="http://schemas.microsoft.com/office/drawing/2014/main" id="{20CD8BED-EE96-8B81-3A7E-C3E469E8D5BA}"/>
              </a:ext>
            </a:extLst>
          </p:cNvPr>
          <p:cNvSpPr/>
          <p:nvPr/>
        </p:nvSpPr>
        <p:spPr>
          <a:xfrm>
            <a:off x="2144269" y="315681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5" name="Plus Sign 34">
            <a:extLst>
              <a:ext uri="{FF2B5EF4-FFF2-40B4-BE49-F238E27FC236}">
                <a16:creationId xmlns:a16="http://schemas.microsoft.com/office/drawing/2014/main" id="{AFA24F12-5780-DA2A-FF9D-3A7ACA6B5448}"/>
              </a:ext>
            </a:extLst>
          </p:cNvPr>
          <p:cNvSpPr/>
          <p:nvPr/>
        </p:nvSpPr>
        <p:spPr>
          <a:xfrm>
            <a:off x="2144269" y="364378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6" name="Plus Sign 35">
            <a:extLst>
              <a:ext uri="{FF2B5EF4-FFF2-40B4-BE49-F238E27FC236}">
                <a16:creationId xmlns:a16="http://schemas.microsoft.com/office/drawing/2014/main" id="{C07AA722-3EAE-868E-1C4A-B428748FF233}"/>
              </a:ext>
            </a:extLst>
          </p:cNvPr>
          <p:cNvSpPr/>
          <p:nvPr/>
        </p:nvSpPr>
        <p:spPr>
          <a:xfrm>
            <a:off x="2144269" y="411769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7" name="Plus Sign 36">
            <a:extLst>
              <a:ext uri="{FF2B5EF4-FFF2-40B4-BE49-F238E27FC236}">
                <a16:creationId xmlns:a16="http://schemas.microsoft.com/office/drawing/2014/main" id="{831FFD13-BF18-567E-8CD5-C58F9DE67828}"/>
              </a:ext>
            </a:extLst>
          </p:cNvPr>
          <p:cNvSpPr/>
          <p:nvPr/>
        </p:nvSpPr>
        <p:spPr>
          <a:xfrm>
            <a:off x="2144269" y="429432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8" name="Plus Sign 37">
            <a:extLst>
              <a:ext uri="{FF2B5EF4-FFF2-40B4-BE49-F238E27FC236}">
                <a16:creationId xmlns:a16="http://schemas.microsoft.com/office/drawing/2014/main" id="{0B4C7067-6E9C-7F54-A8C9-D7520FBAF8ED}"/>
              </a:ext>
            </a:extLst>
          </p:cNvPr>
          <p:cNvSpPr/>
          <p:nvPr/>
        </p:nvSpPr>
        <p:spPr>
          <a:xfrm>
            <a:off x="2144269" y="442641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9" name="Plus Sign 38">
            <a:extLst>
              <a:ext uri="{FF2B5EF4-FFF2-40B4-BE49-F238E27FC236}">
                <a16:creationId xmlns:a16="http://schemas.microsoft.com/office/drawing/2014/main" id="{035970CF-4BFA-ED57-D420-C0A3507EA316}"/>
              </a:ext>
            </a:extLst>
          </p:cNvPr>
          <p:cNvSpPr/>
          <p:nvPr/>
        </p:nvSpPr>
        <p:spPr>
          <a:xfrm>
            <a:off x="2144269" y="470728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0" name="Plus Sign 39">
            <a:extLst>
              <a:ext uri="{FF2B5EF4-FFF2-40B4-BE49-F238E27FC236}">
                <a16:creationId xmlns:a16="http://schemas.microsoft.com/office/drawing/2014/main" id="{0379940B-3354-0FCF-A561-CFC931BF0B46}"/>
              </a:ext>
            </a:extLst>
          </p:cNvPr>
          <p:cNvSpPr/>
          <p:nvPr/>
        </p:nvSpPr>
        <p:spPr>
          <a:xfrm>
            <a:off x="2144269" y="51789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3A34BCEA-86C9-9771-356C-AEDCEE5AC51E}"/>
              </a:ext>
            </a:extLst>
          </p:cNvPr>
          <p:cNvCxnSpPr>
            <a:cxnSpLocks/>
          </p:cNvCxnSpPr>
          <p:nvPr/>
        </p:nvCxnSpPr>
        <p:spPr>
          <a:xfrm>
            <a:off x="431800" y="5681133"/>
            <a:ext cx="11167533" cy="46567"/>
          </a:xfrm>
          <a:prstGeom prst="line">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460998E0-A513-9761-6F22-13E72287D8E8}"/>
              </a:ext>
            </a:extLst>
          </p:cNvPr>
          <p:cNvCxnSpPr>
            <a:cxnSpLocks/>
          </p:cNvCxnSpPr>
          <p:nvPr/>
        </p:nvCxnSpPr>
        <p:spPr>
          <a:xfrm flipV="1">
            <a:off x="4422177"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FBD21485-480A-E8AA-351A-957FA1778DE2}"/>
              </a:ext>
            </a:extLst>
          </p:cNvPr>
          <p:cNvCxnSpPr>
            <a:cxnSpLocks/>
          </p:cNvCxnSpPr>
          <p:nvPr/>
        </p:nvCxnSpPr>
        <p:spPr>
          <a:xfrm flipV="1">
            <a:off x="7846941"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27A6BE79-D3EC-04EB-A742-B7D376838968}"/>
              </a:ext>
            </a:extLst>
          </p:cNvPr>
          <p:cNvCxnSpPr>
            <a:cxnSpLocks/>
          </p:cNvCxnSpPr>
          <p:nvPr/>
        </p:nvCxnSpPr>
        <p:spPr>
          <a:xfrm flipV="1">
            <a:off x="10234542"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7456A969-0AC3-4122-6BED-AF755C2D46E9}"/>
              </a:ext>
            </a:extLst>
          </p:cNvPr>
          <p:cNvCxnSpPr>
            <a:cxnSpLocks/>
          </p:cNvCxnSpPr>
          <p:nvPr/>
        </p:nvCxnSpPr>
        <p:spPr>
          <a:xfrm flipV="1">
            <a:off x="2081487" y="1228469"/>
            <a:ext cx="0" cy="4986866"/>
          </a:xfrm>
          <a:prstGeom prst="line">
            <a:avLst/>
          </a:prstGeom>
          <a:ln w="38100"/>
        </p:spPr>
        <p:style>
          <a:lnRef idx="1">
            <a:schemeClr val="dk1"/>
          </a:lnRef>
          <a:fillRef idx="0">
            <a:schemeClr val="dk1"/>
          </a:fillRef>
          <a:effectRef idx="0">
            <a:schemeClr val="dk1"/>
          </a:effectRef>
          <a:fontRef idx="minor">
            <a:schemeClr val="tx1"/>
          </a:fontRef>
        </p:style>
      </p:cxnSp>
      <p:sp>
        <p:nvSpPr>
          <p:cNvPr id="52" name="Freeform: Shape 51">
            <a:extLst>
              <a:ext uri="{FF2B5EF4-FFF2-40B4-BE49-F238E27FC236}">
                <a16:creationId xmlns:a16="http://schemas.microsoft.com/office/drawing/2014/main" id="{29EBE9D5-5E97-8071-9658-2288C1172A9F}"/>
              </a:ext>
            </a:extLst>
          </p:cNvPr>
          <p:cNvSpPr/>
          <p:nvPr/>
        </p:nvSpPr>
        <p:spPr>
          <a:xfrm>
            <a:off x="1378763"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Shape 52">
            <a:extLst>
              <a:ext uri="{FF2B5EF4-FFF2-40B4-BE49-F238E27FC236}">
                <a16:creationId xmlns:a16="http://schemas.microsoft.com/office/drawing/2014/main" id="{2126C67C-C635-B4F5-8219-86907D4B1687}"/>
              </a:ext>
            </a:extLst>
          </p:cNvPr>
          <p:cNvSpPr/>
          <p:nvPr/>
        </p:nvSpPr>
        <p:spPr>
          <a:xfrm>
            <a:off x="1392036"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cxnSp>
        <p:nvCxnSpPr>
          <p:cNvPr id="47" name="Straight Arrow Connector 46">
            <a:extLst>
              <a:ext uri="{FF2B5EF4-FFF2-40B4-BE49-F238E27FC236}">
                <a16:creationId xmlns:a16="http://schemas.microsoft.com/office/drawing/2014/main" id="{E395F0E6-0359-762E-4E4D-6F157D714521}"/>
              </a:ext>
            </a:extLst>
          </p:cNvPr>
          <p:cNvCxnSpPr>
            <a:cxnSpLocks/>
          </p:cNvCxnSpPr>
          <p:nvPr/>
        </p:nvCxnSpPr>
        <p:spPr>
          <a:xfrm>
            <a:off x="2658879" y="3628689"/>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5F9ED4F4-2CE4-D3C5-D998-2F3DE4739D34}"/>
                  </a:ext>
                </a:extLst>
              </p:cNvPr>
              <p:cNvSpPr txBox="1"/>
              <p:nvPr/>
            </p:nvSpPr>
            <p:spPr>
              <a:xfrm>
                <a:off x="2362391" y="3200563"/>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=0</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54" name="TextBox 53">
                <a:extLst>
                  <a:ext uri="{FF2B5EF4-FFF2-40B4-BE49-F238E27FC236}">
                    <a16:creationId xmlns:a16="http://schemas.microsoft.com/office/drawing/2014/main" id="{5F9ED4F4-2CE4-D3C5-D998-2F3DE4739D34}"/>
                  </a:ext>
                </a:extLst>
              </p:cNvPr>
              <p:cNvSpPr txBox="1">
                <a:spLocks noRot="1" noChangeAspect="1" noMove="1" noResize="1" noEditPoints="1" noAdjustHandles="1" noChangeArrowheads="1" noChangeShapeType="1" noTextEdit="1"/>
              </p:cNvSpPr>
              <p:nvPr/>
            </p:nvSpPr>
            <p:spPr>
              <a:xfrm>
                <a:off x="2362391" y="3200563"/>
                <a:ext cx="1384995" cy="369332"/>
              </a:xfrm>
              <a:prstGeom prst="rect">
                <a:avLst/>
              </a:prstGeom>
              <a:blipFill>
                <a:blip r:embed="rId2"/>
                <a:stretch>
                  <a:fillRect/>
                </a:stretch>
              </a:blipFill>
            </p:spPr>
            <p:txBody>
              <a:bodyPr/>
              <a:lstStyle/>
              <a:p>
                <a:r>
                  <a:rPr lang="en-US">
                    <a:noFill/>
                  </a:rPr>
                  <a:t> </a:t>
                </a:r>
              </a:p>
            </p:txBody>
          </p:sp>
        </mc:Fallback>
      </mc:AlternateContent>
      <p:sp>
        <p:nvSpPr>
          <p:cNvPr id="55" name="TextBox 54">
            <a:extLst>
              <a:ext uri="{FF2B5EF4-FFF2-40B4-BE49-F238E27FC236}">
                <a16:creationId xmlns:a16="http://schemas.microsoft.com/office/drawing/2014/main" id="{B6406AC7-55B5-19D9-9F62-3EE806861068}"/>
              </a:ext>
            </a:extLst>
          </p:cNvPr>
          <p:cNvSpPr txBox="1"/>
          <p:nvPr/>
        </p:nvSpPr>
        <p:spPr>
          <a:xfrm>
            <a:off x="2457206" y="3656017"/>
            <a:ext cx="1200785" cy="646331"/>
          </a:xfrm>
          <a:prstGeom prst="rect">
            <a:avLst/>
          </a:prstGeom>
          <a:noFill/>
        </p:spPr>
        <p:txBody>
          <a:bodyPr wrap="square" rtlCol="0">
            <a:spAutoFit/>
          </a:bodyPr>
          <a:lstStyle/>
          <a:p>
            <a:pPr algn="ctr"/>
            <a:r>
              <a:rPr lang="en-US" dirty="0">
                <a:latin typeface="+mj-lt"/>
              </a:rPr>
              <a:t>Selection based on X</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546B1BCF-574D-F3CC-DA51-B95996A10D50}"/>
                  </a:ext>
                </a:extLst>
              </p:cNvPr>
              <p:cNvSpPr txBox="1"/>
              <p:nvPr/>
            </p:nvSpPr>
            <p:spPr>
              <a:xfrm>
                <a:off x="1699062"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56" name="TextBox 55">
                <a:extLst>
                  <a:ext uri="{FF2B5EF4-FFF2-40B4-BE49-F238E27FC236}">
                    <a16:creationId xmlns:a16="http://schemas.microsoft.com/office/drawing/2014/main" id="{546B1BCF-574D-F3CC-DA51-B95996A10D50}"/>
                  </a:ext>
                </a:extLst>
              </p:cNvPr>
              <p:cNvSpPr txBox="1">
                <a:spLocks noRot="1" noChangeAspect="1" noMove="1" noResize="1" noEditPoints="1" noAdjustHandles="1" noChangeArrowheads="1" noChangeShapeType="1" noTextEdit="1"/>
              </p:cNvSpPr>
              <p:nvPr/>
            </p:nvSpPr>
            <p:spPr>
              <a:xfrm>
                <a:off x="1699062" y="867794"/>
                <a:ext cx="862352" cy="387927"/>
              </a:xfrm>
              <a:prstGeom prst="rect">
                <a:avLst/>
              </a:prstGeom>
              <a:blipFill>
                <a:blip r:embed="rId3"/>
                <a:stretch>
                  <a:fillRect b="-12500"/>
                </a:stretch>
              </a:blipFill>
            </p:spPr>
            <p:txBody>
              <a:bodyPr/>
              <a:lstStyle/>
              <a:p>
                <a:r>
                  <a:rPr lang="en-US">
                    <a:noFill/>
                  </a:rPr>
                  <a:t> </a:t>
                </a:r>
              </a:p>
            </p:txBody>
          </p:sp>
        </mc:Fallback>
      </mc:AlternateContent>
      <p:sp>
        <p:nvSpPr>
          <p:cNvPr id="57" name="Freeform: Shape 56">
            <a:extLst>
              <a:ext uri="{FF2B5EF4-FFF2-40B4-BE49-F238E27FC236}">
                <a16:creationId xmlns:a16="http://schemas.microsoft.com/office/drawing/2014/main" id="{5D4079AD-0B7C-1F38-40A9-A1A79D208FF5}"/>
              </a:ext>
            </a:extLst>
          </p:cNvPr>
          <p:cNvSpPr/>
          <p:nvPr/>
        </p:nvSpPr>
        <p:spPr>
          <a:xfrm>
            <a:off x="355007" y="1754665"/>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Connector 58">
            <a:extLst>
              <a:ext uri="{FF2B5EF4-FFF2-40B4-BE49-F238E27FC236}">
                <a16:creationId xmlns:a16="http://schemas.microsoft.com/office/drawing/2014/main" id="{A9026791-9B86-A2F7-7E20-4B297E34F07D}"/>
              </a:ext>
            </a:extLst>
          </p:cNvPr>
          <p:cNvCxnSpPr>
            <a:cxnSpLocks/>
          </p:cNvCxnSpPr>
          <p:nvPr/>
        </p:nvCxnSpPr>
        <p:spPr>
          <a:xfrm flipV="1">
            <a:off x="1145920"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4BCE5F-5201-6BAD-A3B3-5C2C6A56ED15}"/>
                  </a:ext>
                </a:extLst>
              </p:cNvPr>
              <p:cNvSpPr txBox="1"/>
              <p:nvPr/>
            </p:nvSpPr>
            <p:spPr>
              <a:xfrm>
                <a:off x="97916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61" name="TextBox 60">
                <a:extLst>
                  <a:ext uri="{FF2B5EF4-FFF2-40B4-BE49-F238E27FC236}">
                    <a16:creationId xmlns:a16="http://schemas.microsoft.com/office/drawing/2014/main" id="{C44BCE5F-5201-6BAD-A3B3-5C2C6A56ED15}"/>
                  </a:ext>
                </a:extLst>
              </p:cNvPr>
              <p:cNvSpPr txBox="1">
                <a:spLocks noRot="1" noChangeAspect="1" noMove="1" noResize="1" noEditPoints="1" noAdjustHandles="1" noChangeArrowheads="1" noChangeShapeType="1" noTextEdit="1"/>
              </p:cNvSpPr>
              <p:nvPr/>
            </p:nvSpPr>
            <p:spPr>
              <a:xfrm>
                <a:off x="979163" y="867794"/>
                <a:ext cx="633891" cy="38792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AB207A3-5EA4-2426-A507-65C9AB52C1BF}"/>
                  </a:ext>
                </a:extLst>
              </p:cNvPr>
              <p:cNvSpPr txBox="1"/>
              <p:nvPr/>
            </p:nvSpPr>
            <p:spPr>
              <a:xfrm>
                <a:off x="1394960" y="2676582"/>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=1</m:t>
                      </m:r>
                    </m:oMath>
                  </m:oMathPara>
                </a14:m>
                <a:endParaRPr lang="en-US" sz="1200" dirty="0">
                  <a:latin typeface="+mj-lt"/>
                </a:endParaRPr>
              </a:p>
            </p:txBody>
          </p:sp>
        </mc:Choice>
        <mc:Fallback xmlns="">
          <p:sp>
            <p:nvSpPr>
              <p:cNvPr id="62" name="TextBox 61">
                <a:extLst>
                  <a:ext uri="{FF2B5EF4-FFF2-40B4-BE49-F238E27FC236}">
                    <a16:creationId xmlns:a16="http://schemas.microsoft.com/office/drawing/2014/main" id="{5AB207A3-5EA4-2426-A507-65C9AB52C1BF}"/>
                  </a:ext>
                </a:extLst>
              </p:cNvPr>
              <p:cNvSpPr txBox="1">
                <a:spLocks noRot="1" noChangeAspect="1" noMove="1" noResize="1" noEditPoints="1" noAdjustHandles="1" noChangeArrowheads="1" noChangeShapeType="1" noTextEdit="1"/>
              </p:cNvSpPr>
              <p:nvPr/>
            </p:nvSpPr>
            <p:spPr>
              <a:xfrm>
                <a:off x="1394960" y="2676582"/>
                <a:ext cx="609013"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0A2A2EF-C83F-39FD-F5F3-0BBDD36582F0}"/>
                  </a:ext>
                </a:extLst>
              </p:cNvPr>
              <p:cNvSpPr txBox="1"/>
              <p:nvPr/>
            </p:nvSpPr>
            <p:spPr>
              <a:xfrm>
                <a:off x="1361292" y="4344388"/>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=0</m:t>
                      </m:r>
                    </m:oMath>
                  </m:oMathPara>
                </a14:m>
                <a:endParaRPr lang="en-US" sz="1200" dirty="0">
                  <a:latin typeface="+mj-lt"/>
                </a:endParaRPr>
              </a:p>
            </p:txBody>
          </p:sp>
        </mc:Choice>
        <mc:Fallback xmlns="">
          <p:sp>
            <p:nvSpPr>
              <p:cNvPr id="63" name="TextBox 62">
                <a:extLst>
                  <a:ext uri="{FF2B5EF4-FFF2-40B4-BE49-F238E27FC236}">
                    <a16:creationId xmlns:a16="http://schemas.microsoft.com/office/drawing/2014/main" id="{A0A2A2EF-C83F-39FD-F5F3-0BBDD36582F0}"/>
                  </a:ext>
                </a:extLst>
              </p:cNvPr>
              <p:cNvSpPr txBox="1">
                <a:spLocks noRot="1" noChangeAspect="1" noMove="1" noResize="1" noEditPoints="1" noAdjustHandles="1" noChangeArrowheads="1" noChangeShapeType="1" noTextEdit="1"/>
              </p:cNvSpPr>
              <p:nvPr/>
            </p:nvSpPr>
            <p:spPr>
              <a:xfrm>
                <a:off x="1361292" y="4344388"/>
                <a:ext cx="609013"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5CDC900-BB1D-6409-43E2-CF52BD87C18A}"/>
                  </a:ext>
                </a:extLst>
              </p:cNvPr>
              <p:cNvSpPr txBox="1"/>
              <p:nvPr/>
            </p:nvSpPr>
            <p:spPr>
              <a:xfrm>
                <a:off x="3775012"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 </m:t>
                      </m:r>
                      <m:r>
                        <a:rPr lang="en-US" b="0" i="1" smtClean="0">
                          <a:latin typeface="Cambria Math" panose="02040503050406030204" pitchFamily="18" charset="0"/>
                        </a:rPr>
                        <m:t>𝑋</m:t>
                      </m:r>
                    </m:oMath>
                  </m:oMathPara>
                </a14:m>
                <a:endParaRPr lang="en-US" dirty="0">
                  <a:latin typeface="+mj-lt"/>
                </a:endParaRPr>
              </a:p>
            </p:txBody>
          </p:sp>
        </mc:Choice>
        <mc:Fallback xmlns="">
          <p:sp>
            <p:nvSpPr>
              <p:cNvPr id="66" name="TextBox 65">
                <a:extLst>
                  <a:ext uri="{FF2B5EF4-FFF2-40B4-BE49-F238E27FC236}">
                    <a16:creationId xmlns:a16="http://schemas.microsoft.com/office/drawing/2014/main" id="{65CDC900-BB1D-6409-43E2-CF52BD87C18A}"/>
                  </a:ext>
                </a:extLst>
              </p:cNvPr>
              <p:cNvSpPr txBox="1">
                <a:spLocks noRot="1" noChangeAspect="1" noMove="1" noResize="1" noEditPoints="1" noAdjustHandles="1" noChangeArrowheads="1" noChangeShapeType="1" noTextEdit="1"/>
              </p:cNvSpPr>
              <p:nvPr/>
            </p:nvSpPr>
            <p:spPr>
              <a:xfrm>
                <a:off x="3775012" y="867794"/>
                <a:ext cx="1294329" cy="369332"/>
              </a:xfrm>
              <a:prstGeom prst="rect">
                <a:avLst/>
              </a:prstGeom>
              <a:blipFill>
                <a:blip r:embed="rId7"/>
                <a:stretch>
                  <a:fillRect b="-13115"/>
                </a:stretch>
              </a:blipFill>
            </p:spPr>
            <p:txBody>
              <a:bodyPr/>
              <a:lstStyle/>
              <a:p>
                <a:r>
                  <a:rPr lang="en-US">
                    <a:noFill/>
                  </a:rPr>
                  <a:t> </a:t>
                </a:r>
              </a:p>
            </p:txBody>
          </p:sp>
        </mc:Fallback>
      </mc:AlternateContent>
      <p:sp>
        <p:nvSpPr>
          <p:cNvPr id="81" name="Multiplication Sign 80">
            <a:extLst>
              <a:ext uri="{FF2B5EF4-FFF2-40B4-BE49-F238E27FC236}">
                <a16:creationId xmlns:a16="http://schemas.microsoft.com/office/drawing/2014/main" id="{9BD2FC51-95C9-BEA4-3574-10430E548442}"/>
              </a:ext>
            </a:extLst>
          </p:cNvPr>
          <p:cNvSpPr/>
          <p:nvPr/>
        </p:nvSpPr>
        <p:spPr>
          <a:xfrm>
            <a:off x="2144269" y="261855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2" name="Multiplication Sign 81">
            <a:extLst>
              <a:ext uri="{FF2B5EF4-FFF2-40B4-BE49-F238E27FC236}">
                <a16:creationId xmlns:a16="http://schemas.microsoft.com/office/drawing/2014/main" id="{5219C919-045F-F127-1070-09FA29270361}"/>
              </a:ext>
            </a:extLst>
          </p:cNvPr>
          <p:cNvSpPr/>
          <p:nvPr/>
        </p:nvSpPr>
        <p:spPr>
          <a:xfrm>
            <a:off x="2144269" y="295740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3" name="Plus Sign 82">
            <a:extLst>
              <a:ext uri="{FF2B5EF4-FFF2-40B4-BE49-F238E27FC236}">
                <a16:creationId xmlns:a16="http://schemas.microsoft.com/office/drawing/2014/main" id="{E97051DA-D8F4-5183-B854-7653411939B2}"/>
              </a:ext>
            </a:extLst>
          </p:cNvPr>
          <p:cNvSpPr/>
          <p:nvPr/>
        </p:nvSpPr>
        <p:spPr>
          <a:xfrm>
            <a:off x="2144269" y="453880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4" name="Plus Sign 83">
            <a:extLst>
              <a:ext uri="{FF2B5EF4-FFF2-40B4-BE49-F238E27FC236}">
                <a16:creationId xmlns:a16="http://schemas.microsoft.com/office/drawing/2014/main" id="{3D11AD4A-342C-00A2-AB01-D61AF5C0FE1A}"/>
              </a:ext>
            </a:extLst>
          </p:cNvPr>
          <p:cNvSpPr/>
          <p:nvPr/>
        </p:nvSpPr>
        <p:spPr>
          <a:xfrm>
            <a:off x="2144269" y="488299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CFB601F-6BB9-45B9-C72A-1C161436B3FC}"/>
              </a:ext>
            </a:extLst>
          </p:cNvPr>
          <p:cNvSpPr/>
          <p:nvPr/>
        </p:nvSpPr>
        <p:spPr>
          <a:xfrm>
            <a:off x="1180429" y="237383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922F5A4-2BF8-1FEF-F947-41180242D27F}"/>
              </a:ext>
            </a:extLst>
          </p:cNvPr>
          <p:cNvSpPr/>
          <p:nvPr/>
        </p:nvSpPr>
        <p:spPr>
          <a:xfrm>
            <a:off x="1180429" y="278626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75FB31A2-345D-B27E-386D-D6DA21E377F6}"/>
              </a:ext>
            </a:extLst>
          </p:cNvPr>
          <p:cNvSpPr/>
          <p:nvPr/>
        </p:nvSpPr>
        <p:spPr>
          <a:xfrm>
            <a:off x="1180429" y="29093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31BA6A3-02F8-0A60-8444-79913F71E8ED}"/>
              </a:ext>
            </a:extLst>
          </p:cNvPr>
          <p:cNvSpPr/>
          <p:nvPr/>
        </p:nvSpPr>
        <p:spPr>
          <a:xfrm>
            <a:off x="1180429" y="310626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775F5C3C-2C14-A34E-9DCE-CF42247E3185}"/>
              </a:ext>
            </a:extLst>
          </p:cNvPr>
          <p:cNvSpPr/>
          <p:nvPr/>
        </p:nvSpPr>
        <p:spPr>
          <a:xfrm>
            <a:off x="1180429" y="340962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0323EF78-B463-00A4-E26F-250F86711A65}"/>
              </a:ext>
            </a:extLst>
          </p:cNvPr>
          <p:cNvSpPr/>
          <p:nvPr/>
        </p:nvSpPr>
        <p:spPr>
          <a:xfrm>
            <a:off x="1180429" y="39451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4BA914C-65B2-85BF-B69D-841149A2B43D}"/>
              </a:ext>
            </a:extLst>
          </p:cNvPr>
          <p:cNvSpPr/>
          <p:nvPr/>
        </p:nvSpPr>
        <p:spPr>
          <a:xfrm>
            <a:off x="1180429" y="195557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8845C0DB-7E33-6E10-C661-316B5B0E57ED}"/>
              </a:ext>
            </a:extLst>
          </p:cNvPr>
          <p:cNvSpPr/>
          <p:nvPr/>
        </p:nvSpPr>
        <p:spPr>
          <a:xfrm>
            <a:off x="1180429" y="321100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F455FD22-195B-B4D8-CE5F-41694754316E}"/>
              </a:ext>
            </a:extLst>
          </p:cNvPr>
          <p:cNvSpPr/>
          <p:nvPr/>
        </p:nvSpPr>
        <p:spPr>
          <a:xfrm>
            <a:off x="1180429" y="36979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7D16DEDB-D9AB-0A5D-8E8F-19ED2088855E}"/>
              </a:ext>
            </a:extLst>
          </p:cNvPr>
          <p:cNvSpPr/>
          <p:nvPr/>
        </p:nvSpPr>
        <p:spPr>
          <a:xfrm>
            <a:off x="1180429" y="417188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E48287A7-9E39-D428-8C4F-1C8B57ACC5D2}"/>
              </a:ext>
            </a:extLst>
          </p:cNvPr>
          <p:cNvSpPr/>
          <p:nvPr/>
        </p:nvSpPr>
        <p:spPr>
          <a:xfrm>
            <a:off x="1180429" y="43485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8B96E267-FD4F-7528-B3E2-E6C604CB1091}"/>
              </a:ext>
            </a:extLst>
          </p:cNvPr>
          <p:cNvSpPr/>
          <p:nvPr/>
        </p:nvSpPr>
        <p:spPr>
          <a:xfrm>
            <a:off x="1180429" y="44806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AC2C73B3-386C-D172-1575-E5DBC1D805BA}"/>
              </a:ext>
            </a:extLst>
          </p:cNvPr>
          <p:cNvSpPr/>
          <p:nvPr/>
        </p:nvSpPr>
        <p:spPr>
          <a:xfrm>
            <a:off x="1180429" y="47614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C1E782B-8247-E1C6-633A-7567652426E8}"/>
              </a:ext>
            </a:extLst>
          </p:cNvPr>
          <p:cNvSpPr/>
          <p:nvPr/>
        </p:nvSpPr>
        <p:spPr>
          <a:xfrm>
            <a:off x="1180429" y="523315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FDBE11A9-3BA4-4370-D66C-B0C85A095E55}"/>
              </a:ext>
            </a:extLst>
          </p:cNvPr>
          <p:cNvSpPr/>
          <p:nvPr/>
        </p:nvSpPr>
        <p:spPr>
          <a:xfrm>
            <a:off x="1180429" y="26727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56BAC54B-5C5B-88FF-444D-14710ECFE1CC}"/>
              </a:ext>
            </a:extLst>
          </p:cNvPr>
          <p:cNvSpPr/>
          <p:nvPr/>
        </p:nvSpPr>
        <p:spPr>
          <a:xfrm>
            <a:off x="1180429" y="301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BD5D82C3-2A56-FB4E-BF57-D32E21A272CD}"/>
              </a:ext>
            </a:extLst>
          </p:cNvPr>
          <p:cNvSpPr/>
          <p:nvPr/>
        </p:nvSpPr>
        <p:spPr>
          <a:xfrm>
            <a:off x="1180429" y="459299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95EB9BB8-AEC7-08F3-3F2A-B91D531EF1E6}"/>
              </a:ext>
            </a:extLst>
          </p:cNvPr>
          <p:cNvSpPr/>
          <p:nvPr/>
        </p:nvSpPr>
        <p:spPr>
          <a:xfrm>
            <a:off x="1180429" y="493718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3" name="Multiplication Sign 102">
            <a:extLst>
              <a:ext uri="{FF2B5EF4-FFF2-40B4-BE49-F238E27FC236}">
                <a16:creationId xmlns:a16="http://schemas.microsoft.com/office/drawing/2014/main" id="{7EB76019-72FD-F139-81F7-A02C4D18BEDE}"/>
              </a:ext>
            </a:extLst>
          </p:cNvPr>
          <p:cNvSpPr/>
          <p:nvPr/>
        </p:nvSpPr>
        <p:spPr>
          <a:xfrm>
            <a:off x="4455571" y="231889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4" name="Multiplication Sign 103">
            <a:extLst>
              <a:ext uri="{FF2B5EF4-FFF2-40B4-BE49-F238E27FC236}">
                <a16:creationId xmlns:a16="http://schemas.microsoft.com/office/drawing/2014/main" id="{6F009802-9A38-9D3A-171A-2E046B601B5B}"/>
              </a:ext>
            </a:extLst>
          </p:cNvPr>
          <p:cNvSpPr/>
          <p:nvPr/>
        </p:nvSpPr>
        <p:spPr>
          <a:xfrm>
            <a:off x="4455571" y="273132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5" name="Multiplication Sign 104">
            <a:extLst>
              <a:ext uri="{FF2B5EF4-FFF2-40B4-BE49-F238E27FC236}">
                <a16:creationId xmlns:a16="http://schemas.microsoft.com/office/drawing/2014/main" id="{061E2487-8687-1B14-5B45-EA4E7C958863}"/>
              </a:ext>
            </a:extLst>
          </p:cNvPr>
          <p:cNvSpPr/>
          <p:nvPr/>
        </p:nvSpPr>
        <p:spPr>
          <a:xfrm>
            <a:off x="4455571" y="285438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6" name="Multiplication Sign 105">
            <a:extLst>
              <a:ext uri="{FF2B5EF4-FFF2-40B4-BE49-F238E27FC236}">
                <a16:creationId xmlns:a16="http://schemas.microsoft.com/office/drawing/2014/main" id="{3DB6320B-E6F5-F8E3-D3B8-27D5D512986E}"/>
              </a:ext>
            </a:extLst>
          </p:cNvPr>
          <p:cNvSpPr/>
          <p:nvPr/>
        </p:nvSpPr>
        <p:spPr>
          <a:xfrm>
            <a:off x="4455571" y="3051324"/>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7" name="Multiplication Sign 106">
            <a:extLst>
              <a:ext uri="{FF2B5EF4-FFF2-40B4-BE49-F238E27FC236}">
                <a16:creationId xmlns:a16="http://schemas.microsoft.com/office/drawing/2014/main" id="{157D27E3-5905-1404-7687-52877F386079}"/>
              </a:ext>
            </a:extLst>
          </p:cNvPr>
          <p:cNvSpPr/>
          <p:nvPr/>
        </p:nvSpPr>
        <p:spPr>
          <a:xfrm>
            <a:off x="4455571" y="335468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8" name="Multiplication Sign 107">
            <a:extLst>
              <a:ext uri="{FF2B5EF4-FFF2-40B4-BE49-F238E27FC236}">
                <a16:creationId xmlns:a16="http://schemas.microsoft.com/office/drawing/2014/main" id="{9A56736C-FF45-91A7-12CA-86A1CBCD5037}"/>
              </a:ext>
            </a:extLst>
          </p:cNvPr>
          <p:cNvSpPr/>
          <p:nvPr/>
        </p:nvSpPr>
        <p:spPr>
          <a:xfrm>
            <a:off x="445557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9" name="Multiplication Sign 108">
            <a:extLst>
              <a:ext uri="{FF2B5EF4-FFF2-40B4-BE49-F238E27FC236}">
                <a16:creationId xmlns:a16="http://schemas.microsoft.com/office/drawing/2014/main" id="{6F80E243-E0C9-4825-81A0-4A88718B2F5D}"/>
              </a:ext>
            </a:extLst>
          </p:cNvPr>
          <p:cNvSpPr/>
          <p:nvPr/>
        </p:nvSpPr>
        <p:spPr>
          <a:xfrm>
            <a:off x="445557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0" name="Plus Sign 109">
            <a:extLst>
              <a:ext uri="{FF2B5EF4-FFF2-40B4-BE49-F238E27FC236}">
                <a16:creationId xmlns:a16="http://schemas.microsoft.com/office/drawing/2014/main" id="{D4C810E3-0F05-35F7-3657-D94B0A311BCF}"/>
              </a:ext>
            </a:extLst>
          </p:cNvPr>
          <p:cNvSpPr/>
          <p:nvPr/>
        </p:nvSpPr>
        <p:spPr>
          <a:xfrm>
            <a:off x="445557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1" name="Plus Sign 110">
            <a:extLst>
              <a:ext uri="{FF2B5EF4-FFF2-40B4-BE49-F238E27FC236}">
                <a16:creationId xmlns:a16="http://schemas.microsoft.com/office/drawing/2014/main" id="{5394FC76-FB7F-6B0E-47A5-4C74E07DD421}"/>
              </a:ext>
            </a:extLst>
          </p:cNvPr>
          <p:cNvSpPr/>
          <p:nvPr/>
        </p:nvSpPr>
        <p:spPr>
          <a:xfrm>
            <a:off x="445557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2" name="Plus Sign 111">
            <a:extLst>
              <a:ext uri="{FF2B5EF4-FFF2-40B4-BE49-F238E27FC236}">
                <a16:creationId xmlns:a16="http://schemas.microsoft.com/office/drawing/2014/main" id="{2DC8F9C7-8449-9D16-27A6-C13872910C2F}"/>
              </a:ext>
            </a:extLst>
          </p:cNvPr>
          <p:cNvSpPr/>
          <p:nvPr/>
        </p:nvSpPr>
        <p:spPr>
          <a:xfrm>
            <a:off x="445557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3" name="Plus Sign 112">
            <a:extLst>
              <a:ext uri="{FF2B5EF4-FFF2-40B4-BE49-F238E27FC236}">
                <a16:creationId xmlns:a16="http://schemas.microsoft.com/office/drawing/2014/main" id="{ABC98AC2-5131-9691-EE59-27FDFC973269}"/>
              </a:ext>
            </a:extLst>
          </p:cNvPr>
          <p:cNvSpPr/>
          <p:nvPr/>
        </p:nvSpPr>
        <p:spPr>
          <a:xfrm>
            <a:off x="4455571" y="429356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4" name="Plus Sign 113">
            <a:extLst>
              <a:ext uri="{FF2B5EF4-FFF2-40B4-BE49-F238E27FC236}">
                <a16:creationId xmlns:a16="http://schemas.microsoft.com/office/drawing/2014/main" id="{7209B0D0-4ED7-4926-D827-9F18B8A7704E}"/>
              </a:ext>
            </a:extLst>
          </p:cNvPr>
          <p:cNvSpPr/>
          <p:nvPr/>
        </p:nvSpPr>
        <p:spPr>
          <a:xfrm>
            <a:off x="445557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5" name="Plus Sign 114">
            <a:extLst>
              <a:ext uri="{FF2B5EF4-FFF2-40B4-BE49-F238E27FC236}">
                <a16:creationId xmlns:a16="http://schemas.microsoft.com/office/drawing/2014/main" id="{68A0710E-B3FD-6FB9-A74C-51171E597A0C}"/>
              </a:ext>
            </a:extLst>
          </p:cNvPr>
          <p:cNvSpPr/>
          <p:nvPr/>
        </p:nvSpPr>
        <p:spPr>
          <a:xfrm>
            <a:off x="4455571" y="47065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6" name="Plus Sign 115">
            <a:extLst>
              <a:ext uri="{FF2B5EF4-FFF2-40B4-BE49-F238E27FC236}">
                <a16:creationId xmlns:a16="http://schemas.microsoft.com/office/drawing/2014/main" id="{A3738A7C-B6C0-2C83-F115-A4AC476A7E74}"/>
              </a:ext>
            </a:extLst>
          </p:cNvPr>
          <p:cNvSpPr/>
          <p:nvPr/>
        </p:nvSpPr>
        <p:spPr>
          <a:xfrm>
            <a:off x="445557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7" name="Multiplication Sign 116">
            <a:extLst>
              <a:ext uri="{FF2B5EF4-FFF2-40B4-BE49-F238E27FC236}">
                <a16:creationId xmlns:a16="http://schemas.microsoft.com/office/drawing/2014/main" id="{D2EEB75B-9189-0CB2-9BF8-DE6AF4470987}"/>
              </a:ext>
            </a:extLst>
          </p:cNvPr>
          <p:cNvSpPr/>
          <p:nvPr/>
        </p:nvSpPr>
        <p:spPr>
          <a:xfrm>
            <a:off x="445557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8" name="Multiplication Sign 117">
            <a:extLst>
              <a:ext uri="{FF2B5EF4-FFF2-40B4-BE49-F238E27FC236}">
                <a16:creationId xmlns:a16="http://schemas.microsoft.com/office/drawing/2014/main" id="{42256F97-F8BF-6F25-2C8F-82E70B24718B}"/>
              </a:ext>
            </a:extLst>
          </p:cNvPr>
          <p:cNvSpPr/>
          <p:nvPr/>
        </p:nvSpPr>
        <p:spPr>
          <a:xfrm>
            <a:off x="445557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9" name="Plus Sign 118">
            <a:extLst>
              <a:ext uri="{FF2B5EF4-FFF2-40B4-BE49-F238E27FC236}">
                <a16:creationId xmlns:a16="http://schemas.microsoft.com/office/drawing/2014/main" id="{22119A2E-C191-591C-8B23-5F02F950207F}"/>
              </a:ext>
            </a:extLst>
          </p:cNvPr>
          <p:cNvSpPr/>
          <p:nvPr/>
        </p:nvSpPr>
        <p:spPr>
          <a:xfrm>
            <a:off x="445557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0" name="Plus Sign 119">
            <a:extLst>
              <a:ext uri="{FF2B5EF4-FFF2-40B4-BE49-F238E27FC236}">
                <a16:creationId xmlns:a16="http://schemas.microsoft.com/office/drawing/2014/main" id="{F3C621C2-F9A2-F625-8DAD-BBD4750F26F5}"/>
              </a:ext>
            </a:extLst>
          </p:cNvPr>
          <p:cNvSpPr/>
          <p:nvPr/>
        </p:nvSpPr>
        <p:spPr>
          <a:xfrm>
            <a:off x="445557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39" name="Multiplication Sign 138">
            <a:extLst>
              <a:ext uri="{FF2B5EF4-FFF2-40B4-BE49-F238E27FC236}">
                <a16:creationId xmlns:a16="http://schemas.microsoft.com/office/drawing/2014/main" id="{FD1E919F-BBA1-AEC3-48D5-13611BF5187C}"/>
              </a:ext>
            </a:extLst>
          </p:cNvPr>
          <p:cNvSpPr/>
          <p:nvPr/>
        </p:nvSpPr>
        <p:spPr>
          <a:xfrm>
            <a:off x="10011731" y="231889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0" name="Multiplication Sign 139">
            <a:extLst>
              <a:ext uri="{FF2B5EF4-FFF2-40B4-BE49-F238E27FC236}">
                <a16:creationId xmlns:a16="http://schemas.microsoft.com/office/drawing/2014/main" id="{F6680D46-D292-959F-3071-1F06B40E8E49}"/>
              </a:ext>
            </a:extLst>
          </p:cNvPr>
          <p:cNvSpPr/>
          <p:nvPr/>
        </p:nvSpPr>
        <p:spPr>
          <a:xfrm>
            <a:off x="10011731" y="273132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1" name="Multiplication Sign 140">
            <a:extLst>
              <a:ext uri="{FF2B5EF4-FFF2-40B4-BE49-F238E27FC236}">
                <a16:creationId xmlns:a16="http://schemas.microsoft.com/office/drawing/2014/main" id="{608D3F9E-C50B-B56F-A3BD-A08D36744E71}"/>
              </a:ext>
            </a:extLst>
          </p:cNvPr>
          <p:cNvSpPr/>
          <p:nvPr/>
        </p:nvSpPr>
        <p:spPr>
          <a:xfrm>
            <a:off x="10011731" y="285438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2" name="Multiplication Sign 141">
            <a:extLst>
              <a:ext uri="{FF2B5EF4-FFF2-40B4-BE49-F238E27FC236}">
                <a16:creationId xmlns:a16="http://schemas.microsoft.com/office/drawing/2014/main" id="{5508C955-CE31-B622-88F1-2D6A301212DC}"/>
              </a:ext>
            </a:extLst>
          </p:cNvPr>
          <p:cNvSpPr/>
          <p:nvPr/>
        </p:nvSpPr>
        <p:spPr>
          <a:xfrm>
            <a:off x="10011731" y="3051324"/>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3" name="Multiplication Sign 142">
            <a:extLst>
              <a:ext uri="{FF2B5EF4-FFF2-40B4-BE49-F238E27FC236}">
                <a16:creationId xmlns:a16="http://schemas.microsoft.com/office/drawing/2014/main" id="{7C47F96D-FFED-7F74-F890-EEF84B05A3E9}"/>
              </a:ext>
            </a:extLst>
          </p:cNvPr>
          <p:cNvSpPr/>
          <p:nvPr/>
        </p:nvSpPr>
        <p:spPr>
          <a:xfrm>
            <a:off x="10011731" y="335468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4" name="Multiplication Sign 143">
            <a:extLst>
              <a:ext uri="{FF2B5EF4-FFF2-40B4-BE49-F238E27FC236}">
                <a16:creationId xmlns:a16="http://schemas.microsoft.com/office/drawing/2014/main" id="{D281ECB4-A308-889B-FFE2-A38230D07B69}"/>
              </a:ext>
            </a:extLst>
          </p:cNvPr>
          <p:cNvSpPr/>
          <p:nvPr/>
        </p:nvSpPr>
        <p:spPr>
          <a:xfrm>
            <a:off x="1001173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5" name="Multiplication Sign 144">
            <a:extLst>
              <a:ext uri="{FF2B5EF4-FFF2-40B4-BE49-F238E27FC236}">
                <a16:creationId xmlns:a16="http://schemas.microsoft.com/office/drawing/2014/main" id="{7780D8C8-B249-66B8-FFF8-A931E512198E}"/>
              </a:ext>
            </a:extLst>
          </p:cNvPr>
          <p:cNvSpPr/>
          <p:nvPr/>
        </p:nvSpPr>
        <p:spPr>
          <a:xfrm>
            <a:off x="1001173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6" name="Plus Sign 145">
            <a:extLst>
              <a:ext uri="{FF2B5EF4-FFF2-40B4-BE49-F238E27FC236}">
                <a16:creationId xmlns:a16="http://schemas.microsoft.com/office/drawing/2014/main" id="{5D337644-60B5-D013-2179-E5160AA08CEA}"/>
              </a:ext>
            </a:extLst>
          </p:cNvPr>
          <p:cNvSpPr/>
          <p:nvPr/>
        </p:nvSpPr>
        <p:spPr>
          <a:xfrm>
            <a:off x="1001173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7" name="Plus Sign 146">
            <a:extLst>
              <a:ext uri="{FF2B5EF4-FFF2-40B4-BE49-F238E27FC236}">
                <a16:creationId xmlns:a16="http://schemas.microsoft.com/office/drawing/2014/main" id="{5DF7BEFE-F0D2-3A84-DDE8-6AD9A2D1C050}"/>
              </a:ext>
            </a:extLst>
          </p:cNvPr>
          <p:cNvSpPr/>
          <p:nvPr/>
        </p:nvSpPr>
        <p:spPr>
          <a:xfrm>
            <a:off x="1001173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8" name="Plus Sign 147">
            <a:extLst>
              <a:ext uri="{FF2B5EF4-FFF2-40B4-BE49-F238E27FC236}">
                <a16:creationId xmlns:a16="http://schemas.microsoft.com/office/drawing/2014/main" id="{7FE1B560-945F-ED14-7F28-54696F2DF578}"/>
              </a:ext>
            </a:extLst>
          </p:cNvPr>
          <p:cNvSpPr/>
          <p:nvPr/>
        </p:nvSpPr>
        <p:spPr>
          <a:xfrm>
            <a:off x="1001173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9" name="Plus Sign 148">
            <a:extLst>
              <a:ext uri="{FF2B5EF4-FFF2-40B4-BE49-F238E27FC236}">
                <a16:creationId xmlns:a16="http://schemas.microsoft.com/office/drawing/2014/main" id="{C1BF2AA2-A256-BA12-B71A-142A9415EC74}"/>
              </a:ext>
            </a:extLst>
          </p:cNvPr>
          <p:cNvSpPr/>
          <p:nvPr/>
        </p:nvSpPr>
        <p:spPr>
          <a:xfrm>
            <a:off x="10011731" y="42935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0" name="Plus Sign 149">
            <a:extLst>
              <a:ext uri="{FF2B5EF4-FFF2-40B4-BE49-F238E27FC236}">
                <a16:creationId xmlns:a16="http://schemas.microsoft.com/office/drawing/2014/main" id="{7F6F9B23-9E65-973C-BB3D-7558F7B8B40F}"/>
              </a:ext>
            </a:extLst>
          </p:cNvPr>
          <p:cNvSpPr/>
          <p:nvPr/>
        </p:nvSpPr>
        <p:spPr>
          <a:xfrm>
            <a:off x="1001173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1" name="Plus Sign 150">
            <a:extLst>
              <a:ext uri="{FF2B5EF4-FFF2-40B4-BE49-F238E27FC236}">
                <a16:creationId xmlns:a16="http://schemas.microsoft.com/office/drawing/2014/main" id="{208F1248-7B50-F23F-1D7F-564DC5FB4F2E}"/>
              </a:ext>
            </a:extLst>
          </p:cNvPr>
          <p:cNvSpPr/>
          <p:nvPr/>
        </p:nvSpPr>
        <p:spPr>
          <a:xfrm>
            <a:off x="10011731" y="470653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2" name="Plus Sign 151">
            <a:extLst>
              <a:ext uri="{FF2B5EF4-FFF2-40B4-BE49-F238E27FC236}">
                <a16:creationId xmlns:a16="http://schemas.microsoft.com/office/drawing/2014/main" id="{F4E826F0-12B5-32C9-CA65-5E33278EDA15}"/>
              </a:ext>
            </a:extLst>
          </p:cNvPr>
          <p:cNvSpPr/>
          <p:nvPr/>
        </p:nvSpPr>
        <p:spPr>
          <a:xfrm>
            <a:off x="1001173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3" name="Multiplication Sign 152">
            <a:extLst>
              <a:ext uri="{FF2B5EF4-FFF2-40B4-BE49-F238E27FC236}">
                <a16:creationId xmlns:a16="http://schemas.microsoft.com/office/drawing/2014/main" id="{1C35E0FA-BA3B-8CC1-9D91-820CF1CBC962}"/>
              </a:ext>
            </a:extLst>
          </p:cNvPr>
          <p:cNvSpPr/>
          <p:nvPr/>
        </p:nvSpPr>
        <p:spPr>
          <a:xfrm>
            <a:off x="1001173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4" name="Multiplication Sign 153">
            <a:extLst>
              <a:ext uri="{FF2B5EF4-FFF2-40B4-BE49-F238E27FC236}">
                <a16:creationId xmlns:a16="http://schemas.microsoft.com/office/drawing/2014/main" id="{325F4CF3-1554-A185-CA55-4B660998AA50}"/>
              </a:ext>
            </a:extLst>
          </p:cNvPr>
          <p:cNvSpPr/>
          <p:nvPr/>
        </p:nvSpPr>
        <p:spPr>
          <a:xfrm>
            <a:off x="1001173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5" name="Plus Sign 154">
            <a:extLst>
              <a:ext uri="{FF2B5EF4-FFF2-40B4-BE49-F238E27FC236}">
                <a16:creationId xmlns:a16="http://schemas.microsoft.com/office/drawing/2014/main" id="{7586CB17-787A-3E37-96DC-DAC91CEF6EB7}"/>
              </a:ext>
            </a:extLst>
          </p:cNvPr>
          <p:cNvSpPr/>
          <p:nvPr/>
        </p:nvSpPr>
        <p:spPr>
          <a:xfrm>
            <a:off x="1001173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6" name="Plus Sign 155">
            <a:extLst>
              <a:ext uri="{FF2B5EF4-FFF2-40B4-BE49-F238E27FC236}">
                <a16:creationId xmlns:a16="http://schemas.microsoft.com/office/drawing/2014/main" id="{CA15FE5D-D1BA-FAE3-FD33-AD036E2E0722}"/>
              </a:ext>
            </a:extLst>
          </p:cNvPr>
          <p:cNvSpPr/>
          <p:nvPr/>
        </p:nvSpPr>
        <p:spPr>
          <a:xfrm>
            <a:off x="1001173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178" name="Straight Arrow Connector 177">
            <a:extLst>
              <a:ext uri="{FF2B5EF4-FFF2-40B4-BE49-F238E27FC236}">
                <a16:creationId xmlns:a16="http://schemas.microsoft.com/office/drawing/2014/main" id="{4B89FE1B-4501-88E2-0FF3-581F4C3D8AED}"/>
              </a:ext>
            </a:extLst>
          </p:cNvPr>
          <p:cNvCxnSpPr>
            <a:cxnSpLocks/>
          </p:cNvCxnSpPr>
          <p:nvPr/>
        </p:nvCxnSpPr>
        <p:spPr>
          <a:xfrm flipH="1" flipV="1">
            <a:off x="8720365" y="3615702"/>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ADC9BD3D-AD62-B11F-CA11-4822D6C5AAFF}"/>
                  </a:ext>
                </a:extLst>
              </p:cNvPr>
              <p:cNvSpPr txBox="1"/>
              <p:nvPr/>
            </p:nvSpPr>
            <p:spPr>
              <a:xfrm>
                <a:off x="8415408" y="3187576"/>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=1</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179" name="TextBox 178">
                <a:extLst>
                  <a:ext uri="{FF2B5EF4-FFF2-40B4-BE49-F238E27FC236}">
                    <a16:creationId xmlns:a16="http://schemas.microsoft.com/office/drawing/2014/main" id="{ADC9BD3D-AD62-B11F-CA11-4822D6C5AAFF}"/>
                  </a:ext>
                </a:extLst>
              </p:cNvPr>
              <p:cNvSpPr txBox="1">
                <a:spLocks noRot="1" noChangeAspect="1" noMove="1" noResize="1" noEditPoints="1" noAdjustHandles="1" noChangeArrowheads="1" noChangeShapeType="1" noTextEdit="1"/>
              </p:cNvSpPr>
              <p:nvPr/>
            </p:nvSpPr>
            <p:spPr>
              <a:xfrm>
                <a:off x="8415408" y="3187576"/>
                <a:ext cx="1384995" cy="369332"/>
              </a:xfrm>
              <a:prstGeom prst="rect">
                <a:avLst/>
              </a:prstGeom>
              <a:blipFill>
                <a:blip r:embed="rId8"/>
                <a:stretch>
                  <a:fillRect/>
                </a:stretch>
              </a:blipFill>
            </p:spPr>
            <p:txBody>
              <a:bodyPr/>
              <a:lstStyle/>
              <a:p>
                <a:r>
                  <a:rPr lang="en-US">
                    <a:noFill/>
                  </a:rPr>
                  <a:t> </a:t>
                </a:r>
              </a:p>
            </p:txBody>
          </p:sp>
        </mc:Fallback>
      </mc:AlternateContent>
      <p:sp>
        <p:nvSpPr>
          <p:cNvPr id="180" name="TextBox 179">
            <a:extLst>
              <a:ext uri="{FF2B5EF4-FFF2-40B4-BE49-F238E27FC236}">
                <a16:creationId xmlns:a16="http://schemas.microsoft.com/office/drawing/2014/main" id="{2C33814C-CBE5-DCC4-16E2-204010A81D82}"/>
              </a:ext>
            </a:extLst>
          </p:cNvPr>
          <p:cNvSpPr txBox="1"/>
          <p:nvPr/>
        </p:nvSpPr>
        <p:spPr>
          <a:xfrm>
            <a:off x="8518692" y="3643030"/>
            <a:ext cx="1200785" cy="646331"/>
          </a:xfrm>
          <a:prstGeom prst="rect">
            <a:avLst/>
          </a:prstGeom>
          <a:noFill/>
        </p:spPr>
        <p:txBody>
          <a:bodyPr wrap="square" rtlCol="0">
            <a:spAutoFit/>
          </a:bodyPr>
          <a:lstStyle/>
          <a:p>
            <a:pPr algn="ctr"/>
            <a:r>
              <a:rPr lang="en-US" dirty="0">
                <a:latin typeface="+mj-lt"/>
              </a:rPr>
              <a:t>Selection based on X</a:t>
            </a:r>
          </a:p>
        </p:txBody>
      </p:sp>
      <p:sp>
        <p:nvSpPr>
          <p:cNvPr id="205" name="Multiplication Sign 204">
            <a:extLst>
              <a:ext uri="{FF2B5EF4-FFF2-40B4-BE49-F238E27FC236}">
                <a16:creationId xmlns:a16="http://schemas.microsoft.com/office/drawing/2014/main" id="{2BC4CCAF-EA26-3CE0-09D2-408B095AE27D}"/>
              </a:ext>
            </a:extLst>
          </p:cNvPr>
          <p:cNvSpPr/>
          <p:nvPr/>
        </p:nvSpPr>
        <p:spPr>
          <a:xfrm>
            <a:off x="7622997" y="231988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6" name="Multiplication Sign 205">
            <a:extLst>
              <a:ext uri="{FF2B5EF4-FFF2-40B4-BE49-F238E27FC236}">
                <a16:creationId xmlns:a16="http://schemas.microsoft.com/office/drawing/2014/main" id="{123544CC-9893-4382-BA21-8490E7669982}"/>
              </a:ext>
            </a:extLst>
          </p:cNvPr>
          <p:cNvSpPr/>
          <p:nvPr/>
        </p:nvSpPr>
        <p:spPr>
          <a:xfrm>
            <a:off x="7622997" y="273231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7" name="Multiplication Sign 206">
            <a:extLst>
              <a:ext uri="{FF2B5EF4-FFF2-40B4-BE49-F238E27FC236}">
                <a16:creationId xmlns:a16="http://schemas.microsoft.com/office/drawing/2014/main" id="{27574EDB-B28F-A142-352C-14BCB7BAEDDB}"/>
              </a:ext>
            </a:extLst>
          </p:cNvPr>
          <p:cNvSpPr/>
          <p:nvPr/>
        </p:nvSpPr>
        <p:spPr>
          <a:xfrm>
            <a:off x="7622997" y="285537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8" name="Multiplication Sign 207">
            <a:extLst>
              <a:ext uri="{FF2B5EF4-FFF2-40B4-BE49-F238E27FC236}">
                <a16:creationId xmlns:a16="http://schemas.microsoft.com/office/drawing/2014/main" id="{BD2737AD-036C-F44E-8D7F-BB69259AC45C}"/>
              </a:ext>
            </a:extLst>
          </p:cNvPr>
          <p:cNvSpPr/>
          <p:nvPr/>
        </p:nvSpPr>
        <p:spPr>
          <a:xfrm>
            <a:off x="7622997" y="3052315"/>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9" name="Multiplication Sign 208">
            <a:extLst>
              <a:ext uri="{FF2B5EF4-FFF2-40B4-BE49-F238E27FC236}">
                <a16:creationId xmlns:a16="http://schemas.microsoft.com/office/drawing/2014/main" id="{95E1D392-931D-71D3-9F66-2A985D35B259}"/>
              </a:ext>
            </a:extLst>
          </p:cNvPr>
          <p:cNvSpPr/>
          <p:nvPr/>
        </p:nvSpPr>
        <p:spPr>
          <a:xfrm>
            <a:off x="7622997" y="335567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0" name="Multiplication Sign 209">
            <a:extLst>
              <a:ext uri="{FF2B5EF4-FFF2-40B4-BE49-F238E27FC236}">
                <a16:creationId xmlns:a16="http://schemas.microsoft.com/office/drawing/2014/main" id="{F832F21D-F972-9299-BCE7-0C6F9294CC9A}"/>
              </a:ext>
            </a:extLst>
          </p:cNvPr>
          <p:cNvSpPr/>
          <p:nvPr/>
        </p:nvSpPr>
        <p:spPr>
          <a:xfrm>
            <a:off x="7622997" y="3891168"/>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1" name="Multiplication Sign 210">
            <a:extLst>
              <a:ext uri="{FF2B5EF4-FFF2-40B4-BE49-F238E27FC236}">
                <a16:creationId xmlns:a16="http://schemas.microsoft.com/office/drawing/2014/main" id="{0D7B9DF4-AA14-B123-5D7C-D57FD697795D}"/>
              </a:ext>
            </a:extLst>
          </p:cNvPr>
          <p:cNvSpPr/>
          <p:nvPr/>
        </p:nvSpPr>
        <p:spPr>
          <a:xfrm>
            <a:off x="7622997" y="1901629"/>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2" name="Plus Sign 211">
            <a:extLst>
              <a:ext uri="{FF2B5EF4-FFF2-40B4-BE49-F238E27FC236}">
                <a16:creationId xmlns:a16="http://schemas.microsoft.com/office/drawing/2014/main" id="{08610044-2F0E-0598-1E1D-A6CE28CD1C1F}"/>
              </a:ext>
            </a:extLst>
          </p:cNvPr>
          <p:cNvSpPr/>
          <p:nvPr/>
        </p:nvSpPr>
        <p:spPr>
          <a:xfrm>
            <a:off x="7622997" y="3157053"/>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3" name="Plus Sign 212">
            <a:extLst>
              <a:ext uri="{FF2B5EF4-FFF2-40B4-BE49-F238E27FC236}">
                <a16:creationId xmlns:a16="http://schemas.microsoft.com/office/drawing/2014/main" id="{796E29A4-634B-7AF4-2DB0-AA02C5431DD7}"/>
              </a:ext>
            </a:extLst>
          </p:cNvPr>
          <p:cNvSpPr/>
          <p:nvPr/>
        </p:nvSpPr>
        <p:spPr>
          <a:xfrm>
            <a:off x="7622997" y="364402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4" name="Plus Sign 213">
            <a:extLst>
              <a:ext uri="{FF2B5EF4-FFF2-40B4-BE49-F238E27FC236}">
                <a16:creationId xmlns:a16="http://schemas.microsoft.com/office/drawing/2014/main" id="{3DE6123E-6BC7-AD5F-9F61-ECD0E21C3E55}"/>
              </a:ext>
            </a:extLst>
          </p:cNvPr>
          <p:cNvSpPr/>
          <p:nvPr/>
        </p:nvSpPr>
        <p:spPr>
          <a:xfrm>
            <a:off x="7622997" y="411793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5" name="Plus Sign 214">
            <a:extLst>
              <a:ext uri="{FF2B5EF4-FFF2-40B4-BE49-F238E27FC236}">
                <a16:creationId xmlns:a16="http://schemas.microsoft.com/office/drawing/2014/main" id="{78F9C043-CA3A-1658-6826-D3B306AAFFA7}"/>
              </a:ext>
            </a:extLst>
          </p:cNvPr>
          <p:cNvSpPr/>
          <p:nvPr/>
        </p:nvSpPr>
        <p:spPr>
          <a:xfrm>
            <a:off x="7622997" y="429455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6" name="Plus Sign 215">
            <a:extLst>
              <a:ext uri="{FF2B5EF4-FFF2-40B4-BE49-F238E27FC236}">
                <a16:creationId xmlns:a16="http://schemas.microsoft.com/office/drawing/2014/main" id="{47FD88AB-1A6D-C49C-A911-BEF89CC8D5D2}"/>
              </a:ext>
            </a:extLst>
          </p:cNvPr>
          <p:cNvSpPr/>
          <p:nvPr/>
        </p:nvSpPr>
        <p:spPr>
          <a:xfrm>
            <a:off x="7622997" y="442665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7" name="Plus Sign 216">
            <a:extLst>
              <a:ext uri="{FF2B5EF4-FFF2-40B4-BE49-F238E27FC236}">
                <a16:creationId xmlns:a16="http://schemas.microsoft.com/office/drawing/2014/main" id="{F0182449-2F5E-38B2-FCA3-3EFB926D8218}"/>
              </a:ext>
            </a:extLst>
          </p:cNvPr>
          <p:cNvSpPr/>
          <p:nvPr/>
        </p:nvSpPr>
        <p:spPr>
          <a:xfrm>
            <a:off x="7622997" y="470752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8" name="Plus Sign 217">
            <a:extLst>
              <a:ext uri="{FF2B5EF4-FFF2-40B4-BE49-F238E27FC236}">
                <a16:creationId xmlns:a16="http://schemas.microsoft.com/office/drawing/2014/main" id="{A9A1151A-6901-6AC2-8420-50916557DDE2}"/>
              </a:ext>
            </a:extLst>
          </p:cNvPr>
          <p:cNvSpPr/>
          <p:nvPr/>
        </p:nvSpPr>
        <p:spPr>
          <a:xfrm>
            <a:off x="7622997" y="5179207"/>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9" name="Multiplication Sign 218">
            <a:extLst>
              <a:ext uri="{FF2B5EF4-FFF2-40B4-BE49-F238E27FC236}">
                <a16:creationId xmlns:a16="http://schemas.microsoft.com/office/drawing/2014/main" id="{341299D2-A4FE-0EF2-1367-9AC8DB72C60E}"/>
              </a:ext>
            </a:extLst>
          </p:cNvPr>
          <p:cNvSpPr/>
          <p:nvPr/>
        </p:nvSpPr>
        <p:spPr>
          <a:xfrm>
            <a:off x="7622997" y="261879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0" name="Multiplication Sign 219">
            <a:extLst>
              <a:ext uri="{FF2B5EF4-FFF2-40B4-BE49-F238E27FC236}">
                <a16:creationId xmlns:a16="http://schemas.microsoft.com/office/drawing/2014/main" id="{064965C3-2EF2-C9A1-5DCC-308FBAAC2FEF}"/>
              </a:ext>
            </a:extLst>
          </p:cNvPr>
          <p:cNvSpPr/>
          <p:nvPr/>
        </p:nvSpPr>
        <p:spPr>
          <a:xfrm>
            <a:off x="7622997" y="295764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1" name="Plus Sign 220">
            <a:extLst>
              <a:ext uri="{FF2B5EF4-FFF2-40B4-BE49-F238E27FC236}">
                <a16:creationId xmlns:a16="http://schemas.microsoft.com/office/drawing/2014/main" id="{E4B59EC9-3114-1843-EF97-B3F9915FBA9A}"/>
              </a:ext>
            </a:extLst>
          </p:cNvPr>
          <p:cNvSpPr/>
          <p:nvPr/>
        </p:nvSpPr>
        <p:spPr>
          <a:xfrm>
            <a:off x="7622997" y="4539042"/>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22" name="Plus Sign 221">
            <a:extLst>
              <a:ext uri="{FF2B5EF4-FFF2-40B4-BE49-F238E27FC236}">
                <a16:creationId xmlns:a16="http://schemas.microsoft.com/office/drawing/2014/main" id="{4CF70BE4-E34D-53C5-68BB-E264EC4768F2}"/>
              </a:ext>
            </a:extLst>
          </p:cNvPr>
          <p:cNvSpPr/>
          <p:nvPr/>
        </p:nvSpPr>
        <p:spPr>
          <a:xfrm>
            <a:off x="7622997" y="48832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23" name="Freeform: Shape 222">
            <a:extLst>
              <a:ext uri="{FF2B5EF4-FFF2-40B4-BE49-F238E27FC236}">
                <a16:creationId xmlns:a16="http://schemas.microsoft.com/office/drawing/2014/main" id="{A5F21C0F-0311-AAB9-3895-AB207BD9581A}"/>
              </a:ext>
            </a:extLst>
          </p:cNvPr>
          <p:cNvSpPr/>
          <p:nvPr/>
        </p:nvSpPr>
        <p:spPr>
          <a:xfrm flipH="1">
            <a:off x="7942274"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Freeform: Shape 223">
            <a:extLst>
              <a:ext uri="{FF2B5EF4-FFF2-40B4-BE49-F238E27FC236}">
                <a16:creationId xmlns:a16="http://schemas.microsoft.com/office/drawing/2014/main" id="{D180D895-B4DF-CD6D-3C7E-ACD75830A1F7}"/>
              </a:ext>
            </a:extLst>
          </p:cNvPr>
          <p:cNvSpPr/>
          <p:nvPr/>
        </p:nvSpPr>
        <p:spPr>
          <a:xfrm flipH="1">
            <a:off x="7955547"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225" name="Freeform: Shape 224">
            <a:extLst>
              <a:ext uri="{FF2B5EF4-FFF2-40B4-BE49-F238E27FC236}">
                <a16:creationId xmlns:a16="http://schemas.microsoft.com/office/drawing/2014/main" id="{9000F4F5-8AB7-EB91-65AF-7E42A301FAF8}"/>
              </a:ext>
            </a:extLst>
          </p:cNvPr>
          <p:cNvSpPr/>
          <p:nvPr/>
        </p:nvSpPr>
        <p:spPr>
          <a:xfrm flipH="1">
            <a:off x="11186024" y="1722362"/>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Freeform: Shape 225">
            <a:extLst>
              <a:ext uri="{FF2B5EF4-FFF2-40B4-BE49-F238E27FC236}">
                <a16:creationId xmlns:a16="http://schemas.microsoft.com/office/drawing/2014/main" id="{6C4E606C-5AD7-F7D7-9D0D-C86267EAA0DA}"/>
              </a:ext>
            </a:extLst>
          </p:cNvPr>
          <p:cNvSpPr/>
          <p:nvPr/>
        </p:nvSpPr>
        <p:spPr>
          <a:xfrm flipH="1">
            <a:off x="10347440"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Freeform: Shape 226">
            <a:extLst>
              <a:ext uri="{FF2B5EF4-FFF2-40B4-BE49-F238E27FC236}">
                <a16:creationId xmlns:a16="http://schemas.microsoft.com/office/drawing/2014/main" id="{4DF11CF5-A8B7-BD5B-059F-DA9FF7AA7223}"/>
              </a:ext>
            </a:extLst>
          </p:cNvPr>
          <p:cNvSpPr/>
          <p:nvPr/>
        </p:nvSpPr>
        <p:spPr>
          <a:xfrm flipH="1">
            <a:off x="10360713"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8" name="TextBox 227">
                <a:extLst>
                  <a:ext uri="{FF2B5EF4-FFF2-40B4-BE49-F238E27FC236}">
                    <a16:creationId xmlns:a16="http://schemas.microsoft.com/office/drawing/2014/main" id="{CAE05E07-915A-884D-F6D6-B73A4185AD7E}"/>
                  </a:ext>
                </a:extLst>
              </p:cNvPr>
              <p:cNvSpPr txBox="1"/>
              <p:nvPr/>
            </p:nvSpPr>
            <p:spPr>
              <a:xfrm>
                <a:off x="7426036"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8" name="TextBox 227">
                <a:extLst>
                  <a:ext uri="{FF2B5EF4-FFF2-40B4-BE49-F238E27FC236}">
                    <a16:creationId xmlns:a16="http://schemas.microsoft.com/office/drawing/2014/main" id="{CAE05E07-915A-884D-F6D6-B73A4185AD7E}"/>
                  </a:ext>
                </a:extLst>
              </p:cNvPr>
              <p:cNvSpPr txBox="1">
                <a:spLocks noRot="1" noChangeAspect="1" noMove="1" noResize="1" noEditPoints="1" noAdjustHandles="1" noChangeArrowheads="1" noChangeShapeType="1" noTextEdit="1"/>
              </p:cNvSpPr>
              <p:nvPr/>
            </p:nvSpPr>
            <p:spPr>
              <a:xfrm>
                <a:off x="7426036" y="867794"/>
                <a:ext cx="1294329"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id="{09D4CFE1-046C-D120-E011-32F1F77F62DA}"/>
                  </a:ext>
                </a:extLst>
              </p:cNvPr>
              <p:cNvSpPr txBox="1"/>
              <p:nvPr/>
            </p:nvSpPr>
            <p:spPr>
              <a:xfrm>
                <a:off x="9791997"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9" name="TextBox 228">
                <a:extLst>
                  <a:ext uri="{FF2B5EF4-FFF2-40B4-BE49-F238E27FC236}">
                    <a16:creationId xmlns:a16="http://schemas.microsoft.com/office/drawing/2014/main" id="{09D4CFE1-046C-D120-E011-32F1F77F62DA}"/>
                  </a:ext>
                </a:extLst>
              </p:cNvPr>
              <p:cNvSpPr txBox="1">
                <a:spLocks noRot="1" noChangeAspect="1" noMove="1" noResize="1" noEditPoints="1" noAdjustHandles="1" noChangeArrowheads="1" noChangeShapeType="1" noTextEdit="1"/>
              </p:cNvSpPr>
              <p:nvPr/>
            </p:nvSpPr>
            <p:spPr>
              <a:xfrm>
                <a:off x="9791997" y="867794"/>
                <a:ext cx="862352" cy="387927"/>
              </a:xfrm>
              <a:prstGeom prst="rect">
                <a:avLst/>
              </a:prstGeom>
              <a:blipFill>
                <a:blip r:embed="rId10"/>
                <a:stretch>
                  <a:fillRect b="-12500"/>
                </a:stretch>
              </a:blipFill>
            </p:spPr>
            <p:txBody>
              <a:bodyPr/>
              <a:lstStyle/>
              <a:p>
                <a:r>
                  <a:rPr lang="en-US">
                    <a:noFill/>
                  </a:rPr>
                  <a:t> </a:t>
                </a:r>
              </a:p>
            </p:txBody>
          </p:sp>
        </mc:Fallback>
      </mc:AlternateContent>
      <p:cxnSp>
        <p:nvCxnSpPr>
          <p:cNvPr id="230" name="Straight Connector 229">
            <a:extLst>
              <a:ext uri="{FF2B5EF4-FFF2-40B4-BE49-F238E27FC236}">
                <a16:creationId xmlns:a16="http://schemas.microsoft.com/office/drawing/2014/main" id="{0B59F8FB-8BFA-E03E-05B5-EF570D60389F}"/>
              </a:ext>
            </a:extLst>
          </p:cNvPr>
          <p:cNvCxnSpPr>
            <a:cxnSpLocks/>
          </p:cNvCxnSpPr>
          <p:nvPr/>
        </p:nvCxnSpPr>
        <p:spPr>
          <a:xfrm flipV="1">
            <a:off x="11081209" y="1241113"/>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1" name="TextBox 230">
                <a:extLst>
                  <a:ext uri="{FF2B5EF4-FFF2-40B4-BE49-F238E27FC236}">
                    <a16:creationId xmlns:a16="http://schemas.microsoft.com/office/drawing/2014/main" id="{D7922484-6489-2648-1A03-0B05C221E433}"/>
                  </a:ext>
                </a:extLst>
              </p:cNvPr>
              <p:cNvSpPr txBox="1"/>
              <p:nvPr/>
            </p:nvSpPr>
            <p:spPr>
              <a:xfrm>
                <a:off x="1083733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231" name="TextBox 230">
                <a:extLst>
                  <a:ext uri="{FF2B5EF4-FFF2-40B4-BE49-F238E27FC236}">
                    <a16:creationId xmlns:a16="http://schemas.microsoft.com/office/drawing/2014/main" id="{D7922484-6489-2648-1A03-0B05C221E433}"/>
                  </a:ext>
                </a:extLst>
              </p:cNvPr>
              <p:cNvSpPr txBox="1">
                <a:spLocks noRot="1" noChangeAspect="1" noMove="1" noResize="1" noEditPoints="1" noAdjustHandles="1" noChangeArrowheads="1" noChangeShapeType="1" noTextEdit="1"/>
              </p:cNvSpPr>
              <p:nvPr/>
            </p:nvSpPr>
            <p:spPr>
              <a:xfrm>
                <a:off x="10837333" y="867794"/>
                <a:ext cx="633891" cy="387927"/>
              </a:xfrm>
              <a:prstGeom prst="rect">
                <a:avLst/>
              </a:prstGeom>
              <a:blipFill>
                <a:blip r:embed="rId11"/>
                <a:stretch>
                  <a:fillRect/>
                </a:stretch>
              </a:blipFill>
            </p:spPr>
            <p:txBody>
              <a:bodyPr/>
              <a:lstStyle/>
              <a:p>
                <a:r>
                  <a:rPr lang="en-US">
                    <a:noFill/>
                  </a:rPr>
                  <a:t> </a:t>
                </a:r>
              </a:p>
            </p:txBody>
          </p:sp>
        </mc:Fallback>
      </mc:AlternateContent>
      <p:sp>
        <p:nvSpPr>
          <p:cNvPr id="233" name="TextBox 232">
            <a:extLst>
              <a:ext uri="{FF2B5EF4-FFF2-40B4-BE49-F238E27FC236}">
                <a16:creationId xmlns:a16="http://schemas.microsoft.com/office/drawing/2014/main" id="{043D1798-D40C-2216-DC99-EC5179F019B7}"/>
              </a:ext>
            </a:extLst>
          </p:cNvPr>
          <p:cNvSpPr txBox="1"/>
          <p:nvPr/>
        </p:nvSpPr>
        <p:spPr>
          <a:xfrm>
            <a:off x="455584" y="6244447"/>
            <a:ext cx="2203295" cy="369332"/>
          </a:xfrm>
          <a:prstGeom prst="rect">
            <a:avLst/>
          </a:prstGeom>
          <a:noFill/>
        </p:spPr>
        <p:txBody>
          <a:bodyPr wrap="none" rtlCol="0">
            <a:spAutoFit/>
          </a:bodyPr>
          <a:lstStyle/>
          <a:p>
            <a:r>
              <a:rPr lang="en-US" dirty="0">
                <a:latin typeface="+mj-lt"/>
              </a:rPr>
              <a:t>Counterfactual World</a:t>
            </a:r>
          </a:p>
        </p:txBody>
      </p:sp>
      <p:sp>
        <p:nvSpPr>
          <p:cNvPr id="234" name="TextBox 233">
            <a:extLst>
              <a:ext uri="{FF2B5EF4-FFF2-40B4-BE49-F238E27FC236}">
                <a16:creationId xmlns:a16="http://schemas.microsoft.com/office/drawing/2014/main" id="{7A658D55-977D-8B09-7C33-3928FF557CFD}"/>
              </a:ext>
            </a:extLst>
          </p:cNvPr>
          <p:cNvSpPr txBox="1"/>
          <p:nvPr/>
        </p:nvSpPr>
        <p:spPr>
          <a:xfrm>
            <a:off x="9595350" y="6244447"/>
            <a:ext cx="2203295" cy="369332"/>
          </a:xfrm>
          <a:prstGeom prst="rect">
            <a:avLst/>
          </a:prstGeom>
          <a:noFill/>
        </p:spPr>
        <p:txBody>
          <a:bodyPr wrap="none" rtlCol="0">
            <a:spAutoFit/>
          </a:bodyPr>
          <a:lstStyle/>
          <a:p>
            <a:r>
              <a:rPr lang="en-US" dirty="0">
                <a:latin typeface="+mj-lt"/>
              </a:rPr>
              <a:t>Counterfactual World</a:t>
            </a:r>
          </a:p>
        </p:txBody>
      </p:sp>
      <p:sp>
        <p:nvSpPr>
          <p:cNvPr id="235" name="TextBox 234">
            <a:extLst>
              <a:ext uri="{FF2B5EF4-FFF2-40B4-BE49-F238E27FC236}">
                <a16:creationId xmlns:a16="http://schemas.microsoft.com/office/drawing/2014/main" id="{B13B1C37-9557-6DAA-6E64-89DEF964527D}"/>
              </a:ext>
            </a:extLst>
          </p:cNvPr>
          <p:cNvSpPr txBox="1"/>
          <p:nvPr/>
        </p:nvSpPr>
        <p:spPr>
          <a:xfrm>
            <a:off x="5276672" y="6244447"/>
            <a:ext cx="1691425" cy="369332"/>
          </a:xfrm>
          <a:prstGeom prst="rect">
            <a:avLst/>
          </a:prstGeom>
          <a:solidFill>
            <a:schemeClr val="bg1"/>
          </a:solidFill>
        </p:spPr>
        <p:txBody>
          <a:bodyPr wrap="none" rtlCol="0">
            <a:spAutoFit/>
          </a:bodyPr>
          <a:lstStyle/>
          <a:p>
            <a:r>
              <a:rPr lang="en-US" dirty="0">
                <a:latin typeface="+mj-lt"/>
              </a:rPr>
              <a:t>Observed World</a:t>
            </a:r>
          </a:p>
        </p:txBody>
      </p:sp>
      <p:sp>
        <p:nvSpPr>
          <p:cNvPr id="241" name="Freeform: Shape 240">
            <a:extLst>
              <a:ext uri="{FF2B5EF4-FFF2-40B4-BE49-F238E27FC236}">
                <a16:creationId xmlns:a16="http://schemas.microsoft.com/office/drawing/2014/main" id="{2B843955-0AB7-9CF1-F39B-86AC46106BF5}"/>
              </a:ext>
            </a:extLst>
          </p:cNvPr>
          <p:cNvSpPr/>
          <p:nvPr/>
        </p:nvSpPr>
        <p:spPr>
          <a:xfrm>
            <a:off x="3685596"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Freeform: Shape 241">
            <a:extLst>
              <a:ext uri="{FF2B5EF4-FFF2-40B4-BE49-F238E27FC236}">
                <a16:creationId xmlns:a16="http://schemas.microsoft.com/office/drawing/2014/main" id="{7F72F89E-EFEB-486C-3894-5B8B5B0FF702}"/>
              </a:ext>
            </a:extLst>
          </p:cNvPr>
          <p:cNvSpPr/>
          <p:nvPr/>
        </p:nvSpPr>
        <p:spPr>
          <a:xfrm>
            <a:off x="3698869"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C8F24263-CB92-3F55-84F5-C43C240176F2}"/>
                  </a:ext>
                </a:extLst>
              </p:cNvPr>
              <p:cNvSpPr txBox="1"/>
              <p:nvPr/>
            </p:nvSpPr>
            <p:spPr>
              <a:xfrm>
                <a:off x="2993029" y="867794"/>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3" name="TextBox 242">
                <a:extLst>
                  <a:ext uri="{FF2B5EF4-FFF2-40B4-BE49-F238E27FC236}">
                    <a16:creationId xmlns:a16="http://schemas.microsoft.com/office/drawing/2014/main" id="{C8F24263-CB92-3F55-84F5-C43C240176F2}"/>
                  </a:ext>
                </a:extLst>
              </p:cNvPr>
              <p:cNvSpPr txBox="1">
                <a:spLocks noRot="1" noChangeAspect="1" noMove="1" noResize="1" noEditPoints="1" noAdjustHandles="1" noChangeArrowheads="1" noChangeShapeType="1" noTextEdit="1"/>
              </p:cNvSpPr>
              <p:nvPr/>
            </p:nvSpPr>
            <p:spPr>
              <a:xfrm>
                <a:off x="2993029" y="867794"/>
                <a:ext cx="41069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63883499-3088-CF83-9480-3268A7A33DCA}"/>
                  </a:ext>
                </a:extLst>
              </p:cNvPr>
              <p:cNvSpPr txBox="1"/>
              <p:nvPr/>
            </p:nvSpPr>
            <p:spPr>
              <a:xfrm>
                <a:off x="8988097" y="890169"/>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4" name="TextBox 243">
                <a:extLst>
                  <a:ext uri="{FF2B5EF4-FFF2-40B4-BE49-F238E27FC236}">
                    <a16:creationId xmlns:a16="http://schemas.microsoft.com/office/drawing/2014/main" id="{63883499-3088-CF83-9480-3268A7A33DCA}"/>
                  </a:ext>
                </a:extLst>
              </p:cNvPr>
              <p:cNvSpPr txBox="1">
                <a:spLocks noRot="1" noChangeAspect="1" noMove="1" noResize="1" noEditPoints="1" noAdjustHandles="1" noChangeArrowheads="1" noChangeShapeType="1" noTextEdit="1"/>
              </p:cNvSpPr>
              <p:nvPr/>
            </p:nvSpPr>
            <p:spPr>
              <a:xfrm>
                <a:off x="8988097" y="890169"/>
                <a:ext cx="410690"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90A5E25-559C-80FA-12B0-8B6BB7A639D0}"/>
                  </a:ext>
                </a:extLst>
              </p:cNvPr>
              <p:cNvSpPr txBox="1"/>
              <p:nvPr/>
            </p:nvSpPr>
            <p:spPr>
              <a:xfrm>
                <a:off x="2126836" y="1470959"/>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rgbClr val="0070C0"/>
                              </a:solidFill>
                              <a:latin typeface="Cambria Math" panose="02040503050406030204" pitchFamily="18" charset="0"/>
                            </a:rPr>
                          </m:ctrlPr>
                        </m:funcPr>
                        <m:fName>
                          <m:r>
                            <m:rPr>
                              <m:sty m:val="p"/>
                            </m:rPr>
                            <a:rPr lang="en-US" sz="1400" b="0" i="0" smtClean="0">
                              <a:solidFill>
                                <a:srgbClr val="0070C0"/>
                              </a:solidFill>
                              <a:latin typeface="Cambria Math" panose="02040503050406030204" pitchFamily="18" charset="0"/>
                            </a:rPr>
                            <m:t>P</m:t>
                          </m:r>
                        </m:fName>
                        <m:e>
                          <m:d>
                            <m:dPr>
                              <m:ctrlPr>
                                <a:rPr lang="en-US" sz="1400" b="0" i="1" smtClean="0">
                                  <a:solidFill>
                                    <a:srgbClr val="0070C0"/>
                                  </a:solidFill>
                                  <a:latin typeface="Cambria Math" panose="02040503050406030204" pitchFamily="18" charset="0"/>
                                </a:rPr>
                              </m:ctrlPr>
                            </m:dPr>
                            <m:e>
                              <m:r>
                                <a:rPr lang="en-US" sz="1400" b="0" i="1" smtClean="0">
                                  <a:solidFill>
                                    <a:srgbClr val="0070C0"/>
                                  </a:solidFill>
                                  <a:latin typeface="Cambria Math" panose="02040503050406030204" pitchFamily="18" charset="0"/>
                                </a:rPr>
                                <m:t>𝐷</m:t>
                              </m:r>
                              <m:r>
                                <a:rPr lang="en-US" sz="1400" b="0" i="1" smtClean="0">
                                  <a:solidFill>
                                    <a:srgbClr val="0070C0"/>
                                  </a:solidFill>
                                  <a:latin typeface="Cambria Math" panose="02040503050406030204" pitchFamily="18" charset="0"/>
                                </a:rPr>
                                <m:t>=0</m:t>
                              </m:r>
                            </m:e>
                            <m:e>
                              <m:r>
                                <a:rPr lang="en-US" sz="1400" b="0" i="1" smtClean="0">
                                  <a:solidFill>
                                    <a:srgbClr val="0070C0"/>
                                  </a:solidFill>
                                  <a:latin typeface="Cambria Math" panose="02040503050406030204" pitchFamily="18" charset="0"/>
                                </a:rPr>
                                <m:t>𝑋</m:t>
                              </m:r>
                              <m:r>
                                <a:rPr lang="en-US" sz="1400" b="0" i="1" smtClean="0">
                                  <a:solidFill>
                                    <a:srgbClr val="0070C0"/>
                                  </a:solidFill>
                                  <a:latin typeface="Cambria Math" panose="02040503050406030204" pitchFamily="18" charset="0"/>
                                </a:rPr>
                                <m:t>=1</m:t>
                              </m:r>
                            </m:e>
                          </m:d>
                          <m:r>
                            <a:rPr lang="en-US" sz="1400" b="0" i="1" smtClean="0">
                              <a:solidFill>
                                <a:srgbClr val="0070C0"/>
                              </a:solidFill>
                              <a:latin typeface="Cambria Math" panose="02040503050406030204" pitchFamily="18" charset="0"/>
                            </a:rPr>
                            <m:t>=1/4</m:t>
                          </m:r>
                        </m:e>
                      </m:func>
                    </m:oMath>
                  </m:oMathPara>
                </a14:m>
                <a:endParaRPr lang="en-US" sz="1400" dirty="0">
                  <a:solidFill>
                    <a:srgbClr val="0070C0"/>
                  </a:solidFill>
                  <a:latin typeface="+mj-lt"/>
                </a:endParaRPr>
              </a:p>
            </p:txBody>
          </p:sp>
        </mc:Choice>
        <mc:Fallback xmlns="">
          <p:sp>
            <p:nvSpPr>
              <p:cNvPr id="2" name="TextBox 1">
                <a:extLst>
                  <a:ext uri="{FF2B5EF4-FFF2-40B4-BE49-F238E27FC236}">
                    <a16:creationId xmlns:a16="http://schemas.microsoft.com/office/drawing/2014/main" id="{E90A5E25-559C-80FA-12B0-8B6BB7A639D0}"/>
                  </a:ext>
                </a:extLst>
              </p:cNvPr>
              <p:cNvSpPr txBox="1">
                <a:spLocks noRot="1" noChangeAspect="1" noMove="1" noResize="1" noEditPoints="1" noAdjustHandles="1" noChangeArrowheads="1" noChangeShapeType="1" noTextEdit="1"/>
              </p:cNvSpPr>
              <p:nvPr/>
            </p:nvSpPr>
            <p:spPr>
              <a:xfrm>
                <a:off x="2126836" y="1470959"/>
                <a:ext cx="1972207" cy="307777"/>
              </a:xfrm>
              <a:prstGeom prst="rect">
                <a:avLst/>
              </a:prstGeom>
              <a:blipFill>
                <a:blip r:embed="rId2"/>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4485653-4931-FEAE-1B2A-294750D33419}"/>
                  </a:ext>
                </a:extLst>
              </p:cNvPr>
              <p:cNvSpPr txBox="1"/>
              <p:nvPr/>
            </p:nvSpPr>
            <p:spPr>
              <a:xfrm>
                <a:off x="2144269" y="5332290"/>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2"/>
                              </a:solidFill>
                              <a:latin typeface="Cambria Math" panose="02040503050406030204" pitchFamily="18" charset="0"/>
                            </a:rPr>
                          </m:ctrlPr>
                        </m:funcPr>
                        <m:fName>
                          <m:r>
                            <m:rPr>
                              <m:sty m:val="p"/>
                            </m:rPr>
                            <a:rPr lang="en-US" sz="1400" b="0" i="0" smtClean="0">
                              <a:solidFill>
                                <a:schemeClr val="accent2"/>
                              </a:solidFill>
                              <a:latin typeface="Cambria Math" panose="02040503050406030204" pitchFamily="18" charset="0"/>
                            </a:rPr>
                            <m:t>P</m:t>
                          </m:r>
                        </m:fName>
                        <m:e>
                          <m:d>
                            <m:dPr>
                              <m:ctrlPr>
                                <a:rPr lang="en-US" sz="1400" b="0" i="1" smtClean="0">
                                  <a:solidFill>
                                    <a:schemeClr val="accent2"/>
                                  </a:solidFill>
                                  <a:latin typeface="Cambria Math" panose="02040503050406030204" pitchFamily="18" charset="0"/>
                                </a:rPr>
                              </m:ctrlPr>
                            </m:dPr>
                            <m:e>
                              <m:r>
                                <a:rPr lang="en-US" sz="1400" b="0" i="1" smtClean="0">
                                  <a:solidFill>
                                    <a:schemeClr val="accent2"/>
                                  </a:solidFill>
                                  <a:latin typeface="Cambria Math" panose="02040503050406030204" pitchFamily="18" charset="0"/>
                                </a:rPr>
                                <m:t>𝐷</m:t>
                              </m:r>
                              <m:r>
                                <a:rPr lang="en-US" sz="1400" b="0" i="1" smtClean="0">
                                  <a:solidFill>
                                    <a:schemeClr val="accent2"/>
                                  </a:solidFill>
                                  <a:latin typeface="Cambria Math" panose="02040503050406030204" pitchFamily="18" charset="0"/>
                                </a:rPr>
                                <m:t>=0</m:t>
                              </m:r>
                            </m:e>
                            <m:e>
                              <m:r>
                                <a:rPr lang="en-US" sz="1400" b="0" i="1" smtClean="0">
                                  <a:solidFill>
                                    <a:schemeClr val="accent2"/>
                                  </a:solidFill>
                                  <a:latin typeface="Cambria Math" panose="02040503050406030204" pitchFamily="18" charset="0"/>
                                </a:rPr>
                                <m:t>𝑋</m:t>
                              </m:r>
                              <m:r>
                                <a:rPr lang="en-US" sz="1400" b="0" i="1" smtClean="0">
                                  <a:solidFill>
                                    <a:schemeClr val="accent2"/>
                                  </a:solidFill>
                                  <a:latin typeface="Cambria Math" panose="02040503050406030204" pitchFamily="18" charset="0"/>
                                </a:rPr>
                                <m:t>=1</m:t>
                              </m:r>
                            </m:e>
                          </m:d>
                          <m:r>
                            <a:rPr lang="en-US" sz="1400" b="0" i="1" smtClean="0">
                              <a:solidFill>
                                <a:schemeClr val="accent2"/>
                              </a:solidFill>
                              <a:latin typeface="Cambria Math" panose="02040503050406030204" pitchFamily="18" charset="0"/>
                            </a:rPr>
                            <m:t>=3/4</m:t>
                          </m:r>
                        </m:e>
                      </m:func>
                    </m:oMath>
                  </m:oMathPara>
                </a14:m>
                <a:endParaRPr lang="en-US" sz="1400" dirty="0">
                  <a:solidFill>
                    <a:schemeClr val="accent2"/>
                  </a:solidFill>
                  <a:latin typeface="+mj-lt"/>
                </a:endParaRPr>
              </a:p>
            </p:txBody>
          </p:sp>
        </mc:Choice>
        <mc:Fallback xmlns="">
          <p:sp>
            <p:nvSpPr>
              <p:cNvPr id="3" name="TextBox 2">
                <a:extLst>
                  <a:ext uri="{FF2B5EF4-FFF2-40B4-BE49-F238E27FC236}">
                    <a16:creationId xmlns:a16="http://schemas.microsoft.com/office/drawing/2014/main" id="{24485653-4931-FEAE-1B2A-294750D33419}"/>
                  </a:ext>
                </a:extLst>
              </p:cNvPr>
              <p:cNvSpPr txBox="1">
                <a:spLocks noRot="1" noChangeAspect="1" noMove="1" noResize="1" noEditPoints="1" noAdjustHandles="1" noChangeArrowheads="1" noChangeShapeType="1" noTextEdit="1"/>
              </p:cNvSpPr>
              <p:nvPr/>
            </p:nvSpPr>
            <p:spPr>
              <a:xfrm>
                <a:off x="2144269" y="5332290"/>
                <a:ext cx="1972207" cy="307777"/>
              </a:xfrm>
              <a:prstGeom prst="rect">
                <a:avLst/>
              </a:prstGeom>
              <a:blipFill>
                <a:blip r:embed="rId3"/>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6F9DFD4-3E47-8658-47F1-EDE777AEEEC0}"/>
                  </a:ext>
                </a:extLst>
              </p:cNvPr>
              <p:cNvSpPr txBox="1"/>
              <p:nvPr/>
            </p:nvSpPr>
            <p:spPr>
              <a:xfrm>
                <a:off x="8293310" y="5377862"/>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2"/>
                              </a:solidFill>
                              <a:latin typeface="Cambria Math" panose="02040503050406030204" pitchFamily="18" charset="0"/>
                            </a:rPr>
                          </m:ctrlPr>
                        </m:funcPr>
                        <m:fName>
                          <m:r>
                            <m:rPr>
                              <m:sty m:val="p"/>
                            </m:rPr>
                            <a:rPr lang="en-US" sz="1400" b="0" i="0" smtClean="0">
                              <a:solidFill>
                                <a:schemeClr val="accent2"/>
                              </a:solidFill>
                              <a:latin typeface="Cambria Math" panose="02040503050406030204" pitchFamily="18" charset="0"/>
                            </a:rPr>
                            <m:t>P</m:t>
                          </m:r>
                        </m:fName>
                        <m:e>
                          <m:d>
                            <m:dPr>
                              <m:ctrlPr>
                                <a:rPr lang="en-US" sz="1400" b="0" i="1" smtClean="0">
                                  <a:solidFill>
                                    <a:schemeClr val="accent2"/>
                                  </a:solidFill>
                                  <a:latin typeface="Cambria Math" panose="02040503050406030204" pitchFamily="18" charset="0"/>
                                </a:rPr>
                              </m:ctrlPr>
                            </m:dPr>
                            <m:e>
                              <m:r>
                                <a:rPr lang="en-US" sz="1400" b="0" i="1" smtClean="0">
                                  <a:solidFill>
                                    <a:schemeClr val="accent2"/>
                                  </a:solidFill>
                                  <a:latin typeface="Cambria Math" panose="02040503050406030204" pitchFamily="18" charset="0"/>
                                </a:rPr>
                                <m:t>𝐷</m:t>
                              </m:r>
                              <m:r>
                                <a:rPr lang="en-US" sz="1400" b="0" i="1" smtClean="0">
                                  <a:solidFill>
                                    <a:schemeClr val="accent2"/>
                                  </a:solidFill>
                                  <a:latin typeface="Cambria Math" panose="02040503050406030204" pitchFamily="18" charset="0"/>
                                </a:rPr>
                                <m:t>=1</m:t>
                              </m:r>
                            </m:e>
                            <m:e>
                              <m:r>
                                <a:rPr lang="en-US" sz="1400" b="0" i="1" smtClean="0">
                                  <a:solidFill>
                                    <a:schemeClr val="accent2"/>
                                  </a:solidFill>
                                  <a:latin typeface="Cambria Math" panose="02040503050406030204" pitchFamily="18" charset="0"/>
                                </a:rPr>
                                <m:t>𝑋</m:t>
                              </m:r>
                              <m:r>
                                <a:rPr lang="en-US" sz="1400" b="0" i="1" smtClean="0">
                                  <a:solidFill>
                                    <a:schemeClr val="accent2"/>
                                  </a:solidFill>
                                  <a:latin typeface="Cambria Math" panose="02040503050406030204" pitchFamily="18" charset="0"/>
                                </a:rPr>
                                <m:t>=1</m:t>
                              </m:r>
                            </m:e>
                          </m:d>
                          <m:r>
                            <a:rPr lang="en-US" sz="1400" b="0" i="1" smtClean="0">
                              <a:solidFill>
                                <a:schemeClr val="accent2"/>
                              </a:solidFill>
                              <a:latin typeface="Cambria Math" panose="02040503050406030204" pitchFamily="18" charset="0"/>
                            </a:rPr>
                            <m:t>=1/4</m:t>
                          </m:r>
                        </m:e>
                      </m:func>
                    </m:oMath>
                  </m:oMathPara>
                </a14:m>
                <a:endParaRPr lang="en-US" sz="1400" dirty="0">
                  <a:solidFill>
                    <a:schemeClr val="accent2"/>
                  </a:solidFill>
                  <a:latin typeface="+mj-lt"/>
                </a:endParaRPr>
              </a:p>
            </p:txBody>
          </p:sp>
        </mc:Choice>
        <mc:Fallback xmlns="">
          <p:sp>
            <p:nvSpPr>
              <p:cNvPr id="4" name="TextBox 3">
                <a:extLst>
                  <a:ext uri="{FF2B5EF4-FFF2-40B4-BE49-F238E27FC236}">
                    <a16:creationId xmlns:a16="http://schemas.microsoft.com/office/drawing/2014/main" id="{36F9DFD4-3E47-8658-47F1-EDE777AEEEC0}"/>
                  </a:ext>
                </a:extLst>
              </p:cNvPr>
              <p:cNvSpPr txBox="1">
                <a:spLocks noRot="1" noChangeAspect="1" noMove="1" noResize="1" noEditPoints="1" noAdjustHandles="1" noChangeArrowheads="1" noChangeShapeType="1" noTextEdit="1"/>
              </p:cNvSpPr>
              <p:nvPr/>
            </p:nvSpPr>
            <p:spPr>
              <a:xfrm>
                <a:off x="8293310" y="5377862"/>
                <a:ext cx="1972207" cy="307777"/>
              </a:xfrm>
              <a:prstGeom prst="rect">
                <a:avLst/>
              </a:prstGeom>
              <a:blipFill>
                <a:blip r:embed="rId4"/>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81198F0-2A26-002A-61CE-59D3BB3C3BBD}"/>
                  </a:ext>
                </a:extLst>
              </p:cNvPr>
              <p:cNvSpPr txBox="1"/>
              <p:nvPr/>
            </p:nvSpPr>
            <p:spPr>
              <a:xfrm>
                <a:off x="8293310" y="1467117"/>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1"/>
                              </a:solidFill>
                              <a:latin typeface="Cambria Math" panose="02040503050406030204" pitchFamily="18" charset="0"/>
                            </a:rPr>
                          </m:ctrlPr>
                        </m:funcPr>
                        <m:fName>
                          <m:r>
                            <m:rPr>
                              <m:sty m:val="p"/>
                            </m:rPr>
                            <a:rPr lang="en-US" sz="1400" b="0" i="0" smtClean="0">
                              <a:solidFill>
                                <a:schemeClr val="accent1"/>
                              </a:solidFill>
                              <a:latin typeface="Cambria Math" panose="02040503050406030204" pitchFamily="18" charset="0"/>
                            </a:rPr>
                            <m:t>P</m:t>
                          </m:r>
                        </m:fName>
                        <m:e>
                          <m:d>
                            <m:dPr>
                              <m:ctrlPr>
                                <a:rPr lang="en-US" sz="1400" b="0" i="1" smtClean="0">
                                  <a:solidFill>
                                    <a:schemeClr val="accent1"/>
                                  </a:solidFill>
                                  <a:latin typeface="Cambria Math" panose="02040503050406030204" pitchFamily="18" charset="0"/>
                                </a:rPr>
                              </m:ctrlPr>
                            </m:dPr>
                            <m:e>
                              <m:r>
                                <a:rPr lang="en-US" sz="1400" b="0" i="1" smtClean="0">
                                  <a:solidFill>
                                    <a:schemeClr val="accent1"/>
                                  </a:solidFill>
                                  <a:latin typeface="Cambria Math" panose="02040503050406030204" pitchFamily="18" charset="0"/>
                                </a:rPr>
                                <m:t>𝐷</m:t>
                              </m:r>
                              <m:r>
                                <a:rPr lang="en-US" sz="1400" b="0" i="1" smtClean="0">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𝑋</m:t>
                              </m:r>
                              <m:r>
                                <a:rPr lang="en-US" sz="1400" b="0" i="1" smtClean="0">
                                  <a:solidFill>
                                    <a:schemeClr val="accent1"/>
                                  </a:solidFill>
                                  <a:latin typeface="Cambria Math" panose="02040503050406030204" pitchFamily="18" charset="0"/>
                                </a:rPr>
                                <m:t>=1</m:t>
                              </m:r>
                            </m:e>
                          </m:d>
                          <m:r>
                            <a:rPr lang="en-US" sz="1400" b="0" i="1" smtClean="0">
                              <a:solidFill>
                                <a:schemeClr val="accent1"/>
                              </a:solidFill>
                              <a:latin typeface="Cambria Math" panose="02040503050406030204" pitchFamily="18" charset="0"/>
                            </a:rPr>
                            <m:t>=3/4</m:t>
                          </m:r>
                        </m:e>
                      </m:func>
                    </m:oMath>
                  </m:oMathPara>
                </a14:m>
                <a:endParaRPr lang="en-US" sz="1400" dirty="0">
                  <a:solidFill>
                    <a:schemeClr val="accent1"/>
                  </a:solidFill>
                  <a:latin typeface="+mj-lt"/>
                </a:endParaRPr>
              </a:p>
            </p:txBody>
          </p:sp>
        </mc:Choice>
        <mc:Fallback xmlns="">
          <p:sp>
            <p:nvSpPr>
              <p:cNvPr id="5" name="TextBox 4">
                <a:extLst>
                  <a:ext uri="{FF2B5EF4-FFF2-40B4-BE49-F238E27FC236}">
                    <a16:creationId xmlns:a16="http://schemas.microsoft.com/office/drawing/2014/main" id="{B81198F0-2A26-002A-61CE-59D3BB3C3BBD}"/>
                  </a:ext>
                </a:extLst>
              </p:cNvPr>
              <p:cNvSpPr txBox="1">
                <a:spLocks noRot="1" noChangeAspect="1" noMove="1" noResize="1" noEditPoints="1" noAdjustHandles="1" noChangeArrowheads="1" noChangeShapeType="1" noTextEdit="1"/>
              </p:cNvSpPr>
              <p:nvPr/>
            </p:nvSpPr>
            <p:spPr>
              <a:xfrm>
                <a:off x="8293310" y="1467117"/>
                <a:ext cx="1972207" cy="307777"/>
              </a:xfrm>
              <a:prstGeom prst="rect">
                <a:avLst/>
              </a:prstGeom>
              <a:blipFill>
                <a:blip r:embed="rId6"/>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725802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6B71-A8F1-A73D-D504-B9D04CD15411}"/>
              </a:ext>
            </a:extLst>
          </p:cNvPr>
          <p:cNvSpPr>
            <a:spLocks noGrp="1"/>
          </p:cNvSpPr>
          <p:nvPr>
            <p:ph type="title"/>
          </p:nvPr>
        </p:nvSpPr>
        <p:spPr/>
        <p:txBody>
          <a:bodyPr/>
          <a:lstStyle/>
          <a:p>
            <a:r>
              <a:rPr lang="en-US" dirty="0"/>
              <a:t>Conditional </a:t>
            </a:r>
            <a:r>
              <a:rPr lang="en-US" dirty="0" err="1"/>
              <a:t>Ignorability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81075B-35FB-7C01-DDA7-8B6C1F09DBB5}"/>
                  </a:ext>
                </a:extLst>
              </p:cNvPr>
              <p:cNvSpPr>
                <a:spLocks noGrp="1"/>
              </p:cNvSpPr>
              <p:nvPr>
                <p:ph idx="1"/>
              </p:nvPr>
            </p:nvSpPr>
            <p:spPr/>
            <p:txBody>
              <a:bodyPr/>
              <a:lstStyle/>
              <a:p>
                <a:r>
                  <a:rPr lang="en-US" dirty="0"/>
                  <a:t>For sub-populations with the same </a:t>
                </a:r>
                <a14:m>
                  <m:oMath xmlns:m="http://schemas.openxmlformats.org/officeDocument/2006/math">
                    <m:r>
                      <a:rPr lang="en-US" b="0" i="1" smtClean="0">
                        <a:latin typeface="Cambria Math" panose="02040503050406030204" pitchFamily="18" charset="0"/>
                      </a:rPr>
                      <m:t>𝑋</m:t>
                    </m:r>
                  </m:oMath>
                </a14:m>
                <a:r>
                  <a:rPr lang="en-US" dirty="0"/>
                  <a:t>, treatment is assigned as if RCT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𝑑</m:t>
                          </m:r>
                        </m:sup>
                      </m:sSup>
                      <m:r>
                        <a:rPr lang="en-US" i="1" spc="-80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𝐷</m:t>
                      </m:r>
                      <m:r>
                        <a:rPr lang="en-US" b="0" i="1" smtClean="0">
                          <a:latin typeface="Cambria Math" panose="02040503050406030204" pitchFamily="18" charset="0"/>
                        </a:rPr>
                        <m:t> | </m:t>
                      </m:r>
                      <m:r>
                        <a:rPr lang="en-US" b="0" i="1" smtClean="0">
                          <a:latin typeface="Cambria Math" panose="02040503050406030204" pitchFamily="18" charset="0"/>
                        </a:rPr>
                        <m:t>𝑋</m:t>
                      </m:r>
                    </m:oMath>
                  </m:oMathPara>
                </a14:m>
                <a:endParaRPr lang="en-US" dirty="0"/>
              </a:p>
              <a:p>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3E81075B-35FB-7C01-DDA7-8B6C1F09DBB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224329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7" name="Straight Connector 236">
            <a:extLst>
              <a:ext uri="{FF2B5EF4-FFF2-40B4-BE49-F238E27FC236}">
                <a16:creationId xmlns:a16="http://schemas.microsoft.com/office/drawing/2014/main" id="{8421BE94-97EC-DD2D-FB20-14BCF2A37071}"/>
              </a:ext>
            </a:extLst>
          </p:cNvPr>
          <p:cNvCxnSpPr>
            <a:cxnSpLocks/>
          </p:cNvCxnSpPr>
          <p:nvPr/>
        </p:nvCxnSpPr>
        <p:spPr>
          <a:xfrm>
            <a:off x="3633611" y="6419481"/>
            <a:ext cx="4895935" cy="35019"/>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27" name="Multiplication Sign 26">
            <a:extLst>
              <a:ext uri="{FF2B5EF4-FFF2-40B4-BE49-F238E27FC236}">
                <a16:creationId xmlns:a16="http://schemas.microsoft.com/office/drawing/2014/main" id="{EEA92579-382C-9976-ADBD-83A642D57B51}"/>
              </a:ext>
            </a:extLst>
          </p:cNvPr>
          <p:cNvSpPr/>
          <p:nvPr/>
        </p:nvSpPr>
        <p:spPr>
          <a:xfrm>
            <a:off x="2144269" y="231964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 name="Multiplication Sign 27">
            <a:extLst>
              <a:ext uri="{FF2B5EF4-FFF2-40B4-BE49-F238E27FC236}">
                <a16:creationId xmlns:a16="http://schemas.microsoft.com/office/drawing/2014/main" id="{99993DC6-6F0F-8389-3DE2-FEBB6222E79A}"/>
              </a:ext>
            </a:extLst>
          </p:cNvPr>
          <p:cNvSpPr/>
          <p:nvPr/>
        </p:nvSpPr>
        <p:spPr>
          <a:xfrm>
            <a:off x="2144269" y="273207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9" name="Multiplication Sign 28">
            <a:extLst>
              <a:ext uri="{FF2B5EF4-FFF2-40B4-BE49-F238E27FC236}">
                <a16:creationId xmlns:a16="http://schemas.microsoft.com/office/drawing/2014/main" id="{703EAF17-DCCC-D390-1958-7F87FE34E8F7}"/>
              </a:ext>
            </a:extLst>
          </p:cNvPr>
          <p:cNvSpPr/>
          <p:nvPr/>
        </p:nvSpPr>
        <p:spPr>
          <a:xfrm>
            <a:off x="2144269" y="285513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 name="Multiplication Sign 29">
            <a:extLst>
              <a:ext uri="{FF2B5EF4-FFF2-40B4-BE49-F238E27FC236}">
                <a16:creationId xmlns:a16="http://schemas.microsoft.com/office/drawing/2014/main" id="{6A2A1252-1366-5201-D1DA-805BBA31195F}"/>
              </a:ext>
            </a:extLst>
          </p:cNvPr>
          <p:cNvSpPr/>
          <p:nvPr/>
        </p:nvSpPr>
        <p:spPr>
          <a:xfrm>
            <a:off x="2144269" y="305207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1" name="Multiplication Sign 30">
            <a:extLst>
              <a:ext uri="{FF2B5EF4-FFF2-40B4-BE49-F238E27FC236}">
                <a16:creationId xmlns:a16="http://schemas.microsoft.com/office/drawing/2014/main" id="{051EE154-BB26-04A8-42E9-1C0AEE2A4B3C}"/>
              </a:ext>
            </a:extLst>
          </p:cNvPr>
          <p:cNvSpPr/>
          <p:nvPr/>
        </p:nvSpPr>
        <p:spPr>
          <a:xfrm>
            <a:off x="2144269" y="335543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2" name="Multiplication Sign 31">
            <a:extLst>
              <a:ext uri="{FF2B5EF4-FFF2-40B4-BE49-F238E27FC236}">
                <a16:creationId xmlns:a16="http://schemas.microsoft.com/office/drawing/2014/main" id="{CC4B5377-FF4F-0041-0C66-655FFF68B605}"/>
              </a:ext>
            </a:extLst>
          </p:cNvPr>
          <p:cNvSpPr/>
          <p:nvPr/>
        </p:nvSpPr>
        <p:spPr>
          <a:xfrm>
            <a:off x="2144269" y="389092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3" name="Multiplication Sign 32">
            <a:extLst>
              <a:ext uri="{FF2B5EF4-FFF2-40B4-BE49-F238E27FC236}">
                <a16:creationId xmlns:a16="http://schemas.microsoft.com/office/drawing/2014/main" id="{83B148AF-0509-FDE0-B04F-4F0263FBD12F}"/>
              </a:ext>
            </a:extLst>
          </p:cNvPr>
          <p:cNvSpPr/>
          <p:nvPr/>
        </p:nvSpPr>
        <p:spPr>
          <a:xfrm>
            <a:off x="2144269" y="190139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4" name="Plus Sign 33">
            <a:extLst>
              <a:ext uri="{FF2B5EF4-FFF2-40B4-BE49-F238E27FC236}">
                <a16:creationId xmlns:a16="http://schemas.microsoft.com/office/drawing/2014/main" id="{20CD8BED-EE96-8B81-3A7E-C3E469E8D5BA}"/>
              </a:ext>
            </a:extLst>
          </p:cNvPr>
          <p:cNvSpPr/>
          <p:nvPr/>
        </p:nvSpPr>
        <p:spPr>
          <a:xfrm>
            <a:off x="2144269" y="315681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5" name="Plus Sign 34">
            <a:extLst>
              <a:ext uri="{FF2B5EF4-FFF2-40B4-BE49-F238E27FC236}">
                <a16:creationId xmlns:a16="http://schemas.microsoft.com/office/drawing/2014/main" id="{AFA24F12-5780-DA2A-FF9D-3A7ACA6B5448}"/>
              </a:ext>
            </a:extLst>
          </p:cNvPr>
          <p:cNvSpPr/>
          <p:nvPr/>
        </p:nvSpPr>
        <p:spPr>
          <a:xfrm>
            <a:off x="2144269" y="364378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6" name="Plus Sign 35">
            <a:extLst>
              <a:ext uri="{FF2B5EF4-FFF2-40B4-BE49-F238E27FC236}">
                <a16:creationId xmlns:a16="http://schemas.microsoft.com/office/drawing/2014/main" id="{C07AA722-3EAE-868E-1C4A-B428748FF233}"/>
              </a:ext>
            </a:extLst>
          </p:cNvPr>
          <p:cNvSpPr/>
          <p:nvPr/>
        </p:nvSpPr>
        <p:spPr>
          <a:xfrm>
            <a:off x="2144269" y="411769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7" name="Plus Sign 36">
            <a:extLst>
              <a:ext uri="{FF2B5EF4-FFF2-40B4-BE49-F238E27FC236}">
                <a16:creationId xmlns:a16="http://schemas.microsoft.com/office/drawing/2014/main" id="{831FFD13-BF18-567E-8CD5-C58F9DE67828}"/>
              </a:ext>
            </a:extLst>
          </p:cNvPr>
          <p:cNvSpPr/>
          <p:nvPr/>
        </p:nvSpPr>
        <p:spPr>
          <a:xfrm>
            <a:off x="2144269" y="429432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8" name="Plus Sign 37">
            <a:extLst>
              <a:ext uri="{FF2B5EF4-FFF2-40B4-BE49-F238E27FC236}">
                <a16:creationId xmlns:a16="http://schemas.microsoft.com/office/drawing/2014/main" id="{0B4C7067-6E9C-7F54-A8C9-D7520FBAF8ED}"/>
              </a:ext>
            </a:extLst>
          </p:cNvPr>
          <p:cNvSpPr/>
          <p:nvPr/>
        </p:nvSpPr>
        <p:spPr>
          <a:xfrm>
            <a:off x="2144269" y="442641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9" name="Plus Sign 38">
            <a:extLst>
              <a:ext uri="{FF2B5EF4-FFF2-40B4-BE49-F238E27FC236}">
                <a16:creationId xmlns:a16="http://schemas.microsoft.com/office/drawing/2014/main" id="{035970CF-4BFA-ED57-D420-C0A3507EA316}"/>
              </a:ext>
            </a:extLst>
          </p:cNvPr>
          <p:cNvSpPr/>
          <p:nvPr/>
        </p:nvSpPr>
        <p:spPr>
          <a:xfrm>
            <a:off x="2144269" y="470728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0" name="Plus Sign 39">
            <a:extLst>
              <a:ext uri="{FF2B5EF4-FFF2-40B4-BE49-F238E27FC236}">
                <a16:creationId xmlns:a16="http://schemas.microsoft.com/office/drawing/2014/main" id="{0379940B-3354-0FCF-A561-CFC931BF0B46}"/>
              </a:ext>
            </a:extLst>
          </p:cNvPr>
          <p:cNvSpPr/>
          <p:nvPr/>
        </p:nvSpPr>
        <p:spPr>
          <a:xfrm>
            <a:off x="2144269" y="51789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3A34BCEA-86C9-9771-356C-AEDCEE5AC51E}"/>
              </a:ext>
            </a:extLst>
          </p:cNvPr>
          <p:cNvCxnSpPr>
            <a:cxnSpLocks/>
          </p:cNvCxnSpPr>
          <p:nvPr/>
        </p:nvCxnSpPr>
        <p:spPr>
          <a:xfrm>
            <a:off x="431800" y="5681133"/>
            <a:ext cx="11167533" cy="46567"/>
          </a:xfrm>
          <a:prstGeom prst="line">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460998E0-A513-9761-6F22-13E72287D8E8}"/>
              </a:ext>
            </a:extLst>
          </p:cNvPr>
          <p:cNvCxnSpPr>
            <a:cxnSpLocks/>
          </p:cNvCxnSpPr>
          <p:nvPr/>
        </p:nvCxnSpPr>
        <p:spPr>
          <a:xfrm flipV="1">
            <a:off x="4422177"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FBD21485-480A-E8AA-351A-957FA1778DE2}"/>
              </a:ext>
            </a:extLst>
          </p:cNvPr>
          <p:cNvCxnSpPr>
            <a:cxnSpLocks/>
          </p:cNvCxnSpPr>
          <p:nvPr/>
        </p:nvCxnSpPr>
        <p:spPr>
          <a:xfrm flipV="1">
            <a:off x="7846941"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27A6BE79-D3EC-04EB-A742-B7D376838968}"/>
              </a:ext>
            </a:extLst>
          </p:cNvPr>
          <p:cNvCxnSpPr>
            <a:cxnSpLocks/>
          </p:cNvCxnSpPr>
          <p:nvPr/>
        </p:nvCxnSpPr>
        <p:spPr>
          <a:xfrm flipV="1">
            <a:off x="10234542"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7456A969-0AC3-4122-6BED-AF755C2D46E9}"/>
              </a:ext>
            </a:extLst>
          </p:cNvPr>
          <p:cNvCxnSpPr>
            <a:cxnSpLocks/>
          </p:cNvCxnSpPr>
          <p:nvPr/>
        </p:nvCxnSpPr>
        <p:spPr>
          <a:xfrm flipV="1">
            <a:off x="2081487" y="1228469"/>
            <a:ext cx="0" cy="4986866"/>
          </a:xfrm>
          <a:prstGeom prst="line">
            <a:avLst/>
          </a:prstGeom>
          <a:ln w="38100"/>
        </p:spPr>
        <p:style>
          <a:lnRef idx="1">
            <a:schemeClr val="dk1"/>
          </a:lnRef>
          <a:fillRef idx="0">
            <a:schemeClr val="dk1"/>
          </a:fillRef>
          <a:effectRef idx="0">
            <a:schemeClr val="dk1"/>
          </a:effectRef>
          <a:fontRef idx="minor">
            <a:schemeClr val="tx1"/>
          </a:fontRef>
        </p:style>
      </p:cxnSp>
      <p:sp>
        <p:nvSpPr>
          <p:cNvPr id="52" name="Freeform: Shape 51">
            <a:extLst>
              <a:ext uri="{FF2B5EF4-FFF2-40B4-BE49-F238E27FC236}">
                <a16:creationId xmlns:a16="http://schemas.microsoft.com/office/drawing/2014/main" id="{29EBE9D5-5E97-8071-9658-2288C1172A9F}"/>
              </a:ext>
            </a:extLst>
          </p:cNvPr>
          <p:cNvSpPr/>
          <p:nvPr/>
        </p:nvSpPr>
        <p:spPr>
          <a:xfrm>
            <a:off x="1378763"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Shape 52">
            <a:extLst>
              <a:ext uri="{FF2B5EF4-FFF2-40B4-BE49-F238E27FC236}">
                <a16:creationId xmlns:a16="http://schemas.microsoft.com/office/drawing/2014/main" id="{2126C67C-C635-B4F5-8219-86907D4B1687}"/>
              </a:ext>
            </a:extLst>
          </p:cNvPr>
          <p:cNvSpPr/>
          <p:nvPr/>
        </p:nvSpPr>
        <p:spPr>
          <a:xfrm>
            <a:off x="1392036"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cxnSp>
        <p:nvCxnSpPr>
          <p:cNvPr id="47" name="Straight Arrow Connector 46">
            <a:extLst>
              <a:ext uri="{FF2B5EF4-FFF2-40B4-BE49-F238E27FC236}">
                <a16:creationId xmlns:a16="http://schemas.microsoft.com/office/drawing/2014/main" id="{E395F0E6-0359-762E-4E4D-6F157D714521}"/>
              </a:ext>
            </a:extLst>
          </p:cNvPr>
          <p:cNvCxnSpPr>
            <a:cxnSpLocks/>
          </p:cNvCxnSpPr>
          <p:nvPr/>
        </p:nvCxnSpPr>
        <p:spPr>
          <a:xfrm>
            <a:off x="2658879" y="3628689"/>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B6406AC7-55B5-19D9-9F62-3EE806861068}"/>
                  </a:ext>
                </a:extLst>
              </p:cNvPr>
              <p:cNvSpPr txBox="1"/>
              <p:nvPr/>
            </p:nvSpPr>
            <p:spPr>
              <a:xfrm>
                <a:off x="2460623" y="3655661"/>
                <a:ext cx="1200785" cy="1218923"/>
              </a:xfrm>
              <a:prstGeom prst="rect">
                <a:avLst/>
              </a:prstGeom>
              <a:noFill/>
            </p:spPr>
            <p:txBody>
              <a:bodyPr wrap="square" rtlCol="0">
                <a:spAutoFit/>
              </a:bodyPr>
              <a:lstStyle/>
              <a:p>
                <a:pPr algn="ctr"/>
                <a:r>
                  <a:rPr lang="en-US" dirty="0">
                    <a:latin typeface="+mj-lt"/>
                  </a:rPr>
                  <a:t>Selection based on X, U</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55" name="TextBox 54">
                <a:extLst>
                  <a:ext uri="{FF2B5EF4-FFF2-40B4-BE49-F238E27FC236}">
                    <a16:creationId xmlns:a16="http://schemas.microsoft.com/office/drawing/2014/main" id="{B6406AC7-55B5-19D9-9F62-3EE806861068}"/>
                  </a:ext>
                </a:extLst>
              </p:cNvPr>
              <p:cNvSpPr txBox="1">
                <a:spLocks noRot="1" noChangeAspect="1" noMove="1" noResize="1" noEditPoints="1" noAdjustHandles="1" noChangeArrowheads="1" noChangeShapeType="1" noTextEdit="1"/>
              </p:cNvSpPr>
              <p:nvPr/>
            </p:nvSpPr>
            <p:spPr>
              <a:xfrm>
                <a:off x="2460623" y="3655661"/>
                <a:ext cx="1200785" cy="1218923"/>
              </a:xfrm>
              <a:prstGeom prst="rect">
                <a:avLst/>
              </a:prstGeom>
              <a:blipFill>
                <a:blip r:embed="rId2"/>
                <a:stretch>
                  <a:fillRect t="-3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546B1BCF-574D-F3CC-DA51-B95996A10D50}"/>
                  </a:ext>
                </a:extLst>
              </p:cNvPr>
              <p:cNvSpPr txBox="1"/>
              <p:nvPr/>
            </p:nvSpPr>
            <p:spPr>
              <a:xfrm>
                <a:off x="1699062"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56" name="TextBox 55">
                <a:extLst>
                  <a:ext uri="{FF2B5EF4-FFF2-40B4-BE49-F238E27FC236}">
                    <a16:creationId xmlns:a16="http://schemas.microsoft.com/office/drawing/2014/main" id="{546B1BCF-574D-F3CC-DA51-B95996A10D50}"/>
                  </a:ext>
                </a:extLst>
              </p:cNvPr>
              <p:cNvSpPr txBox="1">
                <a:spLocks noRot="1" noChangeAspect="1" noMove="1" noResize="1" noEditPoints="1" noAdjustHandles="1" noChangeArrowheads="1" noChangeShapeType="1" noTextEdit="1"/>
              </p:cNvSpPr>
              <p:nvPr/>
            </p:nvSpPr>
            <p:spPr>
              <a:xfrm>
                <a:off x="1699062" y="867794"/>
                <a:ext cx="862352" cy="387927"/>
              </a:xfrm>
              <a:prstGeom prst="rect">
                <a:avLst/>
              </a:prstGeom>
              <a:blipFill>
                <a:blip r:embed="rId3"/>
                <a:stretch>
                  <a:fillRect b="-12500"/>
                </a:stretch>
              </a:blipFill>
            </p:spPr>
            <p:txBody>
              <a:bodyPr/>
              <a:lstStyle/>
              <a:p>
                <a:r>
                  <a:rPr lang="en-US">
                    <a:noFill/>
                  </a:rPr>
                  <a:t> </a:t>
                </a:r>
              </a:p>
            </p:txBody>
          </p:sp>
        </mc:Fallback>
      </mc:AlternateContent>
      <p:sp>
        <p:nvSpPr>
          <p:cNvPr id="57" name="Freeform: Shape 56">
            <a:extLst>
              <a:ext uri="{FF2B5EF4-FFF2-40B4-BE49-F238E27FC236}">
                <a16:creationId xmlns:a16="http://schemas.microsoft.com/office/drawing/2014/main" id="{5D4079AD-0B7C-1F38-40A9-A1A79D208FF5}"/>
              </a:ext>
            </a:extLst>
          </p:cNvPr>
          <p:cNvSpPr/>
          <p:nvPr/>
        </p:nvSpPr>
        <p:spPr>
          <a:xfrm>
            <a:off x="355007" y="1754665"/>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Connector 58">
            <a:extLst>
              <a:ext uri="{FF2B5EF4-FFF2-40B4-BE49-F238E27FC236}">
                <a16:creationId xmlns:a16="http://schemas.microsoft.com/office/drawing/2014/main" id="{A9026791-9B86-A2F7-7E20-4B297E34F07D}"/>
              </a:ext>
            </a:extLst>
          </p:cNvPr>
          <p:cNvCxnSpPr>
            <a:cxnSpLocks/>
          </p:cNvCxnSpPr>
          <p:nvPr/>
        </p:nvCxnSpPr>
        <p:spPr>
          <a:xfrm flipV="1">
            <a:off x="1145920"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4BCE5F-5201-6BAD-A3B3-5C2C6A56ED15}"/>
                  </a:ext>
                </a:extLst>
              </p:cNvPr>
              <p:cNvSpPr txBox="1"/>
              <p:nvPr/>
            </p:nvSpPr>
            <p:spPr>
              <a:xfrm>
                <a:off x="97916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61" name="TextBox 60">
                <a:extLst>
                  <a:ext uri="{FF2B5EF4-FFF2-40B4-BE49-F238E27FC236}">
                    <a16:creationId xmlns:a16="http://schemas.microsoft.com/office/drawing/2014/main" id="{C44BCE5F-5201-6BAD-A3B3-5C2C6A56ED15}"/>
                  </a:ext>
                </a:extLst>
              </p:cNvPr>
              <p:cNvSpPr txBox="1">
                <a:spLocks noRot="1" noChangeAspect="1" noMove="1" noResize="1" noEditPoints="1" noAdjustHandles="1" noChangeArrowheads="1" noChangeShapeType="1" noTextEdit="1"/>
              </p:cNvSpPr>
              <p:nvPr/>
            </p:nvSpPr>
            <p:spPr>
              <a:xfrm>
                <a:off x="979163" y="867794"/>
                <a:ext cx="633891" cy="38792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AB207A3-5EA4-2426-A507-65C9AB52C1BF}"/>
                  </a:ext>
                </a:extLst>
              </p:cNvPr>
              <p:cNvSpPr txBox="1"/>
              <p:nvPr/>
            </p:nvSpPr>
            <p:spPr>
              <a:xfrm>
                <a:off x="1394960" y="2676582"/>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=1</m:t>
                      </m:r>
                    </m:oMath>
                  </m:oMathPara>
                </a14:m>
                <a:endParaRPr lang="en-US" sz="1200" dirty="0">
                  <a:latin typeface="+mj-lt"/>
                </a:endParaRPr>
              </a:p>
            </p:txBody>
          </p:sp>
        </mc:Choice>
        <mc:Fallback xmlns="">
          <p:sp>
            <p:nvSpPr>
              <p:cNvPr id="62" name="TextBox 61">
                <a:extLst>
                  <a:ext uri="{FF2B5EF4-FFF2-40B4-BE49-F238E27FC236}">
                    <a16:creationId xmlns:a16="http://schemas.microsoft.com/office/drawing/2014/main" id="{5AB207A3-5EA4-2426-A507-65C9AB52C1BF}"/>
                  </a:ext>
                </a:extLst>
              </p:cNvPr>
              <p:cNvSpPr txBox="1">
                <a:spLocks noRot="1" noChangeAspect="1" noMove="1" noResize="1" noEditPoints="1" noAdjustHandles="1" noChangeArrowheads="1" noChangeShapeType="1" noTextEdit="1"/>
              </p:cNvSpPr>
              <p:nvPr/>
            </p:nvSpPr>
            <p:spPr>
              <a:xfrm>
                <a:off x="1394960" y="2676582"/>
                <a:ext cx="609013"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0A2A2EF-C83F-39FD-F5F3-0BBDD36582F0}"/>
                  </a:ext>
                </a:extLst>
              </p:cNvPr>
              <p:cNvSpPr txBox="1"/>
              <p:nvPr/>
            </p:nvSpPr>
            <p:spPr>
              <a:xfrm>
                <a:off x="1361292" y="4344388"/>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=0</m:t>
                      </m:r>
                    </m:oMath>
                  </m:oMathPara>
                </a14:m>
                <a:endParaRPr lang="en-US" sz="1200" dirty="0">
                  <a:latin typeface="+mj-lt"/>
                </a:endParaRPr>
              </a:p>
            </p:txBody>
          </p:sp>
        </mc:Choice>
        <mc:Fallback xmlns="">
          <p:sp>
            <p:nvSpPr>
              <p:cNvPr id="63" name="TextBox 62">
                <a:extLst>
                  <a:ext uri="{FF2B5EF4-FFF2-40B4-BE49-F238E27FC236}">
                    <a16:creationId xmlns:a16="http://schemas.microsoft.com/office/drawing/2014/main" id="{A0A2A2EF-C83F-39FD-F5F3-0BBDD36582F0}"/>
                  </a:ext>
                </a:extLst>
              </p:cNvPr>
              <p:cNvSpPr txBox="1">
                <a:spLocks noRot="1" noChangeAspect="1" noMove="1" noResize="1" noEditPoints="1" noAdjustHandles="1" noChangeArrowheads="1" noChangeShapeType="1" noTextEdit="1"/>
              </p:cNvSpPr>
              <p:nvPr/>
            </p:nvSpPr>
            <p:spPr>
              <a:xfrm>
                <a:off x="1361292" y="4344388"/>
                <a:ext cx="609013"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5CDC900-BB1D-6409-43E2-CF52BD87C18A}"/>
                  </a:ext>
                </a:extLst>
              </p:cNvPr>
              <p:cNvSpPr txBox="1"/>
              <p:nvPr/>
            </p:nvSpPr>
            <p:spPr>
              <a:xfrm>
                <a:off x="3775012"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 </m:t>
                      </m:r>
                      <m:r>
                        <a:rPr lang="en-US" b="0" i="1" smtClean="0">
                          <a:latin typeface="Cambria Math" panose="02040503050406030204" pitchFamily="18" charset="0"/>
                        </a:rPr>
                        <m:t>𝑋</m:t>
                      </m:r>
                    </m:oMath>
                  </m:oMathPara>
                </a14:m>
                <a:endParaRPr lang="en-US" dirty="0">
                  <a:latin typeface="+mj-lt"/>
                </a:endParaRPr>
              </a:p>
            </p:txBody>
          </p:sp>
        </mc:Choice>
        <mc:Fallback xmlns="">
          <p:sp>
            <p:nvSpPr>
              <p:cNvPr id="66" name="TextBox 65">
                <a:extLst>
                  <a:ext uri="{FF2B5EF4-FFF2-40B4-BE49-F238E27FC236}">
                    <a16:creationId xmlns:a16="http://schemas.microsoft.com/office/drawing/2014/main" id="{65CDC900-BB1D-6409-43E2-CF52BD87C18A}"/>
                  </a:ext>
                </a:extLst>
              </p:cNvPr>
              <p:cNvSpPr txBox="1">
                <a:spLocks noRot="1" noChangeAspect="1" noMove="1" noResize="1" noEditPoints="1" noAdjustHandles="1" noChangeArrowheads="1" noChangeShapeType="1" noTextEdit="1"/>
              </p:cNvSpPr>
              <p:nvPr/>
            </p:nvSpPr>
            <p:spPr>
              <a:xfrm>
                <a:off x="3775012" y="867794"/>
                <a:ext cx="1294329" cy="369332"/>
              </a:xfrm>
              <a:prstGeom prst="rect">
                <a:avLst/>
              </a:prstGeom>
              <a:blipFill>
                <a:blip r:embed="rId7"/>
                <a:stretch>
                  <a:fillRect b="-13115"/>
                </a:stretch>
              </a:blipFill>
            </p:spPr>
            <p:txBody>
              <a:bodyPr/>
              <a:lstStyle/>
              <a:p>
                <a:r>
                  <a:rPr lang="en-US">
                    <a:noFill/>
                  </a:rPr>
                  <a:t> </a:t>
                </a:r>
              </a:p>
            </p:txBody>
          </p:sp>
        </mc:Fallback>
      </mc:AlternateContent>
      <p:sp>
        <p:nvSpPr>
          <p:cNvPr id="81" name="Multiplication Sign 80">
            <a:extLst>
              <a:ext uri="{FF2B5EF4-FFF2-40B4-BE49-F238E27FC236}">
                <a16:creationId xmlns:a16="http://schemas.microsoft.com/office/drawing/2014/main" id="{9BD2FC51-95C9-BEA4-3574-10430E548442}"/>
              </a:ext>
            </a:extLst>
          </p:cNvPr>
          <p:cNvSpPr/>
          <p:nvPr/>
        </p:nvSpPr>
        <p:spPr>
          <a:xfrm>
            <a:off x="2144269" y="261855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2" name="Multiplication Sign 81">
            <a:extLst>
              <a:ext uri="{FF2B5EF4-FFF2-40B4-BE49-F238E27FC236}">
                <a16:creationId xmlns:a16="http://schemas.microsoft.com/office/drawing/2014/main" id="{5219C919-045F-F127-1070-09FA29270361}"/>
              </a:ext>
            </a:extLst>
          </p:cNvPr>
          <p:cNvSpPr/>
          <p:nvPr/>
        </p:nvSpPr>
        <p:spPr>
          <a:xfrm>
            <a:off x="2144269" y="295740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3" name="Plus Sign 82">
            <a:extLst>
              <a:ext uri="{FF2B5EF4-FFF2-40B4-BE49-F238E27FC236}">
                <a16:creationId xmlns:a16="http://schemas.microsoft.com/office/drawing/2014/main" id="{E97051DA-D8F4-5183-B854-7653411939B2}"/>
              </a:ext>
            </a:extLst>
          </p:cNvPr>
          <p:cNvSpPr/>
          <p:nvPr/>
        </p:nvSpPr>
        <p:spPr>
          <a:xfrm>
            <a:off x="2144269" y="453880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4" name="Plus Sign 83">
            <a:extLst>
              <a:ext uri="{FF2B5EF4-FFF2-40B4-BE49-F238E27FC236}">
                <a16:creationId xmlns:a16="http://schemas.microsoft.com/office/drawing/2014/main" id="{3D11AD4A-342C-00A2-AB01-D61AF5C0FE1A}"/>
              </a:ext>
            </a:extLst>
          </p:cNvPr>
          <p:cNvSpPr/>
          <p:nvPr/>
        </p:nvSpPr>
        <p:spPr>
          <a:xfrm>
            <a:off x="2144269" y="488299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CFB601F-6BB9-45B9-C72A-1C161436B3FC}"/>
              </a:ext>
            </a:extLst>
          </p:cNvPr>
          <p:cNvSpPr/>
          <p:nvPr/>
        </p:nvSpPr>
        <p:spPr>
          <a:xfrm>
            <a:off x="1180429" y="237383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922F5A4-2BF8-1FEF-F947-41180242D27F}"/>
              </a:ext>
            </a:extLst>
          </p:cNvPr>
          <p:cNvSpPr/>
          <p:nvPr/>
        </p:nvSpPr>
        <p:spPr>
          <a:xfrm>
            <a:off x="1180429" y="278626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75FB31A2-345D-B27E-386D-D6DA21E377F6}"/>
              </a:ext>
            </a:extLst>
          </p:cNvPr>
          <p:cNvSpPr/>
          <p:nvPr/>
        </p:nvSpPr>
        <p:spPr>
          <a:xfrm>
            <a:off x="1180429" y="29093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31BA6A3-02F8-0A60-8444-79913F71E8ED}"/>
              </a:ext>
            </a:extLst>
          </p:cNvPr>
          <p:cNvSpPr/>
          <p:nvPr/>
        </p:nvSpPr>
        <p:spPr>
          <a:xfrm>
            <a:off x="1180429" y="310626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775F5C3C-2C14-A34E-9DCE-CF42247E3185}"/>
              </a:ext>
            </a:extLst>
          </p:cNvPr>
          <p:cNvSpPr/>
          <p:nvPr/>
        </p:nvSpPr>
        <p:spPr>
          <a:xfrm>
            <a:off x="1180429" y="340962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0323EF78-B463-00A4-E26F-250F86711A65}"/>
              </a:ext>
            </a:extLst>
          </p:cNvPr>
          <p:cNvSpPr/>
          <p:nvPr/>
        </p:nvSpPr>
        <p:spPr>
          <a:xfrm>
            <a:off x="1180429" y="39451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4BA914C-65B2-85BF-B69D-841149A2B43D}"/>
              </a:ext>
            </a:extLst>
          </p:cNvPr>
          <p:cNvSpPr/>
          <p:nvPr/>
        </p:nvSpPr>
        <p:spPr>
          <a:xfrm>
            <a:off x="1180429" y="195557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8845C0DB-7E33-6E10-C661-316B5B0E57ED}"/>
              </a:ext>
            </a:extLst>
          </p:cNvPr>
          <p:cNvSpPr/>
          <p:nvPr/>
        </p:nvSpPr>
        <p:spPr>
          <a:xfrm>
            <a:off x="1180429" y="321100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F455FD22-195B-B4D8-CE5F-41694754316E}"/>
              </a:ext>
            </a:extLst>
          </p:cNvPr>
          <p:cNvSpPr/>
          <p:nvPr/>
        </p:nvSpPr>
        <p:spPr>
          <a:xfrm>
            <a:off x="1180429" y="36979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7D16DEDB-D9AB-0A5D-8E8F-19ED2088855E}"/>
              </a:ext>
            </a:extLst>
          </p:cNvPr>
          <p:cNvSpPr/>
          <p:nvPr/>
        </p:nvSpPr>
        <p:spPr>
          <a:xfrm>
            <a:off x="1180429" y="417188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E48287A7-9E39-D428-8C4F-1C8B57ACC5D2}"/>
              </a:ext>
            </a:extLst>
          </p:cNvPr>
          <p:cNvSpPr/>
          <p:nvPr/>
        </p:nvSpPr>
        <p:spPr>
          <a:xfrm>
            <a:off x="1180429" y="43485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8B96E267-FD4F-7528-B3E2-E6C604CB1091}"/>
              </a:ext>
            </a:extLst>
          </p:cNvPr>
          <p:cNvSpPr/>
          <p:nvPr/>
        </p:nvSpPr>
        <p:spPr>
          <a:xfrm>
            <a:off x="1180429" y="44806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AC2C73B3-386C-D172-1575-E5DBC1D805BA}"/>
              </a:ext>
            </a:extLst>
          </p:cNvPr>
          <p:cNvSpPr/>
          <p:nvPr/>
        </p:nvSpPr>
        <p:spPr>
          <a:xfrm>
            <a:off x="1180429" y="47614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C1E782B-8247-E1C6-633A-7567652426E8}"/>
              </a:ext>
            </a:extLst>
          </p:cNvPr>
          <p:cNvSpPr/>
          <p:nvPr/>
        </p:nvSpPr>
        <p:spPr>
          <a:xfrm>
            <a:off x="1180429" y="523315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FDBE11A9-3BA4-4370-D66C-B0C85A095E55}"/>
              </a:ext>
            </a:extLst>
          </p:cNvPr>
          <p:cNvSpPr/>
          <p:nvPr/>
        </p:nvSpPr>
        <p:spPr>
          <a:xfrm>
            <a:off x="1180429" y="26727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56BAC54B-5C5B-88FF-444D-14710ECFE1CC}"/>
              </a:ext>
            </a:extLst>
          </p:cNvPr>
          <p:cNvSpPr/>
          <p:nvPr/>
        </p:nvSpPr>
        <p:spPr>
          <a:xfrm>
            <a:off x="1180429" y="301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BD5D82C3-2A56-FB4E-BF57-D32E21A272CD}"/>
              </a:ext>
            </a:extLst>
          </p:cNvPr>
          <p:cNvSpPr/>
          <p:nvPr/>
        </p:nvSpPr>
        <p:spPr>
          <a:xfrm>
            <a:off x="1180429" y="459299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95EB9BB8-AEC7-08F3-3F2A-B91D531EF1E6}"/>
              </a:ext>
            </a:extLst>
          </p:cNvPr>
          <p:cNvSpPr/>
          <p:nvPr/>
        </p:nvSpPr>
        <p:spPr>
          <a:xfrm>
            <a:off x="1180429" y="493718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3" name="Multiplication Sign 102">
            <a:extLst>
              <a:ext uri="{FF2B5EF4-FFF2-40B4-BE49-F238E27FC236}">
                <a16:creationId xmlns:a16="http://schemas.microsoft.com/office/drawing/2014/main" id="{7EB76019-72FD-F139-81F7-A02C4D18BEDE}"/>
              </a:ext>
            </a:extLst>
          </p:cNvPr>
          <p:cNvSpPr/>
          <p:nvPr/>
        </p:nvSpPr>
        <p:spPr>
          <a:xfrm>
            <a:off x="4455571" y="231889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4" name="Multiplication Sign 103">
            <a:extLst>
              <a:ext uri="{FF2B5EF4-FFF2-40B4-BE49-F238E27FC236}">
                <a16:creationId xmlns:a16="http://schemas.microsoft.com/office/drawing/2014/main" id="{6F009802-9A38-9D3A-171A-2E046B601B5B}"/>
              </a:ext>
            </a:extLst>
          </p:cNvPr>
          <p:cNvSpPr/>
          <p:nvPr/>
        </p:nvSpPr>
        <p:spPr>
          <a:xfrm>
            <a:off x="4455571" y="273132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5" name="Multiplication Sign 104">
            <a:extLst>
              <a:ext uri="{FF2B5EF4-FFF2-40B4-BE49-F238E27FC236}">
                <a16:creationId xmlns:a16="http://schemas.microsoft.com/office/drawing/2014/main" id="{061E2487-8687-1B14-5B45-EA4E7C958863}"/>
              </a:ext>
            </a:extLst>
          </p:cNvPr>
          <p:cNvSpPr/>
          <p:nvPr/>
        </p:nvSpPr>
        <p:spPr>
          <a:xfrm>
            <a:off x="4455571" y="285438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6" name="Multiplication Sign 105">
            <a:extLst>
              <a:ext uri="{FF2B5EF4-FFF2-40B4-BE49-F238E27FC236}">
                <a16:creationId xmlns:a16="http://schemas.microsoft.com/office/drawing/2014/main" id="{3DB6320B-E6F5-F8E3-D3B8-27D5D512986E}"/>
              </a:ext>
            </a:extLst>
          </p:cNvPr>
          <p:cNvSpPr/>
          <p:nvPr/>
        </p:nvSpPr>
        <p:spPr>
          <a:xfrm>
            <a:off x="4455571" y="3051324"/>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7" name="Multiplication Sign 106">
            <a:extLst>
              <a:ext uri="{FF2B5EF4-FFF2-40B4-BE49-F238E27FC236}">
                <a16:creationId xmlns:a16="http://schemas.microsoft.com/office/drawing/2014/main" id="{157D27E3-5905-1404-7687-52877F386079}"/>
              </a:ext>
            </a:extLst>
          </p:cNvPr>
          <p:cNvSpPr/>
          <p:nvPr/>
        </p:nvSpPr>
        <p:spPr>
          <a:xfrm>
            <a:off x="4455571" y="335468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8" name="Multiplication Sign 107">
            <a:extLst>
              <a:ext uri="{FF2B5EF4-FFF2-40B4-BE49-F238E27FC236}">
                <a16:creationId xmlns:a16="http://schemas.microsoft.com/office/drawing/2014/main" id="{9A56736C-FF45-91A7-12CA-86A1CBCD5037}"/>
              </a:ext>
            </a:extLst>
          </p:cNvPr>
          <p:cNvSpPr/>
          <p:nvPr/>
        </p:nvSpPr>
        <p:spPr>
          <a:xfrm>
            <a:off x="445557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9" name="Multiplication Sign 108">
            <a:extLst>
              <a:ext uri="{FF2B5EF4-FFF2-40B4-BE49-F238E27FC236}">
                <a16:creationId xmlns:a16="http://schemas.microsoft.com/office/drawing/2014/main" id="{6F80E243-E0C9-4825-81A0-4A88718B2F5D}"/>
              </a:ext>
            </a:extLst>
          </p:cNvPr>
          <p:cNvSpPr/>
          <p:nvPr/>
        </p:nvSpPr>
        <p:spPr>
          <a:xfrm>
            <a:off x="445557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0" name="Plus Sign 109">
            <a:extLst>
              <a:ext uri="{FF2B5EF4-FFF2-40B4-BE49-F238E27FC236}">
                <a16:creationId xmlns:a16="http://schemas.microsoft.com/office/drawing/2014/main" id="{D4C810E3-0F05-35F7-3657-D94B0A311BCF}"/>
              </a:ext>
            </a:extLst>
          </p:cNvPr>
          <p:cNvSpPr/>
          <p:nvPr/>
        </p:nvSpPr>
        <p:spPr>
          <a:xfrm>
            <a:off x="445557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1" name="Plus Sign 110">
            <a:extLst>
              <a:ext uri="{FF2B5EF4-FFF2-40B4-BE49-F238E27FC236}">
                <a16:creationId xmlns:a16="http://schemas.microsoft.com/office/drawing/2014/main" id="{5394FC76-FB7F-6B0E-47A5-4C74E07DD421}"/>
              </a:ext>
            </a:extLst>
          </p:cNvPr>
          <p:cNvSpPr/>
          <p:nvPr/>
        </p:nvSpPr>
        <p:spPr>
          <a:xfrm>
            <a:off x="445557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2" name="Plus Sign 111">
            <a:extLst>
              <a:ext uri="{FF2B5EF4-FFF2-40B4-BE49-F238E27FC236}">
                <a16:creationId xmlns:a16="http://schemas.microsoft.com/office/drawing/2014/main" id="{2DC8F9C7-8449-9D16-27A6-C13872910C2F}"/>
              </a:ext>
            </a:extLst>
          </p:cNvPr>
          <p:cNvSpPr/>
          <p:nvPr/>
        </p:nvSpPr>
        <p:spPr>
          <a:xfrm>
            <a:off x="445557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3" name="Plus Sign 112">
            <a:extLst>
              <a:ext uri="{FF2B5EF4-FFF2-40B4-BE49-F238E27FC236}">
                <a16:creationId xmlns:a16="http://schemas.microsoft.com/office/drawing/2014/main" id="{ABC98AC2-5131-9691-EE59-27FDFC973269}"/>
              </a:ext>
            </a:extLst>
          </p:cNvPr>
          <p:cNvSpPr/>
          <p:nvPr/>
        </p:nvSpPr>
        <p:spPr>
          <a:xfrm>
            <a:off x="4455571" y="429356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4" name="Plus Sign 113">
            <a:extLst>
              <a:ext uri="{FF2B5EF4-FFF2-40B4-BE49-F238E27FC236}">
                <a16:creationId xmlns:a16="http://schemas.microsoft.com/office/drawing/2014/main" id="{7209B0D0-4ED7-4926-D827-9F18B8A7704E}"/>
              </a:ext>
            </a:extLst>
          </p:cNvPr>
          <p:cNvSpPr/>
          <p:nvPr/>
        </p:nvSpPr>
        <p:spPr>
          <a:xfrm>
            <a:off x="445557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5" name="Plus Sign 114">
            <a:extLst>
              <a:ext uri="{FF2B5EF4-FFF2-40B4-BE49-F238E27FC236}">
                <a16:creationId xmlns:a16="http://schemas.microsoft.com/office/drawing/2014/main" id="{68A0710E-B3FD-6FB9-A74C-51171E597A0C}"/>
              </a:ext>
            </a:extLst>
          </p:cNvPr>
          <p:cNvSpPr/>
          <p:nvPr/>
        </p:nvSpPr>
        <p:spPr>
          <a:xfrm>
            <a:off x="4455571" y="47065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6" name="Plus Sign 115">
            <a:extLst>
              <a:ext uri="{FF2B5EF4-FFF2-40B4-BE49-F238E27FC236}">
                <a16:creationId xmlns:a16="http://schemas.microsoft.com/office/drawing/2014/main" id="{A3738A7C-B6C0-2C83-F115-A4AC476A7E74}"/>
              </a:ext>
            </a:extLst>
          </p:cNvPr>
          <p:cNvSpPr/>
          <p:nvPr/>
        </p:nvSpPr>
        <p:spPr>
          <a:xfrm>
            <a:off x="445557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7" name="Multiplication Sign 116">
            <a:extLst>
              <a:ext uri="{FF2B5EF4-FFF2-40B4-BE49-F238E27FC236}">
                <a16:creationId xmlns:a16="http://schemas.microsoft.com/office/drawing/2014/main" id="{D2EEB75B-9189-0CB2-9BF8-DE6AF4470987}"/>
              </a:ext>
            </a:extLst>
          </p:cNvPr>
          <p:cNvSpPr/>
          <p:nvPr/>
        </p:nvSpPr>
        <p:spPr>
          <a:xfrm>
            <a:off x="445557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8" name="Multiplication Sign 117">
            <a:extLst>
              <a:ext uri="{FF2B5EF4-FFF2-40B4-BE49-F238E27FC236}">
                <a16:creationId xmlns:a16="http://schemas.microsoft.com/office/drawing/2014/main" id="{42256F97-F8BF-6F25-2C8F-82E70B24718B}"/>
              </a:ext>
            </a:extLst>
          </p:cNvPr>
          <p:cNvSpPr/>
          <p:nvPr/>
        </p:nvSpPr>
        <p:spPr>
          <a:xfrm>
            <a:off x="445557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9" name="Plus Sign 118">
            <a:extLst>
              <a:ext uri="{FF2B5EF4-FFF2-40B4-BE49-F238E27FC236}">
                <a16:creationId xmlns:a16="http://schemas.microsoft.com/office/drawing/2014/main" id="{22119A2E-C191-591C-8B23-5F02F950207F}"/>
              </a:ext>
            </a:extLst>
          </p:cNvPr>
          <p:cNvSpPr/>
          <p:nvPr/>
        </p:nvSpPr>
        <p:spPr>
          <a:xfrm>
            <a:off x="445557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0" name="Plus Sign 119">
            <a:extLst>
              <a:ext uri="{FF2B5EF4-FFF2-40B4-BE49-F238E27FC236}">
                <a16:creationId xmlns:a16="http://schemas.microsoft.com/office/drawing/2014/main" id="{F3C621C2-F9A2-F625-8DAD-BBD4750F26F5}"/>
              </a:ext>
            </a:extLst>
          </p:cNvPr>
          <p:cNvSpPr/>
          <p:nvPr/>
        </p:nvSpPr>
        <p:spPr>
          <a:xfrm>
            <a:off x="445557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39" name="Multiplication Sign 138">
            <a:extLst>
              <a:ext uri="{FF2B5EF4-FFF2-40B4-BE49-F238E27FC236}">
                <a16:creationId xmlns:a16="http://schemas.microsoft.com/office/drawing/2014/main" id="{FD1E919F-BBA1-AEC3-48D5-13611BF5187C}"/>
              </a:ext>
            </a:extLst>
          </p:cNvPr>
          <p:cNvSpPr/>
          <p:nvPr/>
        </p:nvSpPr>
        <p:spPr>
          <a:xfrm>
            <a:off x="10011731" y="231889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0" name="Multiplication Sign 139">
            <a:extLst>
              <a:ext uri="{FF2B5EF4-FFF2-40B4-BE49-F238E27FC236}">
                <a16:creationId xmlns:a16="http://schemas.microsoft.com/office/drawing/2014/main" id="{F6680D46-D292-959F-3071-1F06B40E8E49}"/>
              </a:ext>
            </a:extLst>
          </p:cNvPr>
          <p:cNvSpPr/>
          <p:nvPr/>
        </p:nvSpPr>
        <p:spPr>
          <a:xfrm>
            <a:off x="10011731" y="273132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1" name="Multiplication Sign 140">
            <a:extLst>
              <a:ext uri="{FF2B5EF4-FFF2-40B4-BE49-F238E27FC236}">
                <a16:creationId xmlns:a16="http://schemas.microsoft.com/office/drawing/2014/main" id="{608D3F9E-C50B-B56F-A3BD-A08D36744E71}"/>
              </a:ext>
            </a:extLst>
          </p:cNvPr>
          <p:cNvSpPr/>
          <p:nvPr/>
        </p:nvSpPr>
        <p:spPr>
          <a:xfrm>
            <a:off x="10011731" y="285438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2" name="Multiplication Sign 141">
            <a:extLst>
              <a:ext uri="{FF2B5EF4-FFF2-40B4-BE49-F238E27FC236}">
                <a16:creationId xmlns:a16="http://schemas.microsoft.com/office/drawing/2014/main" id="{5508C955-CE31-B622-88F1-2D6A301212DC}"/>
              </a:ext>
            </a:extLst>
          </p:cNvPr>
          <p:cNvSpPr/>
          <p:nvPr/>
        </p:nvSpPr>
        <p:spPr>
          <a:xfrm>
            <a:off x="10011731" y="3051324"/>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3" name="Multiplication Sign 142">
            <a:extLst>
              <a:ext uri="{FF2B5EF4-FFF2-40B4-BE49-F238E27FC236}">
                <a16:creationId xmlns:a16="http://schemas.microsoft.com/office/drawing/2014/main" id="{7C47F96D-FFED-7F74-F890-EEF84B05A3E9}"/>
              </a:ext>
            </a:extLst>
          </p:cNvPr>
          <p:cNvSpPr/>
          <p:nvPr/>
        </p:nvSpPr>
        <p:spPr>
          <a:xfrm>
            <a:off x="10011731" y="335468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4" name="Multiplication Sign 143">
            <a:extLst>
              <a:ext uri="{FF2B5EF4-FFF2-40B4-BE49-F238E27FC236}">
                <a16:creationId xmlns:a16="http://schemas.microsoft.com/office/drawing/2014/main" id="{D281ECB4-A308-889B-FFE2-A38230D07B69}"/>
              </a:ext>
            </a:extLst>
          </p:cNvPr>
          <p:cNvSpPr/>
          <p:nvPr/>
        </p:nvSpPr>
        <p:spPr>
          <a:xfrm>
            <a:off x="1001173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5" name="Multiplication Sign 144">
            <a:extLst>
              <a:ext uri="{FF2B5EF4-FFF2-40B4-BE49-F238E27FC236}">
                <a16:creationId xmlns:a16="http://schemas.microsoft.com/office/drawing/2014/main" id="{7780D8C8-B249-66B8-FFF8-A931E512198E}"/>
              </a:ext>
            </a:extLst>
          </p:cNvPr>
          <p:cNvSpPr/>
          <p:nvPr/>
        </p:nvSpPr>
        <p:spPr>
          <a:xfrm>
            <a:off x="1001173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6" name="Plus Sign 145">
            <a:extLst>
              <a:ext uri="{FF2B5EF4-FFF2-40B4-BE49-F238E27FC236}">
                <a16:creationId xmlns:a16="http://schemas.microsoft.com/office/drawing/2014/main" id="{5D337644-60B5-D013-2179-E5160AA08CEA}"/>
              </a:ext>
            </a:extLst>
          </p:cNvPr>
          <p:cNvSpPr/>
          <p:nvPr/>
        </p:nvSpPr>
        <p:spPr>
          <a:xfrm>
            <a:off x="1001173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7" name="Plus Sign 146">
            <a:extLst>
              <a:ext uri="{FF2B5EF4-FFF2-40B4-BE49-F238E27FC236}">
                <a16:creationId xmlns:a16="http://schemas.microsoft.com/office/drawing/2014/main" id="{5DF7BEFE-F0D2-3A84-DDE8-6AD9A2D1C050}"/>
              </a:ext>
            </a:extLst>
          </p:cNvPr>
          <p:cNvSpPr/>
          <p:nvPr/>
        </p:nvSpPr>
        <p:spPr>
          <a:xfrm>
            <a:off x="1001173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8" name="Plus Sign 147">
            <a:extLst>
              <a:ext uri="{FF2B5EF4-FFF2-40B4-BE49-F238E27FC236}">
                <a16:creationId xmlns:a16="http://schemas.microsoft.com/office/drawing/2014/main" id="{7FE1B560-945F-ED14-7F28-54696F2DF578}"/>
              </a:ext>
            </a:extLst>
          </p:cNvPr>
          <p:cNvSpPr/>
          <p:nvPr/>
        </p:nvSpPr>
        <p:spPr>
          <a:xfrm>
            <a:off x="1001173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9" name="Plus Sign 148">
            <a:extLst>
              <a:ext uri="{FF2B5EF4-FFF2-40B4-BE49-F238E27FC236}">
                <a16:creationId xmlns:a16="http://schemas.microsoft.com/office/drawing/2014/main" id="{C1BF2AA2-A256-BA12-B71A-142A9415EC74}"/>
              </a:ext>
            </a:extLst>
          </p:cNvPr>
          <p:cNvSpPr/>
          <p:nvPr/>
        </p:nvSpPr>
        <p:spPr>
          <a:xfrm>
            <a:off x="10011731" y="42935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0" name="Plus Sign 149">
            <a:extLst>
              <a:ext uri="{FF2B5EF4-FFF2-40B4-BE49-F238E27FC236}">
                <a16:creationId xmlns:a16="http://schemas.microsoft.com/office/drawing/2014/main" id="{7F6F9B23-9E65-973C-BB3D-7558F7B8B40F}"/>
              </a:ext>
            </a:extLst>
          </p:cNvPr>
          <p:cNvSpPr/>
          <p:nvPr/>
        </p:nvSpPr>
        <p:spPr>
          <a:xfrm>
            <a:off x="1001173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1" name="Plus Sign 150">
            <a:extLst>
              <a:ext uri="{FF2B5EF4-FFF2-40B4-BE49-F238E27FC236}">
                <a16:creationId xmlns:a16="http://schemas.microsoft.com/office/drawing/2014/main" id="{208F1248-7B50-F23F-1D7F-564DC5FB4F2E}"/>
              </a:ext>
            </a:extLst>
          </p:cNvPr>
          <p:cNvSpPr/>
          <p:nvPr/>
        </p:nvSpPr>
        <p:spPr>
          <a:xfrm>
            <a:off x="10011731" y="470653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2" name="Plus Sign 151">
            <a:extLst>
              <a:ext uri="{FF2B5EF4-FFF2-40B4-BE49-F238E27FC236}">
                <a16:creationId xmlns:a16="http://schemas.microsoft.com/office/drawing/2014/main" id="{F4E826F0-12B5-32C9-CA65-5E33278EDA15}"/>
              </a:ext>
            </a:extLst>
          </p:cNvPr>
          <p:cNvSpPr/>
          <p:nvPr/>
        </p:nvSpPr>
        <p:spPr>
          <a:xfrm>
            <a:off x="1001173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3" name="Multiplication Sign 152">
            <a:extLst>
              <a:ext uri="{FF2B5EF4-FFF2-40B4-BE49-F238E27FC236}">
                <a16:creationId xmlns:a16="http://schemas.microsoft.com/office/drawing/2014/main" id="{1C35E0FA-BA3B-8CC1-9D91-820CF1CBC962}"/>
              </a:ext>
            </a:extLst>
          </p:cNvPr>
          <p:cNvSpPr/>
          <p:nvPr/>
        </p:nvSpPr>
        <p:spPr>
          <a:xfrm>
            <a:off x="1001173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4" name="Multiplication Sign 153">
            <a:extLst>
              <a:ext uri="{FF2B5EF4-FFF2-40B4-BE49-F238E27FC236}">
                <a16:creationId xmlns:a16="http://schemas.microsoft.com/office/drawing/2014/main" id="{325F4CF3-1554-A185-CA55-4B660998AA50}"/>
              </a:ext>
            </a:extLst>
          </p:cNvPr>
          <p:cNvSpPr/>
          <p:nvPr/>
        </p:nvSpPr>
        <p:spPr>
          <a:xfrm>
            <a:off x="1001173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5" name="Plus Sign 154">
            <a:extLst>
              <a:ext uri="{FF2B5EF4-FFF2-40B4-BE49-F238E27FC236}">
                <a16:creationId xmlns:a16="http://schemas.microsoft.com/office/drawing/2014/main" id="{7586CB17-787A-3E37-96DC-DAC91CEF6EB7}"/>
              </a:ext>
            </a:extLst>
          </p:cNvPr>
          <p:cNvSpPr/>
          <p:nvPr/>
        </p:nvSpPr>
        <p:spPr>
          <a:xfrm>
            <a:off x="1001173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6" name="Plus Sign 155">
            <a:extLst>
              <a:ext uri="{FF2B5EF4-FFF2-40B4-BE49-F238E27FC236}">
                <a16:creationId xmlns:a16="http://schemas.microsoft.com/office/drawing/2014/main" id="{CA15FE5D-D1BA-FAE3-FD33-AD036E2E0722}"/>
              </a:ext>
            </a:extLst>
          </p:cNvPr>
          <p:cNvSpPr/>
          <p:nvPr/>
        </p:nvSpPr>
        <p:spPr>
          <a:xfrm>
            <a:off x="1001173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178" name="Straight Arrow Connector 177">
            <a:extLst>
              <a:ext uri="{FF2B5EF4-FFF2-40B4-BE49-F238E27FC236}">
                <a16:creationId xmlns:a16="http://schemas.microsoft.com/office/drawing/2014/main" id="{4B89FE1B-4501-88E2-0FF3-581F4C3D8AED}"/>
              </a:ext>
            </a:extLst>
          </p:cNvPr>
          <p:cNvCxnSpPr>
            <a:cxnSpLocks/>
          </p:cNvCxnSpPr>
          <p:nvPr/>
        </p:nvCxnSpPr>
        <p:spPr>
          <a:xfrm flipH="1" flipV="1">
            <a:off x="8720365" y="3615702"/>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0" name="TextBox 179">
                <a:extLst>
                  <a:ext uri="{FF2B5EF4-FFF2-40B4-BE49-F238E27FC236}">
                    <a16:creationId xmlns:a16="http://schemas.microsoft.com/office/drawing/2014/main" id="{2C33814C-CBE5-DCC4-16E2-204010A81D82}"/>
                  </a:ext>
                </a:extLst>
              </p:cNvPr>
              <p:cNvSpPr txBox="1"/>
              <p:nvPr/>
            </p:nvSpPr>
            <p:spPr>
              <a:xfrm>
                <a:off x="8518692" y="3643030"/>
                <a:ext cx="1200785" cy="1218923"/>
              </a:xfrm>
              <a:prstGeom prst="rect">
                <a:avLst/>
              </a:prstGeom>
              <a:noFill/>
            </p:spPr>
            <p:txBody>
              <a:bodyPr wrap="square" rtlCol="0">
                <a:spAutoFit/>
              </a:bodyPr>
              <a:lstStyle/>
              <a:p>
                <a:pPr algn="ctr"/>
                <a:r>
                  <a:rPr lang="en-US" dirty="0">
                    <a:latin typeface="+mj-lt"/>
                  </a:rPr>
                  <a:t>Selection based on X, U</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180" name="TextBox 179">
                <a:extLst>
                  <a:ext uri="{FF2B5EF4-FFF2-40B4-BE49-F238E27FC236}">
                    <a16:creationId xmlns:a16="http://schemas.microsoft.com/office/drawing/2014/main" id="{2C33814C-CBE5-DCC4-16E2-204010A81D82}"/>
                  </a:ext>
                </a:extLst>
              </p:cNvPr>
              <p:cNvSpPr txBox="1">
                <a:spLocks noRot="1" noChangeAspect="1" noMove="1" noResize="1" noEditPoints="1" noAdjustHandles="1" noChangeArrowheads="1" noChangeShapeType="1" noTextEdit="1"/>
              </p:cNvSpPr>
              <p:nvPr/>
            </p:nvSpPr>
            <p:spPr>
              <a:xfrm>
                <a:off x="8518692" y="3643030"/>
                <a:ext cx="1200785" cy="1218923"/>
              </a:xfrm>
              <a:prstGeom prst="rect">
                <a:avLst/>
              </a:prstGeom>
              <a:blipFill>
                <a:blip r:embed="rId8"/>
                <a:stretch>
                  <a:fillRect t="-3000" r="-1015"/>
                </a:stretch>
              </a:blipFill>
            </p:spPr>
            <p:txBody>
              <a:bodyPr/>
              <a:lstStyle/>
              <a:p>
                <a:r>
                  <a:rPr lang="en-US">
                    <a:noFill/>
                  </a:rPr>
                  <a:t> </a:t>
                </a:r>
              </a:p>
            </p:txBody>
          </p:sp>
        </mc:Fallback>
      </mc:AlternateContent>
      <p:sp>
        <p:nvSpPr>
          <p:cNvPr id="205" name="Multiplication Sign 204">
            <a:extLst>
              <a:ext uri="{FF2B5EF4-FFF2-40B4-BE49-F238E27FC236}">
                <a16:creationId xmlns:a16="http://schemas.microsoft.com/office/drawing/2014/main" id="{2BC4CCAF-EA26-3CE0-09D2-408B095AE27D}"/>
              </a:ext>
            </a:extLst>
          </p:cNvPr>
          <p:cNvSpPr/>
          <p:nvPr/>
        </p:nvSpPr>
        <p:spPr>
          <a:xfrm>
            <a:off x="7622997" y="231988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6" name="Multiplication Sign 205">
            <a:extLst>
              <a:ext uri="{FF2B5EF4-FFF2-40B4-BE49-F238E27FC236}">
                <a16:creationId xmlns:a16="http://schemas.microsoft.com/office/drawing/2014/main" id="{123544CC-9893-4382-BA21-8490E7669982}"/>
              </a:ext>
            </a:extLst>
          </p:cNvPr>
          <p:cNvSpPr/>
          <p:nvPr/>
        </p:nvSpPr>
        <p:spPr>
          <a:xfrm>
            <a:off x="7622997" y="273231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7" name="Multiplication Sign 206">
            <a:extLst>
              <a:ext uri="{FF2B5EF4-FFF2-40B4-BE49-F238E27FC236}">
                <a16:creationId xmlns:a16="http://schemas.microsoft.com/office/drawing/2014/main" id="{27574EDB-B28F-A142-352C-14BCB7BAEDDB}"/>
              </a:ext>
            </a:extLst>
          </p:cNvPr>
          <p:cNvSpPr/>
          <p:nvPr/>
        </p:nvSpPr>
        <p:spPr>
          <a:xfrm>
            <a:off x="7622997" y="285537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8" name="Multiplication Sign 207">
            <a:extLst>
              <a:ext uri="{FF2B5EF4-FFF2-40B4-BE49-F238E27FC236}">
                <a16:creationId xmlns:a16="http://schemas.microsoft.com/office/drawing/2014/main" id="{BD2737AD-036C-F44E-8D7F-BB69259AC45C}"/>
              </a:ext>
            </a:extLst>
          </p:cNvPr>
          <p:cNvSpPr/>
          <p:nvPr/>
        </p:nvSpPr>
        <p:spPr>
          <a:xfrm>
            <a:off x="7622997" y="3052315"/>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9" name="Multiplication Sign 208">
            <a:extLst>
              <a:ext uri="{FF2B5EF4-FFF2-40B4-BE49-F238E27FC236}">
                <a16:creationId xmlns:a16="http://schemas.microsoft.com/office/drawing/2014/main" id="{95E1D392-931D-71D3-9F66-2A985D35B259}"/>
              </a:ext>
            </a:extLst>
          </p:cNvPr>
          <p:cNvSpPr/>
          <p:nvPr/>
        </p:nvSpPr>
        <p:spPr>
          <a:xfrm>
            <a:off x="7622997" y="335567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0" name="Multiplication Sign 209">
            <a:extLst>
              <a:ext uri="{FF2B5EF4-FFF2-40B4-BE49-F238E27FC236}">
                <a16:creationId xmlns:a16="http://schemas.microsoft.com/office/drawing/2014/main" id="{F832F21D-F972-9299-BCE7-0C6F9294CC9A}"/>
              </a:ext>
            </a:extLst>
          </p:cNvPr>
          <p:cNvSpPr/>
          <p:nvPr/>
        </p:nvSpPr>
        <p:spPr>
          <a:xfrm>
            <a:off x="7622997" y="3891168"/>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1" name="Multiplication Sign 210">
            <a:extLst>
              <a:ext uri="{FF2B5EF4-FFF2-40B4-BE49-F238E27FC236}">
                <a16:creationId xmlns:a16="http://schemas.microsoft.com/office/drawing/2014/main" id="{0D7B9DF4-AA14-B123-5D7C-D57FD697795D}"/>
              </a:ext>
            </a:extLst>
          </p:cNvPr>
          <p:cNvSpPr/>
          <p:nvPr/>
        </p:nvSpPr>
        <p:spPr>
          <a:xfrm>
            <a:off x="7622997" y="1901629"/>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2" name="Plus Sign 211">
            <a:extLst>
              <a:ext uri="{FF2B5EF4-FFF2-40B4-BE49-F238E27FC236}">
                <a16:creationId xmlns:a16="http://schemas.microsoft.com/office/drawing/2014/main" id="{08610044-2F0E-0598-1E1D-A6CE28CD1C1F}"/>
              </a:ext>
            </a:extLst>
          </p:cNvPr>
          <p:cNvSpPr/>
          <p:nvPr/>
        </p:nvSpPr>
        <p:spPr>
          <a:xfrm>
            <a:off x="7622997" y="3157053"/>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3" name="Plus Sign 212">
            <a:extLst>
              <a:ext uri="{FF2B5EF4-FFF2-40B4-BE49-F238E27FC236}">
                <a16:creationId xmlns:a16="http://schemas.microsoft.com/office/drawing/2014/main" id="{796E29A4-634B-7AF4-2DB0-AA02C5431DD7}"/>
              </a:ext>
            </a:extLst>
          </p:cNvPr>
          <p:cNvSpPr/>
          <p:nvPr/>
        </p:nvSpPr>
        <p:spPr>
          <a:xfrm>
            <a:off x="7622997" y="364402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4" name="Plus Sign 213">
            <a:extLst>
              <a:ext uri="{FF2B5EF4-FFF2-40B4-BE49-F238E27FC236}">
                <a16:creationId xmlns:a16="http://schemas.microsoft.com/office/drawing/2014/main" id="{3DE6123E-6BC7-AD5F-9F61-ECD0E21C3E55}"/>
              </a:ext>
            </a:extLst>
          </p:cNvPr>
          <p:cNvSpPr/>
          <p:nvPr/>
        </p:nvSpPr>
        <p:spPr>
          <a:xfrm>
            <a:off x="7622997" y="411793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5" name="Plus Sign 214">
            <a:extLst>
              <a:ext uri="{FF2B5EF4-FFF2-40B4-BE49-F238E27FC236}">
                <a16:creationId xmlns:a16="http://schemas.microsoft.com/office/drawing/2014/main" id="{78F9C043-CA3A-1658-6826-D3B306AAFFA7}"/>
              </a:ext>
            </a:extLst>
          </p:cNvPr>
          <p:cNvSpPr/>
          <p:nvPr/>
        </p:nvSpPr>
        <p:spPr>
          <a:xfrm>
            <a:off x="7622997" y="429455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6" name="Plus Sign 215">
            <a:extLst>
              <a:ext uri="{FF2B5EF4-FFF2-40B4-BE49-F238E27FC236}">
                <a16:creationId xmlns:a16="http://schemas.microsoft.com/office/drawing/2014/main" id="{47FD88AB-1A6D-C49C-A911-BEF89CC8D5D2}"/>
              </a:ext>
            </a:extLst>
          </p:cNvPr>
          <p:cNvSpPr/>
          <p:nvPr/>
        </p:nvSpPr>
        <p:spPr>
          <a:xfrm>
            <a:off x="7622997" y="442665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7" name="Plus Sign 216">
            <a:extLst>
              <a:ext uri="{FF2B5EF4-FFF2-40B4-BE49-F238E27FC236}">
                <a16:creationId xmlns:a16="http://schemas.microsoft.com/office/drawing/2014/main" id="{F0182449-2F5E-38B2-FCA3-3EFB926D8218}"/>
              </a:ext>
            </a:extLst>
          </p:cNvPr>
          <p:cNvSpPr/>
          <p:nvPr/>
        </p:nvSpPr>
        <p:spPr>
          <a:xfrm>
            <a:off x="7622997" y="470752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8" name="Plus Sign 217">
            <a:extLst>
              <a:ext uri="{FF2B5EF4-FFF2-40B4-BE49-F238E27FC236}">
                <a16:creationId xmlns:a16="http://schemas.microsoft.com/office/drawing/2014/main" id="{A9A1151A-6901-6AC2-8420-50916557DDE2}"/>
              </a:ext>
            </a:extLst>
          </p:cNvPr>
          <p:cNvSpPr/>
          <p:nvPr/>
        </p:nvSpPr>
        <p:spPr>
          <a:xfrm>
            <a:off x="7622997" y="5179207"/>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9" name="Multiplication Sign 218">
            <a:extLst>
              <a:ext uri="{FF2B5EF4-FFF2-40B4-BE49-F238E27FC236}">
                <a16:creationId xmlns:a16="http://schemas.microsoft.com/office/drawing/2014/main" id="{341299D2-A4FE-0EF2-1367-9AC8DB72C60E}"/>
              </a:ext>
            </a:extLst>
          </p:cNvPr>
          <p:cNvSpPr/>
          <p:nvPr/>
        </p:nvSpPr>
        <p:spPr>
          <a:xfrm>
            <a:off x="7622997" y="261879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0" name="Multiplication Sign 219">
            <a:extLst>
              <a:ext uri="{FF2B5EF4-FFF2-40B4-BE49-F238E27FC236}">
                <a16:creationId xmlns:a16="http://schemas.microsoft.com/office/drawing/2014/main" id="{064965C3-2EF2-C9A1-5DCC-308FBAAC2FEF}"/>
              </a:ext>
            </a:extLst>
          </p:cNvPr>
          <p:cNvSpPr/>
          <p:nvPr/>
        </p:nvSpPr>
        <p:spPr>
          <a:xfrm>
            <a:off x="7622997" y="295764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1" name="Plus Sign 220">
            <a:extLst>
              <a:ext uri="{FF2B5EF4-FFF2-40B4-BE49-F238E27FC236}">
                <a16:creationId xmlns:a16="http://schemas.microsoft.com/office/drawing/2014/main" id="{E4B59EC9-3114-1843-EF97-B3F9915FBA9A}"/>
              </a:ext>
            </a:extLst>
          </p:cNvPr>
          <p:cNvSpPr/>
          <p:nvPr/>
        </p:nvSpPr>
        <p:spPr>
          <a:xfrm>
            <a:off x="7622997" y="4539042"/>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22" name="Plus Sign 221">
            <a:extLst>
              <a:ext uri="{FF2B5EF4-FFF2-40B4-BE49-F238E27FC236}">
                <a16:creationId xmlns:a16="http://schemas.microsoft.com/office/drawing/2014/main" id="{4CF70BE4-E34D-53C5-68BB-E264EC4768F2}"/>
              </a:ext>
            </a:extLst>
          </p:cNvPr>
          <p:cNvSpPr/>
          <p:nvPr/>
        </p:nvSpPr>
        <p:spPr>
          <a:xfrm>
            <a:off x="7622997" y="48832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23" name="Freeform: Shape 222">
            <a:extLst>
              <a:ext uri="{FF2B5EF4-FFF2-40B4-BE49-F238E27FC236}">
                <a16:creationId xmlns:a16="http://schemas.microsoft.com/office/drawing/2014/main" id="{A5F21C0F-0311-AAB9-3895-AB207BD9581A}"/>
              </a:ext>
            </a:extLst>
          </p:cNvPr>
          <p:cNvSpPr/>
          <p:nvPr/>
        </p:nvSpPr>
        <p:spPr>
          <a:xfrm flipH="1">
            <a:off x="7942274"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Freeform: Shape 223">
            <a:extLst>
              <a:ext uri="{FF2B5EF4-FFF2-40B4-BE49-F238E27FC236}">
                <a16:creationId xmlns:a16="http://schemas.microsoft.com/office/drawing/2014/main" id="{D180D895-B4DF-CD6D-3C7E-ACD75830A1F7}"/>
              </a:ext>
            </a:extLst>
          </p:cNvPr>
          <p:cNvSpPr/>
          <p:nvPr/>
        </p:nvSpPr>
        <p:spPr>
          <a:xfrm flipH="1">
            <a:off x="7955547"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225" name="Freeform: Shape 224">
            <a:extLst>
              <a:ext uri="{FF2B5EF4-FFF2-40B4-BE49-F238E27FC236}">
                <a16:creationId xmlns:a16="http://schemas.microsoft.com/office/drawing/2014/main" id="{9000F4F5-8AB7-EB91-65AF-7E42A301FAF8}"/>
              </a:ext>
            </a:extLst>
          </p:cNvPr>
          <p:cNvSpPr/>
          <p:nvPr/>
        </p:nvSpPr>
        <p:spPr>
          <a:xfrm flipH="1">
            <a:off x="11186024" y="1722362"/>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Freeform: Shape 225">
            <a:extLst>
              <a:ext uri="{FF2B5EF4-FFF2-40B4-BE49-F238E27FC236}">
                <a16:creationId xmlns:a16="http://schemas.microsoft.com/office/drawing/2014/main" id="{6C4E606C-5AD7-F7D7-9D0D-C86267EAA0DA}"/>
              </a:ext>
            </a:extLst>
          </p:cNvPr>
          <p:cNvSpPr/>
          <p:nvPr/>
        </p:nvSpPr>
        <p:spPr>
          <a:xfrm flipH="1">
            <a:off x="10347440"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Freeform: Shape 226">
            <a:extLst>
              <a:ext uri="{FF2B5EF4-FFF2-40B4-BE49-F238E27FC236}">
                <a16:creationId xmlns:a16="http://schemas.microsoft.com/office/drawing/2014/main" id="{4DF11CF5-A8B7-BD5B-059F-DA9FF7AA7223}"/>
              </a:ext>
            </a:extLst>
          </p:cNvPr>
          <p:cNvSpPr/>
          <p:nvPr/>
        </p:nvSpPr>
        <p:spPr>
          <a:xfrm flipH="1">
            <a:off x="10360713"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8" name="TextBox 227">
                <a:extLst>
                  <a:ext uri="{FF2B5EF4-FFF2-40B4-BE49-F238E27FC236}">
                    <a16:creationId xmlns:a16="http://schemas.microsoft.com/office/drawing/2014/main" id="{CAE05E07-915A-884D-F6D6-B73A4185AD7E}"/>
                  </a:ext>
                </a:extLst>
              </p:cNvPr>
              <p:cNvSpPr txBox="1"/>
              <p:nvPr/>
            </p:nvSpPr>
            <p:spPr>
              <a:xfrm>
                <a:off x="7426036"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8" name="TextBox 227">
                <a:extLst>
                  <a:ext uri="{FF2B5EF4-FFF2-40B4-BE49-F238E27FC236}">
                    <a16:creationId xmlns:a16="http://schemas.microsoft.com/office/drawing/2014/main" id="{CAE05E07-915A-884D-F6D6-B73A4185AD7E}"/>
                  </a:ext>
                </a:extLst>
              </p:cNvPr>
              <p:cNvSpPr txBox="1">
                <a:spLocks noRot="1" noChangeAspect="1" noMove="1" noResize="1" noEditPoints="1" noAdjustHandles="1" noChangeArrowheads="1" noChangeShapeType="1" noTextEdit="1"/>
              </p:cNvSpPr>
              <p:nvPr/>
            </p:nvSpPr>
            <p:spPr>
              <a:xfrm>
                <a:off x="7426036" y="867794"/>
                <a:ext cx="1294329"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id="{09D4CFE1-046C-D120-E011-32F1F77F62DA}"/>
                  </a:ext>
                </a:extLst>
              </p:cNvPr>
              <p:cNvSpPr txBox="1"/>
              <p:nvPr/>
            </p:nvSpPr>
            <p:spPr>
              <a:xfrm>
                <a:off x="9791997"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9" name="TextBox 228">
                <a:extLst>
                  <a:ext uri="{FF2B5EF4-FFF2-40B4-BE49-F238E27FC236}">
                    <a16:creationId xmlns:a16="http://schemas.microsoft.com/office/drawing/2014/main" id="{09D4CFE1-046C-D120-E011-32F1F77F62DA}"/>
                  </a:ext>
                </a:extLst>
              </p:cNvPr>
              <p:cNvSpPr txBox="1">
                <a:spLocks noRot="1" noChangeAspect="1" noMove="1" noResize="1" noEditPoints="1" noAdjustHandles="1" noChangeArrowheads="1" noChangeShapeType="1" noTextEdit="1"/>
              </p:cNvSpPr>
              <p:nvPr/>
            </p:nvSpPr>
            <p:spPr>
              <a:xfrm>
                <a:off x="9791997" y="867794"/>
                <a:ext cx="862352" cy="387927"/>
              </a:xfrm>
              <a:prstGeom prst="rect">
                <a:avLst/>
              </a:prstGeom>
              <a:blipFill>
                <a:blip r:embed="rId10"/>
                <a:stretch>
                  <a:fillRect b="-12500"/>
                </a:stretch>
              </a:blipFill>
            </p:spPr>
            <p:txBody>
              <a:bodyPr/>
              <a:lstStyle/>
              <a:p>
                <a:r>
                  <a:rPr lang="en-US">
                    <a:noFill/>
                  </a:rPr>
                  <a:t> </a:t>
                </a:r>
              </a:p>
            </p:txBody>
          </p:sp>
        </mc:Fallback>
      </mc:AlternateContent>
      <p:cxnSp>
        <p:nvCxnSpPr>
          <p:cNvPr id="230" name="Straight Connector 229">
            <a:extLst>
              <a:ext uri="{FF2B5EF4-FFF2-40B4-BE49-F238E27FC236}">
                <a16:creationId xmlns:a16="http://schemas.microsoft.com/office/drawing/2014/main" id="{0B59F8FB-8BFA-E03E-05B5-EF570D60389F}"/>
              </a:ext>
            </a:extLst>
          </p:cNvPr>
          <p:cNvCxnSpPr>
            <a:cxnSpLocks/>
          </p:cNvCxnSpPr>
          <p:nvPr/>
        </p:nvCxnSpPr>
        <p:spPr>
          <a:xfrm flipV="1">
            <a:off x="11081209" y="1241113"/>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1" name="TextBox 230">
                <a:extLst>
                  <a:ext uri="{FF2B5EF4-FFF2-40B4-BE49-F238E27FC236}">
                    <a16:creationId xmlns:a16="http://schemas.microsoft.com/office/drawing/2014/main" id="{D7922484-6489-2648-1A03-0B05C221E433}"/>
                  </a:ext>
                </a:extLst>
              </p:cNvPr>
              <p:cNvSpPr txBox="1"/>
              <p:nvPr/>
            </p:nvSpPr>
            <p:spPr>
              <a:xfrm>
                <a:off x="1083733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231" name="TextBox 230">
                <a:extLst>
                  <a:ext uri="{FF2B5EF4-FFF2-40B4-BE49-F238E27FC236}">
                    <a16:creationId xmlns:a16="http://schemas.microsoft.com/office/drawing/2014/main" id="{D7922484-6489-2648-1A03-0B05C221E433}"/>
                  </a:ext>
                </a:extLst>
              </p:cNvPr>
              <p:cNvSpPr txBox="1">
                <a:spLocks noRot="1" noChangeAspect="1" noMove="1" noResize="1" noEditPoints="1" noAdjustHandles="1" noChangeArrowheads="1" noChangeShapeType="1" noTextEdit="1"/>
              </p:cNvSpPr>
              <p:nvPr/>
            </p:nvSpPr>
            <p:spPr>
              <a:xfrm>
                <a:off x="10837333" y="867794"/>
                <a:ext cx="633891" cy="387927"/>
              </a:xfrm>
              <a:prstGeom prst="rect">
                <a:avLst/>
              </a:prstGeom>
              <a:blipFill>
                <a:blip r:embed="rId11"/>
                <a:stretch>
                  <a:fillRect/>
                </a:stretch>
              </a:blipFill>
            </p:spPr>
            <p:txBody>
              <a:bodyPr/>
              <a:lstStyle/>
              <a:p>
                <a:r>
                  <a:rPr lang="en-US">
                    <a:noFill/>
                  </a:rPr>
                  <a:t> </a:t>
                </a:r>
              </a:p>
            </p:txBody>
          </p:sp>
        </mc:Fallback>
      </mc:AlternateContent>
      <p:sp>
        <p:nvSpPr>
          <p:cNvPr id="233" name="TextBox 232">
            <a:extLst>
              <a:ext uri="{FF2B5EF4-FFF2-40B4-BE49-F238E27FC236}">
                <a16:creationId xmlns:a16="http://schemas.microsoft.com/office/drawing/2014/main" id="{043D1798-D40C-2216-DC99-EC5179F019B7}"/>
              </a:ext>
            </a:extLst>
          </p:cNvPr>
          <p:cNvSpPr txBox="1"/>
          <p:nvPr/>
        </p:nvSpPr>
        <p:spPr>
          <a:xfrm>
            <a:off x="455584" y="6244447"/>
            <a:ext cx="2203295" cy="369332"/>
          </a:xfrm>
          <a:prstGeom prst="rect">
            <a:avLst/>
          </a:prstGeom>
          <a:noFill/>
        </p:spPr>
        <p:txBody>
          <a:bodyPr wrap="none" rtlCol="0">
            <a:spAutoFit/>
          </a:bodyPr>
          <a:lstStyle/>
          <a:p>
            <a:r>
              <a:rPr lang="en-US" dirty="0">
                <a:latin typeface="+mj-lt"/>
              </a:rPr>
              <a:t>Counterfactual World</a:t>
            </a:r>
          </a:p>
        </p:txBody>
      </p:sp>
      <p:sp>
        <p:nvSpPr>
          <p:cNvPr id="234" name="TextBox 233">
            <a:extLst>
              <a:ext uri="{FF2B5EF4-FFF2-40B4-BE49-F238E27FC236}">
                <a16:creationId xmlns:a16="http://schemas.microsoft.com/office/drawing/2014/main" id="{7A658D55-977D-8B09-7C33-3928FF557CFD}"/>
              </a:ext>
            </a:extLst>
          </p:cNvPr>
          <p:cNvSpPr txBox="1"/>
          <p:nvPr/>
        </p:nvSpPr>
        <p:spPr>
          <a:xfrm>
            <a:off x="9595350" y="6244447"/>
            <a:ext cx="2203295" cy="369332"/>
          </a:xfrm>
          <a:prstGeom prst="rect">
            <a:avLst/>
          </a:prstGeom>
          <a:noFill/>
        </p:spPr>
        <p:txBody>
          <a:bodyPr wrap="none" rtlCol="0">
            <a:spAutoFit/>
          </a:bodyPr>
          <a:lstStyle/>
          <a:p>
            <a:r>
              <a:rPr lang="en-US" dirty="0">
                <a:latin typeface="+mj-lt"/>
              </a:rPr>
              <a:t>Counterfactual World</a:t>
            </a:r>
          </a:p>
        </p:txBody>
      </p:sp>
      <p:sp>
        <p:nvSpPr>
          <p:cNvPr id="235" name="TextBox 234">
            <a:extLst>
              <a:ext uri="{FF2B5EF4-FFF2-40B4-BE49-F238E27FC236}">
                <a16:creationId xmlns:a16="http://schemas.microsoft.com/office/drawing/2014/main" id="{B13B1C37-9557-6DAA-6E64-89DEF964527D}"/>
              </a:ext>
            </a:extLst>
          </p:cNvPr>
          <p:cNvSpPr txBox="1"/>
          <p:nvPr/>
        </p:nvSpPr>
        <p:spPr>
          <a:xfrm>
            <a:off x="5276672" y="6244447"/>
            <a:ext cx="1691425" cy="369332"/>
          </a:xfrm>
          <a:prstGeom prst="rect">
            <a:avLst/>
          </a:prstGeom>
          <a:solidFill>
            <a:schemeClr val="bg1"/>
          </a:solidFill>
        </p:spPr>
        <p:txBody>
          <a:bodyPr wrap="none" rtlCol="0">
            <a:spAutoFit/>
          </a:bodyPr>
          <a:lstStyle/>
          <a:p>
            <a:r>
              <a:rPr lang="en-US" dirty="0">
                <a:latin typeface="+mj-lt"/>
              </a:rPr>
              <a:t>Observed World</a:t>
            </a:r>
          </a:p>
        </p:txBody>
      </p:sp>
      <p:sp>
        <p:nvSpPr>
          <p:cNvPr id="241" name="Freeform: Shape 240">
            <a:extLst>
              <a:ext uri="{FF2B5EF4-FFF2-40B4-BE49-F238E27FC236}">
                <a16:creationId xmlns:a16="http://schemas.microsoft.com/office/drawing/2014/main" id="{2B843955-0AB7-9CF1-F39B-86AC46106BF5}"/>
              </a:ext>
            </a:extLst>
          </p:cNvPr>
          <p:cNvSpPr/>
          <p:nvPr/>
        </p:nvSpPr>
        <p:spPr>
          <a:xfrm>
            <a:off x="3685596"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Freeform: Shape 241">
            <a:extLst>
              <a:ext uri="{FF2B5EF4-FFF2-40B4-BE49-F238E27FC236}">
                <a16:creationId xmlns:a16="http://schemas.microsoft.com/office/drawing/2014/main" id="{7F72F89E-EFEB-486C-3894-5B8B5B0FF702}"/>
              </a:ext>
            </a:extLst>
          </p:cNvPr>
          <p:cNvSpPr/>
          <p:nvPr/>
        </p:nvSpPr>
        <p:spPr>
          <a:xfrm>
            <a:off x="3698869"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C8F24263-CB92-3F55-84F5-C43C240176F2}"/>
                  </a:ext>
                </a:extLst>
              </p:cNvPr>
              <p:cNvSpPr txBox="1"/>
              <p:nvPr/>
            </p:nvSpPr>
            <p:spPr>
              <a:xfrm>
                <a:off x="2993029" y="867794"/>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3" name="TextBox 242">
                <a:extLst>
                  <a:ext uri="{FF2B5EF4-FFF2-40B4-BE49-F238E27FC236}">
                    <a16:creationId xmlns:a16="http://schemas.microsoft.com/office/drawing/2014/main" id="{C8F24263-CB92-3F55-84F5-C43C240176F2}"/>
                  </a:ext>
                </a:extLst>
              </p:cNvPr>
              <p:cNvSpPr txBox="1">
                <a:spLocks noRot="1" noChangeAspect="1" noMove="1" noResize="1" noEditPoints="1" noAdjustHandles="1" noChangeArrowheads="1" noChangeShapeType="1" noTextEdit="1"/>
              </p:cNvSpPr>
              <p:nvPr/>
            </p:nvSpPr>
            <p:spPr>
              <a:xfrm>
                <a:off x="2993029" y="867794"/>
                <a:ext cx="41069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63883499-3088-CF83-9480-3268A7A33DCA}"/>
                  </a:ext>
                </a:extLst>
              </p:cNvPr>
              <p:cNvSpPr txBox="1"/>
              <p:nvPr/>
            </p:nvSpPr>
            <p:spPr>
              <a:xfrm>
                <a:off x="8988097" y="890169"/>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4" name="TextBox 243">
                <a:extLst>
                  <a:ext uri="{FF2B5EF4-FFF2-40B4-BE49-F238E27FC236}">
                    <a16:creationId xmlns:a16="http://schemas.microsoft.com/office/drawing/2014/main" id="{63883499-3088-CF83-9480-3268A7A33DCA}"/>
                  </a:ext>
                </a:extLst>
              </p:cNvPr>
              <p:cNvSpPr txBox="1">
                <a:spLocks noRot="1" noChangeAspect="1" noMove="1" noResize="1" noEditPoints="1" noAdjustHandles="1" noChangeArrowheads="1" noChangeShapeType="1" noTextEdit="1"/>
              </p:cNvSpPr>
              <p:nvPr/>
            </p:nvSpPr>
            <p:spPr>
              <a:xfrm>
                <a:off x="8988097" y="890169"/>
                <a:ext cx="410690" cy="369332"/>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11693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6B71-A8F1-A73D-D504-B9D04CD15411}"/>
              </a:ext>
            </a:extLst>
          </p:cNvPr>
          <p:cNvSpPr>
            <a:spLocks noGrp="1"/>
          </p:cNvSpPr>
          <p:nvPr>
            <p:ph type="title"/>
          </p:nvPr>
        </p:nvSpPr>
        <p:spPr/>
        <p:txBody>
          <a:bodyPr/>
          <a:lstStyle/>
          <a:p>
            <a:r>
              <a:rPr lang="en-US" dirty="0"/>
              <a:t>Conditional </a:t>
            </a:r>
            <a:r>
              <a:rPr lang="en-US" dirty="0" err="1"/>
              <a:t>Ignorability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81075B-35FB-7C01-DDA7-8B6C1F09DBB5}"/>
                  </a:ext>
                </a:extLst>
              </p:cNvPr>
              <p:cNvSpPr>
                <a:spLocks noGrp="1"/>
              </p:cNvSpPr>
              <p:nvPr>
                <p:ph idx="1"/>
              </p:nvPr>
            </p:nvSpPr>
            <p:spPr/>
            <p:txBody>
              <a:bodyPr/>
              <a:lstStyle/>
              <a:p>
                <a:r>
                  <a:rPr lang="en-US" dirty="0"/>
                  <a:t>For sub-populations with the same </a:t>
                </a:r>
                <a14:m>
                  <m:oMath xmlns:m="http://schemas.openxmlformats.org/officeDocument/2006/math">
                    <m:r>
                      <a:rPr lang="en-US" b="0" i="1" smtClean="0">
                        <a:latin typeface="Cambria Math" panose="02040503050406030204" pitchFamily="18" charset="0"/>
                      </a:rPr>
                      <m:t>𝑋</m:t>
                    </m:r>
                  </m:oMath>
                </a14:m>
                <a:r>
                  <a:rPr lang="en-US" dirty="0"/>
                  <a:t>, treatment is assigned as if RCT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𝑑</m:t>
                          </m:r>
                        </m:sup>
                      </m:sSup>
                      <m:r>
                        <a:rPr lang="en-US" i="1" spc="-80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𝐷</m:t>
                      </m:r>
                      <m:r>
                        <a:rPr lang="en-US" b="0" i="1" smtClean="0">
                          <a:latin typeface="Cambria Math" panose="02040503050406030204" pitchFamily="18" charset="0"/>
                        </a:rPr>
                        <m:t> | </m:t>
                      </m:r>
                      <m:r>
                        <a:rPr lang="en-US" b="0" i="1" smtClean="0">
                          <a:latin typeface="Cambria Math" panose="02040503050406030204" pitchFamily="18" charset="0"/>
                        </a:rPr>
                        <m:t>𝑋</m:t>
                      </m:r>
                    </m:oMath>
                  </m:oMathPara>
                </a14:m>
                <a:endParaRPr lang="en-US" dirty="0"/>
              </a:p>
              <a:p>
                <a:r>
                  <a:rPr lang="en-US" dirty="0"/>
                  <a:t>The probability of receiving treatment (propensity) is non-degenerate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0&lt;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=1</m:t>
                              </m:r>
                            </m:e>
                            <m:e>
                              <m:r>
                                <a:rPr lang="en-US" b="0" i="1" smtClean="0">
                                  <a:latin typeface="Cambria Math" panose="02040503050406030204" pitchFamily="18" charset="0"/>
                                </a:rPr>
                                <m:t>𝑋</m:t>
                              </m:r>
                            </m:e>
                          </m:d>
                        </m:e>
                      </m:func>
                      <m:r>
                        <a:rPr lang="en-US" b="0" i="1" smtClean="0">
                          <a:latin typeface="Cambria Math" panose="02040503050406030204" pitchFamily="18" charset="0"/>
                        </a:rPr>
                        <m:t>&lt;1</m:t>
                      </m:r>
                    </m:oMath>
                  </m:oMathPara>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3E81075B-35FB-7C01-DDA7-8B6C1F09DBB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683018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7" name="Straight Connector 236">
            <a:extLst>
              <a:ext uri="{FF2B5EF4-FFF2-40B4-BE49-F238E27FC236}">
                <a16:creationId xmlns:a16="http://schemas.microsoft.com/office/drawing/2014/main" id="{8421BE94-97EC-DD2D-FB20-14BCF2A37071}"/>
              </a:ext>
            </a:extLst>
          </p:cNvPr>
          <p:cNvCxnSpPr>
            <a:cxnSpLocks/>
          </p:cNvCxnSpPr>
          <p:nvPr/>
        </p:nvCxnSpPr>
        <p:spPr>
          <a:xfrm>
            <a:off x="3633611" y="6419481"/>
            <a:ext cx="4895935" cy="35019"/>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27" name="Multiplication Sign 26">
            <a:extLst>
              <a:ext uri="{FF2B5EF4-FFF2-40B4-BE49-F238E27FC236}">
                <a16:creationId xmlns:a16="http://schemas.microsoft.com/office/drawing/2014/main" id="{EEA92579-382C-9976-ADBD-83A642D57B51}"/>
              </a:ext>
            </a:extLst>
          </p:cNvPr>
          <p:cNvSpPr/>
          <p:nvPr/>
        </p:nvSpPr>
        <p:spPr>
          <a:xfrm>
            <a:off x="2144269" y="231964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8" name="Multiplication Sign 27">
            <a:extLst>
              <a:ext uri="{FF2B5EF4-FFF2-40B4-BE49-F238E27FC236}">
                <a16:creationId xmlns:a16="http://schemas.microsoft.com/office/drawing/2014/main" id="{99993DC6-6F0F-8389-3DE2-FEBB6222E79A}"/>
              </a:ext>
            </a:extLst>
          </p:cNvPr>
          <p:cNvSpPr/>
          <p:nvPr/>
        </p:nvSpPr>
        <p:spPr>
          <a:xfrm>
            <a:off x="2144269" y="273207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9" name="Multiplication Sign 28">
            <a:extLst>
              <a:ext uri="{FF2B5EF4-FFF2-40B4-BE49-F238E27FC236}">
                <a16:creationId xmlns:a16="http://schemas.microsoft.com/office/drawing/2014/main" id="{703EAF17-DCCC-D390-1958-7F87FE34E8F7}"/>
              </a:ext>
            </a:extLst>
          </p:cNvPr>
          <p:cNvSpPr/>
          <p:nvPr/>
        </p:nvSpPr>
        <p:spPr>
          <a:xfrm>
            <a:off x="2144269" y="285513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0" name="Multiplication Sign 29">
            <a:extLst>
              <a:ext uri="{FF2B5EF4-FFF2-40B4-BE49-F238E27FC236}">
                <a16:creationId xmlns:a16="http://schemas.microsoft.com/office/drawing/2014/main" id="{6A2A1252-1366-5201-D1DA-805BBA31195F}"/>
              </a:ext>
            </a:extLst>
          </p:cNvPr>
          <p:cNvSpPr/>
          <p:nvPr/>
        </p:nvSpPr>
        <p:spPr>
          <a:xfrm>
            <a:off x="2144269" y="305207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1" name="Multiplication Sign 30">
            <a:extLst>
              <a:ext uri="{FF2B5EF4-FFF2-40B4-BE49-F238E27FC236}">
                <a16:creationId xmlns:a16="http://schemas.microsoft.com/office/drawing/2014/main" id="{051EE154-BB26-04A8-42E9-1C0AEE2A4B3C}"/>
              </a:ext>
            </a:extLst>
          </p:cNvPr>
          <p:cNvSpPr/>
          <p:nvPr/>
        </p:nvSpPr>
        <p:spPr>
          <a:xfrm>
            <a:off x="2144269" y="335543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2" name="Multiplication Sign 31">
            <a:extLst>
              <a:ext uri="{FF2B5EF4-FFF2-40B4-BE49-F238E27FC236}">
                <a16:creationId xmlns:a16="http://schemas.microsoft.com/office/drawing/2014/main" id="{CC4B5377-FF4F-0041-0C66-655FFF68B605}"/>
              </a:ext>
            </a:extLst>
          </p:cNvPr>
          <p:cNvSpPr/>
          <p:nvPr/>
        </p:nvSpPr>
        <p:spPr>
          <a:xfrm>
            <a:off x="2144269" y="389092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3" name="Multiplication Sign 32">
            <a:extLst>
              <a:ext uri="{FF2B5EF4-FFF2-40B4-BE49-F238E27FC236}">
                <a16:creationId xmlns:a16="http://schemas.microsoft.com/office/drawing/2014/main" id="{83B148AF-0509-FDE0-B04F-4F0263FBD12F}"/>
              </a:ext>
            </a:extLst>
          </p:cNvPr>
          <p:cNvSpPr/>
          <p:nvPr/>
        </p:nvSpPr>
        <p:spPr>
          <a:xfrm>
            <a:off x="2144269" y="190139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4" name="Plus Sign 33">
            <a:extLst>
              <a:ext uri="{FF2B5EF4-FFF2-40B4-BE49-F238E27FC236}">
                <a16:creationId xmlns:a16="http://schemas.microsoft.com/office/drawing/2014/main" id="{20CD8BED-EE96-8B81-3A7E-C3E469E8D5BA}"/>
              </a:ext>
            </a:extLst>
          </p:cNvPr>
          <p:cNvSpPr/>
          <p:nvPr/>
        </p:nvSpPr>
        <p:spPr>
          <a:xfrm>
            <a:off x="2144269" y="315681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5" name="Plus Sign 34">
            <a:extLst>
              <a:ext uri="{FF2B5EF4-FFF2-40B4-BE49-F238E27FC236}">
                <a16:creationId xmlns:a16="http://schemas.microsoft.com/office/drawing/2014/main" id="{AFA24F12-5780-DA2A-FF9D-3A7ACA6B5448}"/>
              </a:ext>
            </a:extLst>
          </p:cNvPr>
          <p:cNvSpPr/>
          <p:nvPr/>
        </p:nvSpPr>
        <p:spPr>
          <a:xfrm>
            <a:off x="2144269" y="364378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6" name="Plus Sign 35">
            <a:extLst>
              <a:ext uri="{FF2B5EF4-FFF2-40B4-BE49-F238E27FC236}">
                <a16:creationId xmlns:a16="http://schemas.microsoft.com/office/drawing/2014/main" id="{C07AA722-3EAE-868E-1C4A-B428748FF233}"/>
              </a:ext>
            </a:extLst>
          </p:cNvPr>
          <p:cNvSpPr/>
          <p:nvPr/>
        </p:nvSpPr>
        <p:spPr>
          <a:xfrm>
            <a:off x="2144269" y="411769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7" name="Plus Sign 36">
            <a:extLst>
              <a:ext uri="{FF2B5EF4-FFF2-40B4-BE49-F238E27FC236}">
                <a16:creationId xmlns:a16="http://schemas.microsoft.com/office/drawing/2014/main" id="{831FFD13-BF18-567E-8CD5-C58F9DE67828}"/>
              </a:ext>
            </a:extLst>
          </p:cNvPr>
          <p:cNvSpPr/>
          <p:nvPr/>
        </p:nvSpPr>
        <p:spPr>
          <a:xfrm>
            <a:off x="2144269" y="429432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8" name="Plus Sign 37">
            <a:extLst>
              <a:ext uri="{FF2B5EF4-FFF2-40B4-BE49-F238E27FC236}">
                <a16:creationId xmlns:a16="http://schemas.microsoft.com/office/drawing/2014/main" id="{0B4C7067-6E9C-7F54-A8C9-D7520FBAF8ED}"/>
              </a:ext>
            </a:extLst>
          </p:cNvPr>
          <p:cNvSpPr/>
          <p:nvPr/>
        </p:nvSpPr>
        <p:spPr>
          <a:xfrm>
            <a:off x="2144269" y="442641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9" name="Plus Sign 38">
            <a:extLst>
              <a:ext uri="{FF2B5EF4-FFF2-40B4-BE49-F238E27FC236}">
                <a16:creationId xmlns:a16="http://schemas.microsoft.com/office/drawing/2014/main" id="{035970CF-4BFA-ED57-D420-C0A3507EA316}"/>
              </a:ext>
            </a:extLst>
          </p:cNvPr>
          <p:cNvSpPr/>
          <p:nvPr/>
        </p:nvSpPr>
        <p:spPr>
          <a:xfrm>
            <a:off x="2144269" y="470728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0" name="Plus Sign 39">
            <a:extLst>
              <a:ext uri="{FF2B5EF4-FFF2-40B4-BE49-F238E27FC236}">
                <a16:creationId xmlns:a16="http://schemas.microsoft.com/office/drawing/2014/main" id="{0379940B-3354-0FCF-A561-CFC931BF0B46}"/>
              </a:ext>
            </a:extLst>
          </p:cNvPr>
          <p:cNvSpPr/>
          <p:nvPr/>
        </p:nvSpPr>
        <p:spPr>
          <a:xfrm>
            <a:off x="2144269" y="51789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3A34BCEA-86C9-9771-356C-AEDCEE5AC51E}"/>
              </a:ext>
            </a:extLst>
          </p:cNvPr>
          <p:cNvCxnSpPr>
            <a:cxnSpLocks/>
          </p:cNvCxnSpPr>
          <p:nvPr/>
        </p:nvCxnSpPr>
        <p:spPr>
          <a:xfrm>
            <a:off x="431800" y="5681133"/>
            <a:ext cx="11167533" cy="46567"/>
          </a:xfrm>
          <a:prstGeom prst="line">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460998E0-A513-9761-6F22-13E72287D8E8}"/>
              </a:ext>
            </a:extLst>
          </p:cNvPr>
          <p:cNvCxnSpPr>
            <a:cxnSpLocks/>
          </p:cNvCxnSpPr>
          <p:nvPr/>
        </p:nvCxnSpPr>
        <p:spPr>
          <a:xfrm flipV="1">
            <a:off x="4422177"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FBD21485-480A-E8AA-351A-957FA1778DE2}"/>
              </a:ext>
            </a:extLst>
          </p:cNvPr>
          <p:cNvCxnSpPr>
            <a:cxnSpLocks/>
          </p:cNvCxnSpPr>
          <p:nvPr/>
        </p:nvCxnSpPr>
        <p:spPr>
          <a:xfrm flipV="1">
            <a:off x="7846941"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27A6BE79-D3EC-04EB-A742-B7D376838968}"/>
              </a:ext>
            </a:extLst>
          </p:cNvPr>
          <p:cNvCxnSpPr>
            <a:cxnSpLocks/>
          </p:cNvCxnSpPr>
          <p:nvPr/>
        </p:nvCxnSpPr>
        <p:spPr>
          <a:xfrm flipV="1">
            <a:off x="10234542"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7456A969-0AC3-4122-6BED-AF755C2D46E9}"/>
              </a:ext>
            </a:extLst>
          </p:cNvPr>
          <p:cNvCxnSpPr>
            <a:cxnSpLocks/>
          </p:cNvCxnSpPr>
          <p:nvPr/>
        </p:nvCxnSpPr>
        <p:spPr>
          <a:xfrm flipV="1">
            <a:off x="2081487" y="1228469"/>
            <a:ext cx="0" cy="4986866"/>
          </a:xfrm>
          <a:prstGeom prst="line">
            <a:avLst/>
          </a:prstGeom>
          <a:ln w="38100"/>
        </p:spPr>
        <p:style>
          <a:lnRef idx="1">
            <a:schemeClr val="dk1"/>
          </a:lnRef>
          <a:fillRef idx="0">
            <a:schemeClr val="dk1"/>
          </a:fillRef>
          <a:effectRef idx="0">
            <a:schemeClr val="dk1"/>
          </a:effectRef>
          <a:fontRef idx="minor">
            <a:schemeClr val="tx1"/>
          </a:fontRef>
        </p:style>
      </p:cxnSp>
      <p:sp>
        <p:nvSpPr>
          <p:cNvPr id="52" name="Freeform: Shape 51">
            <a:extLst>
              <a:ext uri="{FF2B5EF4-FFF2-40B4-BE49-F238E27FC236}">
                <a16:creationId xmlns:a16="http://schemas.microsoft.com/office/drawing/2014/main" id="{29EBE9D5-5E97-8071-9658-2288C1172A9F}"/>
              </a:ext>
            </a:extLst>
          </p:cNvPr>
          <p:cNvSpPr/>
          <p:nvPr/>
        </p:nvSpPr>
        <p:spPr>
          <a:xfrm>
            <a:off x="1378763"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Shape 52">
            <a:extLst>
              <a:ext uri="{FF2B5EF4-FFF2-40B4-BE49-F238E27FC236}">
                <a16:creationId xmlns:a16="http://schemas.microsoft.com/office/drawing/2014/main" id="{2126C67C-C635-B4F5-8219-86907D4B1687}"/>
              </a:ext>
            </a:extLst>
          </p:cNvPr>
          <p:cNvSpPr/>
          <p:nvPr/>
        </p:nvSpPr>
        <p:spPr>
          <a:xfrm>
            <a:off x="1392036"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cxnSp>
        <p:nvCxnSpPr>
          <p:cNvPr id="47" name="Straight Arrow Connector 46">
            <a:extLst>
              <a:ext uri="{FF2B5EF4-FFF2-40B4-BE49-F238E27FC236}">
                <a16:creationId xmlns:a16="http://schemas.microsoft.com/office/drawing/2014/main" id="{E395F0E6-0359-762E-4E4D-6F157D714521}"/>
              </a:ext>
            </a:extLst>
          </p:cNvPr>
          <p:cNvCxnSpPr>
            <a:cxnSpLocks/>
          </p:cNvCxnSpPr>
          <p:nvPr/>
        </p:nvCxnSpPr>
        <p:spPr>
          <a:xfrm>
            <a:off x="2658879" y="3628689"/>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B6406AC7-55B5-19D9-9F62-3EE806861068}"/>
                  </a:ext>
                </a:extLst>
              </p:cNvPr>
              <p:cNvSpPr txBox="1"/>
              <p:nvPr/>
            </p:nvSpPr>
            <p:spPr>
              <a:xfrm>
                <a:off x="8241966" y="3808061"/>
                <a:ext cx="1468320" cy="1218923"/>
              </a:xfrm>
              <a:prstGeom prst="rect">
                <a:avLst/>
              </a:prstGeom>
              <a:noFill/>
            </p:spPr>
            <p:txBody>
              <a:bodyPr wrap="square" rtlCol="0">
                <a:spAutoFit/>
              </a:bodyPr>
              <a:lstStyle/>
              <a:p>
                <a:pPr algn="ctr"/>
                <a:r>
                  <a:rPr lang="en-US" dirty="0">
                    <a:latin typeface="+mj-lt"/>
                  </a:rPr>
                  <a:t>Degenerate Selection based on X, U</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55" name="TextBox 54">
                <a:extLst>
                  <a:ext uri="{FF2B5EF4-FFF2-40B4-BE49-F238E27FC236}">
                    <a16:creationId xmlns:a16="http://schemas.microsoft.com/office/drawing/2014/main" id="{B6406AC7-55B5-19D9-9F62-3EE806861068}"/>
                  </a:ext>
                </a:extLst>
              </p:cNvPr>
              <p:cNvSpPr txBox="1">
                <a:spLocks noRot="1" noChangeAspect="1" noMove="1" noResize="1" noEditPoints="1" noAdjustHandles="1" noChangeArrowheads="1" noChangeShapeType="1" noTextEdit="1"/>
              </p:cNvSpPr>
              <p:nvPr/>
            </p:nvSpPr>
            <p:spPr>
              <a:xfrm>
                <a:off x="8241966" y="3808061"/>
                <a:ext cx="1468320" cy="1218923"/>
              </a:xfrm>
              <a:prstGeom prst="rect">
                <a:avLst/>
              </a:prstGeom>
              <a:blipFill>
                <a:blip r:embed="rId2"/>
                <a:stretch>
                  <a:fillRect l="-2490" t="-3000" r="-2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546B1BCF-574D-F3CC-DA51-B95996A10D50}"/>
                  </a:ext>
                </a:extLst>
              </p:cNvPr>
              <p:cNvSpPr txBox="1"/>
              <p:nvPr/>
            </p:nvSpPr>
            <p:spPr>
              <a:xfrm>
                <a:off x="1699062"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56" name="TextBox 55">
                <a:extLst>
                  <a:ext uri="{FF2B5EF4-FFF2-40B4-BE49-F238E27FC236}">
                    <a16:creationId xmlns:a16="http://schemas.microsoft.com/office/drawing/2014/main" id="{546B1BCF-574D-F3CC-DA51-B95996A10D50}"/>
                  </a:ext>
                </a:extLst>
              </p:cNvPr>
              <p:cNvSpPr txBox="1">
                <a:spLocks noRot="1" noChangeAspect="1" noMove="1" noResize="1" noEditPoints="1" noAdjustHandles="1" noChangeArrowheads="1" noChangeShapeType="1" noTextEdit="1"/>
              </p:cNvSpPr>
              <p:nvPr/>
            </p:nvSpPr>
            <p:spPr>
              <a:xfrm>
                <a:off x="1699062" y="867794"/>
                <a:ext cx="862352" cy="387927"/>
              </a:xfrm>
              <a:prstGeom prst="rect">
                <a:avLst/>
              </a:prstGeom>
              <a:blipFill>
                <a:blip r:embed="rId3"/>
                <a:stretch>
                  <a:fillRect b="-12500"/>
                </a:stretch>
              </a:blipFill>
            </p:spPr>
            <p:txBody>
              <a:bodyPr/>
              <a:lstStyle/>
              <a:p>
                <a:r>
                  <a:rPr lang="en-US">
                    <a:noFill/>
                  </a:rPr>
                  <a:t> </a:t>
                </a:r>
              </a:p>
            </p:txBody>
          </p:sp>
        </mc:Fallback>
      </mc:AlternateContent>
      <p:sp>
        <p:nvSpPr>
          <p:cNvPr id="57" name="Freeform: Shape 56">
            <a:extLst>
              <a:ext uri="{FF2B5EF4-FFF2-40B4-BE49-F238E27FC236}">
                <a16:creationId xmlns:a16="http://schemas.microsoft.com/office/drawing/2014/main" id="{5D4079AD-0B7C-1F38-40A9-A1A79D208FF5}"/>
              </a:ext>
            </a:extLst>
          </p:cNvPr>
          <p:cNvSpPr/>
          <p:nvPr/>
        </p:nvSpPr>
        <p:spPr>
          <a:xfrm>
            <a:off x="355007" y="1754665"/>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Connector 58">
            <a:extLst>
              <a:ext uri="{FF2B5EF4-FFF2-40B4-BE49-F238E27FC236}">
                <a16:creationId xmlns:a16="http://schemas.microsoft.com/office/drawing/2014/main" id="{A9026791-9B86-A2F7-7E20-4B297E34F07D}"/>
              </a:ext>
            </a:extLst>
          </p:cNvPr>
          <p:cNvCxnSpPr>
            <a:cxnSpLocks/>
          </p:cNvCxnSpPr>
          <p:nvPr/>
        </p:nvCxnSpPr>
        <p:spPr>
          <a:xfrm flipV="1">
            <a:off x="1145920"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4BCE5F-5201-6BAD-A3B3-5C2C6A56ED15}"/>
                  </a:ext>
                </a:extLst>
              </p:cNvPr>
              <p:cNvSpPr txBox="1"/>
              <p:nvPr/>
            </p:nvSpPr>
            <p:spPr>
              <a:xfrm>
                <a:off x="97916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61" name="TextBox 60">
                <a:extLst>
                  <a:ext uri="{FF2B5EF4-FFF2-40B4-BE49-F238E27FC236}">
                    <a16:creationId xmlns:a16="http://schemas.microsoft.com/office/drawing/2014/main" id="{C44BCE5F-5201-6BAD-A3B3-5C2C6A56ED15}"/>
                  </a:ext>
                </a:extLst>
              </p:cNvPr>
              <p:cNvSpPr txBox="1">
                <a:spLocks noRot="1" noChangeAspect="1" noMove="1" noResize="1" noEditPoints="1" noAdjustHandles="1" noChangeArrowheads="1" noChangeShapeType="1" noTextEdit="1"/>
              </p:cNvSpPr>
              <p:nvPr/>
            </p:nvSpPr>
            <p:spPr>
              <a:xfrm>
                <a:off x="979163" y="867794"/>
                <a:ext cx="633891" cy="38792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AB207A3-5EA4-2426-A507-65C9AB52C1BF}"/>
                  </a:ext>
                </a:extLst>
              </p:cNvPr>
              <p:cNvSpPr txBox="1"/>
              <p:nvPr/>
            </p:nvSpPr>
            <p:spPr>
              <a:xfrm>
                <a:off x="1394960" y="2676582"/>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=1</m:t>
                      </m:r>
                    </m:oMath>
                  </m:oMathPara>
                </a14:m>
                <a:endParaRPr lang="en-US" sz="1200" dirty="0">
                  <a:latin typeface="+mj-lt"/>
                </a:endParaRPr>
              </a:p>
            </p:txBody>
          </p:sp>
        </mc:Choice>
        <mc:Fallback xmlns="">
          <p:sp>
            <p:nvSpPr>
              <p:cNvPr id="62" name="TextBox 61">
                <a:extLst>
                  <a:ext uri="{FF2B5EF4-FFF2-40B4-BE49-F238E27FC236}">
                    <a16:creationId xmlns:a16="http://schemas.microsoft.com/office/drawing/2014/main" id="{5AB207A3-5EA4-2426-A507-65C9AB52C1BF}"/>
                  </a:ext>
                </a:extLst>
              </p:cNvPr>
              <p:cNvSpPr txBox="1">
                <a:spLocks noRot="1" noChangeAspect="1" noMove="1" noResize="1" noEditPoints="1" noAdjustHandles="1" noChangeArrowheads="1" noChangeShapeType="1" noTextEdit="1"/>
              </p:cNvSpPr>
              <p:nvPr/>
            </p:nvSpPr>
            <p:spPr>
              <a:xfrm>
                <a:off x="1394960" y="2676582"/>
                <a:ext cx="609013"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0A2A2EF-C83F-39FD-F5F3-0BBDD36582F0}"/>
                  </a:ext>
                </a:extLst>
              </p:cNvPr>
              <p:cNvSpPr txBox="1"/>
              <p:nvPr/>
            </p:nvSpPr>
            <p:spPr>
              <a:xfrm>
                <a:off x="1361292" y="4344388"/>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=0</m:t>
                      </m:r>
                    </m:oMath>
                  </m:oMathPara>
                </a14:m>
                <a:endParaRPr lang="en-US" sz="1200" dirty="0">
                  <a:latin typeface="+mj-lt"/>
                </a:endParaRPr>
              </a:p>
            </p:txBody>
          </p:sp>
        </mc:Choice>
        <mc:Fallback xmlns="">
          <p:sp>
            <p:nvSpPr>
              <p:cNvPr id="63" name="TextBox 62">
                <a:extLst>
                  <a:ext uri="{FF2B5EF4-FFF2-40B4-BE49-F238E27FC236}">
                    <a16:creationId xmlns:a16="http://schemas.microsoft.com/office/drawing/2014/main" id="{A0A2A2EF-C83F-39FD-F5F3-0BBDD36582F0}"/>
                  </a:ext>
                </a:extLst>
              </p:cNvPr>
              <p:cNvSpPr txBox="1">
                <a:spLocks noRot="1" noChangeAspect="1" noMove="1" noResize="1" noEditPoints="1" noAdjustHandles="1" noChangeArrowheads="1" noChangeShapeType="1" noTextEdit="1"/>
              </p:cNvSpPr>
              <p:nvPr/>
            </p:nvSpPr>
            <p:spPr>
              <a:xfrm>
                <a:off x="1361292" y="4344388"/>
                <a:ext cx="609013"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5CDC900-BB1D-6409-43E2-CF52BD87C18A}"/>
                  </a:ext>
                </a:extLst>
              </p:cNvPr>
              <p:cNvSpPr txBox="1"/>
              <p:nvPr/>
            </p:nvSpPr>
            <p:spPr>
              <a:xfrm>
                <a:off x="3775012"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 </m:t>
                      </m:r>
                      <m:r>
                        <a:rPr lang="en-US" b="0" i="1" smtClean="0">
                          <a:latin typeface="Cambria Math" panose="02040503050406030204" pitchFamily="18" charset="0"/>
                        </a:rPr>
                        <m:t>𝑋</m:t>
                      </m:r>
                    </m:oMath>
                  </m:oMathPara>
                </a14:m>
                <a:endParaRPr lang="en-US" dirty="0">
                  <a:latin typeface="+mj-lt"/>
                </a:endParaRPr>
              </a:p>
            </p:txBody>
          </p:sp>
        </mc:Choice>
        <mc:Fallback xmlns="">
          <p:sp>
            <p:nvSpPr>
              <p:cNvPr id="66" name="TextBox 65">
                <a:extLst>
                  <a:ext uri="{FF2B5EF4-FFF2-40B4-BE49-F238E27FC236}">
                    <a16:creationId xmlns:a16="http://schemas.microsoft.com/office/drawing/2014/main" id="{65CDC900-BB1D-6409-43E2-CF52BD87C18A}"/>
                  </a:ext>
                </a:extLst>
              </p:cNvPr>
              <p:cNvSpPr txBox="1">
                <a:spLocks noRot="1" noChangeAspect="1" noMove="1" noResize="1" noEditPoints="1" noAdjustHandles="1" noChangeArrowheads="1" noChangeShapeType="1" noTextEdit="1"/>
              </p:cNvSpPr>
              <p:nvPr/>
            </p:nvSpPr>
            <p:spPr>
              <a:xfrm>
                <a:off x="3775012" y="867794"/>
                <a:ext cx="1294329" cy="369332"/>
              </a:xfrm>
              <a:prstGeom prst="rect">
                <a:avLst/>
              </a:prstGeom>
              <a:blipFill>
                <a:blip r:embed="rId7"/>
                <a:stretch>
                  <a:fillRect b="-13115"/>
                </a:stretch>
              </a:blipFill>
            </p:spPr>
            <p:txBody>
              <a:bodyPr/>
              <a:lstStyle/>
              <a:p>
                <a:r>
                  <a:rPr lang="en-US">
                    <a:noFill/>
                  </a:rPr>
                  <a:t> </a:t>
                </a:r>
              </a:p>
            </p:txBody>
          </p:sp>
        </mc:Fallback>
      </mc:AlternateContent>
      <p:sp>
        <p:nvSpPr>
          <p:cNvPr id="81" name="Multiplication Sign 80">
            <a:extLst>
              <a:ext uri="{FF2B5EF4-FFF2-40B4-BE49-F238E27FC236}">
                <a16:creationId xmlns:a16="http://schemas.microsoft.com/office/drawing/2014/main" id="{9BD2FC51-95C9-BEA4-3574-10430E548442}"/>
              </a:ext>
            </a:extLst>
          </p:cNvPr>
          <p:cNvSpPr/>
          <p:nvPr/>
        </p:nvSpPr>
        <p:spPr>
          <a:xfrm>
            <a:off x="2144269" y="261855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2" name="Multiplication Sign 81">
            <a:extLst>
              <a:ext uri="{FF2B5EF4-FFF2-40B4-BE49-F238E27FC236}">
                <a16:creationId xmlns:a16="http://schemas.microsoft.com/office/drawing/2014/main" id="{5219C919-045F-F127-1070-09FA29270361}"/>
              </a:ext>
            </a:extLst>
          </p:cNvPr>
          <p:cNvSpPr/>
          <p:nvPr/>
        </p:nvSpPr>
        <p:spPr>
          <a:xfrm>
            <a:off x="2144269" y="295740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3" name="Plus Sign 82">
            <a:extLst>
              <a:ext uri="{FF2B5EF4-FFF2-40B4-BE49-F238E27FC236}">
                <a16:creationId xmlns:a16="http://schemas.microsoft.com/office/drawing/2014/main" id="{E97051DA-D8F4-5183-B854-7653411939B2}"/>
              </a:ext>
            </a:extLst>
          </p:cNvPr>
          <p:cNvSpPr/>
          <p:nvPr/>
        </p:nvSpPr>
        <p:spPr>
          <a:xfrm>
            <a:off x="2144269" y="453880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4" name="Plus Sign 83">
            <a:extLst>
              <a:ext uri="{FF2B5EF4-FFF2-40B4-BE49-F238E27FC236}">
                <a16:creationId xmlns:a16="http://schemas.microsoft.com/office/drawing/2014/main" id="{3D11AD4A-342C-00A2-AB01-D61AF5C0FE1A}"/>
              </a:ext>
            </a:extLst>
          </p:cNvPr>
          <p:cNvSpPr/>
          <p:nvPr/>
        </p:nvSpPr>
        <p:spPr>
          <a:xfrm>
            <a:off x="2144269" y="488299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CFB601F-6BB9-45B9-C72A-1C161436B3FC}"/>
              </a:ext>
            </a:extLst>
          </p:cNvPr>
          <p:cNvSpPr/>
          <p:nvPr/>
        </p:nvSpPr>
        <p:spPr>
          <a:xfrm>
            <a:off x="1180429" y="237383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922F5A4-2BF8-1FEF-F947-41180242D27F}"/>
              </a:ext>
            </a:extLst>
          </p:cNvPr>
          <p:cNvSpPr/>
          <p:nvPr/>
        </p:nvSpPr>
        <p:spPr>
          <a:xfrm>
            <a:off x="1180429" y="278626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75FB31A2-345D-B27E-386D-D6DA21E377F6}"/>
              </a:ext>
            </a:extLst>
          </p:cNvPr>
          <p:cNvSpPr/>
          <p:nvPr/>
        </p:nvSpPr>
        <p:spPr>
          <a:xfrm>
            <a:off x="1180429" y="29093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31BA6A3-02F8-0A60-8444-79913F71E8ED}"/>
              </a:ext>
            </a:extLst>
          </p:cNvPr>
          <p:cNvSpPr/>
          <p:nvPr/>
        </p:nvSpPr>
        <p:spPr>
          <a:xfrm>
            <a:off x="1180429" y="310626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775F5C3C-2C14-A34E-9DCE-CF42247E3185}"/>
              </a:ext>
            </a:extLst>
          </p:cNvPr>
          <p:cNvSpPr/>
          <p:nvPr/>
        </p:nvSpPr>
        <p:spPr>
          <a:xfrm>
            <a:off x="1180429" y="340962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0323EF78-B463-00A4-E26F-250F86711A65}"/>
              </a:ext>
            </a:extLst>
          </p:cNvPr>
          <p:cNvSpPr/>
          <p:nvPr/>
        </p:nvSpPr>
        <p:spPr>
          <a:xfrm>
            <a:off x="1180429" y="39451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4BA914C-65B2-85BF-B69D-841149A2B43D}"/>
              </a:ext>
            </a:extLst>
          </p:cNvPr>
          <p:cNvSpPr/>
          <p:nvPr/>
        </p:nvSpPr>
        <p:spPr>
          <a:xfrm>
            <a:off x="1180429" y="195557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8845C0DB-7E33-6E10-C661-316B5B0E57ED}"/>
              </a:ext>
            </a:extLst>
          </p:cNvPr>
          <p:cNvSpPr/>
          <p:nvPr/>
        </p:nvSpPr>
        <p:spPr>
          <a:xfrm>
            <a:off x="1180429" y="321100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F455FD22-195B-B4D8-CE5F-41694754316E}"/>
              </a:ext>
            </a:extLst>
          </p:cNvPr>
          <p:cNvSpPr/>
          <p:nvPr/>
        </p:nvSpPr>
        <p:spPr>
          <a:xfrm>
            <a:off x="1180429" y="36979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7D16DEDB-D9AB-0A5D-8E8F-19ED2088855E}"/>
              </a:ext>
            </a:extLst>
          </p:cNvPr>
          <p:cNvSpPr/>
          <p:nvPr/>
        </p:nvSpPr>
        <p:spPr>
          <a:xfrm>
            <a:off x="1180429" y="417188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E48287A7-9E39-D428-8C4F-1C8B57ACC5D2}"/>
              </a:ext>
            </a:extLst>
          </p:cNvPr>
          <p:cNvSpPr/>
          <p:nvPr/>
        </p:nvSpPr>
        <p:spPr>
          <a:xfrm>
            <a:off x="1180429" y="43485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8B96E267-FD4F-7528-B3E2-E6C604CB1091}"/>
              </a:ext>
            </a:extLst>
          </p:cNvPr>
          <p:cNvSpPr/>
          <p:nvPr/>
        </p:nvSpPr>
        <p:spPr>
          <a:xfrm>
            <a:off x="1180429" y="44806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AC2C73B3-386C-D172-1575-E5DBC1D805BA}"/>
              </a:ext>
            </a:extLst>
          </p:cNvPr>
          <p:cNvSpPr/>
          <p:nvPr/>
        </p:nvSpPr>
        <p:spPr>
          <a:xfrm>
            <a:off x="1180429" y="47614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C1E782B-8247-E1C6-633A-7567652426E8}"/>
              </a:ext>
            </a:extLst>
          </p:cNvPr>
          <p:cNvSpPr/>
          <p:nvPr/>
        </p:nvSpPr>
        <p:spPr>
          <a:xfrm>
            <a:off x="1180429" y="523315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FDBE11A9-3BA4-4370-D66C-B0C85A095E55}"/>
              </a:ext>
            </a:extLst>
          </p:cNvPr>
          <p:cNvSpPr/>
          <p:nvPr/>
        </p:nvSpPr>
        <p:spPr>
          <a:xfrm>
            <a:off x="1180429" y="26727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56BAC54B-5C5B-88FF-444D-14710ECFE1CC}"/>
              </a:ext>
            </a:extLst>
          </p:cNvPr>
          <p:cNvSpPr/>
          <p:nvPr/>
        </p:nvSpPr>
        <p:spPr>
          <a:xfrm>
            <a:off x="1180429" y="301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BD5D82C3-2A56-FB4E-BF57-D32E21A272CD}"/>
              </a:ext>
            </a:extLst>
          </p:cNvPr>
          <p:cNvSpPr/>
          <p:nvPr/>
        </p:nvSpPr>
        <p:spPr>
          <a:xfrm>
            <a:off x="1180429" y="459299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95EB9BB8-AEC7-08F3-3F2A-B91D531EF1E6}"/>
              </a:ext>
            </a:extLst>
          </p:cNvPr>
          <p:cNvSpPr/>
          <p:nvPr/>
        </p:nvSpPr>
        <p:spPr>
          <a:xfrm>
            <a:off x="1180429" y="493718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3" name="Multiplication Sign 102">
            <a:extLst>
              <a:ext uri="{FF2B5EF4-FFF2-40B4-BE49-F238E27FC236}">
                <a16:creationId xmlns:a16="http://schemas.microsoft.com/office/drawing/2014/main" id="{7EB76019-72FD-F139-81F7-A02C4D18BEDE}"/>
              </a:ext>
            </a:extLst>
          </p:cNvPr>
          <p:cNvSpPr/>
          <p:nvPr/>
        </p:nvSpPr>
        <p:spPr>
          <a:xfrm>
            <a:off x="4455571" y="231889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4" name="Multiplication Sign 103">
            <a:extLst>
              <a:ext uri="{FF2B5EF4-FFF2-40B4-BE49-F238E27FC236}">
                <a16:creationId xmlns:a16="http://schemas.microsoft.com/office/drawing/2014/main" id="{6F009802-9A38-9D3A-171A-2E046B601B5B}"/>
              </a:ext>
            </a:extLst>
          </p:cNvPr>
          <p:cNvSpPr/>
          <p:nvPr/>
        </p:nvSpPr>
        <p:spPr>
          <a:xfrm>
            <a:off x="4455571" y="273132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5" name="Multiplication Sign 104">
            <a:extLst>
              <a:ext uri="{FF2B5EF4-FFF2-40B4-BE49-F238E27FC236}">
                <a16:creationId xmlns:a16="http://schemas.microsoft.com/office/drawing/2014/main" id="{061E2487-8687-1B14-5B45-EA4E7C958863}"/>
              </a:ext>
            </a:extLst>
          </p:cNvPr>
          <p:cNvSpPr/>
          <p:nvPr/>
        </p:nvSpPr>
        <p:spPr>
          <a:xfrm>
            <a:off x="4455571" y="285438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6" name="Multiplication Sign 105">
            <a:extLst>
              <a:ext uri="{FF2B5EF4-FFF2-40B4-BE49-F238E27FC236}">
                <a16:creationId xmlns:a16="http://schemas.microsoft.com/office/drawing/2014/main" id="{3DB6320B-E6F5-F8E3-D3B8-27D5D512986E}"/>
              </a:ext>
            </a:extLst>
          </p:cNvPr>
          <p:cNvSpPr/>
          <p:nvPr/>
        </p:nvSpPr>
        <p:spPr>
          <a:xfrm>
            <a:off x="4455571" y="3051324"/>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7" name="Multiplication Sign 106">
            <a:extLst>
              <a:ext uri="{FF2B5EF4-FFF2-40B4-BE49-F238E27FC236}">
                <a16:creationId xmlns:a16="http://schemas.microsoft.com/office/drawing/2014/main" id="{157D27E3-5905-1404-7687-52877F386079}"/>
              </a:ext>
            </a:extLst>
          </p:cNvPr>
          <p:cNvSpPr/>
          <p:nvPr/>
        </p:nvSpPr>
        <p:spPr>
          <a:xfrm>
            <a:off x="4455571" y="335468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8" name="Multiplication Sign 107">
            <a:extLst>
              <a:ext uri="{FF2B5EF4-FFF2-40B4-BE49-F238E27FC236}">
                <a16:creationId xmlns:a16="http://schemas.microsoft.com/office/drawing/2014/main" id="{9A56736C-FF45-91A7-12CA-86A1CBCD5037}"/>
              </a:ext>
            </a:extLst>
          </p:cNvPr>
          <p:cNvSpPr/>
          <p:nvPr/>
        </p:nvSpPr>
        <p:spPr>
          <a:xfrm>
            <a:off x="4455571" y="389017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9" name="Multiplication Sign 108">
            <a:extLst>
              <a:ext uri="{FF2B5EF4-FFF2-40B4-BE49-F238E27FC236}">
                <a16:creationId xmlns:a16="http://schemas.microsoft.com/office/drawing/2014/main" id="{6F80E243-E0C9-4825-81A0-4A88718B2F5D}"/>
              </a:ext>
            </a:extLst>
          </p:cNvPr>
          <p:cNvSpPr/>
          <p:nvPr/>
        </p:nvSpPr>
        <p:spPr>
          <a:xfrm>
            <a:off x="4455571" y="1900638"/>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0" name="Plus Sign 109">
            <a:extLst>
              <a:ext uri="{FF2B5EF4-FFF2-40B4-BE49-F238E27FC236}">
                <a16:creationId xmlns:a16="http://schemas.microsoft.com/office/drawing/2014/main" id="{D4C810E3-0F05-35F7-3657-D94B0A311BCF}"/>
              </a:ext>
            </a:extLst>
          </p:cNvPr>
          <p:cNvSpPr/>
          <p:nvPr/>
        </p:nvSpPr>
        <p:spPr>
          <a:xfrm>
            <a:off x="445557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1" name="Plus Sign 110">
            <a:extLst>
              <a:ext uri="{FF2B5EF4-FFF2-40B4-BE49-F238E27FC236}">
                <a16:creationId xmlns:a16="http://schemas.microsoft.com/office/drawing/2014/main" id="{5394FC76-FB7F-6B0E-47A5-4C74E07DD421}"/>
              </a:ext>
            </a:extLst>
          </p:cNvPr>
          <p:cNvSpPr/>
          <p:nvPr/>
        </p:nvSpPr>
        <p:spPr>
          <a:xfrm>
            <a:off x="445557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2" name="Plus Sign 111">
            <a:extLst>
              <a:ext uri="{FF2B5EF4-FFF2-40B4-BE49-F238E27FC236}">
                <a16:creationId xmlns:a16="http://schemas.microsoft.com/office/drawing/2014/main" id="{2DC8F9C7-8449-9D16-27A6-C13872910C2F}"/>
              </a:ext>
            </a:extLst>
          </p:cNvPr>
          <p:cNvSpPr/>
          <p:nvPr/>
        </p:nvSpPr>
        <p:spPr>
          <a:xfrm>
            <a:off x="445557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3" name="Plus Sign 112">
            <a:extLst>
              <a:ext uri="{FF2B5EF4-FFF2-40B4-BE49-F238E27FC236}">
                <a16:creationId xmlns:a16="http://schemas.microsoft.com/office/drawing/2014/main" id="{ABC98AC2-5131-9691-EE59-27FDFC973269}"/>
              </a:ext>
            </a:extLst>
          </p:cNvPr>
          <p:cNvSpPr/>
          <p:nvPr/>
        </p:nvSpPr>
        <p:spPr>
          <a:xfrm>
            <a:off x="4455571" y="429356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4" name="Plus Sign 113">
            <a:extLst>
              <a:ext uri="{FF2B5EF4-FFF2-40B4-BE49-F238E27FC236}">
                <a16:creationId xmlns:a16="http://schemas.microsoft.com/office/drawing/2014/main" id="{7209B0D0-4ED7-4926-D827-9F18B8A7704E}"/>
              </a:ext>
            </a:extLst>
          </p:cNvPr>
          <p:cNvSpPr/>
          <p:nvPr/>
        </p:nvSpPr>
        <p:spPr>
          <a:xfrm>
            <a:off x="445557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5" name="Plus Sign 114">
            <a:extLst>
              <a:ext uri="{FF2B5EF4-FFF2-40B4-BE49-F238E27FC236}">
                <a16:creationId xmlns:a16="http://schemas.microsoft.com/office/drawing/2014/main" id="{68A0710E-B3FD-6FB9-A74C-51171E597A0C}"/>
              </a:ext>
            </a:extLst>
          </p:cNvPr>
          <p:cNvSpPr/>
          <p:nvPr/>
        </p:nvSpPr>
        <p:spPr>
          <a:xfrm>
            <a:off x="4455571" y="47065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6" name="Plus Sign 115">
            <a:extLst>
              <a:ext uri="{FF2B5EF4-FFF2-40B4-BE49-F238E27FC236}">
                <a16:creationId xmlns:a16="http://schemas.microsoft.com/office/drawing/2014/main" id="{A3738A7C-B6C0-2C83-F115-A4AC476A7E74}"/>
              </a:ext>
            </a:extLst>
          </p:cNvPr>
          <p:cNvSpPr/>
          <p:nvPr/>
        </p:nvSpPr>
        <p:spPr>
          <a:xfrm>
            <a:off x="445557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7" name="Multiplication Sign 116">
            <a:extLst>
              <a:ext uri="{FF2B5EF4-FFF2-40B4-BE49-F238E27FC236}">
                <a16:creationId xmlns:a16="http://schemas.microsoft.com/office/drawing/2014/main" id="{D2EEB75B-9189-0CB2-9BF8-DE6AF4470987}"/>
              </a:ext>
            </a:extLst>
          </p:cNvPr>
          <p:cNvSpPr/>
          <p:nvPr/>
        </p:nvSpPr>
        <p:spPr>
          <a:xfrm>
            <a:off x="4455571" y="2617806"/>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8" name="Multiplication Sign 117">
            <a:extLst>
              <a:ext uri="{FF2B5EF4-FFF2-40B4-BE49-F238E27FC236}">
                <a16:creationId xmlns:a16="http://schemas.microsoft.com/office/drawing/2014/main" id="{42256F97-F8BF-6F25-2C8F-82E70B24718B}"/>
              </a:ext>
            </a:extLst>
          </p:cNvPr>
          <p:cNvSpPr/>
          <p:nvPr/>
        </p:nvSpPr>
        <p:spPr>
          <a:xfrm>
            <a:off x="4455571" y="2956650"/>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9" name="Plus Sign 118">
            <a:extLst>
              <a:ext uri="{FF2B5EF4-FFF2-40B4-BE49-F238E27FC236}">
                <a16:creationId xmlns:a16="http://schemas.microsoft.com/office/drawing/2014/main" id="{22119A2E-C191-591C-8B23-5F02F950207F}"/>
              </a:ext>
            </a:extLst>
          </p:cNvPr>
          <p:cNvSpPr/>
          <p:nvPr/>
        </p:nvSpPr>
        <p:spPr>
          <a:xfrm>
            <a:off x="445557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0" name="Plus Sign 119">
            <a:extLst>
              <a:ext uri="{FF2B5EF4-FFF2-40B4-BE49-F238E27FC236}">
                <a16:creationId xmlns:a16="http://schemas.microsoft.com/office/drawing/2014/main" id="{F3C621C2-F9A2-F625-8DAD-BBD4750F26F5}"/>
              </a:ext>
            </a:extLst>
          </p:cNvPr>
          <p:cNvSpPr/>
          <p:nvPr/>
        </p:nvSpPr>
        <p:spPr>
          <a:xfrm>
            <a:off x="445557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39" name="Multiplication Sign 138">
            <a:extLst>
              <a:ext uri="{FF2B5EF4-FFF2-40B4-BE49-F238E27FC236}">
                <a16:creationId xmlns:a16="http://schemas.microsoft.com/office/drawing/2014/main" id="{FD1E919F-BBA1-AEC3-48D5-13611BF5187C}"/>
              </a:ext>
            </a:extLst>
          </p:cNvPr>
          <p:cNvSpPr/>
          <p:nvPr/>
        </p:nvSpPr>
        <p:spPr>
          <a:xfrm>
            <a:off x="10011731" y="231889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0" name="Multiplication Sign 139">
            <a:extLst>
              <a:ext uri="{FF2B5EF4-FFF2-40B4-BE49-F238E27FC236}">
                <a16:creationId xmlns:a16="http://schemas.microsoft.com/office/drawing/2014/main" id="{F6680D46-D292-959F-3071-1F06B40E8E49}"/>
              </a:ext>
            </a:extLst>
          </p:cNvPr>
          <p:cNvSpPr/>
          <p:nvPr/>
        </p:nvSpPr>
        <p:spPr>
          <a:xfrm>
            <a:off x="10011731" y="273132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1" name="Multiplication Sign 140">
            <a:extLst>
              <a:ext uri="{FF2B5EF4-FFF2-40B4-BE49-F238E27FC236}">
                <a16:creationId xmlns:a16="http://schemas.microsoft.com/office/drawing/2014/main" id="{608D3F9E-C50B-B56F-A3BD-A08D36744E71}"/>
              </a:ext>
            </a:extLst>
          </p:cNvPr>
          <p:cNvSpPr/>
          <p:nvPr/>
        </p:nvSpPr>
        <p:spPr>
          <a:xfrm>
            <a:off x="10011731" y="285438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2" name="Multiplication Sign 141">
            <a:extLst>
              <a:ext uri="{FF2B5EF4-FFF2-40B4-BE49-F238E27FC236}">
                <a16:creationId xmlns:a16="http://schemas.microsoft.com/office/drawing/2014/main" id="{5508C955-CE31-B622-88F1-2D6A301212DC}"/>
              </a:ext>
            </a:extLst>
          </p:cNvPr>
          <p:cNvSpPr/>
          <p:nvPr/>
        </p:nvSpPr>
        <p:spPr>
          <a:xfrm>
            <a:off x="10011731" y="3051324"/>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3" name="Multiplication Sign 142">
            <a:extLst>
              <a:ext uri="{FF2B5EF4-FFF2-40B4-BE49-F238E27FC236}">
                <a16:creationId xmlns:a16="http://schemas.microsoft.com/office/drawing/2014/main" id="{7C47F96D-FFED-7F74-F890-EEF84B05A3E9}"/>
              </a:ext>
            </a:extLst>
          </p:cNvPr>
          <p:cNvSpPr/>
          <p:nvPr/>
        </p:nvSpPr>
        <p:spPr>
          <a:xfrm>
            <a:off x="10011731" y="335468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4" name="Multiplication Sign 143">
            <a:extLst>
              <a:ext uri="{FF2B5EF4-FFF2-40B4-BE49-F238E27FC236}">
                <a16:creationId xmlns:a16="http://schemas.microsoft.com/office/drawing/2014/main" id="{D281ECB4-A308-889B-FFE2-A38230D07B69}"/>
              </a:ext>
            </a:extLst>
          </p:cNvPr>
          <p:cNvSpPr/>
          <p:nvPr/>
        </p:nvSpPr>
        <p:spPr>
          <a:xfrm>
            <a:off x="1001173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5" name="Multiplication Sign 144">
            <a:extLst>
              <a:ext uri="{FF2B5EF4-FFF2-40B4-BE49-F238E27FC236}">
                <a16:creationId xmlns:a16="http://schemas.microsoft.com/office/drawing/2014/main" id="{7780D8C8-B249-66B8-FFF8-A931E512198E}"/>
              </a:ext>
            </a:extLst>
          </p:cNvPr>
          <p:cNvSpPr/>
          <p:nvPr/>
        </p:nvSpPr>
        <p:spPr>
          <a:xfrm>
            <a:off x="1001173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6" name="Plus Sign 145">
            <a:extLst>
              <a:ext uri="{FF2B5EF4-FFF2-40B4-BE49-F238E27FC236}">
                <a16:creationId xmlns:a16="http://schemas.microsoft.com/office/drawing/2014/main" id="{5D337644-60B5-D013-2179-E5160AA08CEA}"/>
              </a:ext>
            </a:extLst>
          </p:cNvPr>
          <p:cNvSpPr/>
          <p:nvPr/>
        </p:nvSpPr>
        <p:spPr>
          <a:xfrm>
            <a:off x="1001173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7" name="Plus Sign 146">
            <a:extLst>
              <a:ext uri="{FF2B5EF4-FFF2-40B4-BE49-F238E27FC236}">
                <a16:creationId xmlns:a16="http://schemas.microsoft.com/office/drawing/2014/main" id="{5DF7BEFE-F0D2-3A84-DDE8-6AD9A2D1C050}"/>
              </a:ext>
            </a:extLst>
          </p:cNvPr>
          <p:cNvSpPr/>
          <p:nvPr/>
        </p:nvSpPr>
        <p:spPr>
          <a:xfrm>
            <a:off x="1001173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8" name="Plus Sign 147">
            <a:extLst>
              <a:ext uri="{FF2B5EF4-FFF2-40B4-BE49-F238E27FC236}">
                <a16:creationId xmlns:a16="http://schemas.microsoft.com/office/drawing/2014/main" id="{7FE1B560-945F-ED14-7F28-54696F2DF578}"/>
              </a:ext>
            </a:extLst>
          </p:cNvPr>
          <p:cNvSpPr/>
          <p:nvPr/>
        </p:nvSpPr>
        <p:spPr>
          <a:xfrm>
            <a:off x="1001173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49" name="Plus Sign 148">
            <a:extLst>
              <a:ext uri="{FF2B5EF4-FFF2-40B4-BE49-F238E27FC236}">
                <a16:creationId xmlns:a16="http://schemas.microsoft.com/office/drawing/2014/main" id="{C1BF2AA2-A256-BA12-B71A-142A9415EC74}"/>
              </a:ext>
            </a:extLst>
          </p:cNvPr>
          <p:cNvSpPr/>
          <p:nvPr/>
        </p:nvSpPr>
        <p:spPr>
          <a:xfrm>
            <a:off x="10011731" y="42935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0" name="Plus Sign 149">
            <a:extLst>
              <a:ext uri="{FF2B5EF4-FFF2-40B4-BE49-F238E27FC236}">
                <a16:creationId xmlns:a16="http://schemas.microsoft.com/office/drawing/2014/main" id="{7F6F9B23-9E65-973C-BB3D-7558F7B8B40F}"/>
              </a:ext>
            </a:extLst>
          </p:cNvPr>
          <p:cNvSpPr/>
          <p:nvPr/>
        </p:nvSpPr>
        <p:spPr>
          <a:xfrm>
            <a:off x="1001173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1" name="Plus Sign 150">
            <a:extLst>
              <a:ext uri="{FF2B5EF4-FFF2-40B4-BE49-F238E27FC236}">
                <a16:creationId xmlns:a16="http://schemas.microsoft.com/office/drawing/2014/main" id="{208F1248-7B50-F23F-1D7F-564DC5FB4F2E}"/>
              </a:ext>
            </a:extLst>
          </p:cNvPr>
          <p:cNvSpPr/>
          <p:nvPr/>
        </p:nvSpPr>
        <p:spPr>
          <a:xfrm>
            <a:off x="10011731" y="470653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2" name="Plus Sign 151">
            <a:extLst>
              <a:ext uri="{FF2B5EF4-FFF2-40B4-BE49-F238E27FC236}">
                <a16:creationId xmlns:a16="http://schemas.microsoft.com/office/drawing/2014/main" id="{F4E826F0-12B5-32C9-CA65-5E33278EDA15}"/>
              </a:ext>
            </a:extLst>
          </p:cNvPr>
          <p:cNvSpPr/>
          <p:nvPr/>
        </p:nvSpPr>
        <p:spPr>
          <a:xfrm>
            <a:off x="1001173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3" name="Multiplication Sign 152">
            <a:extLst>
              <a:ext uri="{FF2B5EF4-FFF2-40B4-BE49-F238E27FC236}">
                <a16:creationId xmlns:a16="http://schemas.microsoft.com/office/drawing/2014/main" id="{1C35E0FA-BA3B-8CC1-9D91-820CF1CBC962}"/>
              </a:ext>
            </a:extLst>
          </p:cNvPr>
          <p:cNvSpPr/>
          <p:nvPr/>
        </p:nvSpPr>
        <p:spPr>
          <a:xfrm>
            <a:off x="1001173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4" name="Multiplication Sign 153">
            <a:extLst>
              <a:ext uri="{FF2B5EF4-FFF2-40B4-BE49-F238E27FC236}">
                <a16:creationId xmlns:a16="http://schemas.microsoft.com/office/drawing/2014/main" id="{325F4CF3-1554-A185-CA55-4B660998AA50}"/>
              </a:ext>
            </a:extLst>
          </p:cNvPr>
          <p:cNvSpPr/>
          <p:nvPr/>
        </p:nvSpPr>
        <p:spPr>
          <a:xfrm>
            <a:off x="1001173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5" name="Plus Sign 154">
            <a:extLst>
              <a:ext uri="{FF2B5EF4-FFF2-40B4-BE49-F238E27FC236}">
                <a16:creationId xmlns:a16="http://schemas.microsoft.com/office/drawing/2014/main" id="{7586CB17-787A-3E37-96DC-DAC91CEF6EB7}"/>
              </a:ext>
            </a:extLst>
          </p:cNvPr>
          <p:cNvSpPr/>
          <p:nvPr/>
        </p:nvSpPr>
        <p:spPr>
          <a:xfrm>
            <a:off x="1001173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6" name="Plus Sign 155">
            <a:extLst>
              <a:ext uri="{FF2B5EF4-FFF2-40B4-BE49-F238E27FC236}">
                <a16:creationId xmlns:a16="http://schemas.microsoft.com/office/drawing/2014/main" id="{CA15FE5D-D1BA-FAE3-FD33-AD036E2E0722}"/>
              </a:ext>
            </a:extLst>
          </p:cNvPr>
          <p:cNvSpPr/>
          <p:nvPr/>
        </p:nvSpPr>
        <p:spPr>
          <a:xfrm>
            <a:off x="1001173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178" name="Straight Arrow Connector 177">
            <a:extLst>
              <a:ext uri="{FF2B5EF4-FFF2-40B4-BE49-F238E27FC236}">
                <a16:creationId xmlns:a16="http://schemas.microsoft.com/office/drawing/2014/main" id="{4B89FE1B-4501-88E2-0FF3-581F4C3D8AED}"/>
              </a:ext>
            </a:extLst>
          </p:cNvPr>
          <p:cNvCxnSpPr>
            <a:cxnSpLocks/>
          </p:cNvCxnSpPr>
          <p:nvPr/>
        </p:nvCxnSpPr>
        <p:spPr>
          <a:xfrm flipH="1" flipV="1">
            <a:off x="8720365" y="3615702"/>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5" name="Multiplication Sign 204">
            <a:extLst>
              <a:ext uri="{FF2B5EF4-FFF2-40B4-BE49-F238E27FC236}">
                <a16:creationId xmlns:a16="http://schemas.microsoft.com/office/drawing/2014/main" id="{2BC4CCAF-EA26-3CE0-09D2-408B095AE27D}"/>
              </a:ext>
            </a:extLst>
          </p:cNvPr>
          <p:cNvSpPr/>
          <p:nvPr/>
        </p:nvSpPr>
        <p:spPr>
          <a:xfrm>
            <a:off x="7622997" y="231988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6" name="Multiplication Sign 205">
            <a:extLst>
              <a:ext uri="{FF2B5EF4-FFF2-40B4-BE49-F238E27FC236}">
                <a16:creationId xmlns:a16="http://schemas.microsoft.com/office/drawing/2014/main" id="{123544CC-9893-4382-BA21-8490E7669982}"/>
              </a:ext>
            </a:extLst>
          </p:cNvPr>
          <p:cNvSpPr/>
          <p:nvPr/>
        </p:nvSpPr>
        <p:spPr>
          <a:xfrm>
            <a:off x="7622997" y="273231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7" name="Multiplication Sign 206">
            <a:extLst>
              <a:ext uri="{FF2B5EF4-FFF2-40B4-BE49-F238E27FC236}">
                <a16:creationId xmlns:a16="http://schemas.microsoft.com/office/drawing/2014/main" id="{27574EDB-B28F-A142-352C-14BCB7BAEDDB}"/>
              </a:ext>
            </a:extLst>
          </p:cNvPr>
          <p:cNvSpPr/>
          <p:nvPr/>
        </p:nvSpPr>
        <p:spPr>
          <a:xfrm>
            <a:off x="7622997" y="285537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8" name="Multiplication Sign 207">
            <a:extLst>
              <a:ext uri="{FF2B5EF4-FFF2-40B4-BE49-F238E27FC236}">
                <a16:creationId xmlns:a16="http://schemas.microsoft.com/office/drawing/2014/main" id="{BD2737AD-036C-F44E-8D7F-BB69259AC45C}"/>
              </a:ext>
            </a:extLst>
          </p:cNvPr>
          <p:cNvSpPr/>
          <p:nvPr/>
        </p:nvSpPr>
        <p:spPr>
          <a:xfrm>
            <a:off x="7622997" y="3052315"/>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09" name="Multiplication Sign 208">
            <a:extLst>
              <a:ext uri="{FF2B5EF4-FFF2-40B4-BE49-F238E27FC236}">
                <a16:creationId xmlns:a16="http://schemas.microsoft.com/office/drawing/2014/main" id="{95E1D392-931D-71D3-9F66-2A985D35B259}"/>
              </a:ext>
            </a:extLst>
          </p:cNvPr>
          <p:cNvSpPr/>
          <p:nvPr/>
        </p:nvSpPr>
        <p:spPr>
          <a:xfrm>
            <a:off x="7622997" y="335567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0" name="Multiplication Sign 209">
            <a:extLst>
              <a:ext uri="{FF2B5EF4-FFF2-40B4-BE49-F238E27FC236}">
                <a16:creationId xmlns:a16="http://schemas.microsoft.com/office/drawing/2014/main" id="{F832F21D-F972-9299-BCE7-0C6F9294CC9A}"/>
              </a:ext>
            </a:extLst>
          </p:cNvPr>
          <p:cNvSpPr/>
          <p:nvPr/>
        </p:nvSpPr>
        <p:spPr>
          <a:xfrm>
            <a:off x="7622997" y="3891168"/>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1" name="Multiplication Sign 210">
            <a:extLst>
              <a:ext uri="{FF2B5EF4-FFF2-40B4-BE49-F238E27FC236}">
                <a16:creationId xmlns:a16="http://schemas.microsoft.com/office/drawing/2014/main" id="{0D7B9DF4-AA14-B123-5D7C-D57FD697795D}"/>
              </a:ext>
            </a:extLst>
          </p:cNvPr>
          <p:cNvSpPr/>
          <p:nvPr/>
        </p:nvSpPr>
        <p:spPr>
          <a:xfrm>
            <a:off x="7622997" y="1901629"/>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12" name="Plus Sign 211">
            <a:extLst>
              <a:ext uri="{FF2B5EF4-FFF2-40B4-BE49-F238E27FC236}">
                <a16:creationId xmlns:a16="http://schemas.microsoft.com/office/drawing/2014/main" id="{08610044-2F0E-0598-1E1D-A6CE28CD1C1F}"/>
              </a:ext>
            </a:extLst>
          </p:cNvPr>
          <p:cNvSpPr/>
          <p:nvPr/>
        </p:nvSpPr>
        <p:spPr>
          <a:xfrm>
            <a:off x="7622997" y="3157053"/>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3" name="Plus Sign 212">
            <a:extLst>
              <a:ext uri="{FF2B5EF4-FFF2-40B4-BE49-F238E27FC236}">
                <a16:creationId xmlns:a16="http://schemas.microsoft.com/office/drawing/2014/main" id="{796E29A4-634B-7AF4-2DB0-AA02C5431DD7}"/>
              </a:ext>
            </a:extLst>
          </p:cNvPr>
          <p:cNvSpPr/>
          <p:nvPr/>
        </p:nvSpPr>
        <p:spPr>
          <a:xfrm>
            <a:off x="7622997" y="364402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4" name="Plus Sign 213">
            <a:extLst>
              <a:ext uri="{FF2B5EF4-FFF2-40B4-BE49-F238E27FC236}">
                <a16:creationId xmlns:a16="http://schemas.microsoft.com/office/drawing/2014/main" id="{3DE6123E-6BC7-AD5F-9F61-ECD0E21C3E55}"/>
              </a:ext>
            </a:extLst>
          </p:cNvPr>
          <p:cNvSpPr/>
          <p:nvPr/>
        </p:nvSpPr>
        <p:spPr>
          <a:xfrm>
            <a:off x="7622997" y="411793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5" name="Plus Sign 214">
            <a:extLst>
              <a:ext uri="{FF2B5EF4-FFF2-40B4-BE49-F238E27FC236}">
                <a16:creationId xmlns:a16="http://schemas.microsoft.com/office/drawing/2014/main" id="{78F9C043-CA3A-1658-6826-D3B306AAFFA7}"/>
              </a:ext>
            </a:extLst>
          </p:cNvPr>
          <p:cNvSpPr/>
          <p:nvPr/>
        </p:nvSpPr>
        <p:spPr>
          <a:xfrm>
            <a:off x="7622997" y="4294320"/>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6" name="Plus Sign 215">
            <a:extLst>
              <a:ext uri="{FF2B5EF4-FFF2-40B4-BE49-F238E27FC236}">
                <a16:creationId xmlns:a16="http://schemas.microsoft.com/office/drawing/2014/main" id="{47FD88AB-1A6D-C49C-A911-BEF89CC8D5D2}"/>
              </a:ext>
            </a:extLst>
          </p:cNvPr>
          <p:cNvSpPr/>
          <p:nvPr/>
        </p:nvSpPr>
        <p:spPr>
          <a:xfrm>
            <a:off x="7622997" y="442665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7" name="Plus Sign 216">
            <a:extLst>
              <a:ext uri="{FF2B5EF4-FFF2-40B4-BE49-F238E27FC236}">
                <a16:creationId xmlns:a16="http://schemas.microsoft.com/office/drawing/2014/main" id="{F0182449-2F5E-38B2-FCA3-3EFB926D8218}"/>
              </a:ext>
            </a:extLst>
          </p:cNvPr>
          <p:cNvSpPr/>
          <p:nvPr/>
        </p:nvSpPr>
        <p:spPr>
          <a:xfrm>
            <a:off x="7622997" y="4707286"/>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8" name="Plus Sign 217">
            <a:extLst>
              <a:ext uri="{FF2B5EF4-FFF2-40B4-BE49-F238E27FC236}">
                <a16:creationId xmlns:a16="http://schemas.microsoft.com/office/drawing/2014/main" id="{A9A1151A-6901-6AC2-8420-50916557DDE2}"/>
              </a:ext>
            </a:extLst>
          </p:cNvPr>
          <p:cNvSpPr/>
          <p:nvPr/>
        </p:nvSpPr>
        <p:spPr>
          <a:xfrm>
            <a:off x="7622997" y="5179207"/>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9" name="Multiplication Sign 218">
            <a:extLst>
              <a:ext uri="{FF2B5EF4-FFF2-40B4-BE49-F238E27FC236}">
                <a16:creationId xmlns:a16="http://schemas.microsoft.com/office/drawing/2014/main" id="{341299D2-A4FE-0EF2-1367-9AC8DB72C60E}"/>
              </a:ext>
            </a:extLst>
          </p:cNvPr>
          <p:cNvSpPr/>
          <p:nvPr/>
        </p:nvSpPr>
        <p:spPr>
          <a:xfrm>
            <a:off x="7622997" y="261879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0" name="Multiplication Sign 219">
            <a:extLst>
              <a:ext uri="{FF2B5EF4-FFF2-40B4-BE49-F238E27FC236}">
                <a16:creationId xmlns:a16="http://schemas.microsoft.com/office/drawing/2014/main" id="{064965C3-2EF2-C9A1-5DCC-308FBAAC2FEF}"/>
              </a:ext>
            </a:extLst>
          </p:cNvPr>
          <p:cNvSpPr/>
          <p:nvPr/>
        </p:nvSpPr>
        <p:spPr>
          <a:xfrm>
            <a:off x="7622997" y="295764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21" name="Plus Sign 220">
            <a:extLst>
              <a:ext uri="{FF2B5EF4-FFF2-40B4-BE49-F238E27FC236}">
                <a16:creationId xmlns:a16="http://schemas.microsoft.com/office/drawing/2014/main" id="{E4B59EC9-3114-1843-EF97-B3F9915FBA9A}"/>
              </a:ext>
            </a:extLst>
          </p:cNvPr>
          <p:cNvSpPr/>
          <p:nvPr/>
        </p:nvSpPr>
        <p:spPr>
          <a:xfrm>
            <a:off x="7622997" y="4539042"/>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22" name="Plus Sign 221">
            <a:extLst>
              <a:ext uri="{FF2B5EF4-FFF2-40B4-BE49-F238E27FC236}">
                <a16:creationId xmlns:a16="http://schemas.microsoft.com/office/drawing/2014/main" id="{4CF70BE4-E34D-53C5-68BB-E264EC4768F2}"/>
              </a:ext>
            </a:extLst>
          </p:cNvPr>
          <p:cNvSpPr/>
          <p:nvPr/>
        </p:nvSpPr>
        <p:spPr>
          <a:xfrm>
            <a:off x="7622997" y="48832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23" name="Freeform: Shape 222">
            <a:extLst>
              <a:ext uri="{FF2B5EF4-FFF2-40B4-BE49-F238E27FC236}">
                <a16:creationId xmlns:a16="http://schemas.microsoft.com/office/drawing/2014/main" id="{A5F21C0F-0311-AAB9-3895-AB207BD9581A}"/>
              </a:ext>
            </a:extLst>
          </p:cNvPr>
          <p:cNvSpPr/>
          <p:nvPr/>
        </p:nvSpPr>
        <p:spPr>
          <a:xfrm flipH="1">
            <a:off x="7942274"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Freeform: Shape 224">
            <a:extLst>
              <a:ext uri="{FF2B5EF4-FFF2-40B4-BE49-F238E27FC236}">
                <a16:creationId xmlns:a16="http://schemas.microsoft.com/office/drawing/2014/main" id="{9000F4F5-8AB7-EB91-65AF-7E42A301FAF8}"/>
              </a:ext>
            </a:extLst>
          </p:cNvPr>
          <p:cNvSpPr/>
          <p:nvPr/>
        </p:nvSpPr>
        <p:spPr>
          <a:xfrm flipH="1">
            <a:off x="11186024" y="1722362"/>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Freeform: Shape 225">
            <a:extLst>
              <a:ext uri="{FF2B5EF4-FFF2-40B4-BE49-F238E27FC236}">
                <a16:creationId xmlns:a16="http://schemas.microsoft.com/office/drawing/2014/main" id="{6C4E606C-5AD7-F7D7-9D0D-C86267EAA0DA}"/>
              </a:ext>
            </a:extLst>
          </p:cNvPr>
          <p:cNvSpPr/>
          <p:nvPr/>
        </p:nvSpPr>
        <p:spPr>
          <a:xfrm flipH="1">
            <a:off x="10347440"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Freeform: Shape 226">
            <a:extLst>
              <a:ext uri="{FF2B5EF4-FFF2-40B4-BE49-F238E27FC236}">
                <a16:creationId xmlns:a16="http://schemas.microsoft.com/office/drawing/2014/main" id="{4DF11CF5-A8B7-BD5B-059F-DA9FF7AA7223}"/>
              </a:ext>
            </a:extLst>
          </p:cNvPr>
          <p:cNvSpPr/>
          <p:nvPr/>
        </p:nvSpPr>
        <p:spPr>
          <a:xfrm flipH="1">
            <a:off x="10360713"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8" name="TextBox 227">
                <a:extLst>
                  <a:ext uri="{FF2B5EF4-FFF2-40B4-BE49-F238E27FC236}">
                    <a16:creationId xmlns:a16="http://schemas.microsoft.com/office/drawing/2014/main" id="{CAE05E07-915A-884D-F6D6-B73A4185AD7E}"/>
                  </a:ext>
                </a:extLst>
              </p:cNvPr>
              <p:cNvSpPr txBox="1"/>
              <p:nvPr/>
            </p:nvSpPr>
            <p:spPr>
              <a:xfrm>
                <a:off x="7426036"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8" name="TextBox 227">
                <a:extLst>
                  <a:ext uri="{FF2B5EF4-FFF2-40B4-BE49-F238E27FC236}">
                    <a16:creationId xmlns:a16="http://schemas.microsoft.com/office/drawing/2014/main" id="{CAE05E07-915A-884D-F6D6-B73A4185AD7E}"/>
                  </a:ext>
                </a:extLst>
              </p:cNvPr>
              <p:cNvSpPr txBox="1">
                <a:spLocks noRot="1" noChangeAspect="1" noMove="1" noResize="1" noEditPoints="1" noAdjustHandles="1" noChangeArrowheads="1" noChangeShapeType="1" noTextEdit="1"/>
              </p:cNvSpPr>
              <p:nvPr/>
            </p:nvSpPr>
            <p:spPr>
              <a:xfrm>
                <a:off x="7426036" y="867794"/>
                <a:ext cx="1294329" cy="369332"/>
              </a:xfrm>
              <a:prstGeom prst="rect">
                <a:avLst/>
              </a:prstGeom>
              <a:blipFill>
                <a:blip r:embed="rId8"/>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id="{09D4CFE1-046C-D120-E011-32F1F77F62DA}"/>
                  </a:ext>
                </a:extLst>
              </p:cNvPr>
              <p:cNvSpPr txBox="1"/>
              <p:nvPr/>
            </p:nvSpPr>
            <p:spPr>
              <a:xfrm>
                <a:off x="9791997"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9" name="TextBox 228">
                <a:extLst>
                  <a:ext uri="{FF2B5EF4-FFF2-40B4-BE49-F238E27FC236}">
                    <a16:creationId xmlns:a16="http://schemas.microsoft.com/office/drawing/2014/main" id="{09D4CFE1-046C-D120-E011-32F1F77F62DA}"/>
                  </a:ext>
                </a:extLst>
              </p:cNvPr>
              <p:cNvSpPr txBox="1">
                <a:spLocks noRot="1" noChangeAspect="1" noMove="1" noResize="1" noEditPoints="1" noAdjustHandles="1" noChangeArrowheads="1" noChangeShapeType="1" noTextEdit="1"/>
              </p:cNvSpPr>
              <p:nvPr/>
            </p:nvSpPr>
            <p:spPr>
              <a:xfrm>
                <a:off x="9791997" y="867794"/>
                <a:ext cx="862352" cy="387927"/>
              </a:xfrm>
              <a:prstGeom prst="rect">
                <a:avLst/>
              </a:prstGeom>
              <a:blipFill>
                <a:blip r:embed="rId9"/>
                <a:stretch>
                  <a:fillRect b="-12500"/>
                </a:stretch>
              </a:blipFill>
            </p:spPr>
            <p:txBody>
              <a:bodyPr/>
              <a:lstStyle/>
              <a:p>
                <a:r>
                  <a:rPr lang="en-US">
                    <a:noFill/>
                  </a:rPr>
                  <a:t> </a:t>
                </a:r>
              </a:p>
            </p:txBody>
          </p:sp>
        </mc:Fallback>
      </mc:AlternateContent>
      <p:cxnSp>
        <p:nvCxnSpPr>
          <p:cNvPr id="230" name="Straight Connector 229">
            <a:extLst>
              <a:ext uri="{FF2B5EF4-FFF2-40B4-BE49-F238E27FC236}">
                <a16:creationId xmlns:a16="http://schemas.microsoft.com/office/drawing/2014/main" id="{0B59F8FB-8BFA-E03E-05B5-EF570D60389F}"/>
              </a:ext>
            </a:extLst>
          </p:cNvPr>
          <p:cNvCxnSpPr>
            <a:cxnSpLocks/>
          </p:cNvCxnSpPr>
          <p:nvPr/>
        </p:nvCxnSpPr>
        <p:spPr>
          <a:xfrm flipV="1">
            <a:off x="11081209" y="1241113"/>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1" name="TextBox 230">
                <a:extLst>
                  <a:ext uri="{FF2B5EF4-FFF2-40B4-BE49-F238E27FC236}">
                    <a16:creationId xmlns:a16="http://schemas.microsoft.com/office/drawing/2014/main" id="{D7922484-6489-2648-1A03-0B05C221E433}"/>
                  </a:ext>
                </a:extLst>
              </p:cNvPr>
              <p:cNvSpPr txBox="1"/>
              <p:nvPr/>
            </p:nvSpPr>
            <p:spPr>
              <a:xfrm>
                <a:off x="1083733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231" name="TextBox 230">
                <a:extLst>
                  <a:ext uri="{FF2B5EF4-FFF2-40B4-BE49-F238E27FC236}">
                    <a16:creationId xmlns:a16="http://schemas.microsoft.com/office/drawing/2014/main" id="{D7922484-6489-2648-1A03-0B05C221E433}"/>
                  </a:ext>
                </a:extLst>
              </p:cNvPr>
              <p:cNvSpPr txBox="1">
                <a:spLocks noRot="1" noChangeAspect="1" noMove="1" noResize="1" noEditPoints="1" noAdjustHandles="1" noChangeArrowheads="1" noChangeShapeType="1" noTextEdit="1"/>
              </p:cNvSpPr>
              <p:nvPr/>
            </p:nvSpPr>
            <p:spPr>
              <a:xfrm>
                <a:off x="10837333" y="867794"/>
                <a:ext cx="633891" cy="387927"/>
              </a:xfrm>
              <a:prstGeom prst="rect">
                <a:avLst/>
              </a:prstGeom>
              <a:blipFill>
                <a:blip r:embed="rId10"/>
                <a:stretch>
                  <a:fillRect/>
                </a:stretch>
              </a:blipFill>
            </p:spPr>
            <p:txBody>
              <a:bodyPr/>
              <a:lstStyle/>
              <a:p>
                <a:r>
                  <a:rPr lang="en-US">
                    <a:noFill/>
                  </a:rPr>
                  <a:t> </a:t>
                </a:r>
              </a:p>
            </p:txBody>
          </p:sp>
        </mc:Fallback>
      </mc:AlternateContent>
      <p:sp>
        <p:nvSpPr>
          <p:cNvPr id="233" name="TextBox 232">
            <a:extLst>
              <a:ext uri="{FF2B5EF4-FFF2-40B4-BE49-F238E27FC236}">
                <a16:creationId xmlns:a16="http://schemas.microsoft.com/office/drawing/2014/main" id="{043D1798-D40C-2216-DC99-EC5179F019B7}"/>
              </a:ext>
            </a:extLst>
          </p:cNvPr>
          <p:cNvSpPr txBox="1"/>
          <p:nvPr/>
        </p:nvSpPr>
        <p:spPr>
          <a:xfrm>
            <a:off x="455584" y="6244447"/>
            <a:ext cx="2203295" cy="369332"/>
          </a:xfrm>
          <a:prstGeom prst="rect">
            <a:avLst/>
          </a:prstGeom>
          <a:noFill/>
        </p:spPr>
        <p:txBody>
          <a:bodyPr wrap="none" rtlCol="0">
            <a:spAutoFit/>
          </a:bodyPr>
          <a:lstStyle/>
          <a:p>
            <a:r>
              <a:rPr lang="en-US" dirty="0">
                <a:latin typeface="+mj-lt"/>
              </a:rPr>
              <a:t>Counterfactual World</a:t>
            </a:r>
          </a:p>
        </p:txBody>
      </p:sp>
      <p:sp>
        <p:nvSpPr>
          <p:cNvPr id="234" name="TextBox 233">
            <a:extLst>
              <a:ext uri="{FF2B5EF4-FFF2-40B4-BE49-F238E27FC236}">
                <a16:creationId xmlns:a16="http://schemas.microsoft.com/office/drawing/2014/main" id="{7A658D55-977D-8B09-7C33-3928FF557CFD}"/>
              </a:ext>
            </a:extLst>
          </p:cNvPr>
          <p:cNvSpPr txBox="1"/>
          <p:nvPr/>
        </p:nvSpPr>
        <p:spPr>
          <a:xfrm>
            <a:off x="9595350" y="6244447"/>
            <a:ext cx="2203295" cy="369332"/>
          </a:xfrm>
          <a:prstGeom prst="rect">
            <a:avLst/>
          </a:prstGeom>
          <a:noFill/>
        </p:spPr>
        <p:txBody>
          <a:bodyPr wrap="none" rtlCol="0">
            <a:spAutoFit/>
          </a:bodyPr>
          <a:lstStyle/>
          <a:p>
            <a:r>
              <a:rPr lang="en-US" dirty="0">
                <a:latin typeface="+mj-lt"/>
              </a:rPr>
              <a:t>Counterfactual World</a:t>
            </a:r>
          </a:p>
        </p:txBody>
      </p:sp>
      <p:sp>
        <p:nvSpPr>
          <p:cNvPr id="235" name="TextBox 234">
            <a:extLst>
              <a:ext uri="{FF2B5EF4-FFF2-40B4-BE49-F238E27FC236}">
                <a16:creationId xmlns:a16="http://schemas.microsoft.com/office/drawing/2014/main" id="{B13B1C37-9557-6DAA-6E64-89DEF964527D}"/>
              </a:ext>
            </a:extLst>
          </p:cNvPr>
          <p:cNvSpPr txBox="1"/>
          <p:nvPr/>
        </p:nvSpPr>
        <p:spPr>
          <a:xfrm>
            <a:off x="5276672" y="6244447"/>
            <a:ext cx="1691425" cy="369332"/>
          </a:xfrm>
          <a:prstGeom prst="rect">
            <a:avLst/>
          </a:prstGeom>
          <a:solidFill>
            <a:schemeClr val="bg1"/>
          </a:solidFill>
        </p:spPr>
        <p:txBody>
          <a:bodyPr wrap="none" rtlCol="0">
            <a:spAutoFit/>
          </a:bodyPr>
          <a:lstStyle/>
          <a:p>
            <a:r>
              <a:rPr lang="en-US" dirty="0">
                <a:latin typeface="+mj-lt"/>
              </a:rPr>
              <a:t>Observed World</a:t>
            </a:r>
          </a:p>
        </p:txBody>
      </p:sp>
      <p:sp>
        <p:nvSpPr>
          <p:cNvPr id="242" name="Freeform: Shape 241">
            <a:extLst>
              <a:ext uri="{FF2B5EF4-FFF2-40B4-BE49-F238E27FC236}">
                <a16:creationId xmlns:a16="http://schemas.microsoft.com/office/drawing/2014/main" id="{7F72F89E-EFEB-486C-3894-5B8B5B0FF702}"/>
              </a:ext>
            </a:extLst>
          </p:cNvPr>
          <p:cNvSpPr/>
          <p:nvPr/>
        </p:nvSpPr>
        <p:spPr>
          <a:xfrm>
            <a:off x="3698869"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C8F24263-CB92-3F55-84F5-C43C240176F2}"/>
                  </a:ext>
                </a:extLst>
              </p:cNvPr>
              <p:cNvSpPr txBox="1"/>
              <p:nvPr/>
            </p:nvSpPr>
            <p:spPr>
              <a:xfrm>
                <a:off x="2993029" y="867794"/>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3" name="TextBox 242">
                <a:extLst>
                  <a:ext uri="{FF2B5EF4-FFF2-40B4-BE49-F238E27FC236}">
                    <a16:creationId xmlns:a16="http://schemas.microsoft.com/office/drawing/2014/main" id="{C8F24263-CB92-3F55-84F5-C43C240176F2}"/>
                  </a:ext>
                </a:extLst>
              </p:cNvPr>
              <p:cNvSpPr txBox="1">
                <a:spLocks noRot="1" noChangeAspect="1" noMove="1" noResize="1" noEditPoints="1" noAdjustHandles="1" noChangeArrowheads="1" noChangeShapeType="1" noTextEdit="1"/>
              </p:cNvSpPr>
              <p:nvPr/>
            </p:nvSpPr>
            <p:spPr>
              <a:xfrm>
                <a:off x="2993029" y="867794"/>
                <a:ext cx="41069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63883499-3088-CF83-9480-3268A7A33DCA}"/>
                  </a:ext>
                </a:extLst>
              </p:cNvPr>
              <p:cNvSpPr txBox="1"/>
              <p:nvPr/>
            </p:nvSpPr>
            <p:spPr>
              <a:xfrm>
                <a:off x="8988097" y="890169"/>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4" name="TextBox 243">
                <a:extLst>
                  <a:ext uri="{FF2B5EF4-FFF2-40B4-BE49-F238E27FC236}">
                    <a16:creationId xmlns:a16="http://schemas.microsoft.com/office/drawing/2014/main" id="{63883499-3088-CF83-9480-3268A7A33DCA}"/>
                  </a:ext>
                </a:extLst>
              </p:cNvPr>
              <p:cNvSpPr txBox="1">
                <a:spLocks noRot="1" noChangeAspect="1" noMove="1" noResize="1" noEditPoints="1" noAdjustHandles="1" noChangeArrowheads="1" noChangeShapeType="1" noTextEdit="1"/>
              </p:cNvSpPr>
              <p:nvPr/>
            </p:nvSpPr>
            <p:spPr>
              <a:xfrm>
                <a:off x="8988097" y="890169"/>
                <a:ext cx="41069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B7065C5-771B-D7A8-35B3-29F7390B5F7B}"/>
                  </a:ext>
                </a:extLst>
              </p:cNvPr>
              <p:cNvSpPr txBox="1"/>
              <p:nvPr/>
            </p:nvSpPr>
            <p:spPr>
              <a:xfrm>
                <a:off x="2360486" y="3808061"/>
                <a:ext cx="1468320" cy="1218923"/>
              </a:xfrm>
              <a:prstGeom prst="rect">
                <a:avLst/>
              </a:prstGeom>
              <a:noFill/>
            </p:spPr>
            <p:txBody>
              <a:bodyPr wrap="square" rtlCol="0">
                <a:spAutoFit/>
              </a:bodyPr>
              <a:lstStyle/>
              <a:p>
                <a:pPr algn="ctr"/>
                <a:r>
                  <a:rPr lang="en-US" dirty="0">
                    <a:latin typeface="+mj-lt"/>
                  </a:rPr>
                  <a:t>Degenerate Selection based on X, U</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2" name="TextBox 1">
                <a:extLst>
                  <a:ext uri="{FF2B5EF4-FFF2-40B4-BE49-F238E27FC236}">
                    <a16:creationId xmlns:a16="http://schemas.microsoft.com/office/drawing/2014/main" id="{6B7065C5-771B-D7A8-35B3-29F7390B5F7B}"/>
                  </a:ext>
                </a:extLst>
              </p:cNvPr>
              <p:cNvSpPr txBox="1">
                <a:spLocks noRot="1" noChangeAspect="1" noMove="1" noResize="1" noEditPoints="1" noAdjustHandles="1" noChangeArrowheads="1" noChangeShapeType="1" noTextEdit="1"/>
              </p:cNvSpPr>
              <p:nvPr/>
            </p:nvSpPr>
            <p:spPr>
              <a:xfrm>
                <a:off x="2360486" y="3808061"/>
                <a:ext cx="1468320" cy="1218923"/>
              </a:xfrm>
              <a:prstGeom prst="rect">
                <a:avLst/>
              </a:prstGeom>
              <a:blipFill>
                <a:blip r:embed="rId13"/>
                <a:stretch>
                  <a:fillRect l="-2490" t="-3000" r="-2905"/>
                </a:stretch>
              </a:blipFill>
            </p:spPr>
            <p:txBody>
              <a:bodyPr/>
              <a:lstStyle/>
              <a:p>
                <a:r>
                  <a:rPr lang="en-US">
                    <a:noFill/>
                  </a:rPr>
                  <a:t> </a:t>
                </a:r>
              </a:p>
            </p:txBody>
          </p:sp>
        </mc:Fallback>
      </mc:AlternateContent>
    </p:spTree>
    <p:extLst>
      <p:ext uri="{BB962C8B-B14F-4D97-AF65-F5344CB8AC3E}">
        <p14:creationId xmlns:p14="http://schemas.microsoft.com/office/powerpoint/2010/main" val="2402881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6B71-A8F1-A73D-D504-B9D04CD15411}"/>
              </a:ext>
            </a:extLst>
          </p:cNvPr>
          <p:cNvSpPr>
            <a:spLocks noGrp="1"/>
          </p:cNvSpPr>
          <p:nvPr>
            <p:ph type="title"/>
          </p:nvPr>
        </p:nvSpPr>
        <p:spPr/>
        <p:txBody>
          <a:bodyPr/>
          <a:lstStyle/>
          <a:p>
            <a:r>
              <a:rPr lang="en-US" dirty="0"/>
              <a:t>Conditional </a:t>
            </a:r>
            <a:r>
              <a:rPr lang="en-US" dirty="0" err="1"/>
              <a:t>Ignorability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81075B-35FB-7C01-DDA7-8B6C1F09DBB5}"/>
                  </a:ext>
                </a:extLst>
              </p:cNvPr>
              <p:cNvSpPr>
                <a:spLocks noGrp="1"/>
              </p:cNvSpPr>
              <p:nvPr>
                <p:ph idx="1"/>
              </p:nvPr>
            </p:nvSpPr>
            <p:spPr/>
            <p:txBody>
              <a:bodyPr/>
              <a:lstStyle/>
              <a:p>
                <a:r>
                  <a:rPr lang="en-US" dirty="0"/>
                  <a:t>For sub-populations with the same </a:t>
                </a:r>
                <a14:m>
                  <m:oMath xmlns:m="http://schemas.openxmlformats.org/officeDocument/2006/math">
                    <m:r>
                      <a:rPr lang="en-US" b="0" i="1" smtClean="0">
                        <a:latin typeface="Cambria Math" panose="02040503050406030204" pitchFamily="18" charset="0"/>
                      </a:rPr>
                      <m:t>𝑋</m:t>
                    </m:r>
                  </m:oMath>
                </a14:m>
                <a:r>
                  <a:rPr lang="en-US" dirty="0"/>
                  <a:t>, treatment is assigned as if RCT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r>
                        <a:rPr lang="en-US" i="1" spc="-80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𝐷</m:t>
                      </m:r>
                      <m:r>
                        <a:rPr lang="en-US" b="0" i="1" smtClean="0">
                          <a:latin typeface="Cambria Math" panose="02040503050406030204" pitchFamily="18" charset="0"/>
                        </a:rPr>
                        <m:t>| </m:t>
                      </m:r>
                      <m:r>
                        <a:rPr lang="en-US" b="0" i="1" smtClean="0">
                          <a:latin typeface="Cambria Math" panose="02040503050406030204" pitchFamily="18" charset="0"/>
                        </a:rPr>
                        <m:t>𝑋</m:t>
                      </m:r>
                    </m:oMath>
                  </m:oMathPara>
                </a14:m>
                <a:endParaRPr lang="en-US" dirty="0"/>
              </a:p>
              <a:p>
                <a:r>
                  <a:rPr lang="en-US" dirty="0"/>
                  <a:t>The probability of receiving treatment (propensity) is non-degenerate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0&lt;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=1</m:t>
                              </m:r>
                            </m:e>
                            <m:e>
                              <m:r>
                                <a:rPr lang="en-US" b="0" i="1" smtClean="0">
                                  <a:latin typeface="Cambria Math" panose="02040503050406030204" pitchFamily="18" charset="0"/>
                                </a:rPr>
                                <m:t>𝑋</m:t>
                              </m:r>
                            </m:e>
                          </m:d>
                        </m:e>
                      </m:func>
                      <m:r>
                        <a:rPr lang="en-US" b="0" i="1" smtClean="0">
                          <a:latin typeface="Cambria Math" panose="02040503050406030204" pitchFamily="18" charset="0"/>
                        </a:rPr>
                        <m:t>&lt;1</m:t>
                      </m:r>
                    </m:oMath>
                  </m:oMathPara>
                </a14:m>
                <a:endParaRPr lang="en-US" dirty="0"/>
              </a:p>
              <a:p>
                <a:pPr marL="0" indent="0">
                  <a:buNone/>
                </a:pPr>
                <a:endParaRPr lang="en-US" dirty="0"/>
              </a:p>
              <a:p>
                <a:r>
                  <a:rPr lang="en-US" dirty="0"/>
                  <a:t>Conditional expectation of observed outcome given </a:t>
                </a:r>
                <a14:m>
                  <m:oMath xmlns:m="http://schemas.openxmlformats.org/officeDocument/2006/math">
                    <m:r>
                      <a:rPr lang="en-US" b="0" i="1" smtClean="0">
                        <a:latin typeface="Cambria Math" panose="02040503050406030204" pitchFamily="18" charset="0"/>
                      </a:rPr>
                      <m:t>𝑋</m:t>
                    </m:r>
                  </m:oMath>
                </a14:m>
                <a:r>
                  <a:rPr lang="en-US" dirty="0"/>
                  <a:t> recovers conditional expectation of potential outcome given </a:t>
                </a:r>
                <a14:m>
                  <m:oMath xmlns:m="http://schemas.openxmlformats.org/officeDocument/2006/math">
                    <m:r>
                      <a:rPr lang="en-US" b="0" i="1" smtClean="0">
                        <a:latin typeface="Cambria Math" panose="02040503050406030204" pitchFamily="18" charset="0"/>
                      </a:rPr>
                      <m:t>𝑋</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e>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sup>
                          </m:sSup>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𝑋</m:t>
                          </m:r>
                        </m:e>
                      </m:d>
                    </m:oMath>
                  </m:oMathPara>
                </a14:m>
                <a:endParaRPr lang="en-US" dirty="0"/>
              </a:p>
            </p:txBody>
          </p:sp>
        </mc:Choice>
        <mc:Fallback xmlns="">
          <p:sp>
            <p:nvSpPr>
              <p:cNvPr id="3" name="Content Placeholder 2">
                <a:extLst>
                  <a:ext uri="{FF2B5EF4-FFF2-40B4-BE49-F238E27FC236}">
                    <a16:creationId xmlns:a16="http://schemas.microsoft.com/office/drawing/2014/main" id="{3E81075B-35FB-7C01-DDA7-8B6C1F09DBB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072651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D95AD-454D-1D7A-FD10-0E89C04BDC4E}"/>
              </a:ext>
            </a:extLst>
          </p:cNvPr>
          <p:cNvSpPr>
            <a:spLocks noGrp="1"/>
          </p:cNvSpPr>
          <p:nvPr>
            <p:ph type="title"/>
          </p:nvPr>
        </p:nvSpPr>
        <p:spPr/>
        <p:txBody>
          <a:bodyPr/>
          <a:lstStyle/>
          <a:p>
            <a:r>
              <a:rPr lang="en-US" dirty="0"/>
              <a:t>Identification of Conditional Average Treatment Effect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E3BFB7-F990-7FB0-4CB7-77EC945259F0}"/>
                  </a:ext>
                </a:extLst>
              </p:cNvPr>
              <p:cNvSpPr>
                <a:spLocks noGrp="1"/>
              </p:cNvSpPr>
              <p:nvPr>
                <p:ph idx="1"/>
              </p:nvPr>
            </p:nvSpPr>
            <p:spPr/>
            <p:txBody>
              <a:bodyPr/>
              <a:lstStyle/>
              <a:p>
                <a:r>
                  <a:rPr lang="en-US" dirty="0"/>
                  <a:t>Under conditional </a:t>
                </a:r>
                <a:r>
                  <a:rPr lang="en-US" dirty="0" err="1"/>
                  <a:t>ignorability</a:t>
                </a:r>
                <a:r>
                  <a:rPr lang="en-US" dirty="0"/>
                  <a:t>, Conditional Average Predictive Effect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=0,</m:t>
                          </m:r>
                          <m:r>
                            <a:rPr lang="en-US" b="0" i="1" smtClean="0">
                              <a:latin typeface="Cambria Math" panose="02040503050406030204" pitchFamily="18" charset="0"/>
                            </a:rPr>
                            <m:t>𝑋</m:t>
                          </m:r>
                        </m:e>
                      </m:d>
                      <m:r>
                        <a:rPr lang="en-US" b="0" i="1" smtClean="0">
                          <a:latin typeface="Cambria Math" panose="02040503050406030204" pitchFamily="18" charset="0"/>
                        </a:rPr>
                        <m:t>,  (</m:t>
                      </m:r>
                      <m:r>
                        <m:rPr>
                          <m:sty m:val="p"/>
                        </m:rPr>
                        <a:rPr lang="en-US" b="0" i="0" smtClean="0">
                          <a:latin typeface="Cambria Math" panose="02040503050406030204" pitchFamily="18" charset="0"/>
                        </a:rPr>
                        <m:t>CAPE</m:t>
                      </m:r>
                      <m:r>
                        <a:rPr lang="en-US" b="0" i="1" smtClean="0">
                          <a:latin typeface="Cambria Math" panose="02040503050406030204" pitchFamily="18" charset="0"/>
                        </a:rPr>
                        <m:t>)</m:t>
                      </m:r>
                    </m:oMath>
                  </m:oMathPara>
                </a14:m>
                <a:endParaRPr lang="en-US" b="0" dirty="0"/>
              </a:p>
              <a:p>
                <a:endParaRPr lang="en-US" dirty="0"/>
              </a:p>
              <a:p>
                <a:r>
                  <a:rPr lang="en-US" dirty="0"/>
                  <a:t>Is equal to the Conditional Average Treatment Effect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e>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e>
                        <m:e>
                          <m:r>
                            <a:rPr lang="en-US" b="0" i="1" smtClean="0">
                              <a:latin typeface="Cambria Math" panose="02040503050406030204" pitchFamily="18" charset="0"/>
                            </a:rPr>
                            <m:t>𝑋</m:t>
                          </m:r>
                        </m:e>
                      </m:d>
                      <m:r>
                        <a:rPr lang="en-US" b="0" i="1" smtClean="0">
                          <a:latin typeface="Cambria Math" panose="02040503050406030204" pitchFamily="18" charset="0"/>
                        </a:rPr>
                        <m:t>,  (</m:t>
                      </m:r>
                      <m:r>
                        <m:rPr>
                          <m:sty m:val="p"/>
                        </m:rPr>
                        <a:rPr lang="en-US" b="0" i="0" smtClean="0">
                          <a:latin typeface="Cambria Math" panose="02040503050406030204" pitchFamily="18" charset="0"/>
                        </a:rPr>
                        <m:t>CATE</m:t>
                      </m:r>
                      <m:r>
                        <a:rPr lang="en-US" b="0" i="1" smtClean="0">
                          <a:latin typeface="Cambria Math" panose="02040503050406030204" pitchFamily="18" charset="0"/>
                        </a:rPr>
                        <m:t>)</m:t>
                      </m:r>
                    </m:oMath>
                  </m:oMathPara>
                </a14:m>
                <a:endParaRPr lang="en-US" dirty="0"/>
              </a:p>
              <a:p>
                <a:endParaRPr lang="en-US" dirty="0"/>
              </a:p>
              <a:p>
                <a:r>
                  <a:rPr lang="en-US" dirty="0"/>
                  <a:t>Similarly for APE and ATE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𝛿</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r>
                        <a:rPr lang="en-US" b="0" i="1" smtClean="0">
                          <a:latin typeface="Cambria Math" panose="02040503050406030204" pitchFamily="18" charset="0"/>
                        </a:rPr>
                        <m:t>=</m:t>
                      </m:r>
                      <m:r>
                        <a:rPr lang="en-US" b="0" i="1" smtClean="0">
                          <a:latin typeface="Cambria Math" panose="02040503050406030204" pitchFamily="18" charset="0"/>
                        </a:rPr>
                        <m:t>𝜋</m:t>
                      </m:r>
                    </m:oMath>
                  </m:oMathPara>
                </a14:m>
                <a:endParaRPr lang="en-US" dirty="0"/>
              </a:p>
            </p:txBody>
          </p:sp>
        </mc:Choice>
        <mc:Fallback xmlns="">
          <p:sp>
            <p:nvSpPr>
              <p:cNvPr id="3" name="Content Placeholder 2">
                <a:extLst>
                  <a:ext uri="{FF2B5EF4-FFF2-40B4-BE49-F238E27FC236}">
                    <a16:creationId xmlns:a16="http://schemas.microsoft.com/office/drawing/2014/main" id="{4DE3BFB7-F990-7FB0-4CB7-77EC945259F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785413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fontScale="90000"/>
              </a:bodyPr>
              <a:lstStyle/>
              <a:p>
                <a:pPr>
                  <a:spcBef>
                    <a:spcPts val="1200"/>
                  </a:spcBef>
                  <a:spcAft>
                    <a:spcPts val="1200"/>
                  </a:spcAft>
                </a:pPr>
                <a:r>
                  <a:rPr lang="en-US" sz="3600" kern="1200" dirty="0">
                    <a:solidFill>
                      <a:schemeClr val="tx1"/>
                    </a:solidFill>
                  </a:rPr>
                  <a:t>If we observe enough variables </a:t>
                </a:r>
                <a14:m>
                  <m:oMath xmlns:m="http://schemas.openxmlformats.org/officeDocument/2006/math">
                    <m:r>
                      <a:rPr lang="en-US" sz="3600" b="0" i="1" kern="1200" smtClean="0">
                        <a:solidFill>
                          <a:schemeClr val="tx1"/>
                        </a:solidFill>
                        <a:latin typeface="Cambria Math" panose="02040503050406030204" pitchFamily="18" charset="0"/>
                      </a:rPr>
                      <m:t>𝑋</m:t>
                    </m:r>
                  </m:oMath>
                </a14:m>
                <a:r>
                  <a:rPr lang="en-US" sz="3600" kern="1200" dirty="0">
                    <a:solidFill>
                      <a:schemeClr val="tx1"/>
                    </a:solidFill>
                  </a:rPr>
                  <a:t>, such that remnant variation in treatment assignment, is driven by factors un-correlated with potential outcomes (as-if RCT)</a:t>
                </a:r>
                <a:br>
                  <a:rPr lang="en-US" sz="3600" kern="1200" dirty="0">
                    <a:solidFill>
                      <a:schemeClr val="tx1"/>
                    </a:solidFill>
                  </a:rPr>
                </a:br>
                <a14:m>
                  <m:oMathPara xmlns:m="http://schemas.openxmlformats.org/officeDocument/2006/math">
                    <m:oMathParaPr>
                      <m:jc m:val="centerGroup"/>
                    </m:oMathParaPr>
                    <m:oMath xmlns:m="http://schemas.openxmlformats.org/officeDocument/2006/math">
                      <m:sSup>
                        <m:sSupPr>
                          <m:ctrlPr>
                            <a:rPr lang="en-US" sz="3600" i="1">
                              <a:latin typeface="Cambria Math" panose="02040503050406030204" pitchFamily="18" charset="0"/>
                            </a:rPr>
                          </m:ctrlPr>
                        </m:sSupPr>
                        <m:e>
                          <m:r>
                            <a:rPr lang="en-US" sz="3600" i="1">
                              <a:latin typeface="Cambria Math" panose="02040503050406030204" pitchFamily="18" charset="0"/>
                            </a:rPr>
                            <m:t>𝑌</m:t>
                          </m:r>
                        </m:e>
                        <m:sup>
                          <m:d>
                            <m:dPr>
                              <m:ctrlPr>
                                <a:rPr lang="en-US" sz="3600" i="1">
                                  <a:latin typeface="Cambria Math" panose="02040503050406030204" pitchFamily="18" charset="0"/>
                                </a:rPr>
                              </m:ctrlPr>
                            </m:dPr>
                            <m:e>
                              <m:r>
                                <a:rPr lang="en-US" sz="3600" i="1">
                                  <a:latin typeface="Cambria Math" panose="02040503050406030204" pitchFamily="18" charset="0"/>
                                </a:rPr>
                                <m:t>𝑑</m:t>
                              </m:r>
                            </m:e>
                          </m:d>
                        </m:sup>
                      </m:sSup>
                      <m:r>
                        <a:rPr lang="en-US" sz="3600" i="1" spc="-800">
                          <a:latin typeface="Cambria Math" panose="02040503050406030204" pitchFamily="18" charset="0"/>
                        </a:rPr>
                        <m:t>⊥⊥</m:t>
                      </m:r>
                      <m:r>
                        <a:rPr lang="en-US" sz="3600" i="1">
                          <a:latin typeface="Cambria Math" panose="02040503050406030204" pitchFamily="18" charset="0"/>
                        </a:rPr>
                        <m:t> </m:t>
                      </m:r>
                      <m:r>
                        <a:rPr lang="en-US" sz="3600" i="1">
                          <a:latin typeface="Cambria Math" panose="02040503050406030204" pitchFamily="18" charset="0"/>
                        </a:rPr>
                        <m:t>𝐷</m:t>
                      </m:r>
                      <m:r>
                        <a:rPr lang="en-US" sz="3600" i="1">
                          <a:latin typeface="Cambria Math" panose="02040503050406030204" pitchFamily="18" charset="0"/>
                        </a:rPr>
                        <m:t>| </m:t>
                      </m:r>
                      <m:r>
                        <a:rPr lang="en-US" sz="3600" i="1">
                          <a:latin typeface="Cambria Math" panose="02040503050406030204" pitchFamily="18" charset="0"/>
                        </a:rPr>
                        <m:t>𝑋</m:t>
                      </m:r>
                      <m:r>
                        <a:rPr lang="en-US" sz="3600" b="0" i="0" smtClean="0">
                          <a:latin typeface="Cambria Math" panose="02040503050406030204" pitchFamily="18" charset="0"/>
                        </a:rPr>
                        <m:t>,  (</m:t>
                      </m:r>
                      <m:r>
                        <m:rPr>
                          <m:sty m:val="p"/>
                        </m:rPr>
                        <a:rPr lang="en-US" sz="3600" b="0" i="0" smtClean="0">
                          <a:latin typeface="Cambria Math" panose="02040503050406030204" pitchFamily="18" charset="0"/>
                        </a:rPr>
                        <m:t>Conditional</m:t>
                      </m:r>
                      <m:r>
                        <a:rPr lang="en-US" sz="3600" b="0" i="0" smtClean="0">
                          <a:latin typeface="Cambria Math" panose="02040503050406030204" pitchFamily="18" charset="0"/>
                        </a:rPr>
                        <m:t> </m:t>
                      </m:r>
                      <m:r>
                        <m:rPr>
                          <m:sty m:val="p"/>
                        </m:rPr>
                        <a:rPr lang="en-US" sz="3600" b="0" i="0" smtClean="0">
                          <a:latin typeface="Cambria Math" panose="02040503050406030204" pitchFamily="18" charset="0"/>
                        </a:rPr>
                        <m:t>Ignorability</m:t>
                      </m:r>
                      <m:r>
                        <a:rPr lang="en-US" sz="3600" b="0" i="0" smtClean="0">
                          <a:latin typeface="Cambria Math" panose="02040503050406030204" pitchFamily="18" charset="0"/>
                        </a:rPr>
                        <m:t>)</m:t>
                      </m:r>
                    </m:oMath>
                  </m:oMathPara>
                </a14:m>
                <a:br>
                  <a:rPr lang="en-US" sz="3600" dirty="0"/>
                </a:br>
                <a:r>
                  <a:rPr lang="en-US" sz="3600" dirty="0"/>
                  <a:t>and both treatments are probable conditional on </a:t>
                </a:r>
                <a14:m>
                  <m:oMath xmlns:m="http://schemas.openxmlformats.org/officeDocument/2006/math">
                    <m:r>
                      <a:rPr lang="en-US" sz="3600" b="0" i="1" smtClean="0">
                        <a:latin typeface="Cambria Math" panose="02040503050406030204" pitchFamily="18" charset="0"/>
                      </a:rPr>
                      <m:t>𝑋</m:t>
                    </m:r>
                  </m:oMath>
                </a14:m>
                <a:br>
                  <a:rPr lang="en-US" sz="3600" dirty="0"/>
                </a:b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0</m:t>
                      </m:r>
                      <m:r>
                        <a:rPr lang="en-US" sz="3600" b="0" i="0" smtClean="0">
                          <a:latin typeface="Cambria Math" panose="02040503050406030204" pitchFamily="18" charset="0"/>
                        </a:rPr>
                        <m:t>&lt;</m:t>
                      </m:r>
                      <m:r>
                        <m:rPr>
                          <m:sty m:val="p"/>
                        </m:rPr>
                        <a:rPr lang="en-US" sz="3600" b="0" i="0" smtClean="0">
                          <a:latin typeface="Cambria Math" panose="02040503050406030204" pitchFamily="18" charset="0"/>
                        </a:rPr>
                        <m:t>p</m:t>
                      </m:r>
                      <m:d>
                        <m:dPr>
                          <m:ctrlPr>
                            <a:rPr lang="en-US" sz="3600" b="0" i="1" smtClean="0">
                              <a:latin typeface="Cambria Math" panose="02040503050406030204" pitchFamily="18" charset="0"/>
                            </a:rPr>
                          </m:ctrlPr>
                        </m:dPr>
                        <m:e>
                          <m:r>
                            <m:rPr>
                              <m:sty m:val="p"/>
                            </m:rPr>
                            <a:rPr lang="en-US" sz="3600" b="0" i="0" smtClean="0">
                              <a:latin typeface="Cambria Math" panose="02040503050406030204" pitchFamily="18" charset="0"/>
                            </a:rPr>
                            <m:t>X</m:t>
                          </m:r>
                        </m:e>
                      </m:d>
                      <m:r>
                        <a:rPr lang="en-US" sz="3600" b="0" i="0" smtClean="0">
                          <a:latin typeface="Cambria Math" panose="02040503050406030204" pitchFamily="18" charset="0"/>
                        </a:rPr>
                        <m:t>&lt;1,  (</m:t>
                      </m:r>
                      <m:r>
                        <m:rPr>
                          <m:sty m:val="p"/>
                        </m:rPr>
                        <a:rPr lang="en-US" sz="3600" b="0" i="0" smtClean="0">
                          <a:latin typeface="Cambria Math" panose="02040503050406030204" pitchFamily="18" charset="0"/>
                        </a:rPr>
                        <m:t>Overlap</m:t>
                      </m:r>
                      <m:r>
                        <a:rPr lang="en-US" sz="3600" b="0" i="0" smtClean="0">
                          <a:latin typeface="Cambria Math" panose="02040503050406030204" pitchFamily="18" charset="0"/>
                        </a:rPr>
                        <m:t>)</m:t>
                      </m:r>
                    </m:oMath>
                  </m:oMathPara>
                </a14:m>
                <a:br>
                  <a:rPr lang="en-US" sz="3600" dirty="0"/>
                </a:br>
                <a:r>
                  <a:rPr lang="en-US" sz="3600" dirty="0"/>
                  <a:t>Then (conditional) average predictive effect equals (conditional) average treatment effect</a:t>
                </a:r>
                <a:endParaRPr lang="en-US" sz="3600" kern="1200" dirty="0">
                  <a:solidFill>
                    <a:schemeClr val="tx1"/>
                  </a:solidFill>
                </a:endParaRPr>
              </a:p>
            </p:txBody>
          </p:sp>
        </mc:Choice>
        <mc:Fallback xmlns="">
          <p:sp>
            <p:nvSpPr>
              <p:cNvPr id="2" name="Title 1">
                <a:extLst>
                  <a:ext uri="{FF2B5EF4-FFF2-40B4-BE49-F238E27FC236}">
                    <a16:creationId xmlns:a16="http://schemas.microsoft.com/office/drawing/2014/main" id="{88F507F8-5C1B-44A2-F3E0-1AD19BC32A7F}"/>
                  </a:ext>
                </a:extLst>
              </p:cNvPr>
              <p:cNvSpPr>
                <a:spLocks noGrp="1" noRot="1" noChangeAspect="1" noMove="1" noResize="1" noEditPoints="1" noAdjustHandles="1" noChangeArrowheads="1" noChangeShapeType="1" noTextEdit="1"/>
              </p:cNvSpPr>
              <p:nvPr>
                <p:ph type="title"/>
              </p:nvPr>
            </p:nvSpPr>
            <p:spPr>
              <a:xfrm>
                <a:off x="1920891" y="1045619"/>
                <a:ext cx="9585306" cy="4240743"/>
              </a:xfrm>
              <a:blipFill>
                <a:blip r:embed="rId2"/>
                <a:stretch>
                  <a:fillRect l="-1590" b="-4748"/>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240172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4510B6E-6D01-53DC-6ABA-8232ED466152}"/>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Rounded Corners 2">
            <a:extLst>
              <a:ext uri="{FF2B5EF4-FFF2-40B4-BE49-F238E27FC236}">
                <a16:creationId xmlns:a16="http://schemas.microsoft.com/office/drawing/2014/main" id="{DBCEB70C-AAEE-3028-D611-021779E731E1}"/>
              </a:ext>
            </a:extLst>
          </p:cNvPr>
          <p:cNvSpPr/>
          <p:nvPr/>
        </p:nvSpPr>
        <p:spPr>
          <a:xfrm>
            <a:off x="4106333" y="1236130"/>
            <a:ext cx="6244167" cy="121496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872FBD6-AE6A-9133-4F69-84D8C54CD121}"/>
              </a:ext>
            </a:extLst>
          </p:cNvPr>
          <p:cNvSpPr txBox="1"/>
          <p:nvPr/>
        </p:nvSpPr>
        <p:spPr>
          <a:xfrm>
            <a:off x="4969933" y="923977"/>
            <a:ext cx="4726550" cy="408623"/>
          </a:xfrm>
          <a:prstGeom prst="roundRect">
            <a:avLst/>
          </a:prstGeom>
          <a:solidFill>
            <a:schemeClr val="bg1"/>
          </a:solidFill>
        </p:spPr>
        <p:txBody>
          <a:bodyPr wrap="none" rtlCol="0">
            <a:spAutoFit/>
          </a:bodyPr>
          <a:lstStyle/>
          <a:p>
            <a:r>
              <a:rPr lang="en-US" dirty="0">
                <a:latin typeface="+mj-lt"/>
              </a:rPr>
              <a:t>Linear Predictive Models and Statistical Inference</a:t>
            </a:r>
          </a:p>
        </p:txBody>
      </p:sp>
      <p:sp>
        <p:nvSpPr>
          <p:cNvPr id="5" name="Rectangle: Rounded Corners 4">
            <a:extLst>
              <a:ext uri="{FF2B5EF4-FFF2-40B4-BE49-F238E27FC236}">
                <a16:creationId xmlns:a16="http://schemas.microsoft.com/office/drawing/2014/main" id="{943A5474-8A26-3674-2F68-6CB0817ECA97}"/>
              </a:ext>
            </a:extLst>
          </p:cNvPr>
          <p:cNvSpPr/>
          <p:nvPr/>
        </p:nvSpPr>
        <p:spPr>
          <a:xfrm>
            <a:off x="4106332" y="2832100"/>
            <a:ext cx="6244167" cy="12149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616602-CB05-3404-90FD-3B74FCE46A4E}"/>
              </a:ext>
            </a:extLst>
          </p:cNvPr>
          <p:cNvSpPr txBox="1"/>
          <p:nvPr/>
        </p:nvSpPr>
        <p:spPr>
          <a:xfrm>
            <a:off x="5008332" y="2558940"/>
            <a:ext cx="4109523" cy="408623"/>
          </a:xfrm>
          <a:prstGeom prst="roundRect">
            <a:avLst/>
          </a:prstGeom>
          <a:solidFill>
            <a:schemeClr val="bg1"/>
          </a:solidFill>
        </p:spPr>
        <p:txBody>
          <a:bodyPr wrap="none" rtlCol="0">
            <a:spAutoFit/>
          </a:bodyPr>
          <a:lstStyle/>
          <a:p>
            <a:r>
              <a:rPr lang="en-US" dirty="0">
                <a:latin typeface="+mj-lt"/>
              </a:rPr>
              <a:t>Causal Identification in Observational Data</a:t>
            </a:r>
          </a:p>
        </p:txBody>
      </p:sp>
      <p:sp>
        <p:nvSpPr>
          <p:cNvPr id="9" name="Rectangle: Rounded Corners 8">
            <a:extLst>
              <a:ext uri="{FF2B5EF4-FFF2-40B4-BE49-F238E27FC236}">
                <a16:creationId xmlns:a16="http://schemas.microsoft.com/office/drawing/2014/main" id="{3A85F8D1-C801-04ED-CE9D-B551CE31EE96}"/>
              </a:ext>
            </a:extLst>
          </p:cNvPr>
          <p:cNvSpPr/>
          <p:nvPr/>
        </p:nvSpPr>
        <p:spPr>
          <a:xfrm>
            <a:off x="1924346" y="2832099"/>
            <a:ext cx="1788285" cy="277706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AA65510-B30B-B667-097E-AD9B5A3797E9}"/>
              </a:ext>
            </a:extLst>
          </p:cNvPr>
          <p:cNvSpPr txBox="1"/>
          <p:nvPr/>
        </p:nvSpPr>
        <p:spPr>
          <a:xfrm>
            <a:off x="42333" y="3515120"/>
            <a:ext cx="1989667" cy="1328023"/>
          </a:xfrm>
          <a:prstGeom prst="roundRect">
            <a:avLst/>
          </a:prstGeom>
          <a:solidFill>
            <a:schemeClr val="bg1"/>
          </a:solidFill>
        </p:spPr>
        <p:txBody>
          <a:bodyPr wrap="square" rtlCol="0">
            <a:spAutoFit/>
          </a:bodyPr>
          <a:lstStyle/>
          <a:p>
            <a:pPr algn="r"/>
            <a:r>
              <a:rPr lang="en-US" dirty="0">
                <a:latin typeface="+mj-lt"/>
              </a:rPr>
              <a:t>Non-Linear Predictive Models and Statistical Inference</a:t>
            </a:r>
          </a:p>
        </p:txBody>
      </p:sp>
      <p:sp>
        <p:nvSpPr>
          <p:cNvPr id="11" name="Rectangle: Rounded Corners 10">
            <a:extLst>
              <a:ext uri="{FF2B5EF4-FFF2-40B4-BE49-F238E27FC236}">
                <a16:creationId xmlns:a16="http://schemas.microsoft.com/office/drawing/2014/main" id="{162BA2E2-020E-3773-B6EE-2826901489CE}"/>
              </a:ext>
            </a:extLst>
          </p:cNvPr>
          <p:cNvSpPr/>
          <p:nvPr/>
        </p:nvSpPr>
        <p:spPr>
          <a:xfrm>
            <a:off x="4106332" y="4394198"/>
            <a:ext cx="6244167" cy="12149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7F861B1-18ED-9DEC-88D6-1F7209F94171}"/>
              </a:ext>
            </a:extLst>
          </p:cNvPr>
          <p:cNvSpPr txBox="1"/>
          <p:nvPr/>
        </p:nvSpPr>
        <p:spPr>
          <a:xfrm>
            <a:off x="5932793" y="5579319"/>
            <a:ext cx="2260599" cy="408623"/>
          </a:xfrm>
          <a:prstGeom prst="roundRect">
            <a:avLst/>
          </a:prstGeom>
          <a:solidFill>
            <a:schemeClr val="bg1"/>
          </a:solidFill>
        </p:spPr>
        <p:txBody>
          <a:bodyPr wrap="square" rtlCol="0">
            <a:spAutoFit/>
          </a:bodyPr>
          <a:lstStyle/>
          <a:p>
            <a:pPr algn="ctr"/>
            <a:r>
              <a:rPr lang="en-US" dirty="0">
                <a:latin typeface="+mj-lt"/>
              </a:rPr>
              <a:t>Topics</a:t>
            </a:r>
          </a:p>
        </p:txBody>
      </p:sp>
    </p:spTree>
    <p:extLst>
      <p:ext uri="{BB962C8B-B14F-4D97-AF65-F5344CB8AC3E}">
        <p14:creationId xmlns:p14="http://schemas.microsoft.com/office/powerpoint/2010/main" val="1139361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a:bodyPr>
              <a:lstStyle/>
              <a:p>
                <a:pPr>
                  <a:spcBef>
                    <a:spcPts val="1200"/>
                  </a:spcBef>
                  <a:spcAft>
                    <a:spcPts val="1200"/>
                  </a:spcAft>
                </a:pPr>
                <a:br>
                  <a:rPr lang="en-US" sz="3200" b="0" i="1" kern="1200" dirty="0">
                    <a:solidFill>
                      <a:schemeClr val="tx1"/>
                    </a:solidFill>
                  </a:rPr>
                </a:br>
                <a:br>
                  <a:rPr lang="en-US" sz="3200" i="1" dirty="0"/>
                </a:br>
                <a:br>
                  <a:rPr lang="en-US" sz="3200" i="1" dirty="0"/>
                </a:br>
                <a:br>
                  <a:rPr lang="en-US" sz="3200" b="0" i="1" kern="1200" dirty="0">
                    <a:solidFill>
                      <a:schemeClr val="tx1"/>
                    </a:solidFill>
                  </a:rPr>
                </a:br>
                <a14:m>
                  <m:oMathPara xmlns:m="http://schemas.openxmlformats.org/officeDocument/2006/math">
                    <m:oMathParaPr>
                      <m:jc m:val="centerGroup"/>
                    </m:oMathParaPr>
                    <m:oMath xmlns:m="http://schemas.openxmlformats.org/officeDocument/2006/math">
                      <m:r>
                        <a:rPr lang="en-US" sz="3200" b="0" i="1" kern="1200" smtClean="0">
                          <a:solidFill>
                            <a:schemeClr val="tx1"/>
                          </a:solidFill>
                          <a:latin typeface="Cambria Math" panose="02040503050406030204" pitchFamily="18" charset="0"/>
                        </a:rPr>
                        <m:t>𝐸</m:t>
                      </m:r>
                      <m:d>
                        <m:dPr>
                          <m:begChr m:val="["/>
                          <m:endChr m:val="]"/>
                          <m:ctrlPr>
                            <a:rPr lang="en-US" sz="3200" b="0" i="1" kern="1200" smtClean="0">
                              <a:solidFill>
                                <a:schemeClr val="tx1"/>
                              </a:solidFill>
                              <a:latin typeface="Cambria Math" panose="02040503050406030204" pitchFamily="18" charset="0"/>
                            </a:rPr>
                          </m:ctrlPr>
                        </m:dPr>
                        <m:e>
                          <m:sSup>
                            <m:sSupPr>
                              <m:ctrlPr>
                                <a:rPr lang="en-US" sz="3200" b="0" i="1" kern="1200" smtClean="0">
                                  <a:solidFill>
                                    <a:schemeClr val="tx1"/>
                                  </a:solidFill>
                                  <a:latin typeface="Cambria Math" panose="02040503050406030204" pitchFamily="18" charset="0"/>
                                </a:rPr>
                              </m:ctrlPr>
                            </m:sSupPr>
                            <m:e>
                              <m:r>
                                <a:rPr lang="en-US" sz="3200" b="0" i="1" kern="1200" smtClean="0">
                                  <a:solidFill>
                                    <a:schemeClr val="tx1"/>
                                  </a:solidFill>
                                  <a:latin typeface="Cambria Math" panose="02040503050406030204" pitchFamily="18" charset="0"/>
                                </a:rPr>
                                <m:t>𝑌</m:t>
                              </m:r>
                            </m:e>
                            <m:sup>
                              <m:d>
                                <m:dPr>
                                  <m:ctrlPr>
                                    <a:rPr lang="en-US" sz="3200" b="0" i="1" kern="1200" smtClean="0">
                                      <a:solidFill>
                                        <a:schemeClr val="tx1"/>
                                      </a:solidFill>
                                      <a:latin typeface="Cambria Math" panose="02040503050406030204" pitchFamily="18" charset="0"/>
                                    </a:rPr>
                                  </m:ctrlPr>
                                </m:dPr>
                                <m:e>
                                  <m:r>
                                    <a:rPr lang="en-US" sz="3200" b="0" i="1" kern="1200" smtClean="0">
                                      <a:solidFill>
                                        <a:schemeClr val="tx1"/>
                                      </a:solidFill>
                                      <a:latin typeface="Cambria Math" panose="02040503050406030204" pitchFamily="18" charset="0"/>
                                    </a:rPr>
                                    <m:t>1</m:t>
                                  </m:r>
                                </m:e>
                              </m:d>
                            </m:sup>
                          </m:sSup>
                          <m:r>
                            <a:rPr lang="en-US" sz="3200" b="0" i="1" kern="1200" smtClean="0">
                              <a:solidFill>
                                <a:schemeClr val="tx1"/>
                              </a:solidFill>
                              <a:latin typeface="Cambria Math" panose="02040503050406030204" pitchFamily="18" charset="0"/>
                            </a:rPr>
                            <m:t>−</m:t>
                          </m:r>
                          <m:sSup>
                            <m:sSupPr>
                              <m:ctrlPr>
                                <a:rPr lang="en-US" sz="3200" b="0" i="1" kern="1200" smtClean="0">
                                  <a:solidFill>
                                    <a:schemeClr val="tx1"/>
                                  </a:solidFill>
                                  <a:latin typeface="Cambria Math" panose="02040503050406030204" pitchFamily="18" charset="0"/>
                                </a:rPr>
                              </m:ctrlPr>
                            </m:sSupPr>
                            <m:e>
                              <m:r>
                                <a:rPr lang="en-US" sz="3200" b="0" i="1" kern="1200" smtClean="0">
                                  <a:solidFill>
                                    <a:schemeClr val="tx1"/>
                                  </a:solidFill>
                                  <a:latin typeface="Cambria Math" panose="02040503050406030204" pitchFamily="18" charset="0"/>
                                </a:rPr>
                                <m:t>𝑌</m:t>
                              </m:r>
                            </m:e>
                            <m:sup>
                              <m:d>
                                <m:dPr>
                                  <m:ctrlPr>
                                    <a:rPr lang="en-US" sz="3200" b="0" i="1" kern="1200" smtClean="0">
                                      <a:solidFill>
                                        <a:schemeClr val="tx1"/>
                                      </a:solidFill>
                                      <a:latin typeface="Cambria Math" panose="02040503050406030204" pitchFamily="18" charset="0"/>
                                    </a:rPr>
                                  </m:ctrlPr>
                                </m:dPr>
                                <m:e>
                                  <m:r>
                                    <a:rPr lang="en-US" sz="3200" b="0" i="1" kern="1200" smtClean="0">
                                      <a:solidFill>
                                        <a:schemeClr val="tx1"/>
                                      </a:solidFill>
                                      <a:latin typeface="Cambria Math" panose="02040503050406030204" pitchFamily="18" charset="0"/>
                                    </a:rPr>
                                    <m:t>0</m:t>
                                  </m:r>
                                </m:e>
                              </m:d>
                            </m:sup>
                          </m:sSup>
                        </m:e>
                      </m:d>
                      <m:r>
                        <a:rPr lang="en-US" sz="3200" b="0" i="1" kern="1200" smtClean="0">
                          <a:solidFill>
                            <a:schemeClr val="tx1"/>
                          </a:solidFill>
                          <a:latin typeface="Cambria Math" panose="02040503050406030204" pitchFamily="18" charset="0"/>
                        </a:rPr>
                        <m:t>=</m:t>
                      </m:r>
                      <m:r>
                        <a:rPr lang="en-US" sz="3200" b="0" i="1" kern="1200" smtClean="0">
                          <a:solidFill>
                            <a:schemeClr val="tx1"/>
                          </a:solidFill>
                          <a:latin typeface="Cambria Math" panose="02040503050406030204" pitchFamily="18" charset="0"/>
                        </a:rPr>
                        <m:t>𝐸</m:t>
                      </m:r>
                      <m:d>
                        <m:dPr>
                          <m:begChr m:val="["/>
                          <m:endChr m:val="]"/>
                          <m:ctrlPr>
                            <a:rPr lang="en-US" sz="3200" b="0" i="1" kern="1200" smtClean="0">
                              <a:solidFill>
                                <a:schemeClr val="tx1"/>
                              </a:solidFill>
                              <a:latin typeface="Cambria Math" panose="02040503050406030204" pitchFamily="18" charset="0"/>
                            </a:rPr>
                          </m:ctrlPr>
                        </m:dPr>
                        <m:e>
                          <m:r>
                            <a:rPr lang="en-US" sz="3200" b="0" i="1" kern="1200" smtClean="0">
                              <a:solidFill>
                                <a:schemeClr val="tx1"/>
                              </a:solidFill>
                              <a:latin typeface="Cambria Math" panose="02040503050406030204" pitchFamily="18" charset="0"/>
                            </a:rPr>
                            <m:t>𝐸</m:t>
                          </m:r>
                          <m:d>
                            <m:dPr>
                              <m:begChr m:val="["/>
                              <m:endChr m:val="]"/>
                              <m:ctrlPr>
                                <a:rPr lang="en-US" sz="3200" b="0" i="1" kern="1200" smtClean="0">
                                  <a:solidFill>
                                    <a:schemeClr val="tx1"/>
                                  </a:solidFill>
                                  <a:latin typeface="Cambria Math" panose="02040503050406030204" pitchFamily="18" charset="0"/>
                                </a:rPr>
                              </m:ctrlPr>
                            </m:dPr>
                            <m:e>
                              <m:r>
                                <a:rPr lang="en-US" sz="3200" b="0" i="1" kern="1200" smtClean="0">
                                  <a:solidFill>
                                    <a:schemeClr val="tx1"/>
                                  </a:solidFill>
                                  <a:latin typeface="Cambria Math" panose="02040503050406030204" pitchFamily="18" charset="0"/>
                                </a:rPr>
                                <m:t>𝑌</m:t>
                              </m:r>
                            </m:e>
                            <m:e>
                              <m:r>
                                <a:rPr lang="en-US" sz="3200" b="0" i="1" kern="1200" smtClean="0">
                                  <a:solidFill>
                                    <a:schemeClr val="tx1"/>
                                  </a:solidFill>
                                  <a:latin typeface="Cambria Math" panose="02040503050406030204" pitchFamily="18" charset="0"/>
                                </a:rPr>
                                <m:t>𝐷</m:t>
                              </m:r>
                              <m:r>
                                <a:rPr lang="en-US" sz="3200" b="0" i="1" kern="1200" smtClean="0">
                                  <a:solidFill>
                                    <a:schemeClr val="tx1"/>
                                  </a:solidFill>
                                  <a:latin typeface="Cambria Math" panose="02040503050406030204" pitchFamily="18" charset="0"/>
                                </a:rPr>
                                <m:t>=1,</m:t>
                              </m:r>
                              <m:r>
                                <a:rPr lang="en-US" sz="3200" b="0" i="1" kern="1200" smtClean="0">
                                  <a:solidFill>
                                    <a:schemeClr val="tx1"/>
                                  </a:solidFill>
                                  <a:latin typeface="Cambria Math" panose="02040503050406030204" pitchFamily="18" charset="0"/>
                                </a:rPr>
                                <m:t>𝑋</m:t>
                              </m:r>
                            </m:e>
                          </m:d>
                          <m:r>
                            <a:rPr lang="en-US" sz="3200" b="0" i="1" kern="1200" smtClean="0">
                              <a:solidFill>
                                <a:schemeClr val="tx1"/>
                              </a:solidFill>
                              <a:latin typeface="Cambria Math" panose="02040503050406030204" pitchFamily="18" charset="0"/>
                            </a:rPr>
                            <m:t>−</m:t>
                          </m:r>
                          <m:r>
                            <a:rPr lang="en-US" sz="3200" b="0" i="1" kern="1200" smtClean="0">
                              <a:solidFill>
                                <a:schemeClr val="tx1"/>
                              </a:solidFill>
                              <a:latin typeface="Cambria Math" panose="02040503050406030204" pitchFamily="18" charset="0"/>
                            </a:rPr>
                            <m:t>𝐸</m:t>
                          </m:r>
                          <m:d>
                            <m:dPr>
                              <m:begChr m:val="["/>
                              <m:endChr m:val="]"/>
                              <m:ctrlPr>
                                <a:rPr lang="en-US" sz="3200" b="0" i="1" kern="1200" smtClean="0">
                                  <a:solidFill>
                                    <a:schemeClr val="tx1"/>
                                  </a:solidFill>
                                  <a:latin typeface="Cambria Math" panose="02040503050406030204" pitchFamily="18" charset="0"/>
                                </a:rPr>
                              </m:ctrlPr>
                            </m:dPr>
                            <m:e>
                              <m:r>
                                <a:rPr lang="en-US" sz="3200" b="0" i="1" kern="1200" smtClean="0">
                                  <a:solidFill>
                                    <a:schemeClr val="tx1"/>
                                  </a:solidFill>
                                  <a:latin typeface="Cambria Math" panose="02040503050406030204" pitchFamily="18" charset="0"/>
                                </a:rPr>
                                <m:t>𝑌</m:t>
                              </m:r>
                            </m:e>
                            <m:e>
                              <m:r>
                                <a:rPr lang="en-US" sz="3200" b="0" i="1" kern="1200" smtClean="0">
                                  <a:solidFill>
                                    <a:schemeClr val="tx1"/>
                                  </a:solidFill>
                                  <a:latin typeface="Cambria Math" panose="02040503050406030204" pitchFamily="18" charset="0"/>
                                </a:rPr>
                                <m:t>𝐷</m:t>
                              </m:r>
                              <m:r>
                                <a:rPr lang="en-US" sz="3200" b="0" i="1" kern="1200" smtClean="0">
                                  <a:solidFill>
                                    <a:schemeClr val="tx1"/>
                                  </a:solidFill>
                                  <a:latin typeface="Cambria Math" panose="02040503050406030204" pitchFamily="18" charset="0"/>
                                </a:rPr>
                                <m:t>=0,</m:t>
                              </m:r>
                              <m:r>
                                <a:rPr lang="en-US" sz="3200" b="0" i="1" kern="1200" smtClean="0">
                                  <a:solidFill>
                                    <a:schemeClr val="tx1"/>
                                  </a:solidFill>
                                  <a:latin typeface="Cambria Math" panose="02040503050406030204" pitchFamily="18" charset="0"/>
                                </a:rPr>
                                <m:t>𝑋</m:t>
                              </m:r>
                            </m:e>
                          </m:d>
                        </m:e>
                      </m:d>
                    </m:oMath>
                  </m:oMathPara>
                </a14:m>
                <a:endParaRPr lang="en-US" sz="3200" kern="1200" dirty="0">
                  <a:solidFill>
                    <a:schemeClr val="tx1"/>
                  </a:solidFill>
                </a:endParaRPr>
              </a:p>
            </p:txBody>
          </p:sp>
        </mc:Choice>
        <mc:Fallback xmlns="">
          <p:sp>
            <p:nvSpPr>
              <p:cNvPr id="2" name="Title 1">
                <a:extLst>
                  <a:ext uri="{FF2B5EF4-FFF2-40B4-BE49-F238E27FC236}">
                    <a16:creationId xmlns:a16="http://schemas.microsoft.com/office/drawing/2014/main" id="{88F507F8-5C1B-44A2-F3E0-1AD19BC32A7F}"/>
                  </a:ext>
                </a:extLst>
              </p:cNvPr>
              <p:cNvSpPr>
                <a:spLocks noGrp="1" noRot="1" noChangeAspect="1" noMove="1" noResize="1" noEditPoints="1" noAdjustHandles="1" noChangeArrowheads="1" noChangeShapeType="1" noTextEdit="1"/>
              </p:cNvSpPr>
              <p:nvPr>
                <p:ph type="title"/>
              </p:nvPr>
            </p:nvSpPr>
            <p:spPr>
              <a:xfrm>
                <a:off x="1920891" y="1045619"/>
                <a:ext cx="9585306" cy="4240743"/>
              </a:xfrm>
              <a:blipFill>
                <a:blip r:embed="rId2"/>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03" y="4189082"/>
            <a:ext cx="1097280" cy="1097280"/>
          </a:xfrm>
          <a:prstGeom prst="rect">
            <a:avLst/>
          </a:prstGeom>
        </p:spPr>
      </p:pic>
      <p:sp>
        <p:nvSpPr>
          <p:cNvPr id="3" name="Right Brace 2">
            <a:extLst>
              <a:ext uri="{FF2B5EF4-FFF2-40B4-BE49-F238E27FC236}">
                <a16:creationId xmlns:a16="http://schemas.microsoft.com/office/drawing/2014/main" id="{89C127AB-FD7E-31F8-B131-6E7003E46FFB}"/>
              </a:ext>
            </a:extLst>
          </p:cNvPr>
          <p:cNvSpPr/>
          <p:nvPr/>
        </p:nvSpPr>
        <p:spPr>
          <a:xfrm rot="16200000">
            <a:off x="3348571" y="3064935"/>
            <a:ext cx="376766" cy="2391835"/>
          </a:xfrm>
          <a:prstGeom prst="rightBrace">
            <a:avLst/>
          </a:pr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8" name="TextBox 7">
            <a:extLst>
              <a:ext uri="{FF2B5EF4-FFF2-40B4-BE49-F238E27FC236}">
                <a16:creationId xmlns:a16="http://schemas.microsoft.com/office/drawing/2014/main" id="{0453ED46-3DFF-7AB7-7418-2E3EDB8A2659}"/>
              </a:ext>
            </a:extLst>
          </p:cNvPr>
          <p:cNvSpPr txBox="1"/>
          <p:nvPr/>
        </p:nvSpPr>
        <p:spPr>
          <a:xfrm>
            <a:off x="1291166" y="1926637"/>
            <a:ext cx="3865033" cy="2062103"/>
          </a:xfrm>
          <a:prstGeom prst="rect">
            <a:avLst/>
          </a:prstGeom>
          <a:noFill/>
        </p:spPr>
        <p:txBody>
          <a:bodyPr wrap="square">
            <a:spAutoFit/>
          </a:bodyPr>
          <a:lstStyle/>
          <a:p>
            <a:r>
              <a:rPr kumimoji="0" lang="en-US" sz="3200" b="0" i="1" u="none" strike="noStrike" kern="1200" cap="none" spc="0" normalizeH="0" baseline="0" noProof="0" dirty="0">
                <a:ln>
                  <a:noFill/>
                </a:ln>
                <a:solidFill>
                  <a:prstClr val="black"/>
                </a:solidFill>
                <a:effectLst/>
                <a:uLnTx/>
                <a:uFillTx/>
                <a:latin typeface="Calibri Light" panose="020F0302020204030204"/>
                <a:ea typeface="+mj-ea"/>
                <a:cs typeface="+mj-cs"/>
              </a:rPr>
              <a:t>Quantity involving variables observed only in the counterfactual worlds</a:t>
            </a:r>
            <a:endParaRPr lang="en-US" dirty="0"/>
          </a:p>
        </p:txBody>
      </p:sp>
      <p:sp>
        <p:nvSpPr>
          <p:cNvPr id="9" name="Right Brace 8">
            <a:extLst>
              <a:ext uri="{FF2B5EF4-FFF2-40B4-BE49-F238E27FC236}">
                <a16:creationId xmlns:a16="http://schemas.microsoft.com/office/drawing/2014/main" id="{74301B35-2866-ED3B-F452-04272F381E92}"/>
              </a:ext>
            </a:extLst>
          </p:cNvPr>
          <p:cNvSpPr/>
          <p:nvPr/>
        </p:nvSpPr>
        <p:spPr>
          <a:xfrm rot="16200000">
            <a:off x="7993598" y="1334563"/>
            <a:ext cx="376766" cy="5852579"/>
          </a:xfrm>
          <a:prstGeom prst="rightBrace">
            <a:avLst/>
          </a:pr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11" name="TextBox 10">
            <a:extLst>
              <a:ext uri="{FF2B5EF4-FFF2-40B4-BE49-F238E27FC236}">
                <a16:creationId xmlns:a16="http://schemas.microsoft.com/office/drawing/2014/main" id="{C659D415-0FB5-F9E1-B47B-5E91F09C4C68}"/>
              </a:ext>
            </a:extLst>
          </p:cNvPr>
          <p:cNvSpPr txBox="1"/>
          <p:nvPr/>
        </p:nvSpPr>
        <p:spPr>
          <a:xfrm>
            <a:off x="6610352" y="2419080"/>
            <a:ext cx="3865033" cy="1569660"/>
          </a:xfrm>
          <a:prstGeom prst="rect">
            <a:avLst/>
          </a:prstGeom>
          <a:noFill/>
        </p:spPr>
        <p:txBody>
          <a:bodyPr wrap="square">
            <a:spAutoFit/>
          </a:bodyPr>
          <a:lstStyle/>
          <a:p>
            <a:r>
              <a:rPr kumimoji="0" lang="en-US" sz="3200" b="0" i="1" u="none" strike="noStrike" kern="1200" cap="none" spc="0" normalizeH="0" baseline="0" noProof="0" dirty="0">
                <a:ln>
                  <a:noFill/>
                </a:ln>
                <a:solidFill>
                  <a:prstClr val="black"/>
                </a:solidFill>
                <a:effectLst/>
                <a:uLnTx/>
                <a:uFillTx/>
                <a:latin typeface="Calibri Light" panose="020F0302020204030204"/>
                <a:ea typeface="+mj-ea"/>
                <a:cs typeface="+mj-cs"/>
              </a:rPr>
              <a:t>Quantities involving only variables observed in the data</a:t>
            </a:r>
            <a:endParaRPr lang="en-US" dirty="0"/>
          </a:p>
        </p:txBody>
      </p:sp>
      <p:sp>
        <p:nvSpPr>
          <p:cNvPr id="17" name="TextBox 16">
            <a:extLst>
              <a:ext uri="{FF2B5EF4-FFF2-40B4-BE49-F238E27FC236}">
                <a16:creationId xmlns:a16="http://schemas.microsoft.com/office/drawing/2014/main" id="{8A5EDA39-6A87-F1C0-2D97-709B75495FBE}"/>
              </a:ext>
            </a:extLst>
          </p:cNvPr>
          <p:cNvSpPr txBox="1"/>
          <p:nvPr/>
        </p:nvSpPr>
        <p:spPr>
          <a:xfrm>
            <a:off x="3145367" y="655132"/>
            <a:ext cx="60960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u="none" strike="noStrike" kern="1200" cap="none" spc="0" normalizeH="0" baseline="0" noProof="0" dirty="0">
                <a:ln>
                  <a:noFill/>
                </a:ln>
                <a:solidFill>
                  <a:prstClr val="black"/>
                </a:solidFill>
                <a:effectLst/>
                <a:uLnTx/>
                <a:uFillTx/>
                <a:latin typeface="Calibri Light" panose="020F0302020204030204"/>
                <a:ea typeface="+mn-ea"/>
                <a:cs typeface="+mn-cs"/>
              </a:rPr>
              <a:t>Identification by Conditioning</a:t>
            </a:r>
            <a:endParaRPr kumimoji="0" lang="en-US" sz="1800" b="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9" name="Straight Arrow Connector 18">
            <a:extLst>
              <a:ext uri="{FF2B5EF4-FFF2-40B4-BE49-F238E27FC236}">
                <a16:creationId xmlns:a16="http://schemas.microsoft.com/office/drawing/2014/main" id="{F435AA1A-8F86-C441-D082-24C4AF826CC9}"/>
              </a:ext>
            </a:extLst>
          </p:cNvPr>
          <p:cNvCxnSpPr>
            <a:cxnSpLocks/>
          </p:cNvCxnSpPr>
          <p:nvPr/>
        </p:nvCxnSpPr>
        <p:spPr>
          <a:xfrm>
            <a:off x="4821767" y="3056466"/>
            <a:ext cx="165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49445CF-AD3F-861C-AC80-D9B3D1B7916E}"/>
              </a:ext>
            </a:extLst>
          </p:cNvPr>
          <p:cNvSpPr txBox="1"/>
          <p:nvPr/>
        </p:nvSpPr>
        <p:spPr>
          <a:xfrm>
            <a:off x="4932039" y="2602640"/>
            <a:ext cx="1430456" cy="369332"/>
          </a:xfrm>
          <a:prstGeom prst="rect">
            <a:avLst/>
          </a:prstGeom>
          <a:noFill/>
        </p:spPr>
        <p:txBody>
          <a:bodyPr wrap="none" rtlCol="0">
            <a:spAutoFit/>
          </a:bodyPr>
          <a:lstStyle/>
          <a:p>
            <a:r>
              <a:rPr lang="en-US" dirty="0">
                <a:latin typeface="+mj-lt"/>
              </a:rPr>
              <a:t>Identification</a:t>
            </a:r>
          </a:p>
        </p:txBody>
      </p:sp>
    </p:spTree>
    <p:extLst>
      <p:ext uri="{BB962C8B-B14F-4D97-AF65-F5344CB8AC3E}">
        <p14:creationId xmlns:p14="http://schemas.microsoft.com/office/powerpoint/2010/main" val="600245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3E84A-2764-00AD-D3F8-C123790387DB}"/>
              </a:ext>
            </a:extLst>
          </p:cNvPr>
          <p:cNvSpPr>
            <a:spLocks noGrp="1"/>
          </p:cNvSpPr>
          <p:nvPr>
            <p:ph type="title"/>
          </p:nvPr>
        </p:nvSpPr>
        <p:spPr/>
        <p:txBody>
          <a:bodyPr/>
          <a:lstStyle/>
          <a:p>
            <a:r>
              <a:rPr lang="en-US" dirty="0"/>
              <a:t>Causal Diagrams</a:t>
            </a:r>
          </a:p>
        </p:txBody>
      </p:sp>
      <p:sp>
        <p:nvSpPr>
          <p:cNvPr id="3" name="Text Placeholder 2">
            <a:extLst>
              <a:ext uri="{FF2B5EF4-FFF2-40B4-BE49-F238E27FC236}">
                <a16:creationId xmlns:a16="http://schemas.microsoft.com/office/drawing/2014/main" id="{09095FB3-E02A-537C-D899-0113DC0729B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99090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E96D-FAB3-A966-AC91-359443199FA9}"/>
              </a:ext>
            </a:extLst>
          </p:cNvPr>
          <p:cNvSpPr>
            <a:spLocks noGrp="1"/>
          </p:cNvSpPr>
          <p:nvPr>
            <p:ph type="title"/>
          </p:nvPr>
        </p:nvSpPr>
        <p:spPr/>
        <p:txBody>
          <a:bodyPr/>
          <a:lstStyle/>
          <a:p>
            <a:r>
              <a:rPr lang="en-US" dirty="0"/>
              <a:t>RCTs and Causal Diagrams</a:t>
            </a:r>
          </a:p>
        </p:txBody>
      </p:sp>
      <p:sp>
        <p:nvSpPr>
          <p:cNvPr id="3" name="Content Placeholder 2">
            <a:extLst>
              <a:ext uri="{FF2B5EF4-FFF2-40B4-BE49-F238E27FC236}">
                <a16:creationId xmlns:a16="http://schemas.microsoft.com/office/drawing/2014/main" id="{BD35EA38-9FA2-2086-AFC9-EDEBDC598CDB}"/>
              </a:ext>
            </a:extLst>
          </p:cNvPr>
          <p:cNvSpPr>
            <a:spLocks noGrp="1"/>
          </p:cNvSpPr>
          <p:nvPr>
            <p:ph idx="1"/>
          </p:nvPr>
        </p:nvSpPr>
        <p:spPr/>
        <p:txBody>
          <a:bodyPr/>
          <a:lstStyle/>
          <a:p>
            <a:r>
              <a:rPr lang="en-US" dirty="0"/>
              <a:t>Causal diagrams can help visualize how our assumptions imply the identification of a causal effect</a:t>
            </a:r>
          </a:p>
          <a:p>
            <a:r>
              <a:rPr lang="en-US" dirty="0"/>
              <a:t>First instances in work of Sewall and Philip Wright’28</a:t>
            </a:r>
          </a:p>
          <a:p>
            <a:r>
              <a:rPr lang="en-US" dirty="0"/>
              <a:t>Pioneered and fully developed by Pearl and Robins [80s-90s]</a:t>
            </a:r>
          </a:p>
          <a:p>
            <a:pPr marL="0" indent="0">
              <a:buNone/>
            </a:pPr>
            <a:endParaRPr lang="en-US" dirty="0"/>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E0B4E1B7-576B-CD60-C518-63C5EEC1840E}"/>
                  </a:ext>
                </a:extLst>
              </p:cNvPr>
              <p:cNvSpPr/>
              <p:nvPr/>
            </p:nvSpPr>
            <p:spPr>
              <a:xfrm>
                <a:off x="1507936" y="5304553"/>
                <a:ext cx="740301" cy="728573"/>
              </a:xfrm>
              <a:prstGeom prst="ellipse">
                <a:avLst/>
              </a:prstGeom>
              <a:solidFill>
                <a:srgbClr val="D3BA68"/>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𝑿</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4" name="Oval 3">
                <a:extLst>
                  <a:ext uri="{FF2B5EF4-FFF2-40B4-BE49-F238E27FC236}">
                    <a16:creationId xmlns:a16="http://schemas.microsoft.com/office/drawing/2014/main" id="{E0B4E1B7-576B-CD60-C518-63C5EEC1840E}"/>
                  </a:ext>
                </a:extLst>
              </p:cNvPr>
              <p:cNvSpPr>
                <a:spLocks noRot="1" noChangeAspect="1" noMove="1" noResize="1" noEditPoints="1" noAdjustHandles="1" noChangeArrowheads="1" noChangeShapeType="1" noTextEdit="1"/>
              </p:cNvSpPr>
              <p:nvPr/>
            </p:nvSpPr>
            <p:spPr>
              <a:xfrm>
                <a:off x="1507936" y="5304553"/>
                <a:ext cx="740301" cy="728573"/>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D48A52FD-74A1-D838-1626-E663706F2D20}"/>
                  </a:ext>
                </a:extLst>
              </p:cNvPr>
              <p:cNvSpPr/>
              <p:nvPr/>
            </p:nvSpPr>
            <p:spPr>
              <a:xfrm>
                <a:off x="3807402" y="5351664"/>
                <a:ext cx="740301" cy="72857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5" name="Oval 4">
                <a:extLst>
                  <a:ext uri="{FF2B5EF4-FFF2-40B4-BE49-F238E27FC236}">
                    <a16:creationId xmlns:a16="http://schemas.microsoft.com/office/drawing/2014/main" id="{D48A52FD-74A1-D838-1626-E663706F2D20}"/>
                  </a:ext>
                </a:extLst>
              </p:cNvPr>
              <p:cNvSpPr>
                <a:spLocks noRot="1" noChangeAspect="1" noMove="1" noResize="1" noEditPoints="1" noAdjustHandles="1" noChangeArrowheads="1" noChangeShapeType="1" noTextEdit="1"/>
              </p:cNvSpPr>
              <p:nvPr/>
            </p:nvSpPr>
            <p:spPr>
              <a:xfrm>
                <a:off x="3807402" y="5351664"/>
                <a:ext cx="740301" cy="728573"/>
              </a:xfrm>
              <a:prstGeom prst="ellipse">
                <a:avLst/>
              </a:prstGeom>
              <a:blipFill>
                <a:blip r:embed="rId3"/>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89814DFC-5433-D252-2508-1C2EE2BEE22F}"/>
              </a:ext>
            </a:extLst>
          </p:cNvPr>
          <p:cNvCxnSpPr>
            <a:cxnSpLocks/>
            <a:stCxn id="4" idx="6"/>
          </p:cNvCxnSpPr>
          <p:nvPr/>
        </p:nvCxnSpPr>
        <p:spPr>
          <a:xfrm>
            <a:off x="2248237" y="5668840"/>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83A2297D-055F-23A1-AB9A-56793D8DB97D}"/>
                  </a:ext>
                </a:extLst>
              </p:cNvPr>
              <p:cNvSpPr/>
              <p:nvPr/>
            </p:nvSpPr>
            <p:spPr>
              <a:xfrm>
                <a:off x="2752899" y="4110747"/>
                <a:ext cx="740301" cy="7285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7" name="Oval 6">
                <a:extLst>
                  <a:ext uri="{FF2B5EF4-FFF2-40B4-BE49-F238E27FC236}">
                    <a16:creationId xmlns:a16="http://schemas.microsoft.com/office/drawing/2014/main" id="{83A2297D-055F-23A1-AB9A-56793D8DB97D}"/>
                  </a:ext>
                </a:extLst>
              </p:cNvPr>
              <p:cNvSpPr>
                <a:spLocks noRot="1" noChangeAspect="1" noMove="1" noResize="1" noEditPoints="1" noAdjustHandles="1" noChangeArrowheads="1" noChangeShapeType="1" noTextEdit="1"/>
              </p:cNvSpPr>
              <p:nvPr/>
            </p:nvSpPr>
            <p:spPr>
              <a:xfrm>
                <a:off x="2752899" y="4110747"/>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EFDC6AB1-8514-F32B-0EED-73DDE3DB5B54}"/>
              </a:ext>
            </a:extLst>
          </p:cNvPr>
          <p:cNvCxnSpPr>
            <a:cxnSpLocks/>
            <a:stCxn id="7" idx="5"/>
            <a:endCxn id="5" idx="1"/>
          </p:cNvCxnSpPr>
          <p:nvPr/>
        </p:nvCxnSpPr>
        <p:spPr>
          <a:xfrm>
            <a:off x="3384785" y="4732623"/>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C11E547-ACDC-917F-D9F6-C6AC4670B85B}"/>
                  </a:ext>
                </a:extLst>
              </p:cNvPr>
              <p:cNvSpPr/>
              <p:nvPr/>
            </p:nvSpPr>
            <p:spPr>
              <a:xfrm>
                <a:off x="7480243" y="5304553"/>
                <a:ext cx="740301" cy="728573"/>
              </a:xfrm>
              <a:prstGeom prst="ellipse">
                <a:avLst/>
              </a:prstGeom>
              <a:solidFill>
                <a:srgbClr val="D3BA68"/>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𝑿</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1" name="Oval 10">
                <a:extLst>
                  <a:ext uri="{FF2B5EF4-FFF2-40B4-BE49-F238E27FC236}">
                    <a16:creationId xmlns:a16="http://schemas.microsoft.com/office/drawing/2014/main" id="{BC11E547-ACDC-917F-D9F6-C6AC4670B85B}"/>
                  </a:ext>
                </a:extLst>
              </p:cNvPr>
              <p:cNvSpPr>
                <a:spLocks noRot="1" noChangeAspect="1" noMove="1" noResize="1" noEditPoints="1" noAdjustHandles="1" noChangeArrowheads="1" noChangeShapeType="1" noTextEdit="1"/>
              </p:cNvSpPr>
              <p:nvPr/>
            </p:nvSpPr>
            <p:spPr>
              <a:xfrm>
                <a:off x="7480243" y="5304553"/>
                <a:ext cx="740301" cy="728573"/>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39C8EFEB-7EF1-95F0-0B1C-9363263A364A}"/>
                  </a:ext>
                </a:extLst>
              </p:cNvPr>
              <p:cNvSpPr/>
              <p:nvPr/>
            </p:nvSpPr>
            <p:spPr>
              <a:xfrm>
                <a:off x="9779709" y="5351664"/>
                <a:ext cx="740301" cy="72857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ctrlPr>
                        </m:sSupPr>
                        <m:e>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e>
                        <m:sup>
                          <m:d>
                            <m:dPr>
                              <m:ctrlP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ctrlPr>
                            </m:dPr>
                            <m:e>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𝒅</m:t>
                              </m:r>
                            </m:e>
                          </m:d>
                        </m:sup>
                      </m:sSup>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2" name="Oval 11">
                <a:extLst>
                  <a:ext uri="{FF2B5EF4-FFF2-40B4-BE49-F238E27FC236}">
                    <a16:creationId xmlns:a16="http://schemas.microsoft.com/office/drawing/2014/main" id="{39C8EFEB-7EF1-95F0-0B1C-9363263A364A}"/>
                  </a:ext>
                </a:extLst>
              </p:cNvPr>
              <p:cNvSpPr>
                <a:spLocks noRot="1" noChangeAspect="1" noMove="1" noResize="1" noEditPoints="1" noAdjustHandles="1" noChangeArrowheads="1" noChangeShapeType="1" noTextEdit="1"/>
              </p:cNvSpPr>
              <p:nvPr/>
            </p:nvSpPr>
            <p:spPr>
              <a:xfrm>
                <a:off x="9779709" y="5351664"/>
                <a:ext cx="740301" cy="728573"/>
              </a:xfrm>
              <a:prstGeom prst="ellipse">
                <a:avLst/>
              </a:prstGeom>
              <a:blipFill>
                <a:blip r:embed="rId6"/>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415BEFD6-A8B8-6462-C9E3-3DDA75743193}"/>
              </a:ext>
            </a:extLst>
          </p:cNvPr>
          <p:cNvCxnSpPr>
            <a:cxnSpLocks/>
            <a:stCxn id="11" idx="6"/>
          </p:cNvCxnSpPr>
          <p:nvPr/>
        </p:nvCxnSpPr>
        <p:spPr>
          <a:xfrm>
            <a:off x="8220544" y="5668840"/>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8CAE0E-494D-B6BA-8B62-91B909D7C258}"/>
              </a:ext>
            </a:extLst>
          </p:cNvPr>
          <p:cNvCxnSpPr>
            <a:cxnSpLocks/>
            <a:stCxn id="20" idx="3"/>
            <a:endCxn id="12" idx="1"/>
          </p:cNvCxnSpPr>
          <p:nvPr/>
        </p:nvCxnSpPr>
        <p:spPr>
          <a:xfrm>
            <a:off x="9111421" y="4471365"/>
            <a:ext cx="776703" cy="9869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A1FB7D-940F-32C9-E255-D19749F2D7C0}"/>
              </a:ext>
            </a:extLst>
          </p:cNvPr>
          <p:cNvSpPr txBox="1"/>
          <p:nvPr/>
        </p:nvSpPr>
        <p:spPr>
          <a:xfrm>
            <a:off x="1775804" y="6259858"/>
            <a:ext cx="2401748" cy="369332"/>
          </a:xfrm>
          <a:prstGeom prst="rect">
            <a:avLst/>
          </a:prstGeom>
          <a:noFill/>
        </p:spPr>
        <p:txBody>
          <a:bodyPr wrap="none" rtlCol="0">
            <a:spAutoFit/>
          </a:bodyPr>
          <a:lstStyle/>
          <a:p>
            <a:r>
              <a:rPr lang="en-US" dirty="0"/>
              <a:t>Causal Diagram (Graph)</a:t>
            </a:r>
          </a:p>
        </p:txBody>
      </p:sp>
      <p:sp>
        <p:nvSpPr>
          <p:cNvPr id="17" name="TextBox 16">
            <a:extLst>
              <a:ext uri="{FF2B5EF4-FFF2-40B4-BE49-F238E27FC236}">
                <a16:creationId xmlns:a16="http://schemas.microsoft.com/office/drawing/2014/main" id="{A674BF05-E1EA-E2F4-D737-93D8D578AA0D}"/>
              </a:ext>
            </a:extLst>
          </p:cNvPr>
          <p:cNvSpPr txBox="1"/>
          <p:nvPr/>
        </p:nvSpPr>
        <p:spPr>
          <a:xfrm>
            <a:off x="7153449" y="6243605"/>
            <a:ext cx="3915944" cy="369332"/>
          </a:xfrm>
          <a:prstGeom prst="rect">
            <a:avLst/>
          </a:prstGeom>
          <a:noFill/>
        </p:spPr>
        <p:txBody>
          <a:bodyPr wrap="none" rtlCol="0">
            <a:spAutoFit/>
          </a:bodyPr>
          <a:lstStyle/>
          <a:p>
            <a:r>
              <a:rPr lang="en-US" dirty="0"/>
              <a:t>Single World Intervention Graph (SWIG)</a:t>
            </a:r>
          </a:p>
        </p:txBody>
      </p:sp>
      <p:grpSp>
        <p:nvGrpSpPr>
          <p:cNvPr id="24" name="Group 23">
            <a:extLst>
              <a:ext uri="{FF2B5EF4-FFF2-40B4-BE49-F238E27FC236}">
                <a16:creationId xmlns:a16="http://schemas.microsoft.com/office/drawing/2014/main" id="{6F4A1FD5-03A5-DBE3-59CB-C667A3B65C57}"/>
              </a:ext>
            </a:extLst>
          </p:cNvPr>
          <p:cNvGrpSpPr/>
          <p:nvPr/>
        </p:nvGrpSpPr>
        <p:grpSpPr>
          <a:xfrm>
            <a:off x="8371120" y="4110746"/>
            <a:ext cx="740301" cy="728573"/>
            <a:chOff x="9147823" y="4001294"/>
            <a:chExt cx="740301" cy="728573"/>
          </a:xfrm>
        </p:grpSpPr>
        <p:sp>
          <p:nvSpPr>
            <p:cNvPr id="19" name="Chord 18">
              <a:extLst>
                <a:ext uri="{FF2B5EF4-FFF2-40B4-BE49-F238E27FC236}">
                  <a16:creationId xmlns:a16="http://schemas.microsoft.com/office/drawing/2014/main" id="{DC5DD0E3-B77C-9E72-696A-915FA5D4EF88}"/>
                </a:ext>
              </a:extLst>
            </p:cNvPr>
            <p:cNvSpPr/>
            <p:nvPr/>
          </p:nvSpPr>
          <p:spPr>
            <a:xfrm>
              <a:off x="9147823" y="4001294"/>
              <a:ext cx="740301" cy="728573"/>
            </a:xfrm>
            <a:prstGeom prst="chord">
              <a:avLst>
                <a:gd name="adj1" fmla="val 16713677"/>
                <a:gd name="adj2" fmla="val 49375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F7DEC9C-DC3E-2E22-B7E7-7842C119DC29}"/>
                    </a:ext>
                  </a:extLst>
                </p:cNvPr>
                <p:cNvSpPr txBox="1"/>
                <p:nvPr/>
              </p:nvSpPr>
              <p:spPr>
                <a:xfrm>
                  <a:off x="9510200" y="4177247"/>
                  <a:ext cx="3779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𝑑</m:t>
                        </m:r>
                      </m:oMath>
                    </m:oMathPara>
                  </a14:m>
                  <a:endParaRPr lang="en-US" dirty="0">
                    <a:solidFill>
                      <a:schemeClr val="bg1"/>
                    </a:solidFill>
                  </a:endParaRPr>
                </a:p>
              </p:txBody>
            </p:sp>
          </mc:Choice>
          <mc:Fallback xmlns="">
            <p:sp>
              <p:nvSpPr>
                <p:cNvPr id="20" name="TextBox 19">
                  <a:extLst>
                    <a:ext uri="{FF2B5EF4-FFF2-40B4-BE49-F238E27FC236}">
                      <a16:creationId xmlns:a16="http://schemas.microsoft.com/office/drawing/2014/main" id="{1F7DEC9C-DC3E-2E22-B7E7-7842C119DC29}"/>
                    </a:ext>
                  </a:extLst>
                </p:cNvPr>
                <p:cNvSpPr txBox="1">
                  <a:spLocks noRot="1" noChangeAspect="1" noMove="1" noResize="1" noEditPoints="1" noAdjustHandles="1" noChangeArrowheads="1" noChangeShapeType="1" noTextEdit="1"/>
                </p:cNvSpPr>
                <p:nvPr/>
              </p:nvSpPr>
              <p:spPr>
                <a:xfrm>
                  <a:off x="9510200" y="4177247"/>
                  <a:ext cx="377924" cy="369332"/>
                </a:xfrm>
                <a:prstGeom prst="rect">
                  <a:avLst/>
                </a:prstGeom>
                <a:blipFill>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D725B39-19D4-0EAA-471D-60F1FD67F981}"/>
                  </a:ext>
                </a:extLst>
              </p:cNvPr>
              <p:cNvSpPr txBox="1"/>
              <p:nvPr/>
            </p:nvSpPr>
            <p:spPr>
              <a:xfrm>
                <a:off x="9355308" y="4180708"/>
                <a:ext cx="2761205" cy="856004"/>
              </a:xfrm>
              <a:prstGeom prst="rect">
                <a:avLst/>
              </a:prstGeom>
              <a:noFill/>
            </p:spPr>
            <p:txBody>
              <a:bodyPr wrap="none" rtlCol="0">
                <a:spAutoFit/>
              </a:bodyPr>
              <a:lstStyle/>
              <a:p>
                <a:r>
                  <a:rPr lang="en-US" sz="2400" dirty="0"/>
                  <a:t>Easy to visualize that</a:t>
                </a:r>
              </a:p>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𝑑</m:t>
                              </m:r>
                            </m:e>
                          </m:d>
                        </m:sup>
                      </m:sSup>
                      <m:r>
                        <a:rPr lang="en-US" sz="2400" i="1" spc="-800">
                          <a:latin typeface="Cambria Math" panose="02040503050406030204" pitchFamily="18" charset="0"/>
                        </a:rPr>
                        <m:t>⊥⊥</m:t>
                      </m:r>
                      <m:r>
                        <a:rPr lang="en-US" sz="2400" i="1">
                          <a:latin typeface="Cambria Math" panose="02040503050406030204" pitchFamily="18" charset="0"/>
                        </a:rPr>
                        <m:t> </m:t>
                      </m:r>
                      <m:r>
                        <a:rPr lang="en-US" sz="2400" i="1">
                          <a:latin typeface="Cambria Math" panose="02040503050406030204" pitchFamily="18" charset="0"/>
                        </a:rPr>
                        <m:t>𝐷</m:t>
                      </m:r>
                    </m:oMath>
                  </m:oMathPara>
                </a14:m>
                <a:endParaRPr lang="en-US" sz="2400" dirty="0"/>
              </a:p>
            </p:txBody>
          </p:sp>
        </mc:Choice>
        <mc:Fallback xmlns="">
          <p:sp>
            <p:nvSpPr>
              <p:cNvPr id="29" name="TextBox 28">
                <a:extLst>
                  <a:ext uri="{FF2B5EF4-FFF2-40B4-BE49-F238E27FC236}">
                    <a16:creationId xmlns:a16="http://schemas.microsoft.com/office/drawing/2014/main" id="{0D725B39-19D4-0EAA-471D-60F1FD67F981}"/>
                  </a:ext>
                </a:extLst>
              </p:cNvPr>
              <p:cNvSpPr txBox="1">
                <a:spLocks noRot="1" noChangeAspect="1" noMove="1" noResize="1" noEditPoints="1" noAdjustHandles="1" noChangeArrowheads="1" noChangeShapeType="1" noTextEdit="1"/>
              </p:cNvSpPr>
              <p:nvPr/>
            </p:nvSpPr>
            <p:spPr>
              <a:xfrm>
                <a:off x="9355308" y="4180708"/>
                <a:ext cx="2761205" cy="856004"/>
              </a:xfrm>
              <a:prstGeom prst="rect">
                <a:avLst/>
              </a:prstGeom>
              <a:blipFill>
                <a:blip r:embed="rId8"/>
                <a:stretch>
                  <a:fillRect l="-3532" t="-5714" r="-2428"/>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0A3558A3-F797-3917-5F90-6C0E2B55E0B1}"/>
              </a:ext>
            </a:extLst>
          </p:cNvPr>
          <p:cNvGrpSpPr/>
          <p:nvPr/>
        </p:nvGrpSpPr>
        <p:grpSpPr>
          <a:xfrm>
            <a:off x="8222444" y="4110746"/>
            <a:ext cx="740301" cy="728573"/>
            <a:chOff x="8266391" y="4084838"/>
            <a:chExt cx="740301" cy="728573"/>
          </a:xfrm>
        </p:grpSpPr>
        <p:sp>
          <p:nvSpPr>
            <p:cNvPr id="9" name="Chord 8">
              <a:extLst>
                <a:ext uri="{FF2B5EF4-FFF2-40B4-BE49-F238E27FC236}">
                  <a16:creationId xmlns:a16="http://schemas.microsoft.com/office/drawing/2014/main" id="{1B3F2B7E-137D-D9B4-1A81-6DCB7E806895}"/>
                </a:ext>
              </a:extLst>
            </p:cNvPr>
            <p:cNvSpPr/>
            <p:nvPr/>
          </p:nvSpPr>
          <p:spPr>
            <a:xfrm>
              <a:off x="8266391" y="4084838"/>
              <a:ext cx="740301" cy="728573"/>
            </a:xfrm>
            <a:prstGeom prst="chord">
              <a:avLst>
                <a:gd name="adj1" fmla="val 5356425"/>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5D2AA54-9B18-4B5C-A9BB-F5C9D972F876}"/>
                    </a:ext>
                  </a:extLst>
                </p:cNvPr>
                <p:cNvSpPr txBox="1"/>
                <p:nvPr/>
              </p:nvSpPr>
              <p:spPr>
                <a:xfrm>
                  <a:off x="8266391" y="4264458"/>
                  <a:ext cx="4045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𝐷</m:t>
                        </m:r>
                      </m:oMath>
                    </m:oMathPara>
                  </a14:m>
                  <a:endParaRPr lang="en-US" dirty="0">
                    <a:solidFill>
                      <a:schemeClr val="bg1"/>
                    </a:solidFill>
                  </a:endParaRPr>
                </a:p>
              </p:txBody>
            </p:sp>
          </mc:Choice>
          <mc:Fallback xmlns="">
            <p:sp>
              <p:nvSpPr>
                <p:cNvPr id="18" name="TextBox 17">
                  <a:extLst>
                    <a:ext uri="{FF2B5EF4-FFF2-40B4-BE49-F238E27FC236}">
                      <a16:creationId xmlns:a16="http://schemas.microsoft.com/office/drawing/2014/main" id="{C5D2AA54-9B18-4B5C-A9BB-F5C9D972F876}"/>
                    </a:ext>
                  </a:extLst>
                </p:cNvPr>
                <p:cNvSpPr txBox="1">
                  <a:spLocks noRot="1" noChangeAspect="1" noMove="1" noResize="1" noEditPoints="1" noAdjustHandles="1" noChangeArrowheads="1" noChangeShapeType="1" noTextEdit="1"/>
                </p:cNvSpPr>
                <p:nvPr/>
              </p:nvSpPr>
              <p:spPr>
                <a:xfrm>
                  <a:off x="8266391" y="4264458"/>
                  <a:ext cx="404598" cy="369332"/>
                </a:xfrm>
                <a:prstGeom prst="rect">
                  <a:avLst/>
                </a:prstGeom>
                <a:blipFill>
                  <a:blip r:embed="rId9"/>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78167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1" grpId="0" animBg="1"/>
      <p:bldP spid="12" grpId="0" animBg="1"/>
      <p:bldP spid="16" grpId="0"/>
      <p:bldP spid="17" grpId="0"/>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E96D-FAB3-A966-AC91-359443199FA9}"/>
              </a:ext>
            </a:extLst>
          </p:cNvPr>
          <p:cNvSpPr>
            <a:spLocks noGrp="1"/>
          </p:cNvSpPr>
          <p:nvPr>
            <p:ph type="title"/>
          </p:nvPr>
        </p:nvSpPr>
        <p:spPr/>
        <p:txBody>
          <a:bodyPr/>
          <a:lstStyle/>
          <a:p>
            <a:r>
              <a:rPr lang="en-US" dirty="0"/>
              <a:t>Conditional </a:t>
            </a:r>
            <a:r>
              <a:rPr lang="en-US" dirty="0" err="1"/>
              <a:t>Ignorability</a:t>
            </a:r>
            <a:r>
              <a:rPr lang="en-US" dirty="0"/>
              <a:t> and Causal Diagrams</a:t>
            </a:r>
          </a:p>
        </p:txBody>
      </p:sp>
      <p:sp>
        <p:nvSpPr>
          <p:cNvPr id="3" name="Content Placeholder 2">
            <a:extLst>
              <a:ext uri="{FF2B5EF4-FFF2-40B4-BE49-F238E27FC236}">
                <a16:creationId xmlns:a16="http://schemas.microsoft.com/office/drawing/2014/main" id="{BD35EA38-9FA2-2086-AFC9-EDEBDC598CDB}"/>
              </a:ext>
            </a:extLst>
          </p:cNvPr>
          <p:cNvSpPr>
            <a:spLocks noGrp="1"/>
          </p:cNvSpPr>
          <p:nvPr>
            <p:ph idx="1"/>
          </p:nvPr>
        </p:nvSpPr>
        <p:spPr/>
        <p:txBody>
          <a:bodyPr/>
          <a:lstStyle/>
          <a:p>
            <a:r>
              <a:rPr lang="en-US" dirty="0"/>
              <a:t>Causal diagrams can help visualize how our assumptions imply the identification of a causal effect</a:t>
            </a:r>
          </a:p>
          <a:p>
            <a:r>
              <a:rPr lang="en-US" dirty="0"/>
              <a:t>First instances in work of Sewall and Philip Wright’28</a:t>
            </a:r>
          </a:p>
          <a:p>
            <a:r>
              <a:rPr lang="en-US" dirty="0"/>
              <a:t>Pioneered and fully developed by Pearl and Robins [80s-90s]</a:t>
            </a:r>
          </a:p>
          <a:p>
            <a:pPr marL="0" indent="0">
              <a:buNone/>
            </a:pPr>
            <a:endParaRPr lang="en-US" dirty="0"/>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E0B4E1B7-576B-CD60-C518-63C5EEC1840E}"/>
                  </a:ext>
                </a:extLst>
              </p:cNvPr>
              <p:cNvSpPr/>
              <p:nvPr/>
            </p:nvSpPr>
            <p:spPr>
              <a:xfrm>
                <a:off x="1507936" y="5304553"/>
                <a:ext cx="740301" cy="728573"/>
              </a:xfrm>
              <a:prstGeom prst="ellipse">
                <a:avLst/>
              </a:prstGeom>
              <a:solidFill>
                <a:srgbClr val="D3BA68"/>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𝑿</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4" name="Oval 3">
                <a:extLst>
                  <a:ext uri="{FF2B5EF4-FFF2-40B4-BE49-F238E27FC236}">
                    <a16:creationId xmlns:a16="http://schemas.microsoft.com/office/drawing/2014/main" id="{E0B4E1B7-576B-CD60-C518-63C5EEC1840E}"/>
                  </a:ext>
                </a:extLst>
              </p:cNvPr>
              <p:cNvSpPr>
                <a:spLocks noRot="1" noChangeAspect="1" noMove="1" noResize="1" noEditPoints="1" noAdjustHandles="1" noChangeArrowheads="1" noChangeShapeType="1" noTextEdit="1"/>
              </p:cNvSpPr>
              <p:nvPr/>
            </p:nvSpPr>
            <p:spPr>
              <a:xfrm>
                <a:off x="1507936" y="5304553"/>
                <a:ext cx="740301" cy="728573"/>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D48A52FD-74A1-D838-1626-E663706F2D20}"/>
                  </a:ext>
                </a:extLst>
              </p:cNvPr>
              <p:cNvSpPr/>
              <p:nvPr/>
            </p:nvSpPr>
            <p:spPr>
              <a:xfrm>
                <a:off x="3807402" y="5351664"/>
                <a:ext cx="740301" cy="72857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5" name="Oval 4">
                <a:extLst>
                  <a:ext uri="{FF2B5EF4-FFF2-40B4-BE49-F238E27FC236}">
                    <a16:creationId xmlns:a16="http://schemas.microsoft.com/office/drawing/2014/main" id="{D48A52FD-74A1-D838-1626-E663706F2D20}"/>
                  </a:ext>
                </a:extLst>
              </p:cNvPr>
              <p:cNvSpPr>
                <a:spLocks noRot="1" noChangeAspect="1" noMove="1" noResize="1" noEditPoints="1" noAdjustHandles="1" noChangeArrowheads="1" noChangeShapeType="1" noTextEdit="1"/>
              </p:cNvSpPr>
              <p:nvPr/>
            </p:nvSpPr>
            <p:spPr>
              <a:xfrm>
                <a:off x="3807402" y="5351664"/>
                <a:ext cx="740301" cy="728573"/>
              </a:xfrm>
              <a:prstGeom prst="ellipse">
                <a:avLst/>
              </a:prstGeom>
              <a:blipFill>
                <a:blip r:embed="rId3"/>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89814DFC-5433-D252-2508-1C2EE2BEE22F}"/>
              </a:ext>
            </a:extLst>
          </p:cNvPr>
          <p:cNvCxnSpPr>
            <a:cxnSpLocks/>
            <a:stCxn id="4" idx="6"/>
          </p:cNvCxnSpPr>
          <p:nvPr/>
        </p:nvCxnSpPr>
        <p:spPr>
          <a:xfrm>
            <a:off x="2248237" y="5668840"/>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83A2297D-055F-23A1-AB9A-56793D8DB97D}"/>
                  </a:ext>
                </a:extLst>
              </p:cNvPr>
              <p:cNvSpPr/>
              <p:nvPr/>
            </p:nvSpPr>
            <p:spPr>
              <a:xfrm>
                <a:off x="2752899" y="4110747"/>
                <a:ext cx="740301" cy="7285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7" name="Oval 6">
                <a:extLst>
                  <a:ext uri="{FF2B5EF4-FFF2-40B4-BE49-F238E27FC236}">
                    <a16:creationId xmlns:a16="http://schemas.microsoft.com/office/drawing/2014/main" id="{83A2297D-055F-23A1-AB9A-56793D8DB97D}"/>
                  </a:ext>
                </a:extLst>
              </p:cNvPr>
              <p:cNvSpPr>
                <a:spLocks noRot="1" noChangeAspect="1" noMove="1" noResize="1" noEditPoints="1" noAdjustHandles="1" noChangeArrowheads="1" noChangeShapeType="1" noTextEdit="1"/>
              </p:cNvSpPr>
              <p:nvPr/>
            </p:nvSpPr>
            <p:spPr>
              <a:xfrm>
                <a:off x="2752899" y="4110747"/>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EFDC6AB1-8514-F32B-0EED-73DDE3DB5B54}"/>
              </a:ext>
            </a:extLst>
          </p:cNvPr>
          <p:cNvCxnSpPr>
            <a:cxnSpLocks/>
            <a:stCxn id="7" idx="5"/>
            <a:endCxn id="5" idx="1"/>
          </p:cNvCxnSpPr>
          <p:nvPr/>
        </p:nvCxnSpPr>
        <p:spPr>
          <a:xfrm>
            <a:off x="3384785" y="4732623"/>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BC11E547-ACDC-917F-D9F6-C6AC4670B85B}"/>
                  </a:ext>
                </a:extLst>
              </p:cNvPr>
              <p:cNvSpPr/>
              <p:nvPr/>
            </p:nvSpPr>
            <p:spPr>
              <a:xfrm>
                <a:off x="7480243" y="5304553"/>
                <a:ext cx="740301" cy="728573"/>
              </a:xfrm>
              <a:prstGeom prst="ellipse">
                <a:avLst/>
              </a:prstGeom>
              <a:solidFill>
                <a:srgbClr val="D3BA68"/>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𝑿</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1" name="Oval 10">
                <a:extLst>
                  <a:ext uri="{FF2B5EF4-FFF2-40B4-BE49-F238E27FC236}">
                    <a16:creationId xmlns:a16="http://schemas.microsoft.com/office/drawing/2014/main" id="{BC11E547-ACDC-917F-D9F6-C6AC4670B85B}"/>
                  </a:ext>
                </a:extLst>
              </p:cNvPr>
              <p:cNvSpPr>
                <a:spLocks noRot="1" noChangeAspect="1" noMove="1" noResize="1" noEditPoints="1" noAdjustHandles="1" noChangeArrowheads="1" noChangeShapeType="1" noTextEdit="1"/>
              </p:cNvSpPr>
              <p:nvPr/>
            </p:nvSpPr>
            <p:spPr>
              <a:xfrm>
                <a:off x="7480243" y="5304553"/>
                <a:ext cx="740301" cy="728573"/>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39C8EFEB-7EF1-95F0-0B1C-9363263A364A}"/>
                  </a:ext>
                </a:extLst>
              </p:cNvPr>
              <p:cNvSpPr/>
              <p:nvPr/>
            </p:nvSpPr>
            <p:spPr>
              <a:xfrm>
                <a:off x="9779709" y="5351664"/>
                <a:ext cx="740301" cy="72857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ctrlPr>
                        </m:sSupPr>
                        <m:e>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e>
                        <m:sup>
                          <m:d>
                            <m:dPr>
                              <m:ctrlP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ctrlPr>
                            </m:dPr>
                            <m:e>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𝒅</m:t>
                              </m:r>
                            </m:e>
                          </m:d>
                        </m:sup>
                      </m:sSup>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2" name="Oval 11">
                <a:extLst>
                  <a:ext uri="{FF2B5EF4-FFF2-40B4-BE49-F238E27FC236}">
                    <a16:creationId xmlns:a16="http://schemas.microsoft.com/office/drawing/2014/main" id="{39C8EFEB-7EF1-95F0-0B1C-9363263A364A}"/>
                  </a:ext>
                </a:extLst>
              </p:cNvPr>
              <p:cNvSpPr>
                <a:spLocks noRot="1" noChangeAspect="1" noMove="1" noResize="1" noEditPoints="1" noAdjustHandles="1" noChangeArrowheads="1" noChangeShapeType="1" noTextEdit="1"/>
              </p:cNvSpPr>
              <p:nvPr/>
            </p:nvSpPr>
            <p:spPr>
              <a:xfrm>
                <a:off x="9779709" y="5351664"/>
                <a:ext cx="740301" cy="728573"/>
              </a:xfrm>
              <a:prstGeom prst="ellipse">
                <a:avLst/>
              </a:prstGeom>
              <a:blipFill>
                <a:blip r:embed="rId6"/>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415BEFD6-A8B8-6462-C9E3-3DDA75743193}"/>
              </a:ext>
            </a:extLst>
          </p:cNvPr>
          <p:cNvCxnSpPr>
            <a:cxnSpLocks/>
            <a:stCxn id="11" idx="6"/>
          </p:cNvCxnSpPr>
          <p:nvPr/>
        </p:nvCxnSpPr>
        <p:spPr>
          <a:xfrm>
            <a:off x="8220544" y="5668840"/>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8CAE0E-494D-B6BA-8B62-91B909D7C258}"/>
              </a:ext>
            </a:extLst>
          </p:cNvPr>
          <p:cNvCxnSpPr>
            <a:cxnSpLocks/>
            <a:stCxn id="20" idx="3"/>
            <a:endCxn id="12" idx="1"/>
          </p:cNvCxnSpPr>
          <p:nvPr/>
        </p:nvCxnSpPr>
        <p:spPr>
          <a:xfrm>
            <a:off x="9111421" y="4471365"/>
            <a:ext cx="776703" cy="9869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A1FB7D-940F-32C9-E255-D19749F2D7C0}"/>
              </a:ext>
            </a:extLst>
          </p:cNvPr>
          <p:cNvSpPr txBox="1"/>
          <p:nvPr/>
        </p:nvSpPr>
        <p:spPr>
          <a:xfrm>
            <a:off x="1775804" y="6259858"/>
            <a:ext cx="2401748" cy="369332"/>
          </a:xfrm>
          <a:prstGeom prst="rect">
            <a:avLst/>
          </a:prstGeom>
          <a:noFill/>
        </p:spPr>
        <p:txBody>
          <a:bodyPr wrap="none" rtlCol="0">
            <a:spAutoFit/>
          </a:bodyPr>
          <a:lstStyle/>
          <a:p>
            <a:r>
              <a:rPr lang="en-US" dirty="0"/>
              <a:t>Causal Diagram (Graph)</a:t>
            </a:r>
          </a:p>
        </p:txBody>
      </p:sp>
      <p:sp>
        <p:nvSpPr>
          <p:cNvPr id="17" name="TextBox 16">
            <a:extLst>
              <a:ext uri="{FF2B5EF4-FFF2-40B4-BE49-F238E27FC236}">
                <a16:creationId xmlns:a16="http://schemas.microsoft.com/office/drawing/2014/main" id="{A674BF05-E1EA-E2F4-D737-93D8D578AA0D}"/>
              </a:ext>
            </a:extLst>
          </p:cNvPr>
          <p:cNvSpPr txBox="1"/>
          <p:nvPr/>
        </p:nvSpPr>
        <p:spPr>
          <a:xfrm>
            <a:off x="7153449" y="6243605"/>
            <a:ext cx="3915944" cy="369332"/>
          </a:xfrm>
          <a:prstGeom prst="rect">
            <a:avLst/>
          </a:prstGeom>
          <a:noFill/>
        </p:spPr>
        <p:txBody>
          <a:bodyPr wrap="none" rtlCol="0">
            <a:spAutoFit/>
          </a:bodyPr>
          <a:lstStyle/>
          <a:p>
            <a:r>
              <a:rPr lang="en-US" dirty="0"/>
              <a:t>Single World Intervention Graph (SWIG)</a:t>
            </a:r>
          </a:p>
        </p:txBody>
      </p:sp>
      <p:grpSp>
        <p:nvGrpSpPr>
          <p:cNvPr id="24" name="Group 23">
            <a:extLst>
              <a:ext uri="{FF2B5EF4-FFF2-40B4-BE49-F238E27FC236}">
                <a16:creationId xmlns:a16="http://schemas.microsoft.com/office/drawing/2014/main" id="{6F4A1FD5-03A5-DBE3-59CB-C667A3B65C57}"/>
              </a:ext>
            </a:extLst>
          </p:cNvPr>
          <p:cNvGrpSpPr/>
          <p:nvPr/>
        </p:nvGrpSpPr>
        <p:grpSpPr>
          <a:xfrm>
            <a:off x="8371120" y="4110746"/>
            <a:ext cx="740301" cy="728573"/>
            <a:chOff x="9147823" y="4001294"/>
            <a:chExt cx="740301" cy="728573"/>
          </a:xfrm>
        </p:grpSpPr>
        <p:sp>
          <p:nvSpPr>
            <p:cNvPr id="19" name="Chord 18">
              <a:extLst>
                <a:ext uri="{FF2B5EF4-FFF2-40B4-BE49-F238E27FC236}">
                  <a16:creationId xmlns:a16="http://schemas.microsoft.com/office/drawing/2014/main" id="{DC5DD0E3-B77C-9E72-696A-915FA5D4EF88}"/>
                </a:ext>
              </a:extLst>
            </p:cNvPr>
            <p:cNvSpPr/>
            <p:nvPr/>
          </p:nvSpPr>
          <p:spPr>
            <a:xfrm>
              <a:off x="9147823" y="4001294"/>
              <a:ext cx="740301" cy="728573"/>
            </a:xfrm>
            <a:prstGeom prst="chord">
              <a:avLst>
                <a:gd name="adj1" fmla="val 16713677"/>
                <a:gd name="adj2" fmla="val 49375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F7DEC9C-DC3E-2E22-B7E7-7842C119DC29}"/>
                    </a:ext>
                  </a:extLst>
                </p:cNvPr>
                <p:cNvSpPr txBox="1"/>
                <p:nvPr/>
              </p:nvSpPr>
              <p:spPr>
                <a:xfrm>
                  <a:off x="9510200" y="4177247"/>
                  <a:ext cx="3779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𝑑</m:t>
                        </m:r>
                      </m:oMath>
                    </m:oMathPara>
                  </a14:m>
                  <a:endParaRPr lang="en-US" dirty="0">
                    <a:solidFill>
                      <a:schemeClr val="bg1"/>
                    </a:solidFill>
                  </a:endParaRPr>
                </a:p>
              </p:txBody>
            </p:sp>
          </mc:Choice>
          <mc:Fallback xmlns="">
            <p:sp>
              <p:nvSpPr>
                <p:cNvPr id="20" name="TextBox 19">
                  <a:extLst>
                    <a:ext uri="{FF2B5EF4-FFF2-40B4-BE49-F238E27FC236}">
                      <a16:creationId xmlns:a16="http://schemas.microsoft.com/office/drawing/2014/main" id="{1F7DEC9C-DC3E-2E22-B7E7-7842C119DC29}"/>
                    </a:ext>
                  </a:extLst>
                </p:cNvPr>
                <p:cNvSpPr txBox="1">
                  <a:spLocks noRot="1" noChangeAspect="1" noMove="1" noResize="1" noEditPoints="1" noAdjustHandles="1" noChangeArrowheads="1" noChangeShapeType="1" noTextEdit="1"/>
                </p:cNvSpPr>
                <p:nvPr/>
              </p:nvSpPr>
              <p:spPr>
                <a:xfrm>
                  <a:off x="9510200" y="4177247"/>
                  <a:ext cx="377924" cy="369332"/>
                </a:xfrm>
                <a:prstGeom prst="rect">
                  <a:avLst/>
                </a:prstGeom>
                <a:blipFill>
                  <a:blip r:embed="rId7"/>
                  <a:stretch>
                    <a:fillRect/>
                  </a:stretch>
                </a:blipFill>
              </p:spPr>
              <p:txBody>
                <a:bodyPr/>
                <a:lstStyle/>
                <a:p>
                  <a:r>
                    <a:rPr lang="en-US">
                      <a:noFill/>
                    </a:rPr>
                    <a:t> </a:t>
                  </a:r>
                </a:p>
              </p:txBody>
            </p:sp>
          </mc:Fallback>
        </mc:AlternateContent>
      </p:grpSp>
      <p:grpSp>
        <p:nvGrpSpPr>
          <p:cNvPr id="26" name="Group 25">
            <a:extLst>
              <a:ext uri="{FF2B5EF4-FFF2-40B4-BE49-F238E27FC236}">
                <a16:creationId xmlns:a16="http://schemas.microsoft.com/office/drawing/2014/main" id="{867DF462-FEB2-5587-5694-F444A1B4A726}"/>
              </a:ext>
            </a:extLst>
          </p:cNvPr>
          <p:cNvGrpSpPr/>
          <p:nvPr/>
        </p:nvGrpSpPr>
        <p:grpSpPr>
          <a:xfrm>
            <a:off x="8222444" y="4110746"/>
            <a:ext cx="740301" cy="728573"/>
            <a:chOff x="8266391" y="4084838"/>
            <a:chExt cx="740301" cy="728573"/>
          </a:xfrm>
        </p:grpSpPr>
        <p:sp>
          <p:nvSpPr>
            <p:cNvPr id="14" name="Chord 13">
              <a:extLst>
                <a:ext uri="{FF2B5EF4-FFF2-40B4-BE49-F238E27FC236}">
                  <a16:creationId xmlns:a16="http://schemas.microsoft.com/office/drawing/2014/main" id="{0A10639A-926E-4D1E-F7AA-9F501874087D}"/>
                </a:ext>
              </a:extLst>
            </p:cNvPr>
            <p:cNvSpPr/>
            <p:nvPr/>
          </p:nvSpPr>
          <p:spPr>
            <a:xfrm>
              <a:off x="8266391" y="4084838"/>
              <a:ext cx="740301" cy="728573"/>
            </a:xfrm>
            <a:prstGeom prst="chord">
              <a:avLst>
                <a:gd name="adj1" fmla="val 5356425"/>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0F707DA-8E31-488C-82F4-FD92F1338174}"/>
                    </a:ext>
                  </a:extLst>
                </p:cNvPr>
                <p:cNvSpPr txBox="1"/>
                <p:nvPr/>
              </p:nvSpPr>
              <p:spPr>
                <a:xfrm>
                  <a:off x="8266391" y="4264458"/>
                  <a:ext cx="4045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𝐷</m:t>
                        </m:r>
                      </m:oMath>
                    </m:oMathPara>
                  </a14:m>
                  <a:endParaRPr lang="en-US" dirty="0">
                    <a:solidFill>
                      <a:schemeClr val="bg1"/>
                    </a:solidFill>
                  </a:endParaRPr>
                </a:p>
              </p:txBody>
            </p:sp>
          </mc:Choice>
          <mc:Fallback xmlns="">
            <p:sp>
              <p:nvSpPr>
                <p:cNvPr id="25" name="TextBox 24">
                  <a:extLst>
                    <a:ext uri="{FF2B5EF4-FFF2-40B4-BE49-F238E27FC236}">
                      <a16:creationId xmlns:a16="http://schemas.microsoft.com/office/drawing/2014/main" id="{D0F707DA-8E31-488C-82F4-FD92F1338174}"/>
                    </a:ext>
                  </a:extLst>
                </p:cNvPr>
                <p:cNvSpPr txBox="1">
                  <a:spLocks noRot="1" noChangeAspect="1" noMove="1" noResize="1" noEditPoints="1" noAdjustHandles="1" noChangeArrowheads="1" noChangeShapeType="1" noTextEdit="1"/>
                </p:cNvSpPr>
                <p:nvPr/>
              </p:nvSpPr>
              <p:spPr>
                <a:xfrm>
                  <a:off x="8266391" y="4264458"/>
                  <a:ext cx="404598"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D725B39-19D4-0EAA-471D-60F1FD67F981}"/>
                  </a:ext>
                </a:extLst>
              </p:cNvPr>
              <p:cNvSpPr txBox="1"/>
              <p:nvPr/>
            </p:nvSpPr>
            <p:spPr>
              <a:xfrm>
                <a:off x="9355308" y="3760791"/>
                <a:ext cx="2761205" cy="1250342"/>
              </a:xfrm>
              <a:prstGeom prst="rect">
                <a:avLst/>
              </a:prstGeom>
              <a:noFill/>
            </p:spPr>
            <p:txBody>
              <a:bodyPr wrap="none" rtlCol="0">
                <a:spAutoFit/>
              </a:bodyPr>
              <a:lstStyle/>
              <a:p>
                <a:r>
                  <a:rPr lang="en-US" sz="2400" dirty="0"/>
                  <a:t>Easy to visualize that</a:t>
                </a:r>
              </a:p>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𝑑</m:t>
                              </m:r>
                            </m:e>
                          </m:d>
                        </m:sup>
                      </m:sSup>
                      <m:r>
                        <a:rPr lang="en-US" sz="2400" b="0" i="1" spc="-800" smtClean="0">
                          <a:latin typeface="Cambria Math" panose="02040503050406030204" pitchFamily="18" charset="0"/>
                        </a:rPr>
                        <m:t>⊥⊥</m:t>
                      </m:r>
                      <m:r>
                        <a:rPr lang="en-US" sz="2400" b="0" i="1" smtClean="0">
                          <a:latin typeface="Cambria Math" panose="02040503050406030204" pitchFamily="18" charset="0"/>
                        </a:rPr>
                        <m:t> </m:t>
                      </m:r>
                      <m:r>
                        <a:rPr lang="en-US" sz="2400" b="0" i="1" smtClean="0">
                          <a:latin typeface="Cambria Math" panose="02040503050406030204" pitchFamily="18" charset="0"/>
                        </a:rPr>
                        <m:t>𝐷</m:t>
                      </m:r>
                    </m:oMath>
                  </m:oMathPara>
                </a14:m>
                <a:endParaRPr lang="en-US" sz="2400" dirty="0"/>
              </a:p>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𝑌</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𝑑</m:t>
                              </m:r>
                            </m:e>
                          </m:d>
                        </m:sup>
                      </m:sSup>
                      <m:r>
                        <a:rPr lang="en-US" sz="2400" i="1" spc="-800">
                          <a:latin typeface="Cambria Math" panose="02040503050406030204" pitchFamily="18" charset="0"/>
                        </a:rPr>
                        <m:t>⊥⊥</m:t>
                      </m:r>
                      <m:r>
                        <a:rPr lang="en-US" sz="2400" i="1">
                          <a:latin typeface="Cambria Math" panose="02040503050406030204" pitchFamily="18" charset="0"/>
                        </a:rPr>
                        <m:t> </m:t>
                      </m:r>
                      <m:r>
                        <a:rPr lang="en-US" sz="2400" i="1">
                          <a:latin typeface="Cambria Math" panose="02040503050406030204" pitchFamily="18" charset="0"/>
                        </a:rPr>
                        <m:t>𝐷</m:t>
                      </m:r>
                      <m:r>
                        <a:rPr lang="en-US" sz="2400" b="0" i="1" smtClean="0">
                          <a:latin typeface="Cambria Math" panose="02040503050406030204" pitchFamily="18" charset="0"/>
                        </a:rPr>
                        <m:t>|</m:t>
                      </m:r>
                      <m:r>
                        <a:rPr lang="en-US" sz="2400" b="0" i="1" smtClean="0">
                          <a:latin typeface="Cambria Math" panose="02040503050406030204" pitchFamily="18" charset="0"/>
                        </a:rPr>
                        <m:t>𝑋</m:t>
                      </m:r>
                    </m:oMath>
                  </m:oMathPara>
                </a14:m>
                <a:endParaRPr lang="en-US" sz="2400" dirty="0"/>
              </a:p>
            </p:txBody>
          </p:sp>
        </mc:Choice>
        <mc:Fallback xmlns="">
          <p:sp>
            <p:nvSpPr>
              <p:cNvPr id="29" name="TextBox 28">
                <a:extLst>
                  <a:ext uri="{FF2B5EF4-FFF2-40B4-BE49-F238E27FC236}">
                    <a16:creationId xmlns:a16="http://schemas.microsoft.com/office/drawing/2014/main" id="{0D725B39-19D4-0EAA-471D-60F1FD67F981}"/>
                  </a:ext>
                </a:extLst>
              </p:cNvPr>
              <p:cNvSpPr txBox="1">
                <a:spLocks noRot="1" noChangeAspect="1" noMove="1" noResize="1" noEditPoints="1" noAdjustHandles="1" noChangeArrowheads="1" noChangeShapeType="1" noTextEdit="1"/>
              </p:cNvSpPr>
              <p:nvPr/>
            </p:nvSpPr>
            <p:spPr>
              <a:xfrm>
                <a:off x="9355308" y="3760791"/>
                <a:ext cx="2761205" cy="1250342"/>
              </a:xfrm>
              <a:prstGeom prst="rect">
                <a:avLst/>
              </a:prstGeom>
              <a:blipFill>
                <a:blip r:embed="rId9"/>
                <a:stretch>
                  <a:fillRect l="-3532" t="-3902" r="-2428"/>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633C9091-695B-E238-BC05-6EFC680091F6}"/>
              </a:ext>
            </a:extLst>
          </p:cNvPr>
          <p:cNvCxnSpPr>
            <a:stCxn id="4" idx="7"/>
            <a:endCxn id="7" idx="3"/>
          </p:cNvCxnSpPr>
          <p:nvPr/>
        </p:nvCxnSpPr>
        <p:spPr>
          <a:xfrm flipV="1">
            <a:off x="2139822" y="4732623"/>
            <a:ext cx="721492" cy="6786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87502AE-2F90-B8E8-0D5E-AC8F1EF72946}"/>
              </a:ext>
            </a:extLst>
          </p:cNvPr>
          <p:cNvCxnSpPr>
            <a:cxnSpLocks/>
          </p:cNvCxnSpPr>
          <p:nvPr/>
        </p:nvCxnSpPr>
        <p:spPr>
          <a:xfrm flipV="1">
            <a:off x="8006491" y="4726340"/>
            <a:ext cx="342217" cy="61256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2F2B134-5373-3B80-B9A8-469B6FDE56F5}"/>
              </a:ext>
            </a:extLst>
          </p:cNvPr>
          <p:cNvCxnSpPr>
            <a:cxnSpLocks/>
          </p:cNvCxnSpPr>
          <p:nvPr/>
        </p:nvCxnSpPr>
        <p:spPr>
          <a:xfrm flipV="1">
            <a:off x="10839368" y="4236114"/>
            <a:ext cx="192299" cy="27702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75741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a:bodyPr>
          <a:lstStyle/>
          <a:p>
            <a:pPr>
              <a:spcBef>
                <a:spcPts val="1200"/>
              </a:spcBef>
              <a:spcAft>
                <a:spcPts val="1200"/>
              </a:spcAft>
            </a:pPr>
            <a:r>
              <a:rPr lang="en-US" sz="3600" kern="1200" dirty="0">
                <a:solidFill>
                  <a:schemeClr val="tx1"/>
                </a:solidFill>
              </a:rPr>
              <a:t>Causal Diagrams can help us verify the conditional independence assumptions on the potential outcome variables that are used in identification arguments, from easily interpretable, visually, domain assumptions on how observed data were generated.</a:t>
            </a:r>
          </a:p>
        </p:txBody>
      </p:sp>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503763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40223-5C6C-0B7E-9D0B-762D2E874AAC}"/>
              </a:ext>
            </a:extLst>
          </p:cNvPr>
          <p:cNvSpPr>
            <a:spLocks noGrp="1"/>
          </p:cNvSpPr>
          <p:nvPr>
            <p:ph type="title"/>
          </p:nvPr>
        </p:nvSpPr>
        <p:spPr/>
        <p:txBody>
          <a:bodyPr/>
          <a:lstStyle/>
          <a:p>
            <a:r>
              <a:rPr lang="en-US" dirty="0"/>
              <a:t>Connection to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3C29EF-A30F-41FC-F8CB-EDDDE5C65986}"/>
                  </a:ext>
                </a:extLst>
              </p:cNvPr>
              <p:cNvSpPr>
                <a:spLocks noGrp="1"/>
              </p:cNvSpPr>
              <p:nvPr>
                <p:ph idx="1"/>
              </p:nvPr>
            </p:nvSpPr>
            <p:spPr/>
            <p:txBody>
              <a:bodyPr/>
              <a:lstStyle/>
              <a:p>
                <a:r>
                  <a:rPr lang="en-US" dirty="0"/>
                  <a:t>If we further assume that CEF is linear in transformations </a:t>
                </a:r>
                <a14:m>
                  <m:oMath xmlns:m="http://schemas.openxmlformats.org/officeDocument/2006/math">
                    <m:r>
                      <a:rPr lang="en-US" b="0" i="1" smtClean="0">
                        <a:latin typeface="Cambria Math" panose="02040503050406030204" pitchFamily="18" charset="0"/>
                      </a:rPr>
                      <m:t>𝑊</m:t>
                    </m:r>
                  </m:oMath>
                </a14:m>
                <a:r>
                  <a:rPr lang="en-US" dirty="0"/>
                  <a:t>of raw </a:t>
                </a:r>
                <a14:m>
                  <m:oMath xmlns:m="http://schemas.openxmlformats.org/officeDocument/2006/math">
                    <m:r>
                      <a:rPr lang="en-US" b="0" i="1" smtClean="0">
                        <a:latin typeface="Cambria Math" panose="02040503050406030204" pitchFamily="18" charset="0"/>
                      </a:rPr>
                      <m:t>𝑋</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𝐷</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𝑊</m:t>
                      </m:r>
                    </m:oMath>
                  </m:oMathPara>
                </a14:m>
                <a:endParaRPr lang="en-US" dirty="0"/>
              </a:p>
              <a:p>
                <a:r>
                  <a:rPr lang="en-US" dirty="0"/>
                  <a:t>In other words, we assume the decomposition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𝐷</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𝜖</m:t>
                          </m:r>
                        </m:e>
                        <m:e>
                          <m:r>
                            <a:rPr lang="en-US" b="0" i="1" smtClean="0">
                              <a:latin typeface="Cambria Math" panose="02040503050406030204" pitchFamily="18" charset="0"/>
                            </a:rPr>
                            <m:t>𝐷</m:t>
                          </m:r>
                          <m:r>
                            <a:rPr lang="en-US" b="0" i="1" smtClean="0">
                              <a:latin typeface="Cambria Math" panose="02040503050406030204" pitchFamily="18" charset="0"/>
                            </a:rPr>
                            <m:t>, </m:t>
                          </m:r>
                          <m:r>
                            <a:rPr lang="en-US" b="0" i="1" smtClean="0">
                              <a:latin typeface="Cambria Math" panose="02040503050406030204" pitchFamily="18" charset="0"/>
                            </a:rPr>
                            <m:t>𝑋</m:t>
                          </m:r>
                        </m:e>
                      </m:d>
                      <m:r>
                        <a:rPr lang="en-US" b="0" i="1" smtClean="0">
                          <a:latin typeface="Cambria Math" panose="02040503050406030204" pitchFamily="18" charset="0"/>
                        </a:rPr>
                        <m:t>=0</m:t>
                      </m:r>
                    </m:oMath>
                  </m:oMathPara>
                </a14:m>
                <a:endParaRPr lang="en-US" dirty="0"/>
              </a:p>
              <a:p>
                <a:r>
                  <a:rPr lang="en-US" dirty="0"/>
                  <a:t>Then note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e>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=0,</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𝛼</m:t>
                      </m:r>
                    </m:oMath>
                  </m:oMathPara>
                </a14:m>
                <a:endParaRPr lang="en-US" dirty="0"/>
              </a:p>
              <a:p>
                <a:r>
                  <a:rPr lang="en-US" dirty="0"/>
                  <a:t>CATE is a constant and equal to the predictive effect of </a:t>
                </a:r>
                <a14:m>
                  <m:oMath xmlns:m="http://schemas.openxmlformats.org/officeDocument/2006/math">
                    <m:r>
                      <a:rPr lang="en-US" b="0" i="1" smtClean="0">
                        <a:latin typeface="Cambria Math" panose="02040503050406030204" pitchFamily="18" charset="0"/>
                      </a:rPr>
                      <m:t>𝐷</m:t>
                    </m:r>
                  </m:oMath>
                </a14:m>
                <a:endParaRPr lang="en-US" dirty="0"/>
              </a:p>
              <a:p>
                <a:r>
                  <a:rPr lang="en-US" dirty="0"/>
                  <a:t>Inference can be carried out via OLS or Double Lasso techniques</a:t>
                </a:r>
              </a:p>
            </p:txBody>
          </p:sp>
        </mc:Choice>
        <mc:Fallback xmlns="">
          <p:sp>
            <p:nvSpPr>
              <p:cNvPr id="3" name="Content Placeholder 2">
                <a:extLst>
                  <a:ext uri="{FF2B5EF4-FFF2-40B4-BE49-F238E27FC236}">
                    <a16:creationId xmlns:a16="http://schemas.microsoft.com/office/drawing/2014/main" id="{ED3C29EF-A30F-41FC-F8CB-EDDDE5C6598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71581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40223-5C6C-0B7E-9D0B-762D2E874AAC}"/>
              </a:ext>
            </a:extLst>
          </p:cNvPr>
          <p:cNvSpPr>
            <a:spLocks noGrp="1"/>
          </p:cNvSpPr>
          <p:nvPr>
            <p:ph type="title"/>
          </p:nvPr>
        </p:nvSpPr>
        <p:spPr/>
        <p:txBody>
          <a:bodyPr/>
          <a:lstStyle/>
          <a:p>
            <a:r>
              <a:rPr lang="en-US" dirty="0"/>
              <a:t>Connection to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3C29EF-A30F-41FC-F8CB-EDDDE5C65986}"/>
                  </a:ext>
                </a:extLst>
              </p:cNvPr>
              <p:cNvSpPr>
                <a:spLocks noGrp="1"/>
              </p:cNvSpPr>
              <p:nvPr>
                <p:ph idx="1"/>
              </p:nvPr>
            </p:nvSpPr>
            <p:spPr/>
            <p:txBody>
              <a:bodyPr>
                <a:normAutofit/>
              </a:bodyPr>
              <a:lstStyle/>
              <a:p>
                <a:r>
                  <a:rPr lang="en-US" dirty="0"/>
                  <a:t>More reasonably we can relax and allow for effect heterogeneity</a:t>
                </a:r>
              </a:p>
              <a:p>
                <a:r>
                  <a:rPr lang="en-US" dirty="0"/>
                  <a:t>Assume that CEF is linear in transformations </a:t>
                </a:r>
                <a14:m>
                  <m:oMath xmlns:m="http://schemas.openxmlformats.org/officeDocument/2006/math">
                    <m:r>
                      <a:rPr lang="en-US" b="0" i="1" smtClean="0">
                        <a:latin typeface="Cambria Math" panose="02040503050406030204" pitchFamily="18" charset="0"/>
                      </a:rPr>
                      <m:t>𝑊</m:t>
                    </m:r>
                  </m:oMath>
                </a14:m>
                <a:r>
                  <a:rPr lang="en-US" dirty="0"/>
                  <a:t>of raw </a:t>
                </a:r>
                <a14:m>
                  <m:oMath xmlns:m="http://schemas.openxmlformats.org/officeDocument/2006/math">
                    <m:r>
                      <a:rPr lang="en-US" b="0" i="1" smtClean="0">
                        <a:latin typeface="Cambria Math" panose="02040503050406030204" pitchFamily="18" charset="0"/>
                      </a:rPr>
                      <m:t>𝑋</m:t>
                    </m:r>
                  </m:oMath>
                </a14:m>
                <a:r>
                  <a:rPr lang="en-US" dirty="0"/>
                  <a:t> and interactions; with de-</a:t>
                </a:r>
                <a:r>
                  <a:rPr lang="en-US" dirty="0" err="1"/>
                  <a:t>meaned</a:t>
                </a:r>
                <a:r>
                  <a:rPr lang="en-US" dirty="0"/>
                  <a:t> </a:t>
                </a:r>
                <a14:m>
                  <m:oMath xmlns:m="http://schemas.openxmlformats.org/officeDocument/2006/math">
                    <m:r>
                      <a:rPr lang="en-US" b="0" i="1" smtClean="0">
                        <a:latin typeface="Cambria Math" panose="02040503050406030204" pitchFamily="18" charset="0"/>
                      </a:rPr>
                      <m:t>𝑊</m:t>
                    </m:r>
                  </m:oMath>
                </a14:m>
                <a:r>
                  <a:rPr lang="en-US" dirty="0"/>
                  <a:t>, i.e.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𝑊</m:t>
                        </m:r>
                      </m:e>
                    </m:d>
                    <m:r>
                      <a:rPr lang="en-US" b="0" i="1" smtClean="0">
                        <a:latin typeface="Cambria Math" panose="02040503050406030204" pitchFamily="18" charset="0"/>
                      </a:rPr>
                      <m:t>=0</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r>
                        <a:rPr lang="en-US" b="0" i="1" smtClean="0">
                          <a:latin typeface="Cambria Math" panose="02040503050406030204" pitchFamily="18" charset="0"/>
                        </a:rPr>
                        <m:t>𝐷</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𝛼</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r>
                        <a:rPr lang="en-US" b="0" i="1" smtClean="0">
                          <a:latin typeface="Cambria Math" panose="02040503050406030204" pitchFamily="18" charset="0"/>
                        </a:rPr>
                        <m:t>𝑊𝐷</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𝑊</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oMath>
                  </m:oMathPara>
                </a14:m>
                <a:endParaRPr lang="en-US" dirty="0"/>
              </a:p>
              <a:p>
                <a:r>
                  <a:rPr lang="en-US" dirty="0"/>
                  <a:t>Then note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=0,</m:t>
                          </m:r>
                          <m:r>
                            <a:rPr lang="en-US" b="0" i="1" smtClean="0">
                              <a:latin typeface="Cambria Math" panose="02040503050406030204" pitchFamily="18" charset="0"/>
                            </a:rPr>
                            <m:t>𝑋</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𝛼</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r>
                        <a:rPr lang="en-US" b="0" i="1" smtClean="0">
                          <a:latin typeface="Cambria Math" panose="02040503050406030204" pitchFamily="18" charset="0"/>
                        </a:rPr>
                        <m:t>𝑊</m:t>
                      </m:r>
                    </m:oMath>
                  </m:oMathPara>
                </a14:m>
                <a:endParaRPr lang="en-US" dirty="0"/>
              </a:p>
              <a:p>
                <a:r>
                  <a:rPr lang="en-US" dirty="0"/>
                  <a:t>And ATE also is recovered by: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oMath>
                </a14:m>
                <a:endParaRPr lang="en-US" dirty="0"/>
              </a:p>
              <a:p>
                <a:r>
                  <a:rPr lang="en-US" dirty="0"/>
                  <a:t>Inference on ATE and coefficients in CATE can be carried out via OLS or Double Lasso techniques</a:t>
                </a:r>
              </a:p>
            </p:txBody>
          </p:sp>
        </mc:Choice>
        <mc:Fallback xmlns="">
          <p:sp>
            <p:nvSpPr>
              <p:cNvPr id="3" name="Content Placeholder 2">
                <a:extLst>
                  <a:ext uri="{FF2B5EF4-FFF2-40B4-BE49-F238E27FC236}">
                    <a16:creationId xmlns:a16="http://schemas.microsoft.com/office/drawing/2014/main" id="{ED3C29EF-A30F-41FC-F8CB-EDDDE5C65986}"/>
                  </a:ext>
                </a:extLst>
              </p:cNvPr>
              <p:cNvSpPr>
                <a:spLocks noGrp="1" noRot="1" noChangeAspect="1" noMove="1" noResize="1" noEditPoints="1" noAdjustHandles="1" noChangeArrowheads="1" noChangeShapeType="1" noTextEdit="1"/>
              </p:cNvSpPr>
              <p:nvPr>
                <p:ph idx="1"/>
              </p:nvPr>
            </p:nvSpPr>
            <p:spPr>
              <a:blipFill>
                <a:blip r:embed="rId2"/>
                <a:stretch>
                  <a:fillRect l="-1043" t="-2241" r="-1101"/>
                </a:stretch>
              </a:blipFill>
            </p:spPr>
            <p:txBody>
              <a:bodyPr/>
              <a:lstStyle/>
              <a:p>
                <a:r>
                  <a:rPr lang="en-US">
                    <a:noFill/>
                  </a:rPr>
                  <a:t> </a:t>
                </a:r>
              </a:p>
            </p:txBody>
          </p:sp>
        </mc:Fallback>
      </mc:AlternateContent>
    </p:spTree>
    <p:extLst>
      <p:ext uri="{BB962C8B-B14F-4D97-AF65-F5344CB8AC3E}">
        <p14:creationId xmlns:p14="http://schemas.microsoft.com/office/powerpoint/2010/main" val="116510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a:bodyPr>
              <a:lstStyle/>
              <a:p>
                <a:pPr>
                  <a:spcBef>
                    <a:spcPts val="1200"/>
                  </a:spcBef>
                  <a:spcAft>
                    <a:spcPts val="1200"/>
                  </a:spcAft>
                </a:pPr>
                <a:r>
                  <a:rPr lang="en-US" sz="3600" kern="1200" dirty="0">
                    <a:solidFill>
                      <a:schemeClr val="tx1"/>
                    </a:solidFill>
                  </a:rPr>
                  <a:t>Under furt</a:t>
                </a:r>
                <a:r>
                  <a:rPr lang="en-US" sz="3600" dirty="0"/>
                  <a:t>her assumptions on the CEF </a:t>
                </a:r>
                <a14:m>
                  <m:oMath xmlns:m="http://schemas.openxmlformats.org/officeDocument/2006/math">
                    <m:r>
                      <a:rPr lang="en-US" sz="3600" b="0" i="1" smtClean="0">
                        <a:latin typeface="Cambria Math" panose="02040503050406030204" pitchFamily="18" charset="0"/>
                      </a:rPr>
                      <m:t>𝐸</m:t>
                    </m:r>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𝑌</m:t>
                        </m:r>
                      </m:e>
                      <m:e>
                        <m:r>
                          <a:rPr lang="en-US" sz="3600" b="0" i="1" smtClean="0">
                            <a:latin typeface="Cambria Math" panose="02040503050406030204" pitchFamily="18" charset="0"/>
                          </a:rPr>
                          <m:t>𝐷</m:t>
                        </m:r>
                        <m:r>
                          <a:rPr lang="en-US" sz="3600" b="0" i="1" smtClean="0">
                            <a:latin typeface="Cambria Math" panose="02040503050406030204" pitchFamily="18" charset="0"/>
                          </a:rPr>
                          <m:t>,</m:t>
                        </m:r>
                        <m:r>
                          <a:rPr lang="en-US" sz="3600" b="0" i="1" smtClean="0">
                            <a:latin typeface="Cambria Math" panose="02040503050406030204" pitchFamily="18" charset="0"/>
                          </a:rPr>
                          <m:t>𝑋</m:t>
                        </m:r>
                      </m:e>
                    </m:d>
                  </m:oMath>
                </a14:m>
                <a:r>
                  <a:rPr lang="en-US" sz="3600" kern="1200" dirty="0">
                    <a:solidFill>
                      <a:schemeClr val="tx1"/>
                    </a:solidFill>
                  </a:rPr>
                  <a:t> we can reduce estimation and inference of treatment effects to estimation and inference on parameters in (high-dimensional) linear models; techniques we’ve already covered.</a:t>
                </a:r>
              </a:p>
            </p:txBody>
          </p:sp>
        </mc:Choice>
        <mc:Fallback xmlns="">
          <p:sp>
            <p:nvSpPr>
              <p:cNvPr id="2" name="Title 1">
                <a:extLst>
                  <a:ext uri="{FF2B5EF4-FFF2-40B4-BE49-F238E27FC236}">
                    <a16:creationId xmlns:a16="http://schemas.microsoft.com/office/drawing/2014/main" id="{88F507F8-5C1B-44A2-F3E0-1AD19BC32A7F}"/>
                  </a:ext>
                </a:extLst>
              </p:cNvPr>
              <p:cNvSpPr>
                <a:spLocks noGrp="1" noRot="1" noChangeAspect="1" noMove="1" noResize="1" noEditPoints="1" noAdjustHandles="1" noChangeArrowheads="1" noChangeShapeType="1" noTextEdit="1"/>
              </p:cNvSpPr>
              <p:nvPr>
                <p:ph type="title"/>
              </p:nvPr>
            </p:nvSpPr>
            <p:spPr>
              <a:xfrm>
                <a:off x="1920891" y="1045619"/>
                <a:ext cx="9585306" cy="4240743"/>
              </a:xfrm>
              <a:blipFill>
                <a:blip r:embed="rId2"/>
                <a:stretch>
                  <a:fillRect l="-1908" b="-5468"/>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982366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F5023591-7D49-6708-5AE5-ED0DFAD36B2C}"/>
                  </a:ext>
                </a:extLst>
              </p:cNvPr>
              <p:cNvSpPr>
                <a:spLocks noGrp="1"/>
              </p:cNvSpPr>
              <p:nvPr>
                <p:ph type="title"/>
              </p:nvPr>
            </p:nvSpPr>
            <p:spPr/>
            <p:txBody>
              <a:bodyPr/>
              <a:lstStyle/>
              <a:p>
                <a:r>
                  <a:rPr lang="en-US" dirty="0"/>
                  <a:t>Bypassing modeling the “outcome” process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e>
                    </m:d>
                  </m:oMath>
                </a14:m>
                <a:endParaRPr lang="en-US" dirty="0"/>
              </a:p>
            </p:txBody>
          </p:sp>
        </mc:Choice>
        <mc:Fallback xmlns="">
          <p:sp>
            <p:nvSpPr>
              <p:cNvPr id="2" name="Title 1">
                <a:extLst>
                  <a:ext uri="{FF2B5EF4-FFF2-40B4-BE49-F238E27FC236}">
                    <a16:creationId xmlns:a16="http://schemas.microsoft.com/office/drawing/2014/main" id="{F5023591-7D49-6708-5AE5-ED0DFAD36B2C}"/>
                  </a:ext>
                </a:extLst>
              </p:cNvPr>
              <p:cNvSpPr>
                <a:spLocks noGrp="1" noRot="1" noChangeAspect="1" noMove="1" noResize="1" noEditPoints="1" noAdjustHandles="1" noChangeArrowheads="1" noChangeShapeType="1" noTextEdit="1"/>
              </p:cNvSpPr>
              <p:nvPr>
                <p:ph type="title"/>
              </p:nvPr>
            </p:nvSpPr>
            <p:spPr>
              <a:blipFill>
                <a:blip r:embed="rId2"/>
                <a:stretch>
                  <a:fillRect l="-3478" b="-14530"/>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F36D94F8-3EC2-FBED-9DA5-2C34AB07D06C}"/>
              </a:ext>
            </a:extLst>
          </p:cNvPr>
          <p:cNvSpPr>
            <a:spLocks noGrp="1"/>
          </p:cNvSpPr>
          <p:nvPr>
            <p:ph type="body" idx="1"/>
          </p:nvPr>
        </p:nvSpPr>
        <p:spPr/>
        <p:txBody>
          <a:bodyPr/>
          <a:lstStyle/>
          <a:p>
            <a:r>
              <a:rPr lang="en-US" dirty="0"/>
              <a:t>What if we know the “treatment selection” process (propensity)?</a:t>
            </a:r>
          </a:p>
        </p:txBody>
      </p:sp>
    </p:spTree>
    <p:extLst>
      <p:ext uri="{BB962C8B-B14F-4D97-AF65-F5344CB8AC3E}">
        <p14:creationId xmlns:p14="http://schemas.microsoft.com/office/powerpoint/2010/main" val="235625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B9259-926C-C8C7-96EF-7A78BF797EEA}"/>
              </a:ext>
            </a:extLst>
          </p:cNvPr>
          <p:cNvSpPr>
            <a:spLocks noGrp="1"/>
          </p:cNvSpPr>
          <p:nvPr>
            <p:ph type="title"/>
          </p:nvPr>
        </p:nvSpPr>
        <p:spPr/>
        <p:txBody>
          <a:bodyPr/>
          <a:lstStyle/>
          <a:p>
            <a:r>
              <a:rPr lang="en-US" dirty="0"/>
              <a:t>Identification via Propensity Scores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552440-6A94-129C-46D3-D2AE00F4175D}"/>
                  </a:ext>
                </a:extLst>
              </p:cNvPr>
              <p:cNvSpPr>
                <a:spLocks noGrp="1"/>
              </p:cNvSpPr>
              <p:nvPr>
                <p:ph idx="1"/>
              </p:nvPr>
            </p:nvSpPr>
            <p:spPr/>
            <p:txBody>
              <a:bodyPr>
                <a:normAutofit/>
              </a:bodyPr>
              <a:lstStyle/>
              <a:p>
                <a:r>
                  <a:rPr lang="en-US" dirty="0"/>
                  <a:t>The CAPE approach requires learning conditional expectation function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e>
                      </m:d>
                    </m:oMath>
                  </m:oMathPara>
                </a14:m>
                <a:endParaRPr lang="en-US" dirty="0"/>
              </a:p>
              <a:p>
                <a:r>
                  <a:rPr lang="en-US" dirty="0"/>
                  <a:t>How outcome varies with treatment and observable characteristics</a:t>
                </a:r>
              </a:p>
              <a:p>
                <a:r>
                  <a:rPr lang="en-US" dirty="0"/>
                  <a:t>In many settings we have more information about the selection process than the outcome process</a:t>
                </a:r>
              </a:p>
              <a:p>
                <a:r>
                  <a:rPr lang="en-US" dirty="0"/>
                  <a:t>For instance, in stratified RCTs we know the propensity score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a14:m>
                <a:endParaRPr lang="en-US" dirty="0"/>
              </a:p>
              <a:p>
                <a:r>
                  <a:rPr lang="en-US" dirty="0"/>
                  <a:t>In such cases, when we have a better grasp of the “selection process” can we avoid learning the “outcome process”; which could involve complex mechanisms in the real world</a:t>
                </a:r>
              </a:p>
            </p:txBody>
          </p:sp>
        </mc:Choice>
        <mc:Fallback xmlns="">
          <p:sp>
            <p:nvSpPr>
              <p:cNvPr id="3" name="Content Placeholder 2">
                <a:extLst>
                  <a:ext uri="{FF2B5EF4-FFF2-40B4-BE49-F238E27FC236}">
                    <a16:creationId xmlns:a16="http://schemas.microsoft.com/office/drawing/2014/main" id="{D8552440-6A94-129C-46D3-D2AE00F4175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179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4510B6E-6D01-53DC-6ABA-8232ED466152}"/>
              </a:ext>
            </a:extLst>
          </p:cNvPr>
          <p:cNvGraphicFramePr/>
          <p:nvPr>
            <p:extLst>
              <p:ext uri="{D42A27DB-BD31-4B8C-83A1-F6EECF244321}">
                <p14:modId xmlns:p14="http://schemas.microsoft.com/office/powerpoint/2010/main" val="330781944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Rounded Corners 2">
            <a:extLst>
              <a:ext uri="{FF2B5EF4-FFF2-40B4-BE49-F238E27FC236}">
                <a16:creationId xmlns:a16="http://schemas.microsoft.com/office/drawing/2014/main" id="{DBCEB70C-AAEE-3028-D611-021779E731E1}"/>
              </a:ext>
            </a:extLst>
          </p:cNvPr>
          <p:cNvSpPr/>
          <p:nvPr/>
        </p:nvSpPr>
        <p:spPr>
          <a:xfrm>
            <a:off x="4106333" y="1236130"/>
            <a:ext cx="6244167" cy="121496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872FBD6-AE6A-9133-4F69-84D8C54CD121}"/>
              </a:ext>
            </a:extLst>
          </p:cNvPr>
          <p:cNvSpPr txBox="1"/>
          <p:nvPr/>
        </p:nvSpPr>
        <p:spPr>
          <a:xfrm>
            <a:off x="4969933" y="923977"/>
            <a:ext cx="4726550" cy="408623"/>
          </a:xfrm>
          <a:prstGeom prst="roundRect">
            <a:avLst/>
          </a:prstGeom>
          <a:solidFill>
            <a:schemeClr val="bg1"/>
          </a:solidFill>
        </p:spPr>
        <p:txBody>
          <a:bodyPr wrap="none" rtlCol="0">
            <a:spAutoFit/>
          </a:bodyPr>
          <a:lstStyle/>
          <a:p>
            <a:r>
              <a:rPr lang="en-US" dirty="0">
                <a:latin typeface="+mj-lt"/>
              </a:rPr>
              <a:t>Linear Predictive Models and Statistical Inference</a:t>
            </a:r>
          </a:p>
        </p:txBody>
      </p:sp>
      <p:sp>
        <p:nvSpPr>
          <p:cNvPr id="5" name="Rectangle: Rounded Corners 4">
            <a:extLst>
              <a:ext uri="{FF2B5EF4-FFF2-40B4-BE49-F238E27FC236}">
                <a16:creationId xmlns:a16="http://schemas.microsoft.com/office/drawing/2014/main" id="{943A5474-8A26-3674-2F68-6CB0817ECA97}"/>
              </a:ext>
            </a:extLst>
          </p:cNvPr>
          <p:cNvSpPr/>
          <p:nvPr/>
        </p:nvSpPr>
        <p:spPr>
          <a:xfrm>
            <a:off x="4106332" y="2832100"/>
            <a:ext cx="6244167" cy="12149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616602-CB05-3404-90FD-3B74FCE46A4E}"/>
              </a:ext>
            </a:extLst>
          </p:cNvPr>
          <p:cNvSpPr txBox="1"/>
          <p:nvPr/>
        </p:nvSpPr>
        <p:spPr>
          <a:xfrm>
            <a:off x="5008332" y="2558940"/>
            <a:ext cx="4109523" cy="408623"/>
          </a:xfrm>
          <a:prstGeom prst="roundRect">
            <a:avLst/>
          </a:prstGeom>
          <a:solidFill>
            <a:schemeClr val="bg1"/>
          </a:solidFill>
        </p:spPr>
        <p:txBody>
          <a:bodyPr wrap="none" rtlCol="0">
            <a:spAutoFit/>
          </a:bodyPr>
          <a:lstStyle/>
          <a:p>
            <a:r>
              <a:rPr lang="en-US" dirty="0">
                <a:latin typeface="+mj-lt"/>
              </a:rPr>
              <a:t>Causal Identification in Observational Data</a:t>
            </a:r>
          </a:p>
        </p:txBody>
      </p:sp>
      <p:sp>
        <p:nvSpPr>
          <p:cNvPr id="9" name="Rectangle: Rounded Corners 8">
            <a:extLst>
              <a:ext uri="{FF2B5EF4-FFF2-40B4-BE49-F238E27FC236}">
                <a16:creationId xmlns:a16="http://schemas.microsoft.com/office/drawing/2014/main" id="{3A85F8D1-C801-04ED-CE9D-B551CE31EE96}"/>
              </a:ext>
            </a:extLst>
          </p:cNvPr>
          <p:cNvSpPr/>
          <p:nvPr/>
        </p:nvSpPr>
        <p:spPr>
          <a:xfrm>
            <a:off x="1924346" y="2832099"/>
            <a:ext cx="1788285" cy="277706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AA65510-B30B-B667-097E-AD9B5A3797E9}"/>
              </a:ext>
            </a:extLst>
          </p:cNvPr>
          <p:cNvSpPr txBox="1"/>
          <p:nvPr/>
        </p:nvSpPr>
        <p:spPr>
          <a:xfrm>
            <a:off x="42333" y="3515120"/>
            <a:ext cx="1989667" cy="1328023"/>
          </a:xfrm>
          <a:prstGeom prst="roundRect">
            <a:avLst/>
          </a:prstGeom>
          <a:solidFill>
            <a:schemeClr val="bg1"/>
          </a:solidFill>
        </p:spPr>
        <p:txBody>
          <a:bodyPr wrap="square" rtlCol="0">
            <a:spAutoFit/>
          </a:bodyPr>
          <a:lstStyle/>
          <a:p>
            <a:pPr algn="r"/>
            <a:r>
              <a:rPr lang="en-US" dirty="0">
                <a:latin typeface="+mj-lt"/>
              </a:rPr>
              <a:t>Non-Linear Predictive Models and Statistical Inference</a:t>
            </a:r>
          </a:p>
        </p:txBody>
      </p:sp>
      <p:sp>
        <p:nvSpPr>
          <p:cNvPr id="11" name="Rectangle: Rounded Corners 10">
            <a:extLst>
              <a:ext uri="{FF2B5EF4-FFF2-40B4-BE49-F238E27FC236}">
                <a16:creationId xmlns:a16="http://schemas.microsoft.com/office/drawing/2014/main" id="{162BA2E2-020E-3773-B6EE-2826901489CE}"/>
              </a:ext>
            </a:extLst>
          </p:cNvPr>
          <p:cNvSpPr/>
          <p:nvPr/>
        </p:nvSpPr>
        <p:spPr>
          <a:xfrm>
            <a:off x="4106332" y="4394198"/>
            <a:ext cx="6244167" cy="12149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7F861B1-18ED-9DEC-88D6-1F7209F94171}"/>
              </a:ext>
            </a:extLst>
          </p:cNvPr>
          <p:cNvSpPr txBox="1"/>
          <p:nvPr/>
        </p:nvSpPr>
        <p:spPr>
          <a:xfrm>
            <a:off x="5932793" y="5579319"/>
            <a:ext cx="2260599" cy="408623"/>
          </a:xfrm>
          <a:prstGeom prst="roundRect">
            <a:avLst/>
          </a:prstGeom>
          <a:solidFill>
            <a:schemeClr val="bg1"/>
          </a:solidFill>
        </p:spPr>
        <p:txBody>
          <a:bodyPr wrap="square" rtlCol="0">
            <a:spAutoFit/>
          </a:bodyPr>
          <a:lstStyle/>
          <a:p>
            <a:pPr algn="ctr"/>
            <a:r>
              <a:rPr lang="en-US" dirty="0">
                <a:latin typeface="+mj-lt"/>
              </a:rPr>
              <a:t>Topics</a:t>
            </a:r>
          </a:p>
        </p:txBody>
      </p:sp>
    </p:spTree>
    <p:extLst>
      <p:ext uri="{BB962C8B-B14F-4D97-AF65-F5344CB8AC3E}">
        <p14:creationId xmlns:p14="http://schemas.microsoft.com/office/powerpoint/2010/main" val="4079020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7" name="Straight Connector 236">
            <a:extLst>
              <a:ext uri="{FF2B5EF4-FFF2-40B4-BE49-F238E27FC236}">
                <a16:creationId xmlns:a16="http://schemas.microsoft.com/office/drawing/2014/main" id="{8421BE94-97EC-DD2D-FB20-14BCF2A37071}"/>
              </a:ext>
            </a:extLst>
          </p:cNvPr>
          <p:cNvCxnSpPr>
            <a:cxnSpLocks/>
          </p:cNvCxnSpPr>
          <p:nvPr/>
        </p:nvCxnSpPr>
        <p:spPr>
          <a:xfrm>
            <a:off x="3633611" y="6419481"/>
            <a:ext cx="4895935" cy="35019"/>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27" name="Multiplication Sign 26">
            <a:extLst>
              <a:ext uri="{FF2B5EF4-FFF2-40B4-BE49-F238E27FC236}">
                <a16:creationId xmlns:a16="http://schemas.microsoft.com/office/drawing/2014/main" id="{EEA92579-382C-9976-ADBD-83A642D57B51}"/>
              </a:ext>
            </a:extLst>
          </p:cNvPr>
          <p:cNvSpPr/>
          <p:nvPr/>
        </p:nvSpPr>
        <p:spPr>
          <a:xfrm>
            <a:off x="2144269" y="231964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 name="Multiplication Sign 27">
            <a:extLst>
              <a:ext uri="{FF2B5EF4-FFF2-40B4-BE49-F238E27FC236}">
                <a16:creationId xmlns:a16="http://schemas.microsoft.com/office/drawing/2014/main" id="{99993DC6-6F0F-8389-3DE2-FEBB6222E79A}"/>
              </a:ext>
            </a:extLst>
          </p:cNvPr>
          <p:cNvSpPr/>
          <p:nvPr/>
        </p:nvSpPr>
        <p:spPr>
          <a:xfrm>
            <a:off x="2144269" y="273207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 name="Multiplication Sign 28">
            <a:extLst>
              <a:ext uri="{FF2B5EF4-FFF2-40B4-BE49-F238E27FC236}">
                <a16:creationId xmlns:a16="http://schemas.microsoft.com/office/drawing/2014/main" id="{703EAF17-DCCC-D390-1958-7F87FE34E8F7}"/>
              </a:ext>
            </a:extLst>
          </p:cNvPr>
          <p:cNvSpPr/>
          <p:nvPr/>
        </p:nvSpPr>
        <p:spPr>
          <a:xfrm>
            <a:off x="2144269" y="285513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 name="Multiplication Sign 29">
            <a:extLst>
              <a:ext uri="{FF2B5EF4-FFF2-40B4-BE49-F238E27FC236}">
                <a16:creationId xmlns:a16="http://schemas.microsoft.com/office/drawing/2014/main" id="{6A2A1252-1366-5201-D1DA-805BBA31195F}"/>
              </a:ext>
            </a:extLst>
          </p:cNvPr>
          <p:cNvSpPr/>
          <p:nvPr/>
        </p:nvSpPr>
        <p:spPr>
          <a:xfrm>
            <a:off x="2144269" y="305207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 name="Multiplication Sign 30">
            <a:extLst>
              <a:ext uri="{FF2B5EF4-FFF2-40B4-BE49-F238E27FC236}">
                <a16:creationId xmlns:a16="http://schemas.microsoft.com/office/drawing/2014/main" id="{051EE154-BB26-04A8-42E9-1C0AEE2A4B3C}"/>
              </a:ext>
            </a:extLst>
          </p:cNvPr>
          <p:cNvSpPr/>
          <p:nvPr/>
        </p:nvSpPr>
        <p:spPr>
          <a:xfrm>
            <a:off x="2144269" y="335543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2" name="Multiplication Sign 31">
            <a:extLst>
              <a:ext uri="{FF2B5EF4-FFF2-40B4-BE49-F238E27FC236}">
                <a16:creationId xmlns:a16="http://schemas.microsoft.com/office/drawing/2014/main" id="{CC4B5377-FF4F-0041-0C66-655FFF68B605}"/>
              </a:ext>
            </a:extLst>
          </p:cNvPr>
          <p:cNvSpPr/>
          <p:nvPr/>
        </p:nvSpPr>
        <p:spPr>
          <a:xfrm>
            <a:off x="2144269" y="389092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3" name="Multiplication Sign 32">
            <a:extLst>
              <a:ext uri="{FF2B5EF4-FFF2-40B4-BE49-F238E27FC236}">
                <a16:creationId xmlns:a16="http://schemas.microsoft.com/office/drawing/2014/main" id="{83B148AF-0509-FDE0-B04F-4F0263FBD12F}"/>
              </a:ext>
            </a:extLst>
          </p:cNvPr>
          <p:cNvSpPr/>
          <p:nvPr/>
        </p:nvSpPr>
        <p:spPr>
          <a:xfrm>
            <a:off x="2144269" y="190139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4" name="Plus Sign 33">
            <a:extLst>
              <a:ext uri="{FF2B5EF4-FFF2-40B4-BE49-F238E27FC236}">
                <a16:creationId xmlns:a16="http://schemas.microsoft.com/office/drawing/2014/main" id="{20CD8BED-EE96-8B81-3A7E-C3E469E8D5BA}"/>
              </a:ext>
            </a:extLst>
          </p:cNvPr>
          <p:cNvSpPr/>
          <p:nvPr/>
        </p:nvSpPr>
        <p:spPr>
          <a:xfrm>
            <a:off x="2144269" y="315681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5" name="Plus Sign 34">
            <a:extLst>
              <a:ext uri="{FF2B5EF4-FFF2-40B4-BE49-F238E27FC236}">
                <a16:creationId xmlns:a16="http://schemas.microsoft.com/office/drawing/2014/main" id="{AFA24F12-5780-DA2A-FF9D-3A7ACA6B5448}"/>
              </a:ext>
            </a:extLst>
          </p:cNvPr>
          <p:cNvSpPr/>
          <p:nvPr/>
        </p:nvSpPr>
        <p:spPr>
          <a:xfrm>
            <a:off x="2144269" y="364378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6" name="Plus Sign 35">
            <a:extLst>
              <a:ext uri="{FF2B5EF4-FFF2-40B4-BE49-F238E27FC236}">
                <a16:creationId xmlns:a16="http://schemas.microsoft.com/office/drawing/2014/main" id="{C07AA722-3EAE-868E-1C4A-B428748FF233}"/>
              </a:ext>
            </a:extLst>
          </p:cNvPr>
          <p:cNvSpPr/>
          <p:nvPr/>
        </p:nvSpPr>
        <p:spPr>
          <a:xfrm>
            <a:off x="2144269" y="411769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7" name="Plus Sign 36">
            <a:extLst>
              <a:ext uri="{FF2B5EF4-FFF2-40B4-BE49-F238E27FC236}">
                <a16:creationId xmlns:a16="http://schemas.microsoft.com/office/drawing/2014/main" id="{831FFD13-BF18-567E-8CD5-C58F9DE67828}"/>
              </a:ext>
            </a:extLst>
          </p:cNvPr>
          <p:cNvSpPr/>
          <p:nvPr/>
        </p:nvSpPr>
        <p:spPr>
          <a:xfrm>
            <a:off x="2144269" y="429432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8" name="Plus Sign 37">
            <a:extLst>
              <a:ext uri="{FF2B5EF4-FFF2-40B4-BE49-F238E27FC236}">
                <a16:creationId xmlns:a16="http://schemas.microsoft.com/office/drawing/2014/main" id="{0B4C7067-6E9C-7F54-A8C9-D7520FBAF8ED}"/>
              </a:ext>
            </a:extLst>
          </p:cNvPr>
          <p:cNvSpPr/>
          <p:nvPr/>
        </p:nvSpPr>
        <p:spPr>
          <a:xfrm>
            <a:off x="2144269" y="442641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9" name="Plus Sign 38">
            <a:extLst>
              <a:ext uri="{FF2B5EF4-FFF2-40B4-BE49-F238E27FC236}">
                <a16:creationId xmlns:a16="http://schemas.microsoft.com/office/drawing/2014/main" id="{035970CF-4BFA-ED57-D420-C0A3507EA316}"/>
              </a:ext>
            </a:extLst>
          </p:cNvPr>
          <p:cNvSpPr/>
          <p:nvPr/>
        </p:nvSpPr>
        <p:spPr>
          <a:xfrm>
            <a:off x="2144269" y="470728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40" name="Plus Sign 39">
            <a:extLst>
              <a:ext uri="{FF2B5EF4-FFF2-40B4-BE49-F238E27FC236}">
                <a16:creationId xmlns:a16="http://schemas.microsoft.com/office/drawing/2014/main" id="{0379940B-3354-0FCF-A561-CFC931BF0B46}"/>
              </a:ext>
            </a:extLst>
          </p:cNvPr>
          <p:cNvSpPr/>
          <p:nvPr/>
        </p:nvSpPr>
        <p:spPr>
          <a:xfrm>
            <a:off x="2144269" y="51789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cxnSp>
        <p:nvCxnSpPr>
          <p:cNvPr id="44" name="Straight Connector 43">
            <a:extLst>
              <a:ext uri="{FF2B5EF4-FFF2-40B4-BE49-F238E27FC236}">
                <a16:creationId xmlns:a16="http://schemas.microsoft.com/office/drawing/2014/main" id="{3A34BCEA-86C9-9771-356C-AEDCEE5AC51E}"/>
              </a:ext>
            </a:extLst>
          </p:cNvPr>
          <p:cNvCxnSpPr>
            <a:cxnSpLocks/>
          </p:cNvCxnSpPr>
          <p:nvPr/>
        </p:nvCxnSpPr>
        <p:spPr>
          <a:xfrm>
            <a:off x="431800" y="5681133"/>
            <a:ext cx="11167533" cy="46567"/>
          </a:xfrm>
          <a:prstGeom prst="line">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460998E0-A513-9761-6F22-13E72287D8E8}"/>
              </a:ext>
            </a:extLst>
          </p:cNvPr>
          <p:cNvCxnSpPr>
            <a:cxnSpLocks/>
          </p:cNvCxnSpPr>
          <p:nvPr/>
        </p:nvCxnSpPr>
        <p:spPr>
          <a:xfrm flipV="1">
            <a:off x="4422177"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FBD21485-480A-E8AA-351A-957FA1778DE2}"/>
              </a:ext>
            </a:extLst>
          </p:cNvPr>
          <p:cNvCxnSpPr>
            <a:cxnSpLocks/>
          </p:cNvCxnSpPr>
          <p:nvPr/>
        </p:nvCxnSpPr>
        <p:spPr>
          <a:xfrm flipV="1">
            <a:off x="7846941"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27A6BE79-D3EC-04EB-A742-B7D376838968}"/>
              </a:ext>
            </a:extLst>
          </p:cNvPr>
          <p:cNvCxnSpPr>
            <a:cxnSpLocks/>
          </p:cNvCxnSpPr>
          <p:nvPr/>
        </p:nvCxnSpPr>
        <p:spPr>
          <a:xfrm flipV="1">
            <a:off x="10234542" y="1228469"/>
            <a:ext cx="0" cy="4986866"/>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7456A969-0AC3-4122-6BED-AF755C2D46E9}"/>
              </a:ext>
            </a:extLst>
          </p:cNvPr>
          <p:cNvCxnSpPr>
            <a:cxnSpLocks/>
          </p:cNvCxnSpPr>
          <p:nvPr/>
        </p:nvCxnSpPr>
        <p:spPr>
          <a:xfrm flipV="1">
            <a:off x="2081487" y="1228469"/>
            <a:ext cx="0" cy="4986866"/>
          </a:xfrm>
          <a:prstGeom prst="line">
            <a:avLst/>
          </a:prstGeom>
          <a:ln w="38100"/>
        </p:spPr>
        <p:style>
          <a:lnRef idx="1">
            <a:schemeClr val="dk1"/>
          </a:lnRef>
          <a:fillRef idx="0">
            <a:schemeClr val="dk1"/>
          </a:fillRef>
          <a:effectRef idx="0">
            <a:schemeClr val="dk1"/>
          </a:effectRef>
          <a:fontRef idx="minor">
            <a:schemeClr val="tx1"/>
          </a:fontRef>
        </p:style>
      </p:cxnSp>
      <p:sp>
        <p:nvSpPr>
          <p:cNvPr id="52" name="Freeform: Shape 51">
            <a:extLst>
              <a:ext uri="{FF2B5EF4-FFF2-40B4-BE49-F238E27FC236}">
                <a16:creationId xmlns:a16="http://schemas.microsoft.com/office/drawing/2014/main" id="{29EBE9D5-5E97-8071-9658-2288C1172A9F}"/>
              </a:ext>
            </a:extLst>
          </p:cNvPr>
          <p:cNvSpPr/>
          <p:nvPr/>
        </p:nvSpPr>
        <p:spPr>
          <a:xfrm>
            <a:off x="1378763"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3" name="Freeform: Shape 52">
            <a:extLst>
              <a:ext uri="{FF2B5EF4-FFF2-40B4-BE49-F238E27FC236}">
                <a16:creationId xmlns:a16="http://schemas.microsoft.com/office/drawing/2014/main" id="{2126C67C-C635-B4F5-8219-86907D4B1687}"/>
              </a:ext>
            </a:extLst>
          </p:cNvPr>
          <p:cNvSpPr/>
          <p:nvPr/>
        </p:nvSpPr>
        <p:spPr>
          <a:xfrm>
            <a:off x="1392036"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latin typeface="+mj-lt"/>
            </a:endParaRPr>
          </a:p>
        </p:txBody>
      </p:sp>
      <p:cxnSp>
        <p:nvCxnSpPr>
          <p:cNvPr id="47" name="Straight Arrow Connector 46">
            <a:extLst>
              <a:ext uri="{FF2B5EF4-FFF2-40B4-BE49-F238E27FC236}">
                <a16:creationId xmlns:a16="http://schemas.microsoft.com/office/drawing/2014/main" id="{E395F0E6-0359-762E-4E4D-6F157D714521}"/>
              </a:ext>
            </a:extLst>
          </p:cNvPr>
          <p:cNvCxnSpPr>
            <a:cxnSpLocks/>
          </p:cNvCxnSpPr>
          <p:nvPr/>
        </p:nvCxnSpPr>
        <p:spPr>
          <a:xfrm>
            <a:off x="2658879" y="3628689"/>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5F9ED4F4-2CE4-D3C5-D998-2F3DE4739D34}"/>
                  </a:ext>
                </a:extLst>
              </p:cNvPr>
              <p:cNvSpPr txBox="1"/>
              <p:nvPr/>
            </p:nvSpPr>
            <p:spPr>
              <a:xfrm>
                <a:off x="2362391" y="3200563"/>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=0</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54" name="TextBox 53">
                <a:extLst>
                  <a:ext uri="{FF2B5EF4-FFF2-40B4-BE49-F238E27FC236}">
                    <a16:creationId xmlns:a16="http://schemas.microsoft.com/office/drawing/2014/main" id="{5F9ED4F4-2CE4-D3C5-D998-2F3DE4739D34}"/>
                  </a:ext>
                </a:extLst>
              </p:cNvPr>
              <p:cNvSpPr txBox="1">
                <a:spLocks noRot="1" noChangeAspect="1" noMove="1" noResize="1" noEditPoints="1" noAdjustHandles="1" noChangeArrowheads="1" noChangeShapeType="1" noTextEdit="1"/>
              </p:cNvSpPr>
              <p:nvPr/>
            </p:nvSpPr>
            <p:spPr>
              <a:xfrm>
                <a:off x="2362391" y="3200563"/>
                <a:ext cx="1384995" cy="369332"/>
              </a:xfrm>
              <a:prstGeom prst="rect">
                <a:avLst/>
              </a:prstGeom>
              <a:blipFill>
                <a:blip r:embed="rId2"/>
                <a:stretch>
                  <a:fillRect/>
                </a:stretch>
              </a:blipFill>
            </p:spPr>
            <p:txBody>
              <a:bodyPr/>
              <a:lstStyle/>
              <a:p>
                <a:r>
                  <a:rPr lang="en-US">
                    <a:noFill/>
                  </a:rPr>
                  <a:t> </a:t>
                </a:r>
              </a:p>
            </p:txBody>
          </p:sp>
        </mc:Fallback>
      </mc:AlternateContent>
      <p:sp>
        <p:nvSpPr>
          <p:cNvPr id="55" name="TextBox 54">
            <a:extLst>
              <a:ext uri="{FF2B5EF4-FFF2-40B4-BE49-F238E27FC236}">
                <a16:creationId xmlns:a16="http://schemas.microsoft.com/office/drawing/2014/main" id="{B6406AC7-55B5-19D9-9F62-3EE806861068}"/>
              </a:ext>
            </a:extLst>
          </p:cNvPr>
          <p:cNvSpPr txBox="1"/>
          <p:nvPr/>
        </p:nvSpPr>
        <p:spPr>
          <a:xfrm>
            <a:off x="2457206" y="3656017"/>
            <a:ext cx="1200785" cy="646331"/>
          </a:xfrm>
          <a:prstGeom prst="rect">
            <a:avLst/>
          </a:prstGeom>
          <a:noFill/>
        </p:spPr>
        <p:txBody>
          <a:bodyPr wrap="square" rtlCol="0">
            <a:spAutoFit/>
          </a:bodyPr>
          <a:lstStyle/>
          <a:p>
            <a:pPr algn="ctr"/>
            <a:r>
              <a:rPr lang="en-US" dirty="0">
                <a:latin typeface="+mj-lt"/>
              </a:rPr>
              <a:t>Selection based on X</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546B1BCF-574D-F3CC-DA51-B95996A10D50}"/>
                  </a:ext>
                </a:extLst>
              </p:cNvPr>
              <p:cNvSpPr txBox="1"/>
              <p:nvPr/>
            </p:nvSpPr>
            <p:spPr>
              <a:xfrm>
                <a:off x="1699062"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56" name="TextBox 55">
                <a:extLst>
                  <a:ext uri="{FF2B5EF4-FFF2-40B4-BE49-F238E27FC236}">
                    <a16:creationId xmlns:a16="http://schemas.microsoft.com/office/drawing/2014/main" id="{546B1BCF-574D-F3CC-DA51-B95996A10D50}"/>
                  </a:ext>
                </a:extLst>
              </p:cNvPr>
              <p:cNvSpPr txBox="1">
                <a:spLocks noRot="1" noChangeAspect="1" noMove="1" noResize="1" noEditPoints="1" noAdjustHandles="1" noChangeArrowheads="1" noChangeShapeType="1" noTextEdit="1"/>
              </p:cNvSpPr>
              <p:nvPr/>
            </p:nvSpPr>
            <p:spPr>
              <a:xfrm>
                <a:off x="1699062" y="867794"/>
                <a:ext cx="862352" cy="387927"/>
              </a:xfrm>
              <a:prstGeom prst="rect">
                <a:avLst/>
              </a:prstGeom>
              <a:blipFill>
                <a:blip r:embed="rId3"/>
                <a:stretch>
                  <a:fillRect b="-12500"/>
                </a:stretch>
              </a:blipFill>
            </p:spPr>
            <p:txBody>
              <a:bodyPr/>
              <a:lstStyle/>
              <a:p>
                <a:r>
                  <a:rPr lang="en-US">
                    <a:noFill/>
                  </a:rPr>
                  <a:t> </a:t>
                </a:r>
              </a:p>
            </p:txBody>
          </p:sp>
        </mc:Fallback>
      </mc:AlternateContent>
      <p:sp>
        <p:nvSpPr>
          <p:cNvPr id="57" name="Freeform: Shape 56">
            <a:extLst>
              <a:ext uri="{FF2B5EF4-FFF2-40B4-BE49-F238E27FC236}">
                <a16:creationId xmlns:a16="http://schemas.microsoft.com/office/drawing/2014/main" id="{5D4079AD-0B7C-1F38-40A9-A1A79D208FF5}"/>
              </a:ext>
            </a:extLst>
          </p:cNvPr>
          <p:cNvSpPr/>
          <p:nvPr/>
        </p:nvSpPr>
        <p:spPr>
          <a:xfrm>
            <a:off x="355007" y="1754665"/>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59" name="Straight Connector 58">
            <a:extLst>
              <a:ext uri="{FF2B5EF4-FFF2-40B4-BE49-F238E27FC236}">
                <a16:creationId xmlns:a16="http://schemas.microsoft.com/office/drawing/2014/main" id="{A9026791-9B86-A2F7-7E20-4B297E34F07D}"/>
              </a:ext>
            </a:extLst>
          </p:cNvPr>
          <p:cNvCxnSpPr>
            <a:cxnSpLocks/>
          </p:cNvCxnSpPr>
          <p:nvPr/>
        </p:nvCxnSpPr>
        <p:spPr>
          <a:xfrm flipV="1">
            <a:off x="1145920"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4BCE5F-5201-6BAD-A3B3-5C2C6A56ED15}"/>
                  </a:ext>
                </a:extLst>
              </p:cNvPr>
              <p:cNvSpPr txBox="1"/>
              <p:nvPr/>
            </p:nvSpPr>
            <p:spPr>
              <a:xfrm>
                <a:off x="97916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61" name="TextBox 60">
                <a:extLst>
                  <a:ext uri="{FF2B5EF4-FFF2-40B4-BE49-F238E27FC236}">
                    <a16:creationId xmlns:a16="http://schemas.microsoft.com/office/drawing/2014/main" id="{C44BCE5F-5201-6BAD-A3B3-5C2C6A56ED15}"/>
                  </a:ext>
                </a:extLst>
              </p:cNvPr>
              <p:cNvSpPr txBox="1">
                <a:spLocks noRot="1" noChangeAspect="1" noMove="1" noResize="1" noEditPoints="1" noAdjustHandles="1" noChangeArrowheads="1" noChangeShapeType="1" noTextEdit="1"/>
              </p:cNvSpPr>
              <p:nvPr/>
            </p:nvSpPr>
            <p:spPr>
              <a:xfrm>
                <a:off x="979163" y="867794"/>
                <a:ext cx="633891" cy="38792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AB207A3-5EA4-2426-A507-65C9AB52C1BF}"/>
                  </a:ext>
                </a:extLst>
              </p:cNvPr>
              <p:cNvSpPr txBox="1"/>
              <p:nvPr/>
            </p:nvSpPr>
            <p:spPr>
              <a:xfrm>
                <a:off x="1394960" y="2676582"/>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=1</m:t>
                      </m:r>
                    </m:oMath>
                  </m:oMathPara>
                </a14:m>
                <a:endParaRPr lang="en-US" sz="1200" dirty="0">
                  <a:latin typeface="+mj-lt"/>
                </a:endParaRPr>
              </a:p>
            </p:txBody>
          </p:sp>
        </mc:Choice>
        <mc:Fallback xmlns="">
          <p:sp>
            <p:nvSpPr>
              <p:cNvPr id="62" name="TextBox 61">
                <a:extLst>
                  <a:ext uri="{FF2B5EF4-FFF2-40B4-BE49-F238E27FC236}">
                    <a16:creationId xmlns:a16="http://schemas.microsoft.com/office/drawing/2014/main" id="{5AB207A3-5EA4-2426-A507-65C9AB52C1BF}"/>
                  </a:ext>
                </a:extLst>
              </p:cNvPr>
              <p:cNvSpPr txBox="1">
                <a:spLocks noRot="1" noChangeAspect="1" noMove="1" noResize="1" noEditPoints="1" noAdjustHandles="1" noChangeArrowheads="1" noChangeShapeType="1" noTextEdit="1"/>
              </p:cNvSpPr>
              <p:nvPr/>
            </p:nvSpPr>
            <p:spPr>
              <a:xfrm>
                <a:off x="1394960" y="2676582"/>
                <a:ext cx="609013"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0A2A2EF-C83F-39FD-F5F3-0BBDD36582F0}"/>
                  </a:ext>
                </a:extLst>
              </p:cNvPr>
              <p:cNvSpPr txBox="1"/>
              <p:nvPr/>
            </p:nvSpPr>
            <p:spPr>
              <a:xfrm>
                <a:off x="1361292" y="4344388"/>
                <a:ext cx="60901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𝑋</m:t>
                      </m:r>
                      <m:r>
                        <a:rPr lang="en-US" sz="1200" b="0" i="1" smtClean="0">
                          <a:latin typeface="Cambria Math" panose="02040503050406030204" pitchFamily="18" charset="0"/>
                        </a:rPr>
                        <m:t>=0</m:t>
                      </m:r>
                    </m:oMath>
                  </m:oMathPara>
                </a14:m>
                <a:endParaRPr lang="en-US" sz="1200" dirty="0">
                  <a:latin typeface="+mj-lt"/>
                </a:endParaRPr>
              </a:p>
            </p:txBody>
          </p:sp>
        </mc:Choice>
        <mc:Fallback xmlns="">
          <p:sp>
            <p:nvSpPr>
              <p:cNvPr id="63" name="TextBox 62">
                <a:extLst>
                  <a:ext uri="{FF2B5EF4-FFF2-40B4-BE49-F238E27FC236}">
                    <a16:creationId xmlns:a16="http://schemas.microsoft.com/office/drawing/2014/main" id="{A0A2A2EF-C83F-39FD-F5F3-0BBDD36582F0}"/>
                  </a:ext>
                </a:extLst>
              </p:cNvPr>
              <p:cNvSpPr txBox="1">
                <a:spLocks noRot="1" noChangeAspect="1" noMove="1" noResize="1" noEditPoints="1" noAdjustHandles="1" noChangeArrowheads="1" noChangeShapeType="1" noTextEdit="1"/>
              </p:cNvSpPr>
              <p:nvPr/>
            </p:nvSpPr>
            <p:spPr>
              <a:xfrm>
                <a:off x="1361292" y="4344388"/>
                <a:ext cx="609013"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5CDC900-BB1D-6409-43E2-CF52BD87C18A}"/>
                  </a:ext>
                </a:extLst>
              </p:cNvPr>
              <p:cNvSpPr txBox="1"/>
              <p:nvPr/>
            </p:nvSpPr>
            <p:spPr>
              <a:xfrm>
                <a:off x="3775012"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 </m:t>
                      </m:r>
                      <m:r>
                        <a:rPr lang="en-US" b="0" i="1" smtClean="0">
                          <a:latin typeface="Cambria Math" panose="02040503050406030204" pitchFamily="18" charset="0"/>
                        </a:rPr>
                        <m:t>𝑋</m:t>
                      </m:r>
                    </m:oMath>
                  </m:oMathPara>
                </a14:m>
                <a:endParaRPr lang="en-US" dirty="0">
                  <a:latin typeface="+mj-lt"/>
                </a:endParaRPr>
              </a:p>
            </p:txBody>
          </p:sp>
        </mc:Choice>
        <mc:Fallback xmlns="">
          <p:sp>
            <p:nvSpPr>
              <p:cNvPr id="66" name="TextBox 65">
                <a:extLst>
                  <a:ext uri="{FF2B5EF4-FFF2-40B4-BE49-F238E27FC236}">
                    <a16:creationId xmlns:a16="http://schemas.microsoft.com/office/drawing/2014/main" id="{65CDC900-BB1D-6409-43E2-CF52BD87C18A}"/>
                  </a:ext>
                </a:extLst>
              </p:cNvPr>
              <p:cNvSpPr txBox="1">
                <a:spLocks noRot="1" noChangeAspect="1" noMove="1" noResize="1" noEditPoints="1" noAdjustHandles="1" noChangeArrowheads="1" noChangeShapeType="1" noTextEdit="1"/>
              </p:cNvSpPr>
              <p:nvPr/>
            </p:nvSpPr>
            <p:spPr>
              <a:xfrm>
                <a:off x="3775012" y="867794"/>
                <a:ext cx="1294329" cy="369332"/>
              </a:xfrm>
              <a:prstGeom prst="rect">
                <a:avLst/>
              </a:prstGeom>
              <a:blipFill>
                <a:blip r:embed="rId7"/>
                <a:stretch>
                  <a:fillRect b="-13115"/>
                </a:stretch>
              </a:blipFill>
            </p:spPr>
            <p:txBody>
              <a:bodyPr/>
              <a:lstStyle/>
              <a:p>
                <a:r>
                  <a:rPr lang="en-US">
                    <a:noFill/>
                  </a:rPr>
                  <a:t> </a:t>
                </a:r>
              </a:p>
            </p:txBody>
          </p:sp>
        </mc:Fallback>
      </mc:AlternateContent>
      <p:sp>
        <p:nvSpPr>
          <p:cNvPr id="81" name="Multiplication Sign 80">
            <a:extLst>
              <a:ext uri="{FF2B5EF4-FFF2-40B4-BE49-F238E27FC236}">
                <a16:creationId xmlns:a16="http://schemas.microsoft.com/office/drawing/2014/main" id="{9BD2FC51-95C9-BEA4-3574-10430E548442}"/>
              </a:ext>
            </a:extLst>
          </p:cNvPr>
          <p:cNvSpPr/>
          <p:nvPr/>
        </p:nvSpPr>
        <p:spPr>
          <a:xfrm>
            <a:off x="2144269" y="261855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2" name="Multiplication Sign 81">
            <a:extLst>
              <a:ext uri="{FF2B5EF4-FFF2-40B4-BE49-F238E27FC236}">
                <a16:creationId xmlns:a16="http://schemas.microsoft.com/office/drawing/2014/main" id="{5219C919-045F-F127-1070-09FA29270361}"/>
              </a:ext>
            </a:extLst>
          </p:cNvPr>
          <p:cNvSpPr/>
          <p:nvPr/>
        </p:nvSpPr>
        <p:spPr>
          <a:xfrm>
            <a:off x="2144269" y="295740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3" name="Plus Sign 82">
            <a:extLst>
              <a:ext uri="{FF2B5EF4-FFF2-40B4-BE49-F238E27FC236}">
                <a16:creationId xmlns:a16="http://schemas.microsoft.com/office/drawing/2014/main" id="{E97051DA-D8F4-5183-B854-7653411939B2}"/>
              </a:ext>
            </a:extLst>
          </p:cNvPr>
          <p:cNvSpPr/>
          <p:nvPr/>
        </p:nvSpPr>
        <p:spPr>
          <a:xfrm>
            <a:off x="2144269" y="453880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84" name="Plus Sign 83">
            <a:extLst>
              <a:ext uri="{FF2B5EF4-FFF2-40B4-BE49-F238E27FC236}">
                <a16:creationId xmlns:a16="http://schemas.microsoft.com/office/drawing/2014/main" id="{3D11AD4A-342C-00A2-AB01-D61AF5C0FE1A}"/>
              </a:ext>
            </a:extLst>
          </p:cNvPr>
          <p:cNvSpPr/>
          <p:nvPr/>
        </p:nvSpPr>
        <p:spPr>
          <a:xfrm>
            <a:off x="2144269" y="488299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85" name="Oval 84">
            <a:extLst>
              <a:ext uri="{FF2B5EF4-FFF2-40B4-BE49-F238E27FC236}">
                <a16:creationId xmlns:a16="http://schemas.microsoft.com/office/drawing/2014/main" id="{0CFB601F-6BB9-45B9-C72A-1C161436B3FC}"/>
              </a:ext>
            </a:extLst>
          </p:cNvPr>
          <p:cNvSpPr/>
          <p:nvPr/>
        </p:nvSpPr>
        <p:spPr>
          <a:xfrm>
            <a:off x="1180429" y="237383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6" name="Oval 85">
            <a:extLst>
              <a:ext uri="{FF2B5EF4-FFF2-40B4-BE49-F238E27FC236}">
                <a16:creationId xmlns:a16="http://schemas.microsoft.com/office/drawing/2014/main" id="{8922F5A4-2BF8-1FEF-F947-41180242D27F}"/>
              </a:ext>
            </a:extLst>
          </p:cNvPr>
          <p:cNvSpPr/>
          <p:nvPr/>
        </p:nvSpPr>
        <p:spPr>
          <a:xfrm>
            <a:off x="1180429" y="278626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7" name="Oval 86">
            <a:extLst>
              <a:ext uri="{FF2B5EF4-FFF2-40B4-BE49-F238E27FC236}">
                <a16:creationId xmlns:a16="http://schemas.microsoft.com/office/drawing/2014/main" id="{75FB31A2-345D-B27E-386D-D6DA21E377F6}"/>
              </a:ext>
            </a:extLst>
          </p:cNvPr>
          <p:cNvSpPr/>
          <p:nvPr/>
        </p:nvSpPr>
        <p:spPr>
          <a:xfrm>
            <a:off x="1180429" y="29093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8" name="Oval 87">
            <a:extLst>
              <a:ext uri="{FF2B5EF4-FFF2-40B4-BE49-F238E27FC236}">
                <a16:creationId xmlns:a16="http://schemas.microsoft.com/office/drawing/2014/main" id="{731BA6A3-02F8-0A60-8444-79913F71E8ED}"/>
              </a:ext>
            </a:extLst>
          </p:cNvPr>
          <p:cNvSpPr/>
          <p:nvPr/>
        </p:nvSpPr>
        <p:spPr>
          <a:xfrm>
            <a:off x="1180429" y="310626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9" name="Oval 88">
            <a:extLst>
              <a:ext uri="{FF2B5EF4-FFF2-40B4-BE49-F238E27FC236}">
                <a16:creationId xmlns:a16="http://schemas.microsoft.com/office/drawing/2014/main" id="{775F5C3C-2C14-A34E-9DCE-CF42247E3185}"/>
              </a:ext>
            </a:extLst>
          </p:cNvPr>
          <p:cNvSpPr/>
          <p:nvPr/>
        </p:nvSpPr>
        <p:spPr>
          <a:xfrm>
            <a:off x="1180429" y="340962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0" name="Oval 89">
            <a:extLst>
              <a:ext uri="{FF2B5EF4-FFF2-40B4-BE49-F238E27FC236}">
                <a16:creationId xmlns:a16="http://schemas.microsoft.com/office/drawing/2014/main" id="{0323EF78-B463-00A4-E26F-250F86711A65}"/>
              </a:ext>
            </a:extLst>
          </p:cNvPr>
          <p:cNvSpPr/>
          <p:nvPr/>
        </p:nvSpPr>
        <p:spPr>
          <a:xfrm>
            <a:off x="1180429" y="39451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1" name="Oval 90">
            <a:extLst>
              <a:ext uri="{FF2B5EF4-FFF2-40B4-BE49-F238E27FC236}">
                <a16:creationId xmlns:a16="http://schemas.microsoft.com/office/drawing/2014/main" id="{B4BA914C-65B2-85BF-B69D-841149A2B43D}"/>
              </a:ext>
            </a:extLst>
          </p:cNvPr>
          <p:cNvSpPr/>
          <p:nvPr/>
        </p:nvSpPr>
        <p:spPr>
          <a:xfrm>
            <a:off x="1180429" y="195557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2" name="Oval 91">
            <a:extLst>
              <a:ext uri="{FF2B5EF4-FFF2-40B4-BE49-F238E27FC236}">
                <a16:creationId xmlns:a16="http://schemas.microsoft.com/office/drawing/2014/main" id="{8845C0DB-7E33-6E10-C661-316B5B0E57ED}"/>
              </a:ext>
            </a:extLst>
          </p:cNvPr>
          <p:cNvSpPr/>
          <p:nvPr/>
        </p:nvSpPr>
        <p:spPr>
          <a:xfrm>
            <a:off x="1180429" y="321100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3" name="Oval 92">
            <a:extLst>
              <a:ext uri="{FF2B5EF4-FFF2-40B4-BE49-F238E27FC236}">
                <a16:creationId xmlns:a16="http://schemas.microsoft.com/office/drawing/2014/main" id="{F455FD22-195B-B4D8-CE5F-41694754316E}"/>
              </a:ext>
            </a:extLst>
          </p:cNvPr>
          <p:cNvSpPr/>
          <p:nvPr/>
        </p:nvSpPr>
        <p:spPr>
          <a:xfrm>
            <a:off x="1180429" y="36979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4" name="Oval 93">
            <a:extLst>
              <a:ext uri="{FF2B5EF4-FFF2-40B4-BE49-F238E27FC236}">
                <a16:creationId xmlns:a16="http://schemas.microsoft.com/office/drawing/2014/main" id="{7D16DEDB-D9AB-0A5D-8E8F-19ED2088855E}"/>
              </a:ext>
            </a:extLst>
          </p:cNvPr>
          <p:cNvSpPr/>
          <p:nvPr/>
        </p:nvSpPr>
        <p:spPr>
          <a:xfrm>
            <a:off x="1180429" y="417188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5" name="Oval 94">
            <a:extLst>
              <a:ext uri="{FF2B5EF4-FFF2-40B4-BE49-F238E27FC236}">
                <a16:creationId xmlns:a16="http://schemas.microsoft.com/office/drawing/2014/main" id="{E48287A7-9E39-D428-8C4F-1C8B57ACC5D2}"/>
              </a:ext>
            </a:extLst>
          </p:cNvPr>
          <p:cNvSpPr/>
          <p:nvPr/>
        </p:nvSpPr>
        <p:spPr>
          <a:xfrm>
            <a:off x="1180429" y="43485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6" name="Oval 95">
            <a:extLst>
              <a:ext uri="{FF2B5EF4-FFF2-40B4-BE49-F238E27FC236}">
                <a16:creationId xmlns:a16="http://schemas.microsoft.com/office/drawing/2014/main" id="{8B96E267-FD4F-7528-B3E2-E6C604CB1091}"/>
              </a:ext>
            </a:extLst>
          </p:cNvPr>
          <p:cNvSpPr/>
          <p:nvPr/>
        </p:nvSpPr>
        <p:spPr>
          <a:xfrm>
            <a:off x="1180429" y="44806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7" name="Oval 96">
            <a:extLst>
              <a:ext uri="{FF2B5EF4-FFF2-40B4-BE49-F238E27FC236}">
                <a16:creationId xmlns:a16="http://schemas.microsoft.com/office/drawing/2014/main" id="{AC2C73B3-386C-D172-1575-E5DBC1D805BA}"/>
              </a:ext>
            </a:extLst>
          </p:cNvPr>
          <p:cNvSpPr/>
          <p:nvPr/>
        </p:nvSpPr>
        <p:spPr>
          <a:xfrm>
            <a:off x="1180429" y="47614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8" name="Oval 97">
            <a:extLst>
              <a:ext uri="{FF2B5EF4-FFF2-40B4-BE49-F238E27FC236}">
                <a16:creationId xmlns:a16="http://schemas.microsoft.com/office/drawing/2014/main" id="{DC1E782B-8247-E1C6-633A-7567652426E8}"/>
              </a:ext>
            </a:extLst>
          </p:cNvPr>
          <p:cNvSpPr/>
          <p:nvPr/>
        </p:nvSpPr>
        <p:spPr>
          <a:xfrm>
            <a:off x="1180429" y="523315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9" name="Oval 98">
            <a:extLst>
              <a:ext uri="{FF2B5EF4-FFF2-40B4-BE49-F238E27FC236}">
                <a16:creationId xmlns:a16="http://schemas.microsoft.com/office/drawing/2014/main" id="{FDBE11A9-3BA4-4370-D66C-B0C85A095E55}"/>
              </a:ext>
            </a:extLst>
          </p:cNvPr>
          <p:cNvSpPr/>
          <p:nvPr/>
        </p:nvSpPr>
        <p:spPr>
          <a:xfrm>
            <a:off x="1180429" y="26727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0" name="Oval 99">
            <a:extLst>
              <a:ext uri="{FF2B5EF4-FFF2-40B4-BE49-F238E27FC236}">
                <a16:creationId xmlns:a16="http://schemas.microsoft.com/office/drawing/2014/main" id="{56BAC54B-5C5B-88FF-444D-14710ECFE1CC}"/>
              </a:ext>
            </a:extLst>
          </p:cNvPr>
          <p:cNvSpPr/>
          <p:nvPr/>
        </p:nvSpPr>
        <p:spPr>
          <a:xfrm>
            <a:off x="1180429" y="301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1" name="Oval 100">
            <a:extLst>
              <a:ext uri="{FF2B5EF4-FFF2-40B4-BE49-F238E27FC236}">
                <a16:creationId xmlns:a16="http://schemas.microsoft.com/office/drawing/2014/main" id="{BD5D82C3-2A56-FB4E-BF57-D32E21A272CD}"/>
              </a:ext>
            </a:extLst>
          </p:cNvPr>
          <p:cNvSpPr/>
          <p:nvPr/>
        </p:nvSpPr>
        <p:spPr>
          <a:xfrm>
            <a:off x="1180429" y="459299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02" name="Oval 101">
            <a:extLst>
              <a:ext uri="{FF2B5EF4-FFF2-40B4-BE49-F238E27FC236}">
                <a16:creationId xmlns:a16="http://schemas.microsoft.com/office/drawing/2014/main" id="{95EB9BB8-AEC7-08F3-3F2A-B91D531EF1E6}"/>
              </a:ext>
            </a:extLst>
          </p:cNvPr>
          <p:cNvSpPr/>
          <p:nvPr/>
        </p:nvSpPr>
        <p:spPr>
          <a:xfrm>
            <a:off x="1180429" y="493718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03" name="Multiplication Sign 102">
            <a:extLst>
              <a:ext uri="{FF2B5EF4-FFF2-40B4-BE49-F238E27FC236}">
                <a16:creationId xmlns:a16="http://schemas.microsoft.com/office/drawing/2014/main" id="{7EB76019-72FD-F139-81F7-A02C4D18BEDE}"/>
              </a:ext>
            </a:extLst>
          </p:cNvPr>
          <p:cNvSpPr/>
          <p:nvPr/>
        </p:nvSpPr>
        <p:spPr>
          <a:xfrm>
            <a:off x="4455571" y="231889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4" name="Multiplication Sign 103">
            <a:extLst>
              <a:ext uri="{FF2B5EF4-FFF2-40B4-BE49-F238E27FC236}">
                <a16:creationId xmlns:a16="http://schemas.microsoft.com/office/drawing/2014/main" id="{6F009802-9A38-9D3A-171A-2E046B601B5B}"/>
              </a:ext>
            </a:extLst>
          </p:cNvPr>
          <p:cNvSpPr/>
          <p:nvPr/>
        </p:nvSpPr>
        <p:spPr>
          <a:xfrm>
            <a:off x="4455571" y="273132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5" name="Multiplication Sign 104">
            <a:extLst>
              <a:ext uri="{FF2B5EF4-FFF2-40B4-BE49-F238E27FC236}">
                <a16:creationId xmlns:a16="http://schemas.microsoft.com/office/drawing/2014/main" id="{061E2487-8687-1B14-5B45-EA4E7C958863}"/>
              </a:ext>
            </a:extLst>
          </p:cNvPr>
          <p:cNvSpPr/>
          <p:nvPr/>
        </p:nvSpPr>
        <p:spPr>
          <a:xfrm>
            <a:off x="4455571" y="285438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6" name="Multiplication Sign 105">
            <a:extLst>
              <a:ext uri="{FF2B5EF4-FFF2-40B4-BE49-F238E27FC236}">
                <a16:creationId xmlns:a16="http://schemas.microsoft.com/office/drawing/2014/main" id="{3DB6320B-E6F5-F8E3-D3B8-27D5D512986E}"/>
              </a:ext>
            </a:extLst>
          </p:cNvPr>
          <p:cNvSpPr/>
          <p:nvPr/>
        </p:nvSpPr>
        <p:spPr>
          <a:xfrm>
            <a:off x="4455571" y="3051324"/>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7" name="Multiplication Sign 106">
            <a:extLst>
              <a:ext uri="{FF2B5EF4-FFF2-40B4-BE49-F238E27FC236}">
                <a16:creationId xmlns:a16="http://schemas.microsoft.com/office/drawing/2014/main" id="{157D27E3-5905-1404-7687-52877F386079}"/>
              </a:ext>
            </a:extLst>
          </p:cNvPr>
          <p:cNvSpPr/>
          <p:nvPr/>
        </p:nvSpPr>
        <p:spPr>
          <a:xfrm>
            <a:off x="4455571" y="335468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8" name="Multiplication Sign 107">
            <a:extLst>
              <a:ext uri="{FF2B5EF4-FFF2-40B4-BE49-F238E27FC236}">
                <a16:creationId xmlns:a16="http://schemas.microsoft.com/office/drawing/2014/main" id="{9A56736C-FF45-91A7-12CA-86A1CBCD5037}"/>
              </a:ext>
            </a:extLst>
          </p:cNvPr>
          <p:cNvSpPr/>
          <p:nvPr/>
        </p:nvSpPr>
        <p:spPr>
          <a:xfrm>
            <a:off x="445557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9" name="Multiplication Sign 108">
            <a:extLst>
              <a:ext uri="{FF2B5EF4-FFF2-40B4-BE49-F238E27FC236}">
                <a16:creationId xmlns:a16="http://schemas.microsoft.com/office/drawing/2014/main" id="{6F80E243-E0C9-4825-81A0-4A88718B2F5D}"/>
              </a:ext>
            </a:extLst>
          </p:cNvPr>
          <p:cNvSpPr/>
          <p:nvPr/>
        </p:nvSpPr>
        <p:spPr>
          <a:xfrm>
            <a:off x="445557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0" name="Plus Sign 109">
            <a:extLst>
              <a:ext uri="{FF2B5EF4-FFF2-40B4-BE49-F238E27FC236}">
                <a16:creationId xmlns:a16="http://schemas.microsoft.com/office/drawing/2014/main" id="{D4C810E3-0F05-35F7-3657-D94B0A311BCF}"/>
              </a:ext>
            </a:extLst>
          </p:cNvPr>
          <p:cNvSpPr/>
          <p:nvPr/>
        </p:nvSpPr>
        <p:spPr>
          <a:xfrm>
            <a:off x="445557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1" name="Plus Sign 110">
            <a:extLst>
              <a:ext uri="{FF2B5EF4-FFF2-40B4-BE49-F238E27FC236}">
                <a16:creationId xmlns:a16="http://schemas.microsoft.com/office/drawing/2014/main" id="{5394FC76-FB7F-6B0E-47A5-4C74E07DD421}"/>
              </a:ext>
            </a:extLst>
          </p:cNvPr>
          <p:cNvSpPr/>
          <p:nvPr/>
        </p:nvSpPr>
        <p:spPr>
          <a:xfrm>
            <a:off x="445557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2" name="Plus Sign 111">
            <a:extLst>
              <a:ext uri="{FF2B5EF4-FFF2-40B4-BE49-F238E27FC236}">
                <a16:creationId xmlns:a16="http://schemas.microsoft.com/office/drawing/2014/main" id="{2DC8F9C7-8449-9D16-27A6-C13872910C2F}"/>
              </a:ext>
            </a:extLst>
          </p:cNvPr>
          <p:cNvSpPr/>
          <p:nvPr/>
        </p:nvSpPr>
        <p:spPr>
          <a:xfrm>
            <a:off x="445557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3" name="Plus Sign 112">
            <a:extLst>
              <a:ext uri="{FF2B5EF4-FFF2-40B4-BE49-F238E27FC236}">
                <a16:creationId xmlns:a16="http://schemas.microsoft.com/office/drawing/2014/main" id="{ABC98AC2-5131-9691-EE59-27FDFC973269}"/>
              </a:ext>
            </a:extLst>
          </p:cNvPr>
          <p:cNvSpPr/>
          <p:nvPr/>
        </p:nvSpPr>
        <p:spPr>
          <a:xfrm>
            <a:off x="4455571" y="429356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4" name="Plus Sign 113">
            <a:extLst>
              <a:ext uri="{FF2B5EF4-FFF2-40B4-BE49-F238E27FC236}">
                <a16:creationId xmlns:a16="http://schemas.microsoft.com/office/drawing/2014/main" id="{7209B0D0-4ED7-4926-D827-9F18B8A7704E}"/>
              </a:ext>
            </a:extLst>
          </p:cNvPr>
          <p:cNvSpPr/>
          <p:nvPr/>
        </p:nvSpPr>
        <p:spPr>
          <a:xfrm>
            <a:off x="445557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5" name="Plus Sign 114">
            <a:extLst>
              <a:ext uri="{FF2B5EF4-FFF2-40B4-BE49-F238E27FC236}">
                <a16:creationId xmlns:a16="http://schemas.microsoft.com/office/drawing/2014/main" id="{68A0710E-B3FD-6FB9-A74C-51171E597A0C}"/>
              </a:ext>
            </a:extLst>
          </p:cNvPr>
          <p:cNvSpPr/>
          <p:nvPr/>
        </p:nvSpPr>
        <p:spPr>
          <a:xfrm>
            <a:off x="4455571" y="47065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6" name="Plus Sign 115">
            <a:extLst>
              <a:ext uri="{FF2B5EF4-FFF2-40B4-BE49-F238E27FC236}">
                <a16:creationId xmlns:a16="http://schemas.microsoft.com/office/drawing/2014/main" id="{A3738A7C-B6C0-2C83-F115-A4AC476A7E74}"/>
              </a:ext>
            </a:extLst>
          </p:cNvPr>
          <p:cNvSpPr/>
          <p:nvPr/>
        </p:nvSpPr>
        <p:spPr>
          <a:xfrm>
            <a:off x="445557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7" name="Multiplication Sign 116">
            <a:extLst>
              <a:ext uri="{FF2B5EF4-FFF2-40B4-BE49-F238E27FC236}">
                <a16:creationId xmlns:a16="http://schemas.microsoft.com/office/drawing/2014/main" id="{D2EEB75B-9189-0CB2-9BF8-DE6AF4470987}"/>
              </a:ext>
            </a:extLst>
          </p:cNvPr>
          <p:cNvSpPr/>
          <p:nvPr/>
        </p:nvSpPr>
        <p:spPr>
          <a:xfrm>
            <a:off x="445557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8" name="Multiplication Sign 117">
            <a:extLst>
              <a:ext uri="{FF2B5EF4-FFF2-40B4-BE49-F238E27FC236}">
                <a16:creationId xmlns:a16="http://schemas.microsoft.com/office/drawing/2014/main" id="{42256F97-F8BF-6F25-2C8F-82E70B24718B}"/>
              </a:ext>
            </a:extLst>
          </p:cNvPr>
          <p:cNvSpPr/>
          <p:nvPr/>
        </p:nvSpPr>
        <p:spPr>
          <a:xfrm>
            <a:off x="445557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9" name="Plus Sign 118">
            <a:extLst>
              <a:ext uri="{FF2B5EF4-FFF2-40B4-BE49-F238E27FC236}">
                <a16:creationId xmlns:a16="http://schemas.microsoft.com/office/drawing/2014/main" id="{22119A2E-C191-591C-8B23-5F02F950207F}"/>
              </a:ext>
            </a:extLst>
          </p:cNvPr>
          <p:cNvSpPr/>
          <p:nvPr/>
        </p:nvSpPr>
        <p:spPr>
          <a:xfrm>
            <a:off x="445557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0" name="Plus Sign 119">
            <a:extLst>
              <a:ext uri="{FF2B5EF4-FFF2-40B4-BE49-F238E27FC236}">
                <a16:creationId xmlns:a16="http://schemas.microsoft.com/office/drawing/2014/main" id="{F3C621C2-F9A2-F625-8DAD-BBD4750F26F5}"/>
              </a:ext>
            </a:extLst>
          </p:cNvPr>
          <p:cNvSpPr/>
          <p:nvPr/>
        </p:nvSpPr>
        <p:spPr>
          <a:xfrm>
            <a:off x="445557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9" name="Multiplication Sign 138">
            <a:extLst>
              <a:ext uri="{FF2B5EF4-FFF2-40B4-BE49-F238E27FC236}">
                <a16:creationId xmlns:a16="http://schemas.microsoft.com/office/drawing/2014/main" id="{FD1E919F-BBA1-AEC3-48D5-13611BF5187C}"/>
              </a:ext>
            </a:extLst>
          </p:cNvPr>
          <p:cNvSpPr/>
          <p:nvPr/>
        </p:nvSpPr>
        <p:spPr>
          <a:xfrm>
            <a:off x="10011731" y="231889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0" name="Multiplication Sign 139">
            <a:extLst>
              <a:ext uri="{FF2B5EF4-FFF2-40B4-BE49-F238E27FC236}">
                <a16:creationId xmlns:a16="http://schemas.microsoft.com/office/drawing/2014/main" id="{F6680D46-D292-959F-3071-1F06B40E8E49}"/>
              </a:ext>
            </a:extLst>
          </p:cNvPr>
          <p:cNvSpPr/>
          <p:nvPr/>
        </p:nvSpPr>
        <p:spPr>
          <a:xfrm>
            <a:off x="10011731" y="273132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1" name="Multiplication Sign 140">
            <a:extLst>
              <a:ext uri="{FF2B5EF4-FFF2-40B4-BE49-F238E27FC236}">
                <a16:creationId xmlns:a16="http://schemas.microsoft.com/office/drawing/2014/main" id="{608D3F9E-C50B-B56F-A3BD-A08D36744E71}"/>
              </a:ext>
            </a:extLst>
          </p:cNvPr>
          <p:cNvSpPr/>
          <p:nvPr/>
        </p:nvSpPr>
        <p:spPr>
          <a:xfrm>
            <a:off x="10011731" y="285438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2" name="Multiplication Sign 141">
            <a:extLst>
              <a:ext uri="{FF2B5EF4-FFF2-40B4-BE49-F238E27FC236}">
                <a16:creationId xmlns:a16="http://schemas.microsoft.com/office/drawing/2014/main" id="{5508C955-CE31-B622-88F1-2D6A301212DC}"/>
              </a:ext>
            </a:extLst>
          </p:cNvPr>
          <p:cNvSpPr/>
          <p:nvPr/>
        </p:nvSpPr>
        <p:spPr>
          <a:xfrm>
            <a:off x="10011731" y="3051324"/>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3" name="Multiplication Sign 142">
            <a:extLst>
              <a:ext uri="{FF2B5EF4-FFF2-40B4-BE49-F238E27FC236}">
                <a16:creationId xmlns:a16="http://schemas.microsoft.com/office/drawing/2014/main" id="{7C47F96D-FFED-7F74-F890-EEF84B05A3E9}"/>
              </a:ext>
            </a:extLst>
          </p:cNvPr>
          <p:cNvSpPr/>
          <p:nvPr/>
        </p:nvSpPr>
        <p:spPr>
          <a:xfrm>
            <a:off x="10011731" y="335468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4" name="Multiplication Sign 143">
            <a:extLst>
              <a:ext uri="{FF2B5EF4-FFF2-40B4-BE49-F238E27FC236}">
                <a16:creationId xmlns:a16="http://schemas.microsoft.com/office/drawing/2014/main" id="{D281ECB4-A308-889B-FFE2-A38230D07B69}"/>
              </a:ext>
            </a:extLst>
          </p:cNvPr>
          <p:cNvSpPr/>
          <p:nvPr/>
        </p:nvSpPr>
        <p:spPr>
          <a:xfrm>
            <a:off x="1001173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5" name="Multiplication Sign 144">
            <a:extLst>
              <a:ext uri="{FF2B5EF4-FFF2-40B4-BE49-F238E27FC236}">
                <a16:creationId xmlns:a16="http://schemas.microsoft.com/office/drawing/2014/main" id="{7780D8C8-B249-66B8-FFF8-A931E512198E}"/>
              </a:ext>
            </a:extLst>
          </p:cNvPr>
          <p:cNvSpPr/>
          <p:nvPr/>
        </p:nvSpPr>
        <p:spPr>
          <a:xfrm>
            <a:off x="1001173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6" name="Plus Sign 145">
            <a:extLst>
              <a:ext uri="{FF2B5EF4-FFF2-40B4-BE49-F238E27FC236}">
                <a16:creationId xmlns:a16="http://schemas.microsoft.com/office/drawing/2014/main" id="{5D337644-60B5-D013-2179-E5160AA08CEA}"/>
              </a:ext>
            </a:extLst>
          </p:cNvPr>
          <p:cNvSpPr/>
          <p:nvPr/>
        </p:nvSpPr>
        <p:spPr>
          <a:xfrm>
            <a:off x="1001173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7" name="Plus Sign 146">
            <a:extLst>
              <a:ext uri="{FF2B5EF4-FFF2-40B4-BE49-F238E27FC236}">
                <a16:creationId xmlns:a16="http://schemas.microsoft.com/office/drawing/2014/main" id="{5DF7BEFE-F0D2-3A84-DDE8-6AD9A2D1C050}"/>
              </a:ext>
            </a:extLst>
          </p:cNvPr>
          <p:cNvSpPr/>
          <p:nvPr/>
        </p:nvSpPr>
        <p:spPr>
          <a:xfrm>
            <a:off x="1001173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8" name="Plus Sign 147">
            <a:extLst>
              <a:ext uri="{FF2B5EF4-FFF2-40B4-BE49-F238E27FC236}">
                <a16:creationId xmlns:a16="http://schemas.microsoft.com/office/drawing/2014/main" id="{7FE1B560-945F-ED14-7F28-54696F2DF578}"/>
              </a:ext>
            </a:extLst>
          </p:cNvPr>
          <p:cNvSpPr/>
          <p:nvPr/>
        </p:nvSpPr>
        <p:spPr>
          <a:xfrm>
            <a:off x="1001173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9" name="Plus Sign 148">
            <a:extLst>
              <a:ext uri="{FF2B5EF4-FFF2-40B4-BE49-F238E27FC236}">
                <a16:creationId xmlns:a16="http://schemas.microsoft.com/office/drawing/2014/main" id="{C1BF2AA2-A256-BA12-B71A-142A9415EC74}"/>
              </a:ext>
            </a:extLst>
          </p:cNvPr>
          <p:cNvSpPr/>
          <p:nvPr/>
        </p:nvSpPr>
        <p:spPr>
          <a:xfrm>
            <a:off x="10011731" y="42935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0" name="Plus Sign 149">
            <a:extLst>
              <a:ext uri="{FF2B5EF4-FFF2-40B4-BE49-F238E27FC236}">
                <a16:creationId xmlns:a16="http://schemas.microsoft.com/office/drawing/2014/main" id="{7F6F9B23-9E65-973C-BB3D-7558F7B8B40F}"/>
              </a:ext>
            </a:extLst>
          </p:cNvPr>
          <p:cNvSpPr/>
          <p:nvPr/>
        </p:nvSpPr>
        <p:spPr>
          <a:xfrm>
            <a:off x="1001173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1" name="Plus Sign 150">
            <a:extLst>
              <a:ext uri="{FF2B5EF4-FFF2-40B4-BE49-F238E27FC236}">
                <a16:creationId xmlns:a16="http://schemas.microsoft.com/office/drawing/2014/main" id="{208F1248-7B50-F23F-1D7F-564DC5FB4F2E}"/>
              </a:ext>
            </a:extLst>
          </p:cNvPr>
          <p:cNvSpPr/>
          <p:nvPr/>
        </p:nvSpPr>
        <p:spPr>
          <a:xfrm>
            <a:off x="10011731" y="470653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2" name="Plus Sign 151">
            <a:extLst>
              <a:ext uri="{FF2B5EF4-FFF2-40B4-BE49-F238E27FC236}">
                <a16:creationId xmlns:a16="http://schemas.microsoft.com/office/drawing/2014/main" id="{F4E826F0-12B5-32C9-CA65-5E33278EDA15}"/>
              </a:ext>
            </a:extLst>
          </p:cNvPr>
          <p:cNvSpPr/>
          <p:nvPr/>
        </p:nvSpPr>
        <p:spPr>
          <a:xfrm>
            <a:off x="1001173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3" name="Multiplication Sign 152">
            <a:extLst>
              <a:ext uri="{FF2B5EF4-FFF2-40B4-BE49-F238E27FC236}">
                <a16:creationId xmlns:a16="http://schemas.microsoft.com/office/drawing/2014/main" id="{1C35E0FA-BA3B-8CC1-9D91-820CF1CBC962}"/>
              </a:ext>
            </a:extLst>
          </p:cNvPr>
          <p:cNvSpPr/>
          <p:nvPr/>
        </p:nvSpPr>
        <p:spPr>
          <a:xfrm>
            <a:off x="1001173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4" name="Multiplication Sign 153">
            <a:extLst>
              <a:ext uri="{FF2B5EF4-FFF2-40B4-BE49-F238E27FC236}">
                <a16:creationId xmlns:a16="http://schemas.microsoft.com/office/drawing/2014/main" id="{325F4CF3-1554-A185-CA55-4B660998AA50}"/>
              </a:ext>
            </a:extLst>
          </p:cNvPr>
          <p:cNvSpPr/>
          <p:nvPr/>
        </p:nvSpPr>
        <p:spPr>
          <a:xfrm>
            <a:off x="1001173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5" name="Plus Sign 154">
            <a:extLst>
              <a:ext uri="{FF2B5EF4-FFF2-40B4-BE49-F238E27FC236}">
                <a16:creationId xmlns:a16="http://schemas.microsoft.com/office/drawing/2014/main" id="{7586CB17-787A-3E37-96DC-DAC91CEF6EB7}"/>
              </a:ext>
            </a:extLst>
          </p:cNvPr>
          <p:cNvSpPr/>
          <p:nvPr/>
        </p:nvSpPr>
        <p:spPr>
          <a:xfrm>
            <a:off x="1001173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6" name="Plus Sign 155">
            <a:extLst>
              <a:ext uri="{FF2B5EF4-FFF2-40B4-BE49-F238E27FC236}">
                <a16:creationId xmlns:a16="http://schemas.microsoft.com/office/drawing/2014/main" id="{CA15FE5D-D1BA-FAE3-FD33-AD036E2E0722}"/>
              </a:ext>
            </a:extLst>
          </p:cNvPr>
          <p:cNvSpPr/>
          <p:nvPr/>
        </p:nvSpPr>
        <p:spPr>
          <a:xfrm>
            <a:off x="1001173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cxnSp>
        <p:nvCxnSpPr>
          <p:cNvPr id="157" name="Straight Connector 156">
            <a:extLst>
              <a:ext uri="{FF2B5EF4-FFF2-40B4-BE49-F238E27FC236}">
                <a16:creationId xmlns:a16="http://schemas.microsoft.com/office/drawing/2014/main" id="{EBD107C6-5FDE-42B8-D2A6-CCDE461F024D}"/>
              </a:ext>
            </a:extLst>
          </p:cNvPr>
          <p:cNvCxnSpPr>
            <a:cxnSpLocks/>
          </p:cNvCxnSpPr>
          <p:nvPr/>
        </p:nvCxnSpPr>
        <p:spPr>
          <a:xfrm flipV="1">
            <a:off x="5373096"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A28361F1-CA8F-D738-BAE3-E8985E9C22D2}"/>
                  </a:ext>
                </a:extLst>
              </p:cNvPr>
              <p:cNvSpPr txBox="1"/>
              <p:nvPr/>
            </p:nvSpPr>
            <p:spPr>
              <a:xfrm>
                <a:off x="5069341" y="867794"/>
                <a:ext cx="10530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m:t>
                      </m:r>
                    </m:oMath>
                  </m:oMathPara>
                </a14:m>
                <a:endParaRPr lang="en-US" dirty="0">
                  <a:latin typeface="+mj-lt"/>
                </a:endParaRPr>
              </a:p>
            </p:txBody>
          </p:sp>
        </mc:Choice>
        <mc:Fallback xmlns="">
          <p:sp>
            <p:nvSpPr>
              <p:cNvPr id="158" name="TextBox 157">
                <a:extLst>
                  <a:ext uri="{FF2B5EF4-FFF2-40B4-BE49-F238E27FC236}">
                    <a16:creationId xmlns:a16="http://schemas.microsoft.com/office/drawing/2014/main" id="{A28361F1-CA8F-D738-BAE3-E8985E9C22D2}"/>
                  </a:ext>
                </a:extLst>
              </p:cNvPr>
              <p:cNvSpPr txBox="1">
                <a:spLocks noRot="1" noChangeAspect="1" noMove="1" noResize="1" noEditPoints="1" noAdjustHandles="1" noChangeArrowheads="1" noChangeShapeType="1" noTextEdit="1"/>
              </p:cNvSpPr>
              <p:nvPr/>
            </p:nvSpPr>
            <p:spPr>
              <a:xfrm>
                <a:off x="5069341" y="867794"/>
                <a:ext cx="1053044" cy="369332"/>
              </a:xfrm>
              <a:prstGeom prst="rect">
                <a:avLst/>
              </a:prstGeom>
              <a:blipFill>
                <a:blip r:embed="rId8"/>
                <a:stretch>
                  <a:fillRect b="-13115"/>
                </a:stretch>
              </a:blipFill>
            </p:spPr>
            <p:txBody>
              <a:bodyPr/>
              <a:lstStyle/>
              <a:p>
                <a:r>
                  <a:rPr lang="en-US">
                    <a:noFill/>
                  </a:rPr>
                  <a:t> </a:t>
                </a:r>
              </a:p>
            </p:txBody>
          </p:sp>
        </mc:Fallback>
      </mc:AlternateContent>
      <p:sp>
        <p:nvSpPr>
          <p:cNvPr id="177" name="Freeform: Shape 176">
            <a:extLst>
              <a:ext uri="{FF2B5EF4-FFF2-40B4-BE49-F238E27FC236}">
                <a16:creationId xmlns:a16="http://schemas.microsoft.com/office/drawing/2014/main" id="{45BE7FE2-6A54-D1D6-21D0-D9791314AD95}"/>
              </a:ext>
            </a:extLst>
          </p:cNvPr>
          <p:cNvSpPr/>
          <p:nvPr/>
        </p:nvSpPr>
        <p:spPr>
          <a:xfrm>
            <a:off x="4773671" y="1722830"/>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178" name="Straight Arrow Connector 177">
            <a:extLst>
              <a:ext uri="{FF2B5EF4-FFF2-40B4-BE49-F238E27FC236}">
                <a16:creationId xmlns:a16="http://schemas.microsoft.com/office/drawing/2014/main" id="{4B89FE1B-4501-88E2-0FF3-581F4C3D8AED}"/>
              </a:ext>
            </a:extLst>
          </p:cNvPr>
          <p:cNvCxnSpPr>
            <a:cxnSpLocks/>
          </p:cNvCxnSpPr>
          <p:nvPr/>
        </p:nvCxnSpPr>
        <p:spPr>
          <a:xfrm flipH="1" flipV="1">
            <a:off x="8720365" y="3615702"/>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ADC9BD3D-AD62-B11F-CA11-4822D6C5AAFF}"/>
                  </a:ext>
                </a:extLst>
              </p:cNvPr>
              <p:cNvSpPr txBox="1"/>
              <p:nvPr/>
            </p:nvSpPr>
            <p:spPr>
              <a:xfrm>
                <a:off x="8415408" y="3187576"/>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=1</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179" name="TextBox 178">
                <a:extLst>
                  <a:ext uri="{FF2B5EF4-FFF2-40B4-BE49-F238E27FC236}">
                    <a16:creationId xmlns:a16="http://schemas.microsoft.com/office/drawing/2014/main" id="{ADC9BD3D-AD62-B11F-CA11-4822D6C5AAFF}"/>
                  </a:ext>
                </a:extLst>
              </p:cNvPr>
              <p:cNvSpPr txBox="1">
                <a:spLocks noRot="1" noChangeAspect="1" noMove="1" noResize="1" noEditPoints="1" noAdjustHandles="1" noChangeArrowheads="1" noChangeShapeType="1" noTextEdit="1"/>
              </p:cNvSpPr>
              <p:nvPr/>
            </p:nvSpPr>
            <p:spPr>
              <a:xfrm>
                <a:off x="8415408" y="3187576"/>
                <a:ext cx="1384995" cy="369332"/>
              </a:xfrm>
              <a:prstGeom prst="rect">
                <a:avLst/>
              </a:prstGeom>
              <a:blipFill>
                <a:blip r:embed="rId9"/>
                <a:stretch>
                  <a:fillRect/>
                </a:stretch>
              </a:blipFill>
            </p:spPr>
            <p:txBody>
              <a:bodyPr/>
              <a:lstStyle/>
              <a:p>
                <a:r>
                  <a:rPr lang="en-US">
                    <a:noFill/>
                  </a:rPr>
                  <a:t> </a:t>
                </a:r>
              </a:p>
            </p:txBody>
          </p:sp>
        </mc:Fallback>
      </mc:AlternateContent>
      <p:sp>
        <p:nvSpPr>
          <p:cNvPr id="180" name="TextBox 179">
            <a:extLst>
              <a:ext uri="{FF2B5EF4-FFF2-40B4-BE49-F238E27FC236}">
                <a16:creationId xmlns:a16="http://schemas.microsoft.com/office/drawing/2014/main" id="{2C33814C-CBE5-DCC4-16E2-204010A81D82}"/>
              </a:ext>
            </a:extLst>
          </p:cNvPr>
          <p:cNvSpPr txBox="1"/>
          <p:nvPr/>
        </p:nvSpPr>
        <p:spPr>
          <a:xfrm>
            <a:off x="8518692" y="3643030"/>
            <a:ext cx="1200785" cy="646331"/>
          </a:xfrm>
          <a:prstGeom prst="rect">
            <a:avLst/>
          </a:prstGeom>
          <a:noFill/>
        </p:spPr>
        <p:txBody>
          <a:bodyPr wrap="square" rtlCol="0">
            <a:spAutoFit/>
          </a:bodyPr>
          <a:lstStyle/>
          <a:p>
            <a:pPr algn="ctr"/>
            <a:r>
              <a:rPr lang="en-US" dirty="0">
                <a:latin typeface="+mj-lt"/>
              </a:rPr>
              <a:t>Selection based on X</a:t>
            </a:r>
          </a:p>
        </p:txBody>
      </p:sp>
      <p:cxnSp>
        <p:nvCxnSpPr>
          <p:cNvPr id="184" name="Straight Connector 183">
            <a:extLst>
              <a:ext uri="{FF2B5EF4-FFF2-40B4-BE49-F238E27FC236}">
                <a16:creationId xmlns:a16="http://schemas.microsoft.com/office/drawing/2014/main" id="{AC276535-8F2A-0114-4FDC-8E637F582075}"/>
              </a:ext>
            </a:extLst>
          </p:cNvPr>
          <p:cNvCxnSpPr>
            <a:cxnSpLocks/>
          </p:cNvCxnSpPr>
          <p:nvPr/>
        </p:nvCxnSpPr>
        <p:spPr>
          <a:xfrm flipV="1">
            <a:off x="6864971"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DCE22633-BE4F-B364-7E9A-70CCE8E99F02}"/>
                  </a:ext>
                </a:extLst>
              </p:cNvPr>
              <p:cNvSpPr txBox="1"/>
              <p:nvPr/>
            </p:nvSpPr>
            <p:spPr>
              <a:xfrm>
                <a:off x="6384759" y="867794"/>
                <a:ext cx="10530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oMath>
                  </m:oMathPara>
                </a14:m>
                <a:endParaRPr lang="en-US" dirty="0">
                  <a:latin typeface="+mj-lt"/>
                </a:endParaRPr>
              </a:p>
            </p:txBody>
          </p:sp>
        </mc:Choice>
        <mc:Fallback xmlns="">
          <p:sp>
            <p:nvSpPr>
              <p:cNvPr id="185" name="TextBox 184">
                <a:extLst>
                  <a:ext uri="{FF2B5EF4-FFF2-40B4-BE49-F238E27FC236}">
                    <a16:creationId xmlns:a16="http://schemas.microsoft.com/office/drawing/2014/main" id="{DCE22633-BE4F-B364-7E9A-70CCE8E99F02}"/>
                  </a:ext>
                </a:extLst>
              </p:cNvPr>
              <p:cNvSpPr txBox="1">
                <a:spLocks noRot="1" noChangeAspect="1" noMove="1" noResize="1" noEditPoints="1" noAdjustHandles="1" noChangeArrowheads="1" noChangeShapeType="1" noTextEdit="1"/>
              </p:cNvSpPr>
              <p:nvPr/>
            </p:nvSpPr>
            <p:spPr>
              <a:xfrm>
                <a:off x="6384759" y="867794"/>
                <a:ext cx="1053045" cy="369332"/>
              </a:xfrm>
              <a:prstGeom prst="rect">
                <a:avLst/>
              </a:prstGeom>
              <a:blipFill>
                <a:blip r:embed="rId10"/>
                <a:stretch>
                  <a:fillRect b="-13115"/>
                </a:stretch>
              </a:blipFill>
            </p:spPr>
            <p:txBody>
              <a:bodyPr/>
              <a:lstStyle/>
              <a:p>
                <a:r>
                  <a:rPr lang="en-US">
                    <a:noFill/>
                  </a:rPr>
                  <a:t> </a:t>
                </a:r>
              </a:p>
            </p:txBody>
          </p:sp>
        </mc:Fallback>
      </mc:AlternateContent>
      <p:sp>
        <p:nvSpPr>
          <p:cNvPr id="186" name="Oval 185">
            <a:extLst>
              <a:ext uri="{FF2B5EF4-FFF2-40B4-BE49-F238E27FC236}">
                <a16:creationId xmlns:a16="http://schemas.microsoft.com/office/drawing/2014/main" id="{6BCBA187-2949-6CDE-1453-E5C1DECEFD8E}"/>
              </a:ext>
            </a:extLst>
          </p:cNvPr>
          <p:cNvSpPr/>
          <p:nvPr/>
        </p:nvSpPr>
        <p:spPr>
          <a:xfrm>
            <a:off x="6712998" y="235855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7" name="Oval 186">
            <a:extLst>
              <a:ext uri="{FF2B5EF4-FFF2-40B4-BE49-F238E27FC236}">
                <a16:creationId xmlns:a16="http://schemas.microsoft.com/office/drawing/2014/main" id="{DAB76045-8613-403F-EC41-57057987DA0B}"/>
              </a:ext>
            </a:extLst>
          </p:cNvPr>
          <p:cNvSpPr/>
          <p:nvPr/>
        </p:nvSpPr>
        <p:spPr>
          <a:xfrm>
            <a:off x="6712998" y="27709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8" name="Oval 187">
            <a:extLst>
              <a:ext uri="{FF2B5EF4-FFF2-40B4-BE49-F238E27FC236}">
                <a16:creationId xmlns:a16="http://schemas.microsoft.com/office/drawing/2014/main" id="{82D6BDEE-70C6-8F19-F071-9EAF5EE10B38}"/>
              </a:ext>
            </a:extLst>
          </p:cNvPr>
          <p:cNvSpPr/>
          <p:nvPr/>
        </p:nvSpPr>
        <p:spPr>
          <a:xfrm>
            <a:off x="6712998" y="289404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9" name="Oval 188">
            <a:extLst>
              <a:ext uri="{FF2B5EF4-FFF2-40B4-BE49-F238E27FC236}">
                <a16:creationId xmlns:a16="http://schemas.microsoft.com/office/drawing/2014/main" id="{AEB04BA3-6CD4-4AD6-5DE8-31F9CB20C017}"/>
              </a:ext>
            </a:extLst>
          </p:cNvPr>
          <p:cNvSpPr/>
          <p:nvPr/>
        </p:nvSpPr>
        <p:spPr>
          <a:xfrm>
            <a:off x="6712998" y="309098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0" name="Oval 189">
            <a:extLst>
              <a:ext uri="{FF2B5EF4-FFF2-40B4-BE49-F238E27FC236}">
                <a16:creationId xmlns:a16="http://schemas.microsoft.com/office/drawing/2014/main" id="{98759E5C-B655-395C-349A-F3D7D80DBAAF}"/>
              </a:ext>
            </a:extLst>
          </p:cNvPr>
          <p:cNvSpPr/>
          <p:nvPr/>
        </p:nvSpPr>
        <p:spPr>
          <a:xfrm>
            <a:off x="6712998" y="339435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1" name="Oval 190">
            <a:extLst>
              <a:ext uri="{FF2B5EF4-FFF2-40B4-BE49-F238E27FC236}">
                <a16:creationId xmlns:a16="http://schemas.microsoft.com/office/drawing/2014/main" id="{68D7792A-0725-0A51-087F-A4FCC90DDC2C}"/>
              </a:ext>
            </a:extLst>
          </p:cNvPr>
          <p:cNvSpPr/>
          <p:nvPr/>
        </p:nvSpPr>
        <p:spPr>
          <a:xfrm>
            <a:off x="6712998" y="392984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2" name="Oval 191">
            <a:extLst>
              <a:ext uri="{FF2B5EF4-FFF2-40B4-BE49-F238E27FC236}">
                <a16:creationId xmlns:a16="http://schemas.microsoft.com/office/drawing/2014/main" id="{841785BD-F08C-2074-4491-831BA34D2FDB}"/>
              </a:ext>
            </a:extLst>
          </p:cNvPr>
          <p:cNvSpPr/>
          <p:nvPr/>
        </p:nvSpPr>
        <p:spPr>
          <a:xfrm>
            <a:off x="6712998" y="1940302"/>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3" name="Oval 192">
            <a:extLst>
              <a:ext uri="{FF2B5EF4-FFF2-40B4-BE49-F238E27FC236}">
                <a16:creationId xmlns:a16="http://schemas.microsoft.com/office/drawing/2014/main" id="{3C943288-AEAD-0AB7-3592-D7933E3C4A01}"/>
              </a:ext>
            </a:extLst>
          </p:cNvPr>
          <p:cNvSpPr/>
          <p:nvPr/>
        </p:nvSpPr>
        <p:spPr>
          <a:xfrm>
            <a:off x="6712998" y="3195726"/>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4" name="Oval 193">
            <a:extLst>
              <a:ext uri="{FF2B5EF4-FFF2-40B4-BE49-F238E27FC236}">
                <a16:creationId xmlns:a16="http://schemas.microsoft.com/office/drawing/2014/main" id="{942F011D-07DE-0B1A-6124-BBA62A957AA1}"/>
              </a:ext>
            </a:extLst>
          </p:cNvPr>
          <p:cNvSpPr/>
          <p:nvPr/>
        </p:nvSpPr>
        <p:spPr>
          <a:xfrm>
            <a:off x="6712998" y="368269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5" name="Oval 194">
            <a:extLst>
              <a:ext uri="{FF2B5EF4-FFF2-40B4-BE49-F238E27FC236}">
                <a16:creationId xmlns:a16="http://schemas.microsoft.com/office/drawing/2014/main" id="{5F268DB2-8900-C07B-DF3E-C5D55803B47A}"/>
              </a:ext>
            </a:extLst>
          </p:cNvPr>
          <p:cNvSpPr/>
          <p:nvPr/>
        </p:nvSpPr>
        <p:spPr>
          <a:xfrm>
            <a:off x="6712998" y="415660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6" name="Oval 195">
            <a:extLst>
              <a:ext uri="{FF2B5EF4-FFF2-40B4-BE49-F238E27FC236}">
                <a16:creationId xmlns:a16="http://schemas.microsoft.com/office/drawing/2014/main" id="{58377C31-BD0F-B830-A015-371248162080}"/>
              </a:ext>
            </a:extLst>
          </p:cNvPr>
          <p:cNvSpPr/>
          <p:nvPr/>
        </p:nvSpPr>
        <p:spPr>
          <a:xfrm>
            <a:off x="6712998" y="433323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7" name="Oval 196">
            <a:extLst>
              <a:ext uri="{FF2B5EF4-FFF2-40B4-BE49-F238E27FC236}">
                <a16:creationId xmlns:a16="http://schemas.microsoft.com/office/drawing/2014/main" id="{35210D96-3AEE-D300-81B4-8B70EC19C559}"/>
              </a:ext>
            </a:extLst>
          </p:cNvPr>
          <p:cNvSpPr/>
          <p:nvPr/>
        </p:nvSpPr>
        <p:spPr>
          <a:xfrm>
            <a:off x="6712998" y="4465331"/>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8" name="Oval 197">
            <a:extLst>
              <a:ext uri="{FF2B5EF4-FFF2-40B4-BE49-F238E27FC236}">
                <a16:creationId xmlns:a16="http://schemas.microsoft.com/office/drawing/2014/main" id="{AE5F616B-408E-769E-CCA1-FB0E0DF238C0}"/>
              </a:ext>
            </a:extLst>
          </p:cNvPr>
          <p:cNvSpPr/>
          <p:nvPr/>
        </p:nvSpPr>
        <p:spPr>
          <a:xfrm>
            <a:off x="6712998" y="474619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9" name="Oval 198">
            <a:extLst>
              <a:ext uri="{FF2B5EF4-FFF2-40B4-BE49-F238E27FC236}">
                <a16:creationId xmlns:a16="http://schemas.microsoft.com/office/drawing/2014/main" id="{74A76AC0-D985-31B1-1504-5D128E8F812F}"/>
              </a:ext>
            </a:extLst>
          </p:cNvPr>
          <p:cNvSpPr/>
          <p:nvPr/>
        </p:nvSpPr>
        <p:spPr>
          <a:xfrm>
            <a:off x="6712998" y="5217880"/>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0" name="Oval 199">
            <a:extLst>
              <a:ext uri="{FF2B5EF4-FFF2-40B4-BE49-F238E27FC236}">
                <a16:creationId xmlns:a16="http://schemas.microsoft.com/office/drawing/2014/main" id="{83F407A9-C59C-D71D-13EC-A3C8C5AF79E1}"/>
              </a:ext>
            </a:extLst>
          </p:cNvPr>
          <p:cNvSpPr/>
          <p:nvPr/>
        </p:nvSpPr>
        <p:spPr>
          <a:xfrm>
            <a:off x="6712998" y="2657470"/>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1" name="Oval 200">
            <a:extLst>
              <a:ext uri="{FF2B5EF4-FFF2-40B4-BE49-F238E27FC236}">
                <a16:creationId xmlns:a16="http://schemas.microsoft.com/office/drawing/2014/main" id="{D4711049-230A-986A-3784-E98C32B1F714}"/>
              </a:ext>
            </a:extLst>
          </p:cNvPr>
          <p:cNvSpPr/>
          <p:nvPr/>
        </p:nvSpPr>
        <p:spPr>
          <a:xfrm>
            <a:off x="6712998" y="2996314"/>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2" name="Oval 201">
            <a:extLst>
              <a:ext uri="{FF2B5EF4-FFF2-40B4-BE49-F238E27FC236}">
                <a16:creationId xmlns:a16="http://schemas.microsoft.com/office/drawing/2014/main" id="{0640CB89-91A5-3D42-00BF-F546B9D72EA8}"/>
              </a:ext>
            </a:extLst>
          </p:cNvPr>
          <p:cNvSpPr/>
          <p:nvPr/>
        </p:nvSpPr>
        <p:spPr>
          <a:xfrm>
            <a:off x="6712998" y="4577715"/>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3" name="Oval 202">
            <a:extLst>
              <a:ext uri="{FF2B5EF4-FFF2-40B4-BE49-F238E27FC236}">
                <a16:creationId xmlns:a16="http://schemas.microsoft.com/office/drawing/2014/main" id="{9D210949-18F5-ABA2-7896-693DE60BDCDF}"/>
              </a:ext>
            </a:extLst>
          </p:cNvPr>
          <p:cNvSpPr/>
          <p:nvPr/>
        </p:nvSpPr>
        <p:spPr>
          <a:xfrm>
            <a:off x="6712998" y="4921907"/>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4" name="Freeform: Shape 203">
            <a:extLst>
              <a:ext uri="{FF2B5EF4-FFF2-40B4-BE49-F238E27FC236}">
                <a16:creationId xmlns:a16="http://schemas.microsoft.com/office/drawing/2014/main" id="{5BE45F89-0C48-D443-16B3-282A46267DA6}"/>
              </a:ext>
            </a:extLst>
          </p:cNvPr>
          <p:cNvSpPr/>
          <p:nvPr/>
        </p:nvSpPr>
        <p:spPr>
          <a:xfrm flipH="1" flipV="1">
            <a:off x="6991352" y="1722362"/>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5" name="Multiplication Sign 204">
            <a:extLst>
              <a:ext uri="{FF2B5EF4-FFF2-40B4-BE49-F238E27FC236}">
                <a16:creationId xmlns:a16="http://schemas.microsoft.com/office/drawing/2014/main" id="{2BC4CCAF-EA26-3CE0-09D2-408B095AE27D}"/>
              </a:ext>
            </a:extLst>
          </p:cNvPr>
          <p:cNvSpPr/>
          <p:nvPr/>
        </p:nvSpPr>
        <p:spPr>
          <a:xfrm>
            <a:off x="7622997" y="231988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6" name="Multiplication Sign 205">
            <a:extLst>
              <a:ext uri="{FF2B5EF4-FFF2-40B4-BE49-F238E27FC236}">
                <a16:creationId xmlns:a16="http://schemas.microsoft.com/office/drawing/2014/main" id="{123544CC-9893-4382-BA21-8490E7669982}"/>
              </a:ext>
            </a:extLst>
          </p:cNvPr>
          <p:cNvSpPr/>
          <p:nvPr/>
        </p:nvSpPr>
        <p:spPr>
          <a:xfrm>
            <a:off x="7622997" y="273231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7" name="Multiplication Sign 206">
            <a:extLst>
              <a:ext uri="{FF2B5EF4-FFF2-40B4-BE49-F238E27FC236}">
                <a16:creationId xmlns:a16="http://schemas.microsoft.com/office/drawing/2014/main" id="{27574EDB-B28F-A142-352C-14BCB7BAEDDB}"/>
              </a:ext>
            </a:extLst>
          </p:cNvPr>
          <p:cNvSpPr/>
          <p:nvPr/>
        </p:nvSpPr>
        <p:spPr>
          <a:xfrm>
            <a:off x="7622997" y="285537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8" name="Multiplication Sign 207">
            <a:extLst>
              <a:ext uri="{FF2B5EF4-FFF2-40B4-BE49-F238E27FC236}">
                <a16:creationId xmlns:a16="http://schemas.microsoft.com/office/drawing/2014/main" id="{BD2737AD-036C-F44E-8D7F-BB69259AC45C}"/>
              </a:ext>
            </a:extLst>
          </p:cNvPr>
          <p:cNvSpPr/>
          <p:nvPr/>
        </p:nvSpPr>
        <p:spPr>
          <a:xfrm>
            <a:off x="7622997" y="3052315"/>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9" name="Multiplication Sign 208">
            <a:extLst>
              <a:ext uri="{FF2B5EF4-FFF2-40B4-BE49-F238E27FC236}">
                <a16:creationId xmlns:a16="http://schemas.microsoft.com/office/drawing/2014/main" id="{95E1D392-931D-71D3-9F66-2A985D35B259}"/>
              </a:ext>
            </a:extLst>
          </p:cNvPr>
          <p:cNvSpPr/>
          <p:nvPr/>
        </p:nvSpPr>
        <p:spPr>
          <a:xfrm>
            <a:off x="7622997" y="335567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0" name="Multiplication Sign 209">
            <a:extLst>
              <a:ext uri="{FF2B5EF4-FFF2-40B4-BE49-F238E27FC236}">
                <a16:creationId xmlns:a16="http://schemas.microsoft.com/office/drawing/2014/main" id="{F832F21D-F972-9299-BCE7-0C6F9294CC9A}"/>
              </a:ext>
            </a:extLst>
          </p:cNvPr>
          <p:cNvSpPr/>
          <p:nvPr/>
        </p:nvSpPr>
        <p:spPr>
          <a:xfrm>
            <a:off x="7622997" y="3891168"/>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1" name="Multiplication Sign 210">
            <a:extLst>
              <a:ext uri="{FF2B5EF4-FFF2-40B4-BE49-F238E27FC236}">
                <a16:creationId xmlns:a16="http://schemas.microsoft.com/office/drawing/2014/main" id="{0D7B9DF4-AA14-B123-5D7C-D57FD697795D}"/>
              </a:ext>
            </a:extLst>
          </p:cNvPr>
          <p:cNvSpPr/>
          <p:nvPr/>
        </p:nvSpPr>
        <p:spPr>
          <a:xfrm>
            <a:off x="7622997" y="1901629"/>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2" name="Plus Sign 211">
            <a:extLst>
              <a:ext uri="{FF2B5EF4-FFF2-40B4-BE49-F238E27FC236}">
                <a16:creationId xmlns:a16="http://schemas.microsoft.com/office/drawing/2014/main" id="{08610044-2F0E-0598-1E1D-A6CE28CD1C1F}"/>
              </a:ext>
            </a:extLst>
          </p:cNvPr>
          <p:cNvSpPr/>
          <p:nvPr/>
        </p:nvSpPr>
        <p:spPr>
          <a:xfrm>
            <a:off x="7622997" y="3157053"/>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3" name="Plus Sign 212">
            <a:extLst>
              <a:ext uri="{FF2B5EF4-FFF2-40B4-BE49-F238E27FC236}">
                <a16:creationId xmlns:a16="http://schemas.microsoft.com/office/drawing/2014/main" id="{796E29A4-634B-7AF4-2DB0-AA02C5431DD7}"/>
              </a:ext>
            </a:extLst>
          </p:cNvPr>
          <p:cNvSpPr/>
          <p:nvPr/>
        </p:nvSpPr>
        <p:spPr>
          <a:xfrm>
            <a:off x="7622997" y="364402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4" name="Plus Sign 213">
            <a:extLst>
              <a:ext uri="{FF2B5EF4-FFF2-40B4-BE49-F238E27FC236}">
                <a16:creationId xmlns:a16="http://schemas.microsoft.com/office/drawing/2014/main" id="{3DE6123E-6BC7-AD5F-9F61-ECD0E21C3E55}"/>
              </a:ext>
            </a:extLst>
          </p:cNvPr>
          <p:cNvSpPr/>
          <p:nvPr/>
        </p:nvSpPr>
        <p:spPr>
          <a:xfrm>
            <a:off x="7622997" y="411793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5" name="Plus Sign 214">
            <a:extLst>
              <a:ext uri="{FF2B5EF4-FFF2-40B4-BE49-F238E27FC236}">
                <a16:creationId xmlns:a16="http://schemas.microsoft.com/office/drawing/2014/main" id="{78F9C043-CA3A-1658-6826-D3B306AAFFA7}"/>
              </a:ext>
            </a:extLst>
          </p:cNvPr>
          <p:cNvSpPr/>
          <p:nvPr/>
        </p:nvSpPr>
        <p:spPr>
          <a:xfrm>
            <a:off x="7622997" y="429455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6" name="Plus Sign 215">
            <a:extLst>
              <a:ext uri="{FF2B5EF4-FFF2-40B4-BE49-F238E27FC236}">
                <a16:creationId xmlns:a16="http://schemas.microsoft.com/office/drawing/2014/main" id="{47FD88AB-1A6D-C49C-A911-BEF89CC8D5D2}"/>
              </a:ext>
            </a:extLst>
          </p:cNvPr>
          <p:cNvSpPr/>
          <p:nvPr/>
        </p:nvSpPr>
        <p:spPr>
          <a:xfrm>
            <a:off x="7622997" y="442665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7" name="Plus Sign 216">
            <a:extLst>
              <a:ext uri="{FF2B5EF4-FFF2-40B4-BE49-F238E27FC236}">
                <a16:creationId xmlns:a16="http://schemas.microsoft.com/office/drawing/2014/main" id="{F0182449-2F5E-38B2-FCA3-3EFB926D8218}"/>
              </a:ext>
            </a:extLst>
          </p:cNvPr>
          <p:cNvSpPr/>
          <p:nvPr/>
        </p:nvSpPr>
        <p:spPr>
          <a:xfrm>
            <a:off x="7622997" y="470752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8" name="Plus Sign 217">
            <a:extLst>
              <a:ext uri="{FF2B5EF4-FFF2-40B4-BE49-F238E27FC236}">
                <a16:creationId xmlns:a16="http://schemas.microsoft.com/office/drawing/2014/main" id="{A9A1151A-6901-6AC2-8420-50916557DDE2}"/>
              </a:ext>
            </a:extLst>
          </p:cNvPr>
          <p:cNvSpPr/>
          <p:nvPr/>
        </p:nvSpPr>
        <p:spPr>
          <a:xfrm>
            <a:off x="7622997" y="5179207"/>
            <a:ext cx="137700" cy="156240"/>
          </a:xfrm>
          <a:prstGeom prst="mathPlus">
            <a:avLst/>
          </a:prstGeom>
          <a:solidFill>
            <a:schemeClr val="bg1">
              <a:lumMod val="9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9" name="Multiplication Sign 218">
            <a:extLst>
              <a:ext uri="{FF2B5EF4-FFF2-40B4-BE49-F238E27FC236}">
                <a16:creationId xmlns:a16="http://schemas.microsoft.com/office/drawing/2014/main" id="{341299D2-A4FE-0EF2-1367-9AC8DB72C60E}"/>
              </a:ext>
            </a:extLst>
          </p:cNvPr>
          <p:cNvSpPr/>
          <p:nvPr/>
        </p:nvSpPr>
        <p:spPr>
          <a:xfrm>
            <a:off x="7622997" y="261879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0" name="Multiplication Sign 219">
            <a:extLst>
              <a:ext uri="{FF2B5EF4-FFF2-40B4-BE49-F238E27FC236}">
                <a16:creationId xmlns:a16="http://schemas.microsoft.com/office/drawing/2014/main" id="{064965C3-2EF2-C9A1-5DCC-308FBAAC2FEF}"/>
              </a:ext>
            </a:extLst>
          </p:cNvPr>
          <p:cNvSpPr/>
          <p:nvPr/>
        </p:nvSpPr>
        <p:spPr>
          <a:xfrm>
            <a:off x="7622997" y="295764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1" name="Plus Sign 220">
            <a:extLst>
              <a:ext uri="{FF2B5EF4-FFF2-40B4-BE49-F238E27FC236}">
                <a16:creationId xmlns:a16="http://schemas.microsoft.com/office/drawing/2014/main" id="{E4B59EC9-3114-1843-EF97-B3F9915FBA9A}"/>
              </a:ext>
            </a:extLst>
          </p:cNvPr>
          <p:cNvSpPr/>
          <p:nvPr/>
        </p:nvSpPr>
        <p:spPr>
          <a:xfrm>
            <a:off x="7622997" y="4539042"/>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22" name="Plus Sign 221">
            <a:extLst>
              <a:ext uri="{FF2B5EF4-FFF2-40B4-BE49-F238E27FC236}">
                <a16:creationId xmlns:a16="http://schemas.microsoft.com/office/drawing/2014/main" id="{4CF70BE4-E34D-53C5-68BB-E264EC4768F2}"/>
              </a:ext>
            </a:extLst>
          </p:cNvPr>
          <p:cNvSpPr/>
          <p:nvPr/>
        </p:nvSpPr>
        <p:spPr>
          <a:xfrm>
            <a:off x="7622997" y="48832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23" name="Freeform: Shape 222">
            <a:extLst>
              <a:ext uri="{FF2B5EF4-FFF2-40B4-BE49-F238E27FC236}">
                <a16:creationId xmlns:a16="http://schemas.microsoft.com/office/drawing/2014/main" id="{A5F21C0F-0311-AAB9-3895-AB207BD9581A}"/>
              </a:ext>
            </a:extLst>
          </p:cNvPr>
          <p:cNvSpPr/>
          <p:nvPr/>
        </p:nvSpPr>
        <p:spPr>
          <a:xfrm flipH="1">
            <a:off x="7942274"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4" name="Freeform: Shape 223">
            <a:extLst>
              <a:ext uri="{FF2B5EF4-FFF2-40B4-BE49-F238E27FC236}">
                <a16:creationId xmlns:a16="http://schemas.microsoft.com/office/drawing/2014/main" id="{D180D895-B4DF-CD6D-3C7E-ACD75830A1F7}"/>
              </a:ext>
            </a:extLst>
          </p:cNvPr>
          <p:cNvSpPr/>
          <p:nvPr/>
        </p:nvSpPr>
        <p:spPr>
          <a:xfrm flipH="1">
            <a:off x="7955547"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latin typeface="+mj-lt"/>
            </a:endParaRPr>
          </a:p>
        </p:txBody>
      </p:sp>
      <p:sp>
        <p:nvSpPr>
          <p:cNvPr id="225" name="Freeform: Shape 224">
            <a:extLst>
              <a:ext uri="{FF2B5EF4-FFF2-40B4-BE49-F238E27FC236}">
                <a16:creationId xmlns:a16="http://schemas.microsoft.com/office/drawing/2014/main" id="{9000F4F5-8AB7-EB91-65AF-7E42A301FAF8}"/>
              </a:ext>
            </a:extLst>
          </p:cNvPr>
          <p:cNvSpPr/>
          <p:nvPr/>
        </p:nvSpPr>
        <p:spPr>
          <a:xfrm flipH="1">
            <a:off x="11233918" y="1722362"/>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6" name="Freeform: Shape 225">
            <a:extLst>
              <a:ext uri="{FF2B5EF4-FFF2-40B4-BE49-F238E27FC236}">
                <a16:creationId xmlns:a16="http://schemas.microsoft.com/office/drawing/2014/main" id="{6C4E606C-5AD7-F7D7-9D0D-C86267EAA0DA}"/>
              </a:ext>
            </a:extLst>
          </p:cNvPr>
          <p:cNvSpPr/>
          <p:nvPr/>
        </p:nvSpPr>
        <p:spPr>
          <a:xfrm flipH="1">
            <a:off x="10347440"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7" name="Freeform: Shape 226">
            <a:extLst>
              <a:ext uri="{FF2B5EF4-FFF2-40B4-BE49-F238E27FC236}">
                <a16:creationId xmlns:a16="http://schemas.microsoft.com/office/drawing/2014/main" id="{4DF11CF5-A8B7-BD5B-059F-DA9FF7AA7223}"/>
              </a:ext>
            </a:extLst>
          </p:cNvPr>
          <p:cNvSpPr/>
          <p:nvPr/>
        </p:nvSpPr>
        <p:spPr>
          <a:xfrm flipH="1">
            <a:off x="10360713"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latin typeface="+mj-lt"/>
            </a:endParaRPr>
          </a:p>
        </p:txBody>
      </p:sp>
      <mc:AlternateContent xmlns:mc="http://schemas.openxmlformats.org/markup-compatibility/2006" xmlns:a14="http://schemas.microsoft.com/office/drawing/2010/main">
        <mc:Choice Requires="a14">
          <p:sp>
            <p:nvSpPr>
              <p:cNvPr id="228" name="TextBox 227">
                <a:extLst>
                  <a:ext uri="{FF2B5EF4-FFF2-40B4-BE49-F238E27FC236}">
                    <a16:creationId xmlns:a16="http://schemas.microsoft.com/office/drawing/2014/main" id="{CAE05E07-915A-884D-F6D6-B73A4185AD7E}"/>
                  </a:ext>
                </a:extLst>
              </p:cNvPr>
              <p:cNvSpPr txBox="1"/>
              <p:nvPr/>
            </p:nvSpPr>
            <p:spPr>
              <a:xfrm>
                <a:off x="7426036" y="867794"/>
                <a:ext cx="12943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8" name="TextBox 227">
                <a:extLst>
                  <a:ext uri="{FF2B5EF4-FFF2-40B4-BE49-F238E27FC236}">
                    <a16:creationId xmlns:a16="http://schemas.microsoft.com/office/drawing/2014/main" id="{CAE05E07-915A-884D-F6D6-B73A4185AD7E}"/>
                  </a:ext>
                </a:extLst>
              </p:cNvPr>
              <p:cNvSpPr txBox="1">
                <a:spLocks noRot="1" noChangeAspect="1" noMove="1" noResize="1" noEditPoints="1" noAdjustHandles="1" noChangeArrowheads="1" noChangeShapeType="1" noTextEdit="1"/>
              </p:cNvSpPr>
              <p:nvPr/>
            </p:nvSpPr>
            <p:spPr>
              <a:xfrm>
                <a:off x="7426036" y="867794"/>
                <a:ext cx="1294329" cy="369332"/>
              </a:xfrm>
              <a:prstGeom prst="rect">
                <a:avLst/>
              </a:prstGeom>
              <a:blipFill>
                <a:blip r:embed="rId11"/>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9" name="TextBox 228">
                <a:extLst>
                  <a:ext uri="{FF2B5EF4-FFF2-40B4-BE49-F238E27FC236}">
                    <a16:creationId xmlns:a16="http://schemas.microsoft.com/office/drawing/2014/main" id="{09D4CFE1-046C-D120-E011-32F1F77F62DA}"/>
                  </a:ext>
                </a:extLst>
              </p:cNvPr>
              <p:cNvSpPr txBox="1"/>
              <p:nvPr/>
            </p:nvSpPr>
            <p:spPr>
              <a:xfrm>
                <a:off x="9791997" y="867794"/>
                <a:ext cx="86235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latin typeface="+mj-lt"/>
                </a:endParaRPr>
              </a:p>
            </p:txBody>
          </p:sp>
        </mc:Choice>
        <mc:Fallback xmlns="">
          <p:sp>
            <p:nvSpPr>
              <p:cNvPr id="229" name="TextBox 228">
                <a:extLst>
                  <a:ext uri="{FF2B5EF4-FFF2-40B4-BE49-F238E27FC236}">
                    <a16:creationId xmlns:a16="http://schemas.microsoft.com/office/drawing/2014/main" id="{09D4CFE1-046C-D120-E011-32F1F77F62DA}"/>
                  </a:ext>
                </a:extLst>
              </p:cNvPr>
              <p:cNvSpPr txBox="1">
                <a:spLocks noRot="1" noChangeAspect="1" noMove="1" noResize="1" noEditPoints="1" noAdjustHandles="1" noChangeArrowheads="1" noChangeShapeType="1" noTextEdit="1"/>
              </p:cNvSpPr>
              <p:nvPr/>
            </p:nvSpPr>
            <p:spPr>
              <a:xfrm>
                <a:off x="9791997" y="867794"/>
                <a:ext cx="862352" cy="387927"/>
              </a:xfrm>
              <a:prstGeom prst="rect">
                <a:avLst/>
              </a:prstGeom>
              <a:blipFill>
                <a:blip r:embed="rId12"/>
                <a:stretch>
                  <a:fillRect b="-12500"/>
                </a:stretch>
              </a:blipFill>
            </p:spPr>
            <p:txBody>
              <a:bodyPr/>
              <a:lstStyle/>
              <a:p>
                <a:r>
                  <a:rPr lang="en-US">
                    <a:noFill/>
                  </a:rPr>
                  <a:t> </a:t>
                </a:r>
              </a:p>
            </p:txBody>
          </p:sp>
        </mc:Fallback>
      </mc:AlternateContent>
      <p:cxnSp>
        <p:nvCxnSpPr>
          <p:cNvPr id="230" name="Straight Connector 229">
            <a:extLst>
              <a:ext uri="{FF2B5EF4-FFF2-40B4-BE49-F238E27FC236}">
                <a16:creationId xmlns:a16="http://schemas.microsoft.com/office/drawing/2014/main" id="{0B59F8FB-8BFA-E03E-05B5-EF570D60389F}"/>
              </a:ext>
            </a:extLst>
          </p:cNvPr>
          <p:cNvCxnSpPr>
            <a:cxnSpLocks/>
          </p:cNvCxnSpPr>
          <p:nvPr/>
        </p:nvCxnSpPr>
        <p:spPr>
          <a:xfrm flipV="1">
            <a:off x="11129103" y="1241113"/>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1" name="TextBox 230">
                <a:extLst>
                  <a:ext uri="{FF2B5EF4-FFF2-40B4-BE49-F238E27FC236}">
                    <a16:creationId xmlns:a16="http://schemas.microsoft.com/office/drawing/2014/main" id="{D7922484-6489-2648-1A03-0B05C221E433}"/>
                  </a:ext>
                </a:extLst>
              </p:cNvPr>
              <p:cNvSpPr txBox="1"/>
              <p:nvPr/>
            </p:nvSpPr>
            <p:spPr>
              <a:xfrm>
                <a:off x="10885227"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231" name="TextBox 230">
                <a:extLst>
                  <a:ext uri="{FF2B5EF4-FFF2-40B4-BE49-F238E27FC236}">
                    <a16:creationId xmlns:a16="http://schemas.microsoft.com/office/drawing/2014/main" id="{D7922484-6489-2648-1A03-0B05C221E433}"/>
                  </a:ext>
                </a:extLst>
              </p:cNvPr>
              <p:cNvSpPr txBox="1">
                <a:spLocks noRot="1" noChangeAspect="1" noMove="1" noResize="1" noEditPoints="1" noAdjustHandles="1" noChangeArrowheads="1" noChangeShapeType="1" noTextEdit="1"/>
              </p:cNvSpPr>
              <p:nvPr/>
            </p:nvSpPr>
            <p:spPr>
              <a:xfrm>
                <a:off x="10885227" y="867794"/>
                <a:ext cx="633891" cy="387927"/>
              </a:xfrm>
              <a:prstGeom prst="rect">
                <a:avLst/>
              </a:prstGeom>
              <a:blipFill>
                <a:blip r:embed="rId13"/>
                <a:stretch>
                  <a:fillRect/>
                </a:stretch>
              </a:blipFill>
            </p:spPr>
            <p:txBody>
              <a:bodyPr/>
              <a:lstStyle/>
              <a:p>
                <a:r>
                  <a:rPr lang="en-US">
                    <a:noFill/>
                  </a:rPr>
                  <a:t> </a:t>
                </a:r>
              </a:p>
            </p:txBody>
          </p:sp>
        </mc:Fallback>
      </mc:AlternateContent>
      <p:sp>
        <p:nvSpPr>
          <p:cNvPr id="233" name="TextBox 232">
            <a:extLst>
              <a:ext uri="{FF2B5EF4-FFF2-40B4-BE49-F238E27FC236}">
                <a16:creationId xmlns:a16="http://schemas.microsoft.com/office/drawing/2014/main" id="{043D1798-D40C-2216-DC99-EC5179F019B7}"/>
              </a:ext>
            </a:extLst>
          </p:cNvPr>
          <p:cNvSpPr txBox="1"/>
          <p:nvPr/>
        </p:nvSpPr>
        <p:spPr>
          <a:xfrm>
            <a:off x="455584" y="6244447"/>
            <a:ext cx="2203295" cy="369332"/>
          </a:xfrm>
          <a:prstGeom prst="rect">
            <a:avLst/>
          </a:prstGeom>
          <a:noFill/>
        </p:spPr>
        <p:txBody>
          <a:bodyPr wrap="none" rtlCol="0">
            <a:spAutoFit/>
          </a:bodyPr>
          <a:lstStyle/>
          <a:p>
            <a:r>
              <a:rPr lang="en-US" dirty="0">
                <a:latin typeface="+mj-lt"/>
              </a:rPr>
              <a:t>Counterfactual World</a:t>
            </a:r>
          </a:p>
        </p:txBody>
      </p:sp>
      <p:sp>
        <p:nvSpPr>
          <p:cNvPr id="234" name="TextBox 233">
            <a:extLst>
              <a:ext uri="{FF2B5EF4-FFF2-40B4-BE49-F238E27FC236}">
                <a16:creationId xmlns:a16="http://schemas.microsoft.com/office/drawing/2014/main" id="{7A658D55-977D-8B09-7C33-3928FF557CFD}"/>
              </a:ext>
            </a:extLst>
          </p:cNvPr>
          <p:cNvSpPr txBox="1"/>
          <p:nvPr/>
        </p:nvSpPr>
        <p:spPr>
          <a:xfrm>
            <a:off x="9595350" y="6244447"/>
            <a:ext cx="2203295" cy="369332"/>
          </a:xfrm>
          <a:prstGeom prst="rect">
            <a:avLst/>
          </a:prstGeom>
          <a:noFill/>
        </p:spPr>
        <p:txBody>
          <a:bodyPr wrap="none" rtlCol="0">
            <a:spAutoFit/>
          </a:bodyPr>
          <a:lstStyle/>
          <a:p>
            <a:r>
              <a:rPr lang="en-US" dirty="0">
                <a:latin typeface="+mj-lt"/>
              </a:rPr>
              <a:t>Counterfactual World</a:t>
            </a:r>
          </a:p>
        </p:txBody>
      </p:sp>
      <p:sp>
        <p:nvSpPr>
          <p:cNvPr id="235" name="TextBox 234">
            <a:extLst>
              <a:ext uri="{FF2B5EF4-FFF2-40B4-BE49-F238E27FC236}">
                <a16:creationId xmlns:a16="http://schemas.microsoft.com/office/drawing/2014/main" id="{B13B1C37-9557-6DAA-6E64-89DEF964527D}"/>
              </a:ext>
            </a:extLst>
          </p:cNvPr>
          <p:cNvSpPr txBox="1"/>
          <p:nvPr/>
        </p:nvSpPr>
        <p:spPr>
          <a:xfrm>
            <a:off x="5276672" y="6244447"/>
            <a:ext cx="1691425" cy="369332"/>
          </a:xfrm>
          <a:prstGeom prst="rect">
            <a:avLst/>
          </a:prstGeom>
          <a:solidFill>
            <a:schemeClr val="bg1"/>
          </a:solidFill>
        </p:spPr>
        <p:txBody>
          <a:bodyPr wrap="none" rtlCol="0">
            <a:spAutoFit/>
          </a:bodyPr>
          <a:lstStyle/>
          <a:p>
            <a:r>
              <a:rPr lang="en-US" dirty="0">
                <a:latin typeface="+mj-lt"/>
              </a:rPr>
              <a:t>Observed World</a:t>
            </a:r>
          </a:p>
        </p:txBody>
      </p:sp>
      <p:sp>
        <p:nvSpPr>
          <p:cNvPr id="241" name="Freeform: Shape 240">
            <a:extLst>
              <a:ext uri="{FF2B5EF4-FFF2-40B4-BE49-F238E27FC236}">
                <a16:creationId xmlns:a16="http://schemas.microsoft.com/office/drawing/2014/main" id="{2B843955-0AB7-9CF1-F39B-86AC46106BF5}"/>
              </a:ext>
            </a:extLst>
          </p:cNvPr>
          <p:cNvSpPr/>
          <p:nvPr/>
        </p:nvSpPr>
        <p:spPr>
          <a:xfrm>
            <a:off x="3685596" y="2089376"/>
            <a:ext cx="587272" cy="1470341"/>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2" name="Freeform: Shape 241">
            <a:extLst>
              <a:ext uri="{FF2B5EF4-FFF2-40B4-BE49-F238E27FC236}">
                <a16:creationId xmlns:a16="http://schemas.microsoft.com/office/drawing/2014/main" id="{7F72F89E-EFEB-486C-3894-5B8B5B0FF702}"/>
              </a:ext>
            </a:extLst>
          </p:cNvPr>
          <p:cNvSpPr/>
          <p:nvPr/>
        </p:nvSpPr>
        <p:spPr>
          <a:xfrm>
            <a:off x="3698869" y="3735718"/>
            <a:ext cx="587272" cy="1554482"/>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272" h="1470341">
                <a:moveTo>
                  <a:pt x="586439" y="0"/>
                </a:moveTo>
                <a:cubicBezTo>
                  <a:pt x="592363" y="173214"/>
                  <a:pt x="568056" y="327728"/>
                  <a:pt x="470400" y="443227"/>
                </a:cubicBezTo>
                <a:cubicBezTo>
                  <a:pt x="372744" y="558726"/>
                  <a:pt x="15317" y="589276"/>
                  <a:pt x="500" y="692993"/>
                </a:cubicBezTo>
                <a:cubicBezTo>
                  <a:pt x="-14317" y="796710"/>
                  <a:pt x="303889" y="940644"/>
                  <a:pt x="381500" y="1065527"/>
                </a:cubicBezTo>
                <a:cubicBezTo>
                  <a:pt x="459111" y="1190410"/>
                  <a:pt x="558005" y="1344399"/>
                  <a:pt x="561533" y="1470341"/>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latin typeface="+mj-lt"/>
            </a:endParaRPr>
          </a:p>
        </p:txBody>
      </p:sp>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C8F24263-CB92-3F55-84F5-C43C240176F2}"/>
                  </a:ext>
                </a:extLst>
              </p:cNvPr>
              <p:cNvSpPr txBox="1"/>
              <p:nvPr/>
            </p:nvSpPr>
            <p:spPr>
              <a:xfrm>
                <a:off x="2993029" y="867794"/>
                <a:ext cx="402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3" name="TextBox 242">
                <a:extLst>
                  <a:ext uri="{FF2B5EF4-FFF2-40B4-BE49-F238E27FC236}">
                    <a16:creationId xmlns:a16="http://schemas.microsoft.com/office/drawing/2014/main" id="{C8F24263-CB92-3F55-84F5-C43C240176F2}"/>
                  </a:ext>
                </a:extLst>
              </p:cNvPr>
              <p:cNvSpPr txBox="1">
                <a:spLocks noRot="1" noChangeAspect="1" noMove="1" noResize="1" noEditPoints="1" noAdjustHandles="1" noChangeArrowheads="1" noChangeShapeType="1" noTextEdit="1"/>
              </p:cNvSpPr>
              <p:nvPr/>
            </p:nvSpPr>
            <p:spPr>
              <a:xfrm>
                <a:off x="2993029" y="867794"/>
                <a:ext cx="402674"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63883499-3088-CF83-9480-3268A7A33DCA}"/>
                  </a:ext>
                </a:extLst>
              </p:cNvPr>
              <p:cNvSpPr txBox="1"/>
              <p:nvPr/>
            </p:nvSpPr>
            <p:spPr>
              <a:xfrm>
                <a:off x="8988097" y="890169"/>
                <a:ext cx="402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latin typeface="+mj-lt"/>
                </a:endParaRPr>
              </a:p>
            </p:txBody>
          </p:sp>
        </mc:Choice>
        <mc:Fallback xmlns="">
          <p:sp>
            <p:nvSpPr>
              <p:cNvPr id="244" name="TextBox 243">
                <a:extLst>
                  <a:ext uri="{FF2B5EF4-FFF2-40B4-BE49-F238E27FC236}">
                    <a16:creationId xmlns:a16="http://schemas.microsoft.com/office/drawing/2014/main" id="{63883499-3088-CF83-9480-3268A7A33DCA}"/>
                  </a:ext>
                </a:extLst>
              </p:cNvPr>
              <p:cNvSpPr txBox="1">
                <a:spLocks noRot="1" noChangeAspect="1" noMove="1" noResize="1" noEditPoints="1" noAdjustHandles="1" noChangeArrowheads="1" noChangeShapeType="1" noTextEdit="1"/>
              </p:cNvSpPr>
              <p:nvPr/>
            </p:nvSpPr>
            <p:spPr>
              <a:xfrm>
                <a:off x="8988097" y="890169"/>
                <a:ext cx="402674" cy="369332"/>
              </a:xfrm>
              <a:prstGeom prst="rect">
                <a:avLst/>
              </a:prstGeom>
              <a:blipFill>
                <a:blip r:embed="rId15"/>
                <a:stretch>
                  <a:fillRect/>
                </a:stretch>
              </a:blipFill>
            </p:spPr>
            <p:txBody>
              <a:bodyPr/>
              <a:lstStyle/>
              <a:p>
                <a:r>
                  <a:rPr lang="en-US">
                    <a:noFill/>
                  </a:rPr>
                  <a:t> </a:t>
                </a:r>
              </a:p>
            </p:txBody>
          </p:sp>
        </mc:Fallback>
      </mc:AlternateContent>
      <p:sp>
        <p:nvSpPr>
          <p:cNvPr id="285" name="Oval 284">
            <a:extLst>
              <a:ext uri="{FF2B5EF4-FFF2-40B4-BE49-F238E27FC236}">
                <a16:creationId xmlns:a16="http://schemas.microsoft.com/office/drawing/2014/main" id="{6B11DC2E-9929-9B9C-E981-08FDF0AD465E}"/>
              </a:ext>
            </a:extLst>
          </p:cNvPr>
          <p:cNvSpPr/>
          <p:nvPr/>
        </p:nvSpPr>
        <p:spPr>
          <a:xfrm>
            <a:off x="11015463" y="233989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6" name="Oval 285">
            <a:extLst>
              <a:ext uri="{FF2B5EF4-FFF2-40B4-BE49-F238E27FC236}">
                <a16:creationId xmlns:a16="http://schemas.microsoft.com/office/drawing/2014/main" id="{46AE1EE1-630B-FD41-12F3-D0DDAD04CB8A}"/>
              </a:ext>
            </a:extLst>
          </p:cNvPr>
          <p:cNvSpPr/>
          <p:nvPr/>
        </p:nvSpPr>
        <p:spPr>
          <a:xfrm>
            <a:off x="11015463" y="275232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7" name="Oval 286">
            <a:extLst>
              <a:ext uri="{FF2B5EF4-FFF2-40B4-BE49-F238E27FC236}">
                <a16:creationId xmlns:a16="http://schemas.microsoft.com/office/drawing/2014/main" id="{0AF3A650-E54B-8378-56B1-DC497F1BBC66}"/>
              </a:ext>
            </a:extLst>
          </p:cNvPr>
          <p:cNvSpPr/>
          <p:nvPr/>
        </p:nvSpPr>
        <p:spPr>
          <a:xfrm>
            <a:off x="11015463" y="287538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8" name="Oval 287">
            <a:extLst>
              <a:ext uri="{FF2B5EF4-FFF2-40B4-BE49-F238E27FC236}">
                <a16:creationId xmlns:a16="http://schemas.microsoft.com/office/drawing/2014/main" id="{80C7D4CF-D083-D378-0DB4-59A8FBD0FA3C}"/>
              </a:ext>
            </a:extLst>
          </p:cNvPr>
          <p:cNvSpPr/>
          <p:nvPr/>
        </p:nvSpPr>
        <p:spPr>
          <a:xfrm>
            <a:off x="11015463" y="307233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9" name="Oval 288">
            <a:extLst>
              <a:ext uri="{FF2B5EF4-FFF2-40B4-BE49-F238E27FC236}">
                <a16:creationId xmlns:a16="http://schemas.microsoft.com/office/drawing/2014/main" id="{461176C2-8331-C35E-FDF4-63B3C4B3C656}"/>
              </a:ext>
            </a:extLst>
          </p:cNvPr>
          <p:cNvSpPr/>
          <p:nvPr/>
        </p:nvSpPr>
        <p:spPr>
          <a:xfrm>
            <a:off x="11015463" y="337569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0" name="Oval 289">
            <a:extLst>
              <a:ext uri="{FF2B5EF4-FFF2-40B4-BE49-F238E27FC236}">
                <a16:creationId xmlns:a16="http://schemas.microsoft.com/office/drawing/2014/main" id="{39657035-1D0A-25C8-B42E-B9592DB5F8F3}"/>
              </a:ext>
            </a:extLst>
          </p:cNvPr>
          <p:cNvSpPr/>
          <p:nvPr/>
        </p:nvSpPr>
        <p:spPr>
          <a:xfrm>
            <a:off x="11015463" y="39111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1" name="Oval 290">
            <a:extLst>
              <a:ext uri="{FF2B5EF4-FFF2-40B4-BE49-F238E27FC236}">
                <a16:creationId xmlns:a16="http://schemas.microsoft.com/office/drawing/2014/main" id="{75E65718-D41D-7293-6270-15BA23A5FBED}"/>
              </a:ext>
            </a:extLst>
          </p:cNvPr>
          <p:cNvSpPr/>
          <p:nvPr/>
        </p:nvSpPr>
        <p:spPr>
          <a:xfrm>
            <a:off x="11015463" y="19216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2" name="Oval 291">
            <a:extLst>
              <a:ext uri="{FF2B5EF4-FFF2-40B4-BE49-F238E27FC236}">
                <a16:creationId xmlns:a16="http://schemas.microsoft.com/office/drawing/2014/main" id="{5A9D732F-84FF-9783-A082-A8E1A8ADBAA5}"/>
              </a:ext>
            </a:extLst>
          </p:cNvPr>
          <p:cNvSpPr/>
          <p:nvPr/>
        </p:nvSpPr>
        <p:spPr>
          <a:xfrm>
            <a:off x="11015463" y="31770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3" name="Oval 292">
            <a:extLst>
              <a:ext uri="{FF2B5EF4-FFF2-40B4-BE49-F238E27FC236}">
                <a16:creationId xmlns:a16="http://schemas.microsoft.com/office/drawing/2014/main" id="{2F5504C6-04FE-F7C4-F31A-98305E6CD845}"/>
              </a:ext>
            </a:extLst>
          </p:cNvPr>
          <p:cNvSpPr/>
          <p:nvPr/>
        </p:nvSpPr>
        <p:spPr>
          <a:xfrm>
            <a:off x="11015463" y="366403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4" name="Oval 293">
            <a:extLst>
              <a:ext uri="{FF2B5EF4-FFF2-40B4-BE49-F238E27FC236}">
                <a16:creationId xmlns:a16="http://schemas.microsoft.com/office/drawing/2014/main" id="{C1EC6B48-BDCD-9C0D-6EC1-B49A8DD05D8F}"/>
              </a:ext>
            </a:extLst>
          </p:cNvPr>
          <p:cNvSpPr/>
          <p:nvPr/>
        </p:nvSpPr>
        <p:spPr>
          <a:xfrm>
            <a:off x="11015463" y="413794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5" name="Oval 294">
            <a:extLst>
              <a:ext uri="{FF2B5EF4-FFF2-40B4-BE49-F238E27FC236}">
                <a16:creationId xmlns:a16="http://schemas.microsoft.com/office/drawing/2014/main" id="{EB3709EA-8366-79B7-EE90-153112F294B8}"/>
              </a:ext>
            </a:extLst>
          </p:cNvPr>
          <p:cNvSpPr/>
          <p:nvPr/>
        </p:nvSpPr>
        <p:spPr>
          <a:xfrm>
            <a:off x="11015463" y="431457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6" name="Oval 295">
            <a:extLst>
              <a:ext uri="{FF2B5EF4-FFF2-40B4-BE49-F238E27FC236}">
                <a16:creationId xmlns:a16="http://schemas.microsoft.com/office/drawing/2014/main" id="{ABF8B69F-0D09-1675-D719-0754DB1E0D95}"/>
              </a:ext>
            </a:extLst>
          </p:cNvPr>
          <p:cNvSpPr/>
          <p:nvPr/>
        </p:nvSpPr>
        <p:spPr>
          <a:xfrm>
            <a:off x="11015463" y="444667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7" name="Oval 296">
            <a:extLst>
              <a:ext uri="{FF2B5EF4-FFF2-40B4-BE49-F238E27FC236}">
                <a16:creationId xmlns:a16="http://schemas.microsoft.com/office/drawing/2014/main" id="{E17D5636-B93F-9D35-67C7-3BFCB6D5D9E8}"/>
              </a:ext>
            </a:extLst>
          </p:cNvPr>
          <p:cNvSpPr/>
          <p:nvPr/>
        </p:nvSpPr>
        <p:spPr>
          <a:xfrm>
            <a:off x="11015463" y="472754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8" name="Oval 297">
            <a:extLst>
              <a:ext uri="{FF2B5EF4-FFF2-40B4-BE49-F238E27FC236}">
                <a16:creationId xmlns:a16="http://schemas.microsoft.com/office/drawing/2014/main" id="{307635BB-2C33-B26D-D72A-8A8559D221A7}"/>
              </a:ext>
            </a:extLst>
          </p:cNvPr>
          <p:cNvSpPr/>
          <p:nvPr/>
        </p:nvSpPr>
        <p:spPr>
          <a:xfrm>
            <a:off x="11015463" y="519922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9" name="Oval 298">
            <a:extLst>
              <a:ext uri="{FF2B5EF4-FFF2-40B4-BE49-F238E27FC236}">
                <a16:creationId xmlns:a16="http://schemas.microsoft.com/office/drawing/2014/main" id="{2166117A-BEA7-8E4A-42F7-ECA6D7001BE1}"/>
              </a:ext>
            </a:extLst>
          </p:cNvPr>
          <p:cNvSpPr/>
          <p:nvPr/>
        </p:nvSpPr>
        <p:spPr>
          <a:xfrm>
            <a:off x="11015463" y="263881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0" name="Oval 299">
            <a:extLst>
              <a:ext uri="{FF2B5EF4-FFF2-40B4-BE49-F238E27FC236}">
                <a16:creationId xmlns:a16="http://schemas.microsoft.com/office/drawing/2014/main" id="{09FD449A-E5A1-E046-DDF2-E31EC9F7EAE3}"/>
              </a:ext>
            </a:extLst>
          </p:cNvPr>
          <p:cNvSpPr/>
          <p:nvPr/>
        </p:nvSpPr>
        <p:spPr>
          <a:xfrm>
            <a:off x="11015463" y="297765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1" name="Oval 300">
            <a:extLst>
              <a:ext uri="{FF2B5EF4-FFF2-40B4-BE49-F238E27FC236}">
                <a16:creationId xmlns:a16="http://schemas.microsoft.com/office/drawing/2014/main" id="{E3E0D233-85EC-C472-C2CF-B845819903CA}"/>
              </a:ext>
            </a:extLst>
          </p:cNvPr>
          <p:cNvSpPr/>
          <p:nvPr/>
        </p:nvSpPr>
        <p:spPr>
          <a:xfrm>
            <a:off x="11015463" y="4559059"/>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02" name="Oval 301">
            <a:extLst>
              <a:ext uri="{FF2B5EF4-FFF2-40B4-BE49-F238E27FC236}">
                <a16:creationId xmlns:a16="http://schemas.microsoft.com/office/drawing/2014/main" id="{486AA182-265C-62B8-10C8-AD5537483EA0}"/>
              </a:ext>
            </a:extLst>
          </p:cNvPr>
          <p:cNvSpPr/>
          <p:nvPr/>
        </p:nvSpPr>
        <p:spPr>
          <a:xfrm>
            <a:off x="11015463" y="490325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03" name="Oval 302">
            <a:extLst>
              <a:ext uri="{FF2B5EF4-FFF2-40B4-BE49-F238E27FC236}">
                <a16:creationId xmlns:a16="http://schemas.microsoft.com/office/drawing/2014/main" id="{11A519D8-16C9-6E0E-C2DA-741C2CB7D336}"/>
              </a:ext>
            </a:extLst>
          </p:cNvPr>
          <p:cNvSpPr/>
          <p:nvPr/>
        </p:nvSpPr>
        <p:spPr>
          <a:xfrm>
            <a:off x="5449526" y="236043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4" name="Oval 303">
            <a:extLst>
              <a:ext uri="{FF2B5EF4-FFF2-40B4-BE49-F238E27FC236}">
                <a16:creationId xmlns:a16="http://schemas.microsoft.com/office/drawing/2014/main" id="{8CAFF31E-9683-F789-B7C2-FCEE67934585}"/>
              </a:ext>
            </a:extLst>
          </p:cNvPr>
          <p:cNvSpPr/>
          <p:nvPr/>
        </p:nvSpPr>
        <p:spPr>
          <a:xfrm>
            <a:off x="5449526" y="277286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5" name="Oval 304">
            <a:extLst>
              <a:ext uri="{FF2B5EF4-FFF2-40B4-BE49-F238E27FC236}">
                <a16:creationId xmlns:a16="http://schemas.microsoft.com/office/drawing/2014/main" id="{38B8D7A8-EE40-72E7-290A-F38C42486BFA}"/>
              </a:ext>
            </a:extLst>
          </p:cNvPr>
          <p:cNvSpPr/>
          <p:nvPr/>
        </p:nvSpPr>
        <p:spPr>
          <a:xfrm>
            <a:off x="5449526" y="289592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6" name="Oval 305">
            <a:extLst>
              <a:ext uri="{FF2B5EF4-FFF2-40B4-BE49-F238E27FC236}">
                <a16:creationId xmlns:a16="http://schemas.microsoft.com/office/drawing/2014/main" id="{AC70A232-5658-DF09-6A0B-C5EA394DCB57}"/>
              </a:ext>
            </a:extLst>
          </p:cNvPr>
          <p:cNvSpPr/>
          <p:nvPr/>
        </p:nvSpPr>
        <p:spPr>
          <a:xfrm>
            <a:off x="5449526" y="3092868"/>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7" name="Oval 306">
            <a:extLst>
              <a:ext uri="{FF2B5EF4-FFF2-40B4-BE49-F238E27FC236}">
                <a16:creationId xmlns:a16="http://schemas.microsoft.com/office/drawing/2014/main" id="{962284D1-4963-963C-30CC-629ED154ADD4}"/>
              </a:ext>
            </a:extLst>
          </p:cNvPr>
          <p:cNvSpPr/>
          <p:nvPr/>
        </p:nvSpPr>
        <p:spPr>
          <a:xfrm>
            <a:off x="5449526" y="339623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8" name="Oval 307">
            <a:extLst>
              <a:ext uri="{FF2B5EF4-FFF2-40B4-BE49-F238E27FC236}">
                <a16:creationId xmlns:a16="http://schemas.microsoft.com/office/drawing/2014/main" id="{C2B5BB6D-F000-D0B2-79FE-8FF5D233A0F9}"/>
              </a:ext>
            </a:extLst>
          </p:cNvPr>
          <p:cNvSpPr/>
          <p:nvPr/>
        </p:nvSpPr>
        <p:spPr>
          <a:xfrm>
            <a:off x="5449526" y="39317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9" name="Oval 308">
            <a:extLst>
              <a:ext uri="{FF2B5EF4-FFF2-40B4-BE49-F238E27FC236}">
                <a16:creationId xmlns:a16="http://schemas.microsoft.com/office/drawing/2014/main" id="{7C7CF1C6-8D9E-9131-3C36-DAB6D347E6A7}"/>
              </a:ext>
            </a:extLst>
          </p:cNvPr>
          <p:cNvSpPr/>
          <p:nvPr/>
        </p:nvSpPr>
        <p:spPr>
          <a:xfrm>
            <a:off x="5449526" y="194218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0" name="Oval 309">
            <a:extLst>
              <a:ext uri="{FF2B5EF4-FFF2-40B4-BE49-F238E27FC236}">
                <a16:creationId xmlns:a16="http://schemas.microsoft.com/office/drawing/2014/main" id="{1D64C41D-AE26-B1AA-37F6-537BB920CCC6}"/>
              </a:ext>
            </a:extLst>
          </p:cNvPr>
          <p:cNvSpPr/>
          <p:nvPr/>
        </p:nvSpPr>
        <p:spPr>
          <a:xfrm>
            <a:off x="5449526" y="319760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1" name="Oval 310">
            <a:extLst>
              <a:ext uri="{FF2B5EF4-FFF2-40B4-BE49-F238E27FC236}">
                <a16:creationId xmlns:a16="http://schemas.microsoft.com/office/drawing/2014/main" id="{2A760938-71F0-855F-29C0-4D9D6213C3AA}"/>
              </a:ext>
            </a:extLst>
          </p:cNvPr>
          <p:cNvSpPr/>
          <p:nvPr/>
        </p:nvSpPr>
        <p:spPr>
          <a:xfrm>
            <a:off x="5449526" y="36845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2" name="Oval 311">
            <a:extLst>
              <a:ext uri="{FF2B5EF4-FFF2-40B4-BE49-F238E27FC236}">
                <a16:creationId xmlns:a16="http://schemas.microsoft.com/office/drawing/2014/main" id="{1472AF26-A6A7-D451-3FC7-C717AC93E075}"/>
              </a:ext>
            </a:extLst>
          </p:cNvPr>
          <p:cNvSpPr/>
          <p:nvPr/>
        </p:nvSpPr>
        <p:spPr>
          <a:xfrm>
            <a:off x="5449526" y="415848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3" name="Oval 312">
            <a:extLst>
              <a:ext uri="{FF2B5EF4-FFF2-40B4-BE49-F238E27FC236}">
                <a16:creationId xmlns:a16="http://schemas.microsoft.com/office/drawing/2014/main" id="{C130E1DF-2949-437F-EEEF-7B6134C1B4C5}"/>
              </a:ext>
            </a:extLst>
          </p:cNvPr>
          <p:cNvSpPr/>
          <p:nvPr/>
        </p:nvSpPr>
        <p:spPr>
          <a:xfrm>
            <a:off x="5449526" y="4335112"/>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4" name="Oval 313">
            <a:extLst>
              <a:ext uri="{FF2B5EF4-FFF2-40B4-BE49-F238E27FC236}">
                <a16:creationId xmlns:a16="http://schemas.microsoft.com/office/drawing/2014/main" id="{9A0D5F41-5F4B-F42B-0AEC-3225784161EB}"/>
              </a:ext>
            </a:extLst>
          </p:cNvPr>
          <p:cNvSpPr/>
          <p:nvPr/>
        </p:nvSpPr>
        <p:spPr>
          <a:xfrm>
            <a:off x="5449526" y="446721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5" name="Oval 314">
            <a:extLst>
              <a:ext uri="{FF2B5EF4-FFF2-40B4-BE49-F238E27FC236}">
                <a16:creationId xmlns:a16="http://schemas.microsoft.com/office/drawing/2014/main" id="{9723E4E3-5765-7F05-B74F-6D6E3793C210}"/>
              </a:ext>
            </a:extLst>
          </p:cNvPr>
          <p:cNvSpPr/>
          <p:nvPr/>
        </p:nvSpPr>
        <p:spPr>
          <a:xfrm>
            <a:off x="5449526" y="4748078"/>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6" name="Oval 315">
            <a:extLst>
              <a:ext uri="{FF2B5EF4-FFF2-40B4-BE49-F238E27FC236}">
                <a16:creationId xmlns:a16="http://schemas.microsoft.com/office/drawing/2014/main" id="{7249D104-1A94-A037-C8EA-E1D3E010F675}"/>
              </a:ext>
            </a:extLst>
          </p:cNvPr>
          <p:cNvSpPr/>
          <p:nvPr/>
        </p:nvSpPr>
        <p:spPr>
          <a:xfrm>
            <a:off x="5449526" y="521976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7" name="Oval 316">
            <a:extLst>
              <a:ext uri="{FF2B5EF4-FFF2-40B4-BE49-F238E27FC236}">
                <a16:creationId xmlns:a16="http://schemas.microsoft.com/office/drawing/2014/main" id="{788ECEB9-F6FE-CA02-14BF-A9B4C2319E3B}"/>
              </a:ext>
            </a:extLst>
          </p:cNvPr>
          <p:cNvSpPr/>
          <p:nvPr/>
        </p:nvSpPr>
        <p:spPr>
          <a:xfrm>
            <a:off x="5449526" y="265684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8" name="Oval 317">
            <a:extLst>
              <a:ext uri="{FF2B5EF4-FFF2-40B4-BE49-F238E27FC236}">
                <a16:creationId xmlns:a16="http://schemas.microsoft.com/office/drawing/2014/main" id="{D2FB659B-5402-5CF0-9510-4C60BEDF91FC}"/>
              </a:ext>
            </a:extLst>
          </p:cNvPr>
          <p:cNvSpPr/>
          <p:nvPr/>
        </p:nvSpPr>
        <p:spPr>
          <a:xfrm>
            <a:off x="5449526" y="299819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9" name="Oval 318">
            <a:extLst>
              <a:ext uri="{FF2B5EF4-FFF2-40B4-BE49-F238E27FC236}">
                <a16:creationId xmlns:a16="http://schemas.microsoft.com/office/drawing/2014/main" id="{5C513A26-FA31-09F2-26D5-EC7E7DD15FAF}"/>
              </a:ext>
            </a:extLst>
          </p:cNvPr>
          <p:cNvSpPr/>
          <p:nvPr/>
        </p:nvSpPr>
        <p:spPr>
          <a:xfrm>
            <a:off x="5449526" y="457959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20" name="Oval 319">
            <a:extLst>
              <a:ext uri="{FF2B5EF4-FFF2-40B4-BE49-F238E27FC236}">
                <a16:creationId xmlns:a16="http://schemas.microsoft.com/office/drawing/2014/main" id="{E5D04CE6-C4C2-3134-A560-83D57EBA5C7E}"/>
              </a:ext>
            </a:extLst>
          </p:cNvPr>
          <p:cNvSpPr/>
          <p:nvPr/>
        </p:nvSpPr>
        <p:spPr>
          <a:xfrm>
            <a:off x="5449526" y="492378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 name="Callout: Double Bent Line 1">
            <a:extLst>
              <a:ext uri="{FF2B5EF4-FFF2-40B4-BE49-F238E27FC236}">
                <a16:creationId xmlns:a16="http://schemas.microsoft.com/office/drawing/2014/main" id="{D4260FA3-7D2B-1B6F-6AC5-6E8E5DAD30F6}"/>
              </a:ext>
            </a:extLst>
          </p:cNvPr>
          <p:cNvSpPr/>
          <p:nvPr/>
        </p:nvSpPr>
        <p:spPr>
          <a:xfrm>
            <a:off x="3222201" y="126928"/>
            <a:ext cx="3037318" cy="716248"/>
          </a:xfrm>
          <a:prstGeom prst="borderCallout3">
            <a:avLst>
              <a:gd name="adj1" fmla="val 18750"/>
              <a:gd name="adj2" fmla="val -8333"/>
              <a:gd name="adj3" fmla="val 18750"/>
              <a:gd name="adj4" fmla="val -16667"/>
              <a:gd name="adj5" fmla="val 100000"/>
              <a:gd name="adj6" fmla="val -16667"/>
              <a:gd name="adj7" fmla="val 379607"/>
              <a:gd name="adj8" fmla="val 23053"/>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mj-lt"/>
              </a:rPr>
              <a:t>We know we are under-sampling from the blue points</a:t>
            </a:r>
          </a:p>
        </p:txBody>
      </p:sp>
      <p:sp>
        <p:nvSpPr>
          <p:cNvPr id="3" name="Callout: Double Bent Line 2">
            <a:extLst>
              <a:ext uri="{FF2B5EF4-FFF2-40B4-BE49-F238E27FC236}">
                <a16:creationId xmlns:a16="http://schemas.microsoft.com/office/drawing/2014/main" id="{D22752AC-639C-5C9C-0DD5-006E68A12E56}"/>
              </a:ext>
            </a:extLst>
          </p:cNvPr>
          <p:cNvSpPr/>
          <p:nvPr/>
        </p:nvSpPr>
        <p:spPr>
          <a:xfrm>
            <a:off x="2736393" y="6105444"/>
            <a:ext cx="3037318" cy="716248"/>
          </a:xfrm>
          <a:prstGeom prst="borderCallout3">
            <a:avLst>
              <a:gd name="adj1" fmla="val 18750"/>
              <a:gd name="adj2" fmla="val -8333"/>
              <a:gd name="adj3" fmla="val 18750"/>
              <a:gd name="adj4" fmla="val -16667"/>
              <a:gd name="adj5" fmla="val -61636"/>
              <a:gd name="adj6" fmla="val -16409"/>
              <a:gd name="adj7" fmla="val -220913"/>
              <a:gd name="adj8" fmla="val 43468"/>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mj-lt"/>
              </a:rPr>
              <a:t>We know we are over-sampling from the blue points</a:t>
            </a:r>
          </a:p>
        </p:txBody>
      </p:sp>
      <p:sp>
        <p:nvSpPr>
          <p:cNvPr id="4" name="Oval 3">
            <a:extLst>
              <a:ext uri="{FF2B5EF4-FFF2-40B4-BE49-F238E27FC236}">
                <a16:creationId xmlns:a16="http://schemas.microsoft.com/office/drawing/2014/main" id="{DE6BF038-4FBB-8E8C-A91E-53FAA5D25BD7}"/>
              </a:ext>
            </a:extLst>
          </p:cNvPr>
          <p:cNvSpPr/>
          <p:nvPr/>
        </p:nvSpPr>
        <p:spPr>
          <a:xfrm>
            <a:off x="5551949" y="265684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5" name="Callout: Double Bent Line 4">
            <a:extLst>
              <a:ext uri="{FF2B5EF4-FFF2-40B4-BE49-F238E27FC236}">
                <a16:creationId xmlns:a16="http://schemas.microsoft.com/office/drawing/2014/main" id="{249C4AAD-DB49-D4F5-C0D3-1CD8BAEDFA1B}"/>
              </a:ext>
            </a:extLst>
          </p:cNvPr>
          <p:cNvSpPr/>
          <p:nvPr/>
        </p:nvSpPr>
        <p:spPr>
          <a:xfrm>
            <a:off x="6864971" y="15428"/>
            <a:ext cx="3037318" cy="849925"/>
          </a:xfrm>
          <a:prstGeom prst="borderCallout3">
            <a:avLst>
              <a:gd name="adj1" fmla="val 18750"/>
              <a:gd name="adj2" fmla="val -8333"/>
              <a:gd name="adj3" fmla="val 18750"/>
              <a:gd name="adj4" fmla="val -16667"/>
              <a:gd name="adj5" fmla="val 100000"/>
              <a:gd name="adj6" fmla="val -16667"/>
              <a:gd name="adj7" fmla="val 347065"/>
              <a:gd name="adj8" fmla="val -38339"/>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mj-lt"/>
              </a:rPr>
              <a:t>Say we select a blue point with prob 1/4. We can duplicate any blue point four times </a:t>
            </a:r>
          </a:p>
        </p:txBody>
      </p:sp>
      <p:sp>
        <p:nvSpPr>
          <p:cNvPr id="6" name="Oval 5">
            <a:extLst>
              <a:ext uri="{FF2B5EF4-FFF2-40B4-BE49-F238E27FC236}">
                <a16:creationId xmlns:a16="http://schemas.microsoft.com/office/drawing/2014/main" id="{A8D4AC11-17FA-B93C-C7B8-16E60B9D6DF2}"/>
              </a:ext>
            </a:extLst>
          </p:cNvPr>
          <p:cNvSpPr/>
          <p:nvPr/>
        </p:nvSpPr>
        <p:spPr>
          <a:xfrm>
            <a:off x="5652038" y="265684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 name="Oval 6">
            <a:extLst>
              <a:ext uri="{FF2B5EF4-FFF2-40B4-BE49-F238E27FC236}">
                <a16:creationId xmlns:a16="http://schemas.microsoft.com/office/drawing/2014/main" id="{FC9C6F70-7E39-0C9A-6448-B780A2976D79}"/>
              </a:ext>
            </a:extLst>
          </p:cNvPr>
          <p:cNvSpPr/>
          <p:nvPr/>
        </p:nvSpPr>
        <p:spPr>
          <a:xfrm>
            <a:off x="5753730" y="265684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 name="Oval 7">
            <a:extLst>
              <a:ext uri="{FF2B5EF4-FFF2-40B4-BE49-F238E27FC236}">
                <a16:creationId xmlns:a16="http://schemas.microsoft.com/office/drawing/2014/main" id="{CFCD8800-061C-AE92-EA9D-8D01A561491B}"/>
              </a:ext>
            </a:extLst>
          </p:cNvPr>
          <p:cNvSpPr/>
          <p:nvPr/>
        </p:nvSpPr>
        <p:spPr>
          <a:xfrm>
            <a:off x="5448508" y="299533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 name="Oval 8">
            <a:extLst>
              <a:ext uri="{FF2B5EF4-FFF2-40B4-BE49-F238E27FC236}">
                <a16:creationId xmlns:a16="http://schemas.microsoft.com/office/drawing/2014/main" id="{A45F9973-7950-ADF9-C0B4-ECE44DF28C72}"/>
              </a:ext>
            </a:extLst>
          </p:cNvPr>
          <p:cNvSpPr/>
          <p:nvPr/>
        </p:nvSpPr>
        <p:spPr>
          <a:xfrm>
            <a:off x="5550931" y="299533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314B9988-0EAB-D913-5E86-95D217420105}"/>
              </a:ext>
            </a:extLst>
          </p:cNvPr>
          <p:cNvSpPr/>
          <p:nvPr/>
        </p:nvSpPr>
        <p:spPr>
          <a:xfrm>
            <a:off x="5651020" y="299533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 name="Oval 10">
            <a:extLst>
              <a:ext uri="{FF2B5EF4-FFF2-40B4-BE49-F238E27FC236}">
                <a16:creationId xmlns:a16="http://schemas.microsoft.com/office/drawing/2014/main" id="{4E26F432-D8B3-20DD-A274-3374B69FDEC2}"/>
              </a:ext>
            </a:extLst>
          </p:cNvPr>
          <p:cNvSpPr/>
          <p:nvPr/>
        </p:nvSpPr>
        <p:spPr>
          <a:xfrm>
            <a:off x="5752712" y="299533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 name="Oval 11">
            <a:extLst>
              <a:ext uri="{FF2B5EF4-FFF2-40B4-BE49-F238E27FC236}">
                <a16:creationId xmlns:a16="http://schemas.microsoft.com/office/drawing/2014/main" id="{686F7654-3041-3390-D903-66D4D86A5A29}"/>
              </a:ext>
            </a:extLst>
          </p:cNvPr>
          <p:cNvSpPr/>
          <p:nvPr/>
        </p:nvSpPr>
        <p:spPr>
          <a:xfrm>
            <a:off x="5446439" y="393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 name="Oval 12">
            <a:extLst>
              <a:ext uri="{FF2B5EF4-FFF2-40B4-BE49-F238E27FC236}">
                <a16:creationId xmlns:a16="http://schemas.microsoft.com/office/drawing/2014/main" id="{FA13FE31-B482-0CFB-CC2D-962C3D1C0354}"/>
              </a:ext>
            </a:extLst>
          </p:cNvPr>
          <p:cNvSpPr/>
          <p:nvPr/>
        </p:nvSpPr>
        <p:spPr>
          <a:xfrm>
            <a:off x="5548862" y="393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 name="Oval 13">
            <a:extLst>
              <a:ext uri="{FF2B5EF4-FFF2-40B4-BE49-F238E27FC236}">
                <a16:creationId xmlns:a16="http://schemas.microsoft.com/office/drawing/2014/main" id="{056BFE65-A02A-B74B-EEDD-238E940E09A6}"/>
              </a:ext>
            </a:extLst>
          </p:cNvPr>
          <p:cNvSpPr/>
          <p:nvPr/>
        </p:nvSpPr>
        <p:spPr>
          <a:xfrm>
            <a:off x="5648951" y="393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 name="Oval 14">
            <a:extLst>
              <a:ext uri="{FF2B5EF4-FFF2-40B4-BE49-F238E27FC236}">
                <a16:creationId xmlns:a16="http://schemas.microsoft.com/office/drawing/2014/main" id="{0BC1168F-D2A8-88AC-C992-6DB6DC8B896D}"/>
              </a:ext>
            </a:extLst>
          </p:cNvPr>
          <p:cNvSpPr/>
          <p:nvPr/>
        </p:nvSpPr>
        <p:spPr>
          <a:xfrm>
            <a:off x="5750643" y="393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77A1F6C4-2101-72D4-C7C5-507846C077FF}"/>
              </a:ext>
            </a:extLst>
          </p:cNvPr>
          <p:cNvSpPr/>
          <p:nvPr/>
        </p:nvSpPr>
        <p:spPr>
          <a:xfrm>
            <a:off x="5452459" y="193717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7" name="Oval 16">
            <a:extLst>
              <a:ext uri="{FF2B5EF4-FFF2-40B4-BE49-F238E27FC236}">
                <a16:creationId xmlns:a16="http://schemas.microsoft.com/office/drawing/2014/main" id="{AE01E009-BD1A-2531-D094-B6F248D1646A}"/>
              </a:ext>
            </a:extLst>
          </p:cNvPr>
          <p:cNvSpPr/>
          <p:nvPr/>
        </p:nvSpPr>
        <p:spPr>
          <a:xfrm>
            <a:off x="5554882" y="193717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43028102-1F8A-D2B4-C67C-3756F8E5351D}"/>
              </a:ext>
            </a:extLst>
          </p:cNvPr>
          <p:cNvSpPr/>
          <p:nvPr/>
        </p:nvSpPr>
        <p:spPr>
          <a:xfrm>
            <a:off x="5654971" y="193717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5D679618-9A4C-28D8-FB2C-BE3BA0D568B6}"/>
              </a:ext>
            </a:extLst>
          </p:cNvPr>
          <p:cNvSpPr/>
          <p:nvPr/>
        </p:nvSpPr>
        <p:spPr>
          <a:xfrm>
            <a:off x="5756663" y="193717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 name="Callout: Double Bent Line 20">
            <a:extLst>
              <a:ext uri="{FF2B5EF4-FFF2-40B4-BE49-F238E27FC236}">
                <a16:creationId xmlns:a16="http://schemas.microsoft.com/office/drawing/2014/main" id="{7BB5DD90-224C-9E88-0AD4-B7B49662E3D0}"/>
              </a:ext>
            </a:extLst>
          </p:cNvPr>
          <p:cNvSpPr/>
          <p:nvPr/>
        </p:nvSpPr>
        <p:spPr>
          <a:xfrm>
            <a:off x="6324837" y="6040178"/>
            <a:ext cx="3165687" cy="804240"/>
          </a:xfrm>
          <a:prstGeom prst="borderCallout3">
            <a:avLst>
              <a:gd name="adj1" fmla="val 18750"/>
              <a:gd name="adj2" fmla="val -8333"/>
              <a:gd name="adj3" fmla="val 18750"/>
              <a:gd name="adj4" fmla="val -16667"/>
              <a:gd name="adj5" fmla="val -61636"/>
              <a:gd name="adj6" fmla="val -16409"/>
              <a:gd name="adj7" fmla="val -207345"/>
              <a:gd name="adj8" fmla="val -2241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mj-lt"/>
              </a:rPr>
              <a:t>Say we select an orange point with prob 3/4. We can duplicate any orange point 4/3 times</a:t>
            </a:r>
          </a:p>
        </p:txBody>
      </p:sp>
      <p:sp>
        <p:nvSpPr>
          <p:cNvPr id="22" name="Oval 21">
            <a:extLst>
              <a:ext uri="{FF2B5EF4-FFF2-40B4-BE49-F238E27FC236}">
                <a16:creationId xmlns:a16="http://schemas.microsoft.com/office/drawing/2014/main" id="{E5D1B6B4-804B-106A-F1C5-AB1D432C33BE}"/>
              </a:ext>
            </a:extLst>
          </p:cNvPr>
          <p:cNvSpPr/>
          <p:nvPr/>
        </p:nvSpPr>
        <p:spPr>
          <a:xfrm>
            <a:off x="5447457" y="319825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3" name="Oval 22">
            <a:extLst>
              <a:ext uri="{FF2B5EF4-FFF2-40B4-BE49-F238E27FC236}">
                <a16:creationId xmlns:a16="http://schemas.microsoft.com/office/drawing/2014/main" id="{7DD9E8A7-3DF3-7BB0-ECEC-55229FA44118}"/>
              </a:ext>
            </a:extLst>
          </p:cNvPr>
          <p:cNvSpPr/>
          <p:nvPr/>
        </p:nvSpPr>
        <p:spPr>
          <a:xfrm>
            <a:off x="5446439" y="319539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4" name="Chord 23">
            <a:extLst>
              <a:ext uri="{FF2B5EF4-FFF2-40B4-BE49-F238E27FC236}">
                <a16:creationId xmlns:a16="http://schemas.microsoft.com/office/drawing/2014/main" id="{7AE43981-C2B4-61F1-E4C2-192CC87954E9}"/>
              </a:ext>
            </a:extLst>
          </p:cNvPr>
          <p:cNvSpPr/>
          <p:nvPr/>
        </p:nvSpPr>
        <p:spPr>
          <a:xfrm>
            <a:off x="5548862" y="3195396"/>
            <a:ext cx="73152" cy="73152"/>
          </a:xfrm>
          <a:prstGeom prst="chord">
            <a:avLst>
              <a:gd name="adj1" fmla="val 2940792"/>
              <a:gd name="adj2" fmla="val 13060999"/>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41" name="Oval 40">
            <a:extLst>
              <a:ext uri="{FF2B5EF4-FFF2-40B4-BE49-F238E27FC236}">
                <a16:creationId xmlns:a16="http://schemas.microsoft.com/office/drawing/2014/main" id="{B8A20DD1-B706-6049-225F-3A1B464F47E9}"/>
              </a:ext>
            </a:extLst>
          </p:cNvPr>
          <p:cNvSpPr/>
          <p:nvPr/>
        </p:nvSpPr>
        <p:spPr>
          <a:xfrm>
            <a:off x="5454244" y="368542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42" name="Oval 41">
            <a:extLst>
              <a:ext uri="{FF2B5EF4-FFF2-40B4-BE49-F238E27FC236}">
                <a16:creationId xmlns:a16="http://schemas.microsoft.com/office/drawing/2014/main" id="{84324FFB-4D92-877E-72CA-7811E557339B}"/>
              </a:ext>
            </a:extLst>
          </p:cNvPr>
          <p:cNvSpPr/>
          <p:nvPr/>
        </p:nvSpPr>
        <p:spPr>
          <a:xfrm>
            <a:off x="5452175" y="368606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51" name="Oval 50">
            <a:extLst>
              <a:ext uri="{FF2B5EF4-FFF2-40B4-BE49-F238E27FC236}">
                <a16:creationId xmlns:a16="http://schemas.microsoft.com/office/drawing/2014/main" id="{BDD4CC5D-7AD8-8654-4E72-2C4B51A0BAF5}"/>
              </a:ext>
            </a:extLst>
          </p:cNvPr>
          <p:cNvSpPr/>
          <p:nvPr/>
        </p:nvSpPr>
        <p:spPr>
          <a:xfrm>
            <a:off x="5449905" y="41605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58" name="Oval 57">
            <a:extLst>
              <a:ext uri="{FF2B5EF4-FFF2-40B4-BE49-F238E27FC236}">
                <a16:creationId xmlns:a16="http://schemas.microsoft.com/office/drawing/2014/main" id="{9825A7A5-5570-8AFE-D08E-B8F67BD571BB}"/>
              </a:ext>
            </a:extLst>
          </p:cNvPr>
          <p:cNvSpPr/>
          <p:nvPr/>
        </p:nvSpPr>
        <p:spPr>
          <a:xfrm>
            <a:off x="5447836" y="416115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0" name="Oval 59">
            <a:extLst>
              <a:ext uri="{FF2B5EF4-FFF2-40B4-BE49-F238E27FC236}">
                <a16:creationId xmlns:a16="http://schemas.microsoft.com/office/drawing/2014/main" id="{8CF2DC9F-5232-D946-C7C1-4C65B69BF808}"/>
              </a:ext>
            </a:extLst>
          </p:cNvPr>
          <p:cNvSpPr/>
          <p:nvPr/>
        </p:nvSpPr>
        <p:spPr>
          <a:xfrm>
            <a:off x="5446818" y="415829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5" name="Oval 64">
            <a:extLst>
              <a:ext uri="{FF2B5EF4-FFF2-40B4-BE49-F238E27FC236}">
                <a16:creationId xmlns:a16="http://schemas.microsoft.com/office/drawing/2014/main" id="{3ABBF060-B970-DEED-F051-59E3CD88A4F5}"/>
              </a:ext>
            </a:extLst>
          </p:cNvPr>
          <p:cNvSpPr/>
          <p:nvPr/>
        </p:nvSpPr>
        <p:spPr>
          <a:xfrm>
            <a:off x="5451595" y="446775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67" name="Oval 66">
            <a:extLst>
              <a:ext uri="{FF2B5EF4-FFF2-40B4-BE49-F238E27FC236}">
                <a16:creationId xmlns:a16="http://schemas.microsoft.com/office/drawing/2014/main" id="{9DC83876-6DCD-5A26-ADAC-468DB13965AA}"/>
              </a:ext>
            </a:extLst>
          </p:cNvPr>
          <p:cNvSpPr/>
          <p:nvPr/>
        </p:nvSpPr>
        <p:spPr>
          <a:xfrm>
            <a:off x="5449526" y="446840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8" name="Oval 67">
            <a:extLst>
              <a:ext uri="{FF2B5EF4-FFF2-40B4-BE49-F238E27FC236}">
                <a16:creationId xmlns:a16="http://schemas.microsoft.com/office/drawing/2014/main" id="{E0021414-3906-88E3-D158-B8547FEB57D6}"/>
              </a:ext>
            </a:extLst>
          </p:cNvPr>
          <p:cNvSpPr/>
          <p:nvPr/>
        </p:nvSpPr>
        <p:spPr>
          <a:xfrm>
            <a:off x="5448508" y="446554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0" name="Oval 69">
            <a:extLst>
              <a:ext uri="{FF2B5EF4-FFF2-40B4-BE49-F238E27FC236}">
                <a16:creationId xmlns:a16="http://schemas.microsoft.com/office/drawing/2014/main" id="{B8774336-512D-DFB2-63A9-8BC26EF1B2F3}"/>
              </a:ext>
            </a:extLst>
          </p:cNvPr>
          <p:cNvSpPr/>
          <p:nvPr/>
        </p:nvSpPr>
        <p:spPr>
          <a:xfrm>
            <a:off x="5448696" y="457912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1" name="Oval 70">
            <a:extLst>
              <a:ext uri="{FF2B5EF4-FFF2-40B4-BE49-F238E27FC236}">
                <a16:creationId xmlns:a16="http://schemas.microsoft.com/office/drawing/2014/main" id="{5CD46B0E-25CD-28BD-D4AB-5906CEC19391}"/>
              </a:ext>
            </a:extLst>
          </p:cNvPr>
          <p:cNvSpPr/>
          <p:nvPr/>
        </p:nvSpPr>
        <p:spPr>
          <a:xfrm>
            <a:off x="5446627" y="457977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2" name="Oval 71">
            <a:extLst>
              <a:ext uri="{FF2B5EF4-FFF2-40B4-BE49-F238E27FC236}">
                <a16:creationId xmlns:a16="http://schemas.microsoft.com/office/drawing/2014/main" id="{AEB48254-3A26-92BE-682A-173A4C2F53BC}"/>
              </a:ext>
            </a:extLst>
          </p:cNvPr>
          <p:cNvSpPr/>
          <p:nvPr/>
        </p:nvSpPr>
        <p:spPr>
          <a:xfrm>
            <a:off x="5445609" y="457691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4" name="Oval 73">
            <a:extLst>
              <a:ext uri="{FF2B5EF4-FFF2-40B4-BE49-F238E27FC236}">
                <a16:creationId xmlns:a16="http://schemas.microsoft.com/office/drawing/2014/main" id="{8476A89F-EA9E-1F4E-6E97-BE3FCB716DAB}"/>
              </a:ext>
            </a:extLst>
          </p:cNvPr>
          <p:cNvSpPr/>
          <p:nvPr/>
        </p:nvSpPr>
        <p:spPr>
          <a:xfrm>
            <a:off x="5451595" y="492707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5" name="Oval 74">
            <a:extLst>
              <a:ext uri="{FF2B5EF4-FFF2-40B4-BE49-F238E27FC236}">
                <a16:creationId xmlns:a16="http://schemas.microsoft.com/office/drawing/2014/main" id="{81093261-DD76-6DF0-23E8-43B2F44D0F88}"/>
              </a:ext>
            </a:extLst>
          </p:cNvPr>
          <p:cNvSpPr/>
          <p:nvPr/>
        </p:nvSpPr>
        <p:spPr>
          <a:xfrm>
            <a:off x="5449526" y="492772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6" name="Oval 75">
            <a:extLst>
              <a:ext uri="{FF2B5EF4-FFF2-40B4-BE49-F238E27FC236}">
                <a16:creationId xmlns:a16="http://schemas.microsoft.com/office/drawing/2014/main" id="{282831FC-83B1-6B1C-0C3A-476F003345B2}"/>
              </a:ext>
            </a:extLst>
          </p:cNvPr>
          <p:cNvSpPr/>
          <p:nvPr/>
        </p:nvSpPr>
        <p:spPr>
          <a:xfrm>
            <a:off x="5448508" y="492486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8" name="Oval 77">
            <a:extLst>
              <a:ext uri="{FF2B5EF4-FFF2-40B4-BE49-F238E27FC236}">
                <a16:creationId xmlns:a16="http://schemas.microsoft.com/office/drawing/2014/main" id="{7CDDF964-B2CD-ACF4-F163-5AEA0AB4D95E}"/>
              </a:ext>
            </a:extLst>
          </p:cNvPr>
          <p:cNvSpPr/>
          <p:nvPr/>
        </p:nvSpPr>
        <p:spPr>
          <a:xfrm>
            <a:off x="5447472" y="522338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9" name="Oval 78">
            <a:extLst>
              <a:ext uri="{FF2B5EF4-FFF2-40B4-BE49-F238E27FC236}">
                <a16:creationId xmlns:a16="http://schemas.microsoft.com/office/drawing/2014/main" id="{DEAC29F3-EF8B-C384-458F-7AE80A97F64C}"/>
              </a:ext>
            </a:extLst>
          </p:cNvPr>
          <p:cNvSpPr/>
          <p:nvPr/>
        </p:nvSpPr>
        <p:spPr>
          <a:xfrm>
            <a:off x="5445403" y="522403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0" name="Oval 79">
            <a:extLst>
              <a:ext uri="{FF2B5EF4-FFF2-40B4-BE49-F238E27FC236}">
                <a16:creationId xmlns:a16="http://schemas.microsoft.com/office/drawing/2014/main" id="{B2E73B5A-5EA4-621F-E08E-381FF70FF4CE}"/>
              </a:ext>
            </a:extLst>
          </p:cNvPr>
          <p:cNvSpPr/>
          <p:nvPr/>
        </p:nvSpPr>
        <p:spPr>
          <a:xfrm>
            <a:off x="5444385" y="522117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2" name="Freeform: Shape 121">
            <a:extLst>
              <a:ext uri="{FF2B5EF4-FFF2-40B4-BE49-F238E27FC236}">
                <a16:creationId xmlns:a16="http://schemas.microsoft.com/office/drawing/2014/main" id="{5D15E816-D12B-926D-B929-188F068FBAA5}"/>
              </a:ext>
            </a:extLst>
          </p:cNvPr>
          <p:cNvSpPr/>
          <p:nvPr/>
        </p:nvSpPr>
        <p:spPr>
          <a:xfrm>
            <a:off x="4721854" y="1709067"/>
            <a:ext cx="575680" cy="3694130"/>
          </a:xfrm>
          <a:custGeom>
            <a:avLst/>
            <a:gdLst>
              <a:gd name="connsiteX0" fmla="*/ 575592 w 575680"/>
              <a:gd name="connsiteY0" fmla="*/ 0 h 3694130"/>
              <a:gd name="connsiteX1" fmla="*/ 205281 w 575680"/>
              <a:gd name="connsiteY1" fmla="*/ 309560 h 3694130"/>
              <a:gd name="connsiteX2" fmla="*/ 72781 w 575680"/>
              <a:gd name="connsiteY2" fmla="*/ 1048245 h 3694130"/>
              <a:gd name="connsiteX3" fmla="*/ 241388 w 575680"/>
              <a:gd name="connsiteY3" fmla="*/ 1611995 h 3694130"/>
              <a:gd name="connsiteX4" fmla="*/ 770 w 575680"/>
              <a:gd name="connsiteY4" fmla="*/ 2254324 h 3694130"/>
              <a:gd name="connsiteX5" fmla="*/ 459803 w 575680"/>
              <a:gd name="connsiteY5" fmla="*/ 3088269 h 3694130"/>
              <a:gd name="connsiteX6" fmla="*/ 559153 w 575680"/>
              <a:gd name="connsiteY6" fmla="*/ 3694130 h 3694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680" h="3694130" extrusionOk="0">
                <a:moveTo>
                  <a:pt x="575592" y="0"/>
                </a:moveTo>
                <a:cubicBezTo>
                  <a:pt x="582958" y="309870"/>
                  <a:pt x="251103" y="137998"/>
                  <a:pt x="205281" y="309560"/>
                </a:cubicBezTo>
                <a:cubicBezTo>
                  <a:pt x="61178" y="466372"/>
                  <a:pt x="112509" y="805840"/>
                  <a:pt x="72781" y="1048245"/>
                </a:cubicBezTo>
                <a:cubicBezTo>
                  <a:pt x="89548" y="1252267"/>
                  <a:pt x="174608" y="1397342"/>
                  <a:pt x="241388" y="1611995"/>
                </a:cubicBezTo>
                <a:cubicBezTo>
                  <a:pt x="359629" y="1846558"/>
                  <a:pt x="29492" y="2053473"/>
                  <a:pt x="770" y="2254324"/>
                </a:cubicBezTo>
                <a:cubicBezTo>
                  <a:pt x="-36664" y="2385922"/>
                  <a:pt x="394394" y="2915007"/>
                  <a:pt x="459803" y="3088269"/>
                </a:cubicBezTo>
                <a:cubicBezTo>
                  <a:pt x="542469" y="3313658"/>
                  <a:pt x="472265" y="3578781"/>
                  <a:pt x="559153" y="3694130"/>
                </a:cubicBezTo>
              </a:path>
            </a:pathLst>
          </a:custGeom>
          <a:noFill/>
          <a:ln w="38100">
            <a:solidFill>
              <a:schemeClr val="tx1"/>
            </a:solidFill>
            <a:prstDash val="lgDashDot"/>
            <a:extLst>
              <a:ext uri="{C807C97D-BFC1-408E-A445-0C87EB9F89A2}">
                <ask:lineSketchStyleProps xmlns:ask="http://schemas.microsoft.com/office/drawing/2018/sketchyshapes" sd="2225865239">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 name="connsiteX0" fmla="*/ 687883 w 687976"/>
                      <a:gd name="connsiteY0" fmla="*/ 0 h 2386518"/>
                      <a:gd name="connsiteX1" fmla="*/ 317572 w 687976"/>
                      <a:gd name="connsiteY1" fmla="*/ 199985 h 2386518"/>
                      <a:gd name="connsiteX2" fmla="*/ 101944 w 687976"/>
                      <a:gd name="connsiteY2" fmla="*/ 692993 h 2386518"/>
                      <a:gd name="connsiteX3" fmla="*/ 339010 w 687976"/>
                      <a:gd name="connsiteY3" fmla="*/ 1180392 h 2386518"/>
                      <a:gd name="connsiteX4" fmla="*/ 594 w 687976"/>
                      <a:gd name="connsiteY4" fmla="*/ 1639582 h 2386518"/>
                      <a:gd name="connsiteX5" fmla="*/ 572094 w 687976"/>
                      <a:gd name="connsiteY5" fmla="*/ 1995114 h 2386518"/>
                      <a:gd name="connsiteX6" fmla="*/ 671444 w 687976"/>
                      <a:gd name="connsiteY6" fmla="*/ 2386518 h 2386518"/>
                      <a:gd name="connsiteX0" fmla="*/ 687883 w 687971"/>
                      <a:gd name="connsiteY0" fmla="*/ 0 h 2386518"/>
                      <a:gd name="connsiteX1" fmla="*/ 317572 w 687971"/>
                      <a:gd name="connsiteY1" fmla="*/ 199985 h 2386518"/>
                      <a:gd name="connsiteX2" fmla="*/ 185072 w 687971"/>
                      <a:gd name="connsiteY2" fmla="*/ 677198 h 2386518"/>
                      <a:gd name="connsiteX3" fmla="*/ 339010 w 687971"/>
                      <a:gd name="connsiteY3" fmla="*/ 1180392 h 2386518"/>
                      <a:gd name="connsiteX4" fmla="*/ 594 w 687971"/>
                      <a:gd name="connsiteY4" fmla="*/ 1639582 h 2386518"/>
                      <a:gd name="connsiteX5" fmla="*/ 572094 w 687971"/>
                      <a:gd name="connsiteY5" fmla="*/ 1995114 h 2386518"/>
                      <a:gd name="connsiteX6" fmla="*/ 671444 w 687971"/>
                      <a:gd name="connsiteY6" fmla="*/ 2386518 h 2386518"/>
                      <a:gd name="connsiteX0" fmla="*/ 687883 w 687971"/>
                      <a:gd name="connsiteY0" fmla="*/ 0 h 2386518"/>
                      <a:gd name="connsiteX1" fmla="*/ 317572 w 687971"/>
                      <a:gd name="connsiteY1" fmla="*/ 199985 h 2386518"/>
                      <a:gd name="connsiteX2" fmla="*/ 185072 w 687971"/>
                      <a:gd name="connsiteY2" fmla="*/ 677198 h 2386518"/>
                      <a:gd name="connsiteX3" fmla="*/ 353679 w 687971"/>
                      <a:gd name="connsiteY3" fmla="*/ 1041397 h 2386518"/>
                      <a:gd name="connsiteX4" fmla="*/ 594 w 687971"/>
                      <a:gd name="connsiteY4" fmla="*/ 1639582 h 2386518"/>
                      <a:gd name="connsiteX5" fmla="*/ 572094 w 687971"/>
                      <a:gd name="connsiteY5" fmla="*/ 1995114 h 2386518"/>
                      <a:gd name="connsiteX6" fmla="*/ 671444 w 687971"/>
                      <a:gd name="connsiteY6" fmla="*/ 2386518 h 2386518"/>
                      <a:gd name="connsiteX0" fmla="*/ 575592 w 575680"/>
                      <a:gd name="connsiteY0" fmla="*/ 0 h 2386518"/>
                      <a:gd name="connsiteX1" fmla="*/ 205281 w 575680"/>
                      <a:gd name="connsiteY1" fmla="*/ 199985 h 2386518"/>
                      <a:gd name="connsiteX2" fmla="*/ 72781 w 575680"/>
                      <a:gd name="connsiteY2" fmla="*/ 677198 h 2386518"/>
                      <a:gd name="connsiteX3" fmla="*/ 241388 w 575680"/>
                      <a:gd name="connsiteY3" fmla="*/ 1041397 h 2386518"/>
                      <a:gd name="connsiteX4" fmla="*/ 770 w 575680"/>
                      <a:gd name="connsiteY4" fmla="*/ 1456361 h 2386518"/>
                      <a:gd name="connsiteX5" fmla="*/ 459803 w 575680"/>
                      <a:gd name="connsiteY5" fmla="*/ 1995114 h 2386518"/>
                      <a:gd name="connsiteX6" fmla="*/ 559153 w 575680"/>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680" h="2386518">
                        <a:moveTo>
                          <a:pt x="575592" y="0"/>
                        </a:moveTo>
                        <a:cubicBezTo>
                          <a:pt x="581516" y="173214"/>
                          <a:pt x="289083" y="87119"/>
                          <a:pt x="205281" y="199985"/>
                        </a:cubicBezTo>
                        <a:cubicBezTo>
                          <a:pt x="121479" y="312851"/>
                          <a:pt x="66763" y="536963"/>
                          <a:pt x="72781" y="677198"/>
                        </a:cubicBezTo>
                        <a:cubicBezTo>
                          <a:pt x="78799" y="817433"/>
                          <a:pt x="170791" y="903232"/>
                          <a:pt x="241388" y="1041397"/>
                        </a:cubicBezTo>
                        <a:cubicBezTo>
                          <a:pt x="311985" y="1179562"/>
                          <a:pt x="20484" y="1325588"/>
                          <a:pt x="770" y="1456361"/>
                        </a:cubicBezTo>
                        <a:cubicBezTo>
                          <a:pt x="-18944" y="1587134"/>
                          <a:pt x="345878" y="1855127"/>
                          <a:pt x="459803" y="1995114"/>
                        </a:cubicBezTo>
                        <a:cubicBezTo>
                          <a:pt x="573728" y="2135101"/>
                          <a:pt x="500261" y="2315814"/>
                          <a:pt x="559153" y="2386518"/>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23" name="Oval 122">
            <a:extLst>
              <a:ext uri="{FF2B5EF4-FFF2-40B4-BE49-F238E27FC236}">
                <a16:creationId xmlns:a16="http://schemas.microsoft.com/office/drawing/2014/main" id="{E9F3FB0C-DD04-DF7E-86BD-8C26344DFCA4}"/>
              </a:ext>
            </a:extLst>
          </p:cNvPr>
          <p:cNvSpPr/>
          <p:nvPr/>
        </p:nvSpPr>
        <p:spPr>
          <a:xfrm>
            <a:off x="5453381" y="368725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4" name="Oval 123">
            <a:extLst>
              <a:ext uri="{FF2B5EF4-FFF2-40B4-BE49-F238E27FC236}">
                <a16:creationId xmlns:a16="http://schemas.microsoft.com/office/drawing/2014/main" id="{8706A478-BCB6-9644-4020-F66613F3D33F}"/>
              </a:ext>
            </a:extLst>
          </p:cNvPr>
          <p:cNvSpPr/>
          <p:nvPr/>
        </p:nvSpPr>
        <p:spPr>
          <a:xfrm>
            <a:off x="5451312" y="368789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5" name="Oval 124">
            <a:extLst>
              <a:ext uri="{FF2B5EF4-FFF2-40B4-BE49-F238E27FC236}">
                <a16:creationId xmlns:a16="http://schemas.microsoft.com/office/drawing/2014/main" id="{995048F9-383E-755B-7856-600BBB2915D0}"/>
              </a:ext>
            </a:extLst>
          </p:cNvPr>
          <p:cNvSpPr/>
          <p:nvPr/>
        </p:nvSpPr>
        <p:spPr>
          <a:xfrm>
            <a:off x="5450294" y="368504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7" name="Oval 126">
            <a:extLst>
              <a:ext uri="{FF2B5EF4-FFF2-40B4-BE49-F238E27FC236}">
                <a16:creationId xmlns:a16="http://schemas.microsoft.com/office/drawing/2014/main" id="{9E521422-F54B-FEA7-E613-DA757A400D7E}"/>
              </a:ext>
            </a:extLst>
          </p:cNvPr>
          <p:cNvSpPr/>
          <p:nvPr/>
        </p:nvSpPr>
        <p:spPr>
          <a:xfrm>
            <a:off x="5449905" y="41599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8" name="Oval 127">
            <a:extLst>
              <a:ext uri="{FF2B5EF4-FFF2-40B4-BE49-F238E27FC236}">
                <a16:creationId xmlns:a16="http://schemas.microsoft.com/office/drawing/2014/main" id="{6B718B6B-314B-0328-7B2B-61B98CDA0723}"/>
              </a:ext>
            </a:extLst>
          </p:cNvPr>
          <p:cNvSpPr/>
          <p:nvPr/>
        </p:nvSpPr>
        <p:spPr>
          <a:xfrm>
            <a:off x="5447836" y="416055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9" name="Oval 128">
            <a:extLst>
              <a:ext uri="{FF2B5EF4-FFF2-40B4-BE49-F238E27FC236}">
                <a16:creationId xmlns:a16="http://schemas.microsoft.com/office/drawing/2014/main" id="{75C64ADA-59B0-0E17-2423-D7107B6A0C03}"/>
              </a:ext>
            </a:extLst>
          </p:cNvPr>
          <p:cNvSpPr/>
          <p:nvPr/>
        </p:nvSpPr>
        <p:spPr>
          <a:xfrm>
            <a:off x="5446818" y="415769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0" name="Chord 129">
            <a:extLst>
              <a:ext uri="{FF2B5EF4-FFF2-40B4-BE49-F238E27FC236}">
                <a16:creationId xmlns:a16="http://schemas.microsoft.com/office/drawing/2014/main" id="{EBD3053C-8618-1BDA-7B40-E7311C746E1A}"/>
              </a:ext>
            </a:extLst>
          </p:cNvPr>
          <p:cNvSpPr/>
          <p:nvPr/>
        </p:nvSpPr>
        <p:spPr>
          <a:xfrm>
            <a:off x="5549241" y="4157698"/>
            <a:ext cx="73152" cy="73152"/>
          </a:xfrm>
          <a:prstGeom prst="chord">
            <a:avLst>
              <a:gd name="adj1" fmla="val 2940792"/>
              <a:gd name="adj2" fmla="val 13060999"/>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1" name="Oval 130">
            <a:extLst>
              <a:ext uri="{FF2B5EF4-FFF2-40B4-BE49-F238E27FC236}">
                <a16:creationId xmlns:a16="http://schemas.microsoft.com/office/drawing/2014/main" id="{F3E510D9-091C-A35C-02C5-702C93FD0693}"/>
              </a:ext>
            </a:extLst>
          </p:cNvPr>
          <p:cNvSpPr/>
          <p:nvPr/>
        </p:nvSpPr>
        <p:spPr>
          <a:xfrm>
            <a:off x="5451228" y="446883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2" name="Oval 131">
            <a:extLst>
              <a:ext uri="{FF2B5EF4-FFF2-40B4-BE49-F238E27FC236}">
                <a16:creationId xmlns:a16="http://schemas.microsoft.com/office/drawing/2014/main" id="{885E3C05-E278-B391-84D0-37314D9DEB81}"/>
              </a:ext>
            </a:extLst>
          </p:cNvPr>
          <p:cNvSpPr/>
          <p:nvPr/>
        </p:nvSpPr>
        <p:spPr>
          <a:xfrm>
            <a:off x="5449159" y="446948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3" name="Oval 132">
            <a:extLst>
              <a:ext uri="{FF2B5EF4-FFF2-40B4-BE49-F238E27FC236}">
                <a16:creationId xmlns:a16="http://schemas.microsoft.com/office/drawing/2014/main" id="{4DAC34D6-A1F7-9037-EFAB-40821558118E}"/>
              </a:ext>
            </a:extLst>
          </p:cNvPr>
          <p:cNvSpPr/>
          <p:nvPr/>
        </p:nvSpPr>
        <p:spPr>
          <a:xfrm>
            <a:off x="5448141" y="446662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4" name="Chord 133">
            <a:extLst>
              <a:ext uri="{FF2B5EF4-FFF2-40B4-BE49-F238E27FC236}">
                <a16:creationId xmlns:a16="http://schemas.microsoft.com/office/drawing/2014/main" id="{658AAB2C-CD8A-BC3B-16EF-2314A7E8B341}"/>
              </a:ext>
            </a:extLst>
          </p:cNvPr>
          <p:cNvSpPr/>
          <p:nvPr/>
        </p:nvSpPr>
        <p:spPr>
          <a:xfrm>
            <a:off x="5550564" y="4466625"/>
            <a:ext cx="73152" cy="73152"/>
          </a:xfrm>
          <a:prstGeom prst="chord">
            <a:avLst>
              <a:gd name="adj1" fmla="val 2940792"/>
              <a:gd name="adj2" fmla="val 13060999"/>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5" name="Oval 134">
            <a:extLst>
              <a:ext uri="{FF2B5EF4-FFF2-40B4-BE49-F238E27FC236}">
                <a16:creationId xmlns:a16="http://schemas.microsoft.com/office/drawing/2014/main" id="{9962B4C5-BF56-E2DF-7898-CA63BF4A404F}"/>
              </a:ext>
            </a:extLst>
          </p:cNvPr>
          <p:cNvSpPr/>
          <p:nvPr/>
        </p:nvSpPr>
        <p:spPr>
          <a:xfrm>
            <a:off x="5451228" y="458098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6" name="Oval 135">
            <a:extLst>
              <a:ext uri="{FF2B5EF4-FFF2-40B4-BE49-F238E27FC236}">
                <a16:creationId xmlns:a16="http://schemas.microsoft.com/office/drawing/2014/main" id="{E630B25B-4BA3-B98B-3313-79088ABBE200}"/>
              </a:ext>
            </a:extLst>
          </p:cNvPr>
          <p:cNvSpPr/>
          <p:nvPr/>
        </p:nvSpPr>
        <p:spPr>
          <a:xfrm>
            <a:off x="5449159" y="458163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7" name="Oval 136">
            <a:extLst>
              <a:ext uri="{FF2B5EF4-FFF2-40B4-BE49-F238E27FC236}">
                <a16:creationId xmlns:a16="http://schemas.microsoft.com/office/drawing/2014/main" id="{95813807-4B7F-0F21-24D1-0D85B39F9DB5}"/>
              </a:ext>
            </a:extLst>
          </p:cNvPr>
          <p:cNvSpPr/>
          <p:nvPr/>
        </p:nvSpPr>
        <p:spPr>
          <a:xfrm>
            <a:off x="5448141" y="457877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8" name="Chord 137">
            <a:extLst>
              <a:ext uri="{FF2B5EF4-FFF2-40B4-BE49-F238E27FC236}">
                <a16:creationId xmlns:a16="http://schemas.microsoft.com/office/drawing/2014/main" id="{D6B701DA-D268-3029-0215-665029D2ED53}"/>
              </a:ext>
            </a:extLst>
          </p:cNvPr>
          <p:cNvSpPr/>
          <p:nvPr/>
        </p:nvSpPr>
        <p:spPr>
          <a:xfrm>
            <a:off x="5550564" y="4578776"/>
            <a:ext cx="73152" cy="73152"/>
          </a:xfrm>
          <a:prstGeom prst="chord">
            <a:avLst>
              <a:gd name="adj1" fmla="val 2940792"/>
              <a:gd name="adj2" fmla="val 13060999"/>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9" name="Oval 158">
            <a:extLst>
              <a:ext uri="{FF2B5EF4-FFF2-40B4-BE49-F238E27FC236}">
                <a16:creationId xmlns:a16="http://schemas.microsoft.com/office/drawing/2014/main" id="{C5CBA09A-8E0C-A5DC-8089-9BB200104B96}"/>
              </a:ext>
            </a:extLst>
          </p:cNvPr>
          <p:cNvSpPr/>
          <p:nvPr/>
        </p:nvSpPr>
        <p:spPr>
          <a:xfrm>
            <a:off x="5450960" y="492700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60" name="Oval 159">
            <a:extLst>
              <a:ext uri="{FF2B5EF4-FFF2-40B4-BE49-F238E27FC236}">
                <a16:creationId xmlns:a16="http://schemas.microsoft.com/office/drawing/2014/main" id="{640754F6-E565-B59E-2A05-8EFA572BBE55}"/>
              </a:ext>
            </a:extLst>
          </p:cNvPr>
          <p:cNvSpPr/>
          <p:nvPr/>
        </p:nvSpPr>
        <p:spPr>
          <a:xfrm>
            <a:off x="5448891" y="4927653"/>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1" name="Oval 160">
            <a:extLst>
              <a:ext uri="{FF2B5EF4-FFF2-40B4-BE49-F238E27FC236}">
                <a16:creationId xmlns:a16="http://schemas.microsoft.com/office/drawing/2014/main" id="{134FCB87-B083-C306-39AA-6E588D332AAF}"/>
              </a:ext>
            </a:extLst>
          </p:cNvPr>
          <p:cNvSpPr/>
          <p:nvPr/>
        </p:nvSpPr>
        <p:spPr>
          <a:xfrm>
            <a:off x="5447873" y="492479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2" name="Chord 161">
            <a:extLst>
              <a:ext uri="{FF2B5EF4-FFF2-40B4-BE49-F238E27FC236}">
                <a16:creationId xmlns:a16="http://schemas.microsoft.com/office/drawing/2014/main" id="{964DAB57-707D-8886-548F-1D015ED668C8}"/>
              </a:ext>
            </a:extLst>
          </p:cNvPr>
          <p:cNvSpPr/>
          <p:nvPr/>
        </p:nvSpPr>
        <p:spPr>
          <a:xfrm>
            <a:off x="5550296" y="4924796"/>
            <a:ext cx="73152" cy="73152"/>
          </a:xfrm>
          <a:prstGeom prst="chord">
            <a:avLst>
              <a:gd name="adj1" fmla="val 2940792"/>
              <a:gd name="adj2" fmla="val 13060999"/>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3" name="Oval 162">
            <a:extLst>
              <a:ext uri="{FF2B5EF4-FFF2-40B4-BE49-F238E27FC236}">
                <a16:creationId xmlns:a16="http://schemas.microsoft.com/office/drawing/2014/main" id="{EEA240C3-65DA-2773-5A3B-DE266F8D0D94}"/>
              </a:ext>
            </a:extLst>
          </p:cNvPr>
          <p:cNvSpPr/>
          <p:nvPr/>
        </p:nvSpPr>
        <p:spPr>
          <a:xfrm>
            <a:off x="5449504" y="522222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64" name="Oval 163">
            <a:extLst>
              <a:ext uri="{FF2B5EF4-FFF2-40B4-BE49-F238E27FC236}">
                <a16:creationId xmlns:a16="http://schemas.microsoft.com/office/drawing/2014/main" id="{BE42E340-5589-E9D8-3B1C-65BCF0349B3E}"/>
              </a:ext>
            </a:extLst>
          </p:cNvPr>
          <p:cNvSpPr/>
          <p:nvPr/>
        </p:nvSpPr>
        <p:spPr>
          <a:xfrm>
            <a:off x="5447435" y="522287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5" name="Oval 164">
            <a:extLst>
              <a:ext uri="{FF2B5EF4-FFF2-40B4-BE49-F238E27FC236}">
                <a16:creationId xmlns:a16="http://schemas.microsoft.com/office/drawing/2014/main" id="{C3C925A9-05DD-D1CE-2811-375E20860B29}"/>
              </a:ext>
            </a:extLst>
          </p:cNvPr>
          <p:cNvSpPr/>
          <p:nvPr/>
        </p:nvSpPr>
        <p:spPr>
          <a:xfrm>
            <a:off x="5446417" y="52200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6" name="Chord 165">
            <a:extLst>
              <a:ext uri="{FF2B5EF4-FFF2-40B4-BE49-F238E27FC236}">
                <a16:creationId xmlns:a16="http://schemas.microsoft.com/office/drawing/2014/main" id="{C680FDA8-D380-190B-2227-5AA8C7D1C762}"/>
              </a:ext>
            </a:extLst>
          </p:cNvPr>
          <p:cNvSpPr/>
          <p:nvPr/>
        </p:nvSpPr>
        <p:spPr>
          <a:xfrm>
            <a:off x="5548840" y="5220017"/>
            <a:ext cx="73152" cy="73152"/>
          </a:xfrm>
          <a:prstGeom prst="chord">
            <a:avLst>
              <a:gd name="adj1" fmla="val 2940792"/>
              <a:gd name="adj2" fmla="val 13060999"/>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Tree>
    <p:extLst>
      <p:ext uri="{BB962C8B-B14F-4D97-AF65-F5344CB8AC3E}">
        <p14:creationId xmlns:p14="http://schemas.microsoft.com/office/powerpoint/2010/main" val="242363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9" grpId="0" animBg="1"/>
      <p:bldP spid="10" grpId="0" animBg="1"/>
      <p:bldP spid="11" grpId="0" animBg="1"/>
      <p:bldP spid="13" grpId="0" animBg="1"/>
      <p:bldP spid="14" grpId="0" animBg="1"/>
      <p:bldP spid="15" grpId="0" animBg="1"/>
      <p:bldP spid="17" grpId="0" animBg="1"/>
      <p:bldP spid="18" grpId="0" animBg="1"/>
      <p:bldP spid="19" grpId="0" animBg="1"/>
      <p:bldP spid="21" grpId="0" animBg="1"/>
      <p:bldP spid="24" grpId="0" animBg="1"/>
      <p:bldP spid="122" grpId="0" animBg="1"/>
      <p:bldP spid="130" grpId="0" animBg="1"/>
      <p:bldP spid="134" grpId="0" animBg="1"/>
      <p:bldP spid="138" grpId="0" animBg="1"/>
      <p:bldP spid="162" grpId="0" animBg="1"/>
      <p:bldP spid="16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7" name="Straight Connector 236">
            <a:extLst>
              <a:ext uri="{FF2B5EF4-FFF2-40B4-BE49-F238E27FC236}">
                <a16:creationId xmlns:a16="http://schemas.microsoft.com/office/drawing/2014/main" id="{8421BE94-97EC-DD2D-FB20-14BCF2A37071}"/>
              </a:ext>
            </a:extLst>
          </p:cNvPr>
          <p:cNvCxnSpPr>
            <a:cxnSpLocks/>
          </p:cNvCxnSpPr>
          <p:nvPr/>
        </p:nvCxnSpPr>
        <p:spPr>
          <a:xfrm>
            <a:off x="3633611" y="6419481"/>
            <a:ext cx="4895935" cy="35019"/>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27" name="Multiplication Sign 26">
            <a:extLst>
              <a:ext uri="{FF2B5EF4-FFF2-40B4-BE49-F238E27FC236}">
                <a16:creationId xmlns:a16="http://schemas.microsoft.com/office/drawing/2014/main" id="{EEA92579-382C-9976-ADBD-83A642D57B51}"/>
              </a:ext>
            </a:extLst>
          </p:cNvPr>
          <p:cNvSpPr/>
          <p:nvPr/>
        </p:nvSpPr>
        <p:spPr>
          <a:xfrm>
            <a:off x="2144269" y="231964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 name="Multiplication Sign 27">
            <a:extLst>
              <a:ext uri="{FF2B5EF4-FFF2-40B4-BE49-F238E27FC236}">
                <a16:creationId xmlns:a16="http://schemas.microsoft.com/office/drawing/2014/main" id="{99993DC6-6F0F-8389-3DE2-FEBB6222E79A}"/>
              </a:ext>
            </a:extLst>
          </p:cNvPr>
          <p:cNvSpPr/>
          <p:nvPr/>
        </p:nvSpPr>
        <p:spPr>
          <a:xfrm>
            <a:off x="2144269" y="273207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 name="Multiplication Sign 28">
            <a:extLst>
              <a:ext uri="{FF2B5EF4-FFF2-40B4-BE49-F238E27FC236}">
                <a16:creationId xmlns:a16="http://schemas.microsoft.com/office/drawing/2014/main" id="{703EAF17-DCCC-D390-1958-7F87FE34E8F7}"/>
              </a:ext>
            </a:extLst>
          </p:cNvPr>
          <p:cNvSpPr/>
          <p:nvPr/>
        </p:nvSpPr>
        <p:spPr>
          <a:xfrm>
            <a:off x="2144269" y="2855133"/>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 name="Multiplication Sign 29">
            <a:extLst>
              <a:ext uri="{FF2B5EF4-FFF2-40B4-BE49-F238E27FC236}">
                <a16:creationId xmlns:a16="http://schemas.microsoft.com/office/drawing/2014/main" id="{6A2A1252-1366-5201-D1DA-805BBA31195F}"/>
              </a:ext>
            </a:extLst>
          </p:cNvPr>
          <p:cNvSpPr/>
          <p:nvPr/>
        </p:nvSpPr>
        <p:spPr>
          <a:xfrm>
            <a:off x="2144269" y="305207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 name="Multiplication Sign 30">
            <a:extLst>
              <a:ext uri="{FF2B5EF4-FFF2-40B4-BE49-F238E27FC236}">
                <a16:creationId xmlns:a16="http://schemas.microsoft.com/office/drawing/2014/main" id="{051EE154-BB26-04A8-42E9-1C0AEE2A4B3C}"/>
              </a:ext>
            </a:extLst>
          </p:cNvPr>
          <p:cNvSpPr/>
          <p:nvPr/>
        </p:nvSpPr>
        <p:spPr>
          <a:xfrm>
            <a:off x="2144269" y="335543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2" name="Multiplication Sign 31">
            <a:extLst>
              <a:ext uri="{FF2B5EF4-FFF2-40B4-BE49-F238E27FC236}">
                <a16:creationId xmlns:a16="http://schemas.microsoft.com/office/drawing/2014/main" id="{CC4B5377-FF4F-0041-0C66-655FFF68B605}"/>
              </a:ext>
            </a:extLst>
          </p:cNvPr>
          <p:cNvSpPr/>
          <p:nvPr/>
        </p:nvSpPr>
        <p:spPr>
          <a:xfrm>
            <a:off x="2144269" y="3890929"/>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3" name="Multiplication Sign 32">
            <a:extLst>
              <a:ext uri="{FF2B5EF4-FFF2-40B4-BE49-F238E27FC236}">
                <a16:creationId xmlns:a16="http://schemas.microsoft.com/office/drawing/2014/main" id="{83B148AF-0509-FDE0-B04F-4F0263FBD12F}"/>
              </a:ext>
            </a:extLst>
          </p:cNvPr>
          <p:cNvSpPr/>
          <p:nvPr/>
        </p:nvSpPr>
        <p:spPr>
          <a:xfrm>
            <a:off x="2144269" y="190139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4" name="Plus Sign 33">
            <a:extLst>
              <a:ext uri="{FF2B5EF4-FFF2-40B4-BE49-F238E27FC236}">
                <a16:creationId xmlns:a16="http://schemas.microsoft.com/office/drawing/2014/main" id="{20CD8BED-EE96-8B81-3A7E-C3E469E8D5BA}"/>
              </a:ext>
            </a:extLst>
          </p:cNvPr>
          <p:cNvSpPr/>
          <p:nvPr/>
        </p:nvSpPr>
        <p:spPr>
          <a:xfrm>
            <a:off x="2144269" y="315681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5" name="Plus Sign 34">
            <a:extLst>
              <a:ext uri="{FF2B5EF4-FFF2-40B4-BE49-F238E27FC236}">
                <a16:creationId xmlns:a16="http://schemas.microsoft.com/office/drawing/2014/main" id="{AFA24F12-5780-DA2A-FF9D-3A7ACA6B5448}"/>
              </a:ext>
            </a:extLst>
          </p:cNvPr>
          <p:cNvSpPr/>
          <p:nvPr/>
        </p:nvSpPr>
        <p:spPr>
          <a:xfrm>
            <a:off x="2144269" y="364378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6" name="Plus Sign 35">
            <a:extLst>
              <a:ext uri="{FF2B5EF4-FFF2-40B4-BE49-F238E27FC236}">
                <a16:creationId xmlns:a16="http://schemas.microsoft.com/office/drawing/2014/main" id="{C07AA722-3EAE-868E-1C4A-B428748FF233}"/>
              </a:ext>
            </a:extLst>
          </p:cNvPr>
          <p:cNvSpPr/>
          <p:nvPr/>
        </p:nvSpPr>
        <p:spPr>
          <a:xfrm>
            <a:off x="2144269" y="411769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7" name="Plus Sign 36">
            <a:extLst>
              <a:ext uri="{FF2B5EF4-FFF2-40B4-BE49-F238E27FC236}">
                <a16:creationId xmlns:a16="http://schemas.microsoft.com/office/drawing/2014/main" id="{831FFD13-BF18-567E-8CD5-C58F9DE67828}"/>
              </a:ext>
            </a:extLst>
          </p:cNvPr>
          <p:cNvSpPr/>
          <p:nvPr/>
        </p:nvSpPr>
        <p:spPr>
          <a:xfrm>
            <a:off x="2144269" y="429432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8" name="Plus Sign 37">
            <a:extLst>
              <a:ext uri="{FF2B5EF4-FFF2-40B4-BE49-F238E27FC236}">
                <a16:creationId xmlns:a16="http://schemas.microsoft.com/office/drawing/2014/main" id="{0B4C7067-6E9C-7F54-A8C9-D7520FBAF8ED}"/>
              </a:ext>
            </a:extLst>
          </p:cNvPr>
          <p:cNvSpPr/>
          <p:nvPr/>
        </p:nvSpPr>
        <p:spPr>
          <a:xfrm>
            <a:off x="2144269" y="442641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9" name="Plus Sign 38">
            <a:extLst>
              <a:ext uri="{FF2B5EF4-FFF2-40B4-BE49-F238E27FC236}">
                <a16:creationId xmlns:a16="http://schemas.microsoft.com/office/drawing/2014/main" id="{035970CF-4BFA-ED57-D420-C0A3507EA316}"/>
              </a:ext>
            </a:extLst>
          </p:cNvPr>
          <p:cNvSpPr/>
          <p:nvPr/>
        </p:nvSpPr>
        <p:spPr>
          <a:xfrm>
            <a:off x="2144269" y="470728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40" name="Plus Sign 39">
            <a:extLst>
              <a:ext uri="{FF2B5EF4-FFF2-40B4-BE49-F238E27FC236}">
                <a16:creationId xmlns:a16="http://schemas.microsoft.com/office/drawing/2014/main" id="{0379940B-3354-0FCF-A561-CFC931BF0B46}"/>
              </a:ext>
            </a:extLst>
          </p:cNvPr>
          <p:cNvSpPr/>
          <p:nvPr/>
        </p:nvSpPr>
        <p:spPr>
          <a:xfrm>
            <a:off x="2144269" y="51789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cxnSp>
        <p:nvCxnSpPr>
          <p:cNvPr id="44" name="Straight Connector 43">
            <a:extLst>
              <a:ext uri="{FF2B5EF4-FFF2-40B4-BE49-F238E27FC236}">
                <a16:creationId xmlns:a16="http://schemas.microsoft.com/office/drawing/2014/main" id="{3A34BCEA-86C9-9771-356C-AEDCEE5AC51E}"/>
              </a:ext>
            </a:extLst>
          </p:cNvPr>
          <p:cNvCxnSpPr>
            <a:cxnSpLocks/>
          </p:cNvCxnSpPr>
          <p:nvPr/>
        </p:nvCxnSpPr>
        <p:spPr>
          <a:xfrm>
            <a:off x="431800" y="5681133"/>
            <a:ext cx="11167533" cy="46567"/>
          </a:xfrm>
          <a:prstGeom prst="line">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E395F0E6-0359-762E-4E4D-6F157D714521}"/>
              </a:ext>
            </a:extLst>
          </p:cNvPr>
          <p:cNvCxnSpPr>
            <a:cxnSpLocks/>
          </p:cNvCxnSpPr>
          <p:nvPr/>
        </p:nvCxnSpPr>
        <p:spPr>
          <a:xfrm>
            <a:off x="2658879" y="3628689"/>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5F9ED4F4-2CE4-D3C5-D998-2F3DE4739D34}"/>
                  </a:ext>
                </a:extLst>
              </p:cNvPr>
              <p:cNvSpPr txBox="1"/>
              <p:nvPr/>
            </p:nvSpPr>
            <p:spPr>
              <a:xfrm>
                <a:off x="2362391" y="3200563"/>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=0</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54" name="TextBox 53">
                <a:extLst>
                  <a:ext uri="{FF2B5EF4-FFF2-40B4-BE49-F238E27FC236}">
                    <a16:creationId xmlns:a16="http://schemas.microsoft.com/office/drawing/2014/main" id="{5F9ED4F4-2CE4-D3C5-D998-2F3DE4739D34}"/>
                  </a:ext>
                </a:extLst>
              </p:cNvPr>
              <p:cNvSpPr txBox="1">
                <a:spLocks noRot="1" noChangeAspect="1" noMove="1" noResize="1" noEditPoints="1" noAdjustHandles="1" noChangeArrowheads="1" noChangeShapeType="1" noTextEdit="1"/>
              </p:cNvSpPr>
              <p:nvPr/>
            </p:nvSpPr>
            <p:spPr>
              <a:xfrm>
                <a:off x="2362391" y="3200563"/>
                <a:ext cx="1384995" cy="369332"/>
              </a:xfrm>
              <a:prstGeom prst="rect">
                <a:avLst/>
              </a:prstGeom>
              <a:blipFill>
                <a:blip r:embed="rId2"/>
                <a:stretch>
                  <a:fillRect/>
                </a:stretch>
              </a:blipFill>
            </p:spPr>
            <p:txBody>
              <a:bodyPr/>
              <a:lstStyle/>
              <a:p>
                <a:r>
                  <a:rPr lang="en-US">
                    <a:noFill/>
                  </a:rPr>
                  <a:t> </a:t>
                </a:r>
              </a:p>
            </p:txBody>
          </p:sp>
        </mc:Fallback>
      </mc:AlternateContent>
      <p:sp>
        <p:nvSpPr>
          <p:cNvPr id="55" name="TextBox 54">
            <a:extLst>
              <a:ext uri="{FF2B5EF4-FFF2-40B4-BE49-F238E27FC236}">
                <a16:creationId xmlns:a16="http://schemas.microsoft.com/office/drawing/2014/main" id="{B6406AC7-55B5-19D9-9F62-3EE806861068}"/>
              </a:ext>
            </a:extLst>
          </p:cNvPr>
          <p:cNvSpPr txBox="1"/>
          <p:nvPr/>
        </p:nvSpPr>
        <p:spPr>
          <a:xfrm>
            <a:off x="2457206" y="3656017"/>
            <a:ext cx="1200785" cy="646331"/>
          </a:xfrm>
          <a:prstGeom prst="rect">
            <a:avLst/>
          </a:prstGeom>
          <a:noFill/>
        </p:spPr>
        <p:txBody>
          <a:bodyPr wrap="square" rtlCol="0">
            <a:spAutoFit/>
          </a:bodyPr>
          <a:lstStyle/>
          <a:p>
            <a:pPr algn="ctr"/>
            <a:r>
              <a:rPr lang="en-US" dirty="0">
                <a:latin typeface="+mj-lt"/>
              </a:rPr>
              <a:t>Selection based on X</a:t>
            </a:r>
          </a:p>
        </p:txBody>
      </p:sp>
      <p:sp>
        <p:nvSpPr>
          <p:cNvPr id="57" name="Freeform: Shape 56">
            <a:extLst>
              <a:ext uri="{FF2B5EF4-FFF2-40B4-BE49-F238E27FC236}">
                <a16:creationId xmlns:a16="http://schemas.microsoft.com/office/drawing/2014/main" id="{5D4079AD-0B7C-1F38-40A9-A1A79D208FF5}"/>
              </a:ext>
            </a:extLst>
          </p:cNvPr>
          <p:cNvSpPr/>
          <p:nvPr/>
        </p:nvSpPr>
        <p:spPr>
          <a:xfrm>
            <a:off x="355007" y="1754665"/>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59" name="Straight Connector 58">
            <a:extLst>
              <a:ext uri="{FF2B5EF4-FFF2-40B4-BE49-F238E27FC236}">
                <a16:creationId xmlns:a16="http://schemas.microsoft.com/office/drawing/2014/main" id="{A9026791-9B86-A2F7-7E20-4B297E34F07D}"/>
              </a:ext>
            </a:extLst>
          </p:cNvPr>
          <p:cNvCxnSpPr>
            <a:cxnSpLocks/>
          </p:cNvCxnSpPr>
          <p:nvPr/>
        </p:nvCxnSpPr>
        <p:spPr>
          <a:xfrm flipV="1">
            <a:off x="1145920"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4BCE5F-5201-6BAD-A3B3-5C2C6A56ED15}"/>
                  </a:ext>
                </a:extLst>
              </p:cNvPr>
              <p:cNvSpPr txBox="1"/>
              <p:nvPr/>
            </p:nvSpPr>
            <p:spPr>
              <a:xfrm>
                <a:off x="97916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61" name="TextBox 60">
                <a:extLst>
                  <a:ext uri="{FF2B5EF4-FFF2-40B4-BE49-F238E27FC236}">
                    <a16:creationId xmlns:a16="http://schemas.microsoft.com/office/drawing/2014/main" id="{C44BCE5F-5201-6BAD-A3B3-5C2C6A56ED15}"/>
                  </a:ext>
                </a:extLst>
              </p:cNvPr>
              <p:cNvSpPr txBox="1">
                <a:spLocks noRot="1" noChangeAspect="1" noMove="1" noResize="1" noEditPoints="1" noAdjustHandles="1" noChangeArrowheads="1" noChangeShapeType="1" noTextEdit="1"/>
              </p:cNvSpPr>
              <p:nvPr/>
            </p:nvSpPr>
            <p:spPr>
              <a:xfrm>
                <a:off x="979163" y="867794"/>
                <a:ext cx="633891" cy="387927"/>
              </a:xfrm>
              <a:prstGeom prst="rect">
                <a:avLst/>
              </a:prstGeom>
              <a:blipFill>
                <a:blip r:embed="rId3"/>
                <a:stretch>
                  <a:fillRect/>
                </a:stretch>
              </a:blipFill>
            </p:spPr>
            <p:txBody>
              <a:bodyPr/>
              <a:lstStyle/>
              <a:p>
                <a:r>
                  <a:rPr lang="en-US">
                    <a:noFill/>
                  </a:rPr>
                  <a:t> </a:t>
                </a:r>
              </a:p>
            </p:txBody>
          </p:sp>
        </mc:Fallback>
      </mc:AlternateContent>
      <p:sp>
        <p:nvSpPr>
          <p:cNvPr id="81" name="Multiplication Sign 80">
            <a:extLst>
              <a:ext uri="{FF2B5EF4-FFF2-40B4-BE49-F238E27FC236}">
                <a16:creationId xmlns:a16="http://schemas.microsoft.com/office/drawing/2014/main" id="{9BD2FC51-95C9-BEA4-3574-10430E548442}"/>
              </a:ext>
            </a:extLst>
          </p:cNvPr>
          <p:cNvSpPr/>
          <p:nvPr/>
        </p:nvSpPr>
        <p:spPr>
          <a:xfrm>
            <a:off x="2144269" y="261855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2" name="Multiplication Sign 81">
            <a:extLst>
              <a:ext uri="{FF2B5EF4-FFF2-40B4-BE49-F238E27FC236}">
                <a16:creationId xmlns:a16="http://schemas.microsoft.com/office/drawing/2014/main" id="{5219C919-045F-F127-1070-09FA29270361}"/>
              </a:ext>
            </a:extLst>
          </p:cNvPr>
          <p:cNvSpPr/>
          <p:nvPr/>
        </p:nvSpPr>
        <p:spPr>
          <a:xfrm>
            <a:off x="2144269" y="295740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3" name="Plus Sign 82">
            <a:extLst>
              <a:ext uri="{FF2B5EF4-FFF2-40B4-BE49-F238E27FC236}">
                <a16:creationId xmlns:a16="http://schemas.microsoft.com/office/drawing/2014/main" id="{E97051DA-D8F4-5183-B854-7653411939B2}"/>
              </a:ext>
            </a:extLst>
          </p:cNvPr>
          <p:cNvSpPr/>
          <p:nvPr/>
        </p:nvSpPr>
        <p:spPr>
          <a:xfrm>
            <a:off x="2144269" y="453880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84" name="Plus Sign 83">
            <a:extLst>
              <a:ext uri="{FF2B5EF4-FFF2-40B4-BE49-F238E27FC236}">
                <a16:creationId xmlns:a16="http://schemas.microsoft.com/office/drawing/2014/main" id="{3D11AD4A-342C-00A2-AB01-D61AF5C0FE1A}"/>
              </a:ext>
            </a:extLst>
          </p:cNvPr>
          <p:cNvSpPr/>
          <p:nvPr/>
        </p:nvSpPr>
        <p:spPr>
          <a:xfrm>
            <a:off x="2144269" y="488299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85" name="Oval 84">
            <a:extLst>
              <a:ext uri="{FF2B5EF4-FFF2-40B4-BE49-F238E27FC236}">
                <a16:creationId xmlns:a16="http://schemas.microsoft.com/office/drawing/2014/main" id="{0CFB601F-6BB9-45B9-C72A-1C161436B3FC}"/>
              </a:ext>
            </a:extLst>
          </p:cNvPr>
          <p:cNvSpPr/>
          <p:nvPr/>
        </p:nvSpPr>
        <p:spPr>
          <a:xfrm>
            <a:off x="1180429" y="237383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6" name="Oval 85">
            <a:extLst>
              <a:ext uri="{FF2B5EF4-FFF2-40B4-BE49-F238E27FC236}">
                <a16:creationId xmlns:a16="http://schemas.microsoft.com/office/drawing/2014/main" id="{8922F5A4-2BF8-1FEF-F947-41180242D27F}"/>
              </a:ext>
            </a:extLst>
          </p:cNvPr>
          <p:cNvSpPr/>
          <p:nvPr/>
        </p:nvSpPr>
        <p:spPr>
          <a:xfrm>
            <a:off x="1180429" y="278626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7" name="Oval 86">
            <a:extLst>
              <a:ext uri="{FF2B5EF4-FFF2-40B4-BE49-F238E27FC236}">
                <a16:creationId xmlns:a16="http://schemas.microsoft.com/office/drawing/2014/main" id="{75FB31A2-345D-B27E-386D-D6DA21E377F6}"/>
              </a:ext>
            </a:extLst>
          </p:cNvPr>
          <p:cNvSpPr/>
          <p:nvPr/>
        </p:nvSpPr>
        <p:spPr>
          <a:xfrm>
            <a:off x="1180429" y="29093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8" name="Oval 87">
            <a:extLst>
              <a:ext uri="{FF2B5EF4-FFF2-40B4-BE49-F238E27FC236}">
                <a16:creationId xmlns:a16="http://schemas.microsoft.com/office/drawing/2014/main" id="{731BA6A3-02F8-0A60-8444-79913F71E8ED}"/>
              </a:ext>
            </a:extLst>
          </p:cNvPr>
          <p:cNvSpPr/>
          <p:nvPr/>
        </p:nvSpPr>
        <p:spPr>
          <a:xfrm>
            <a:off x="1180429" y="310626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9" name="Oval 88">
            <a:extLst>
              <a:ext uri="{FF2B5EF4-FFF2-40B4-BE49-F238E27FC236}">
                <a16:creationId xmlns:a16="http://schemas.microsoft.com/office/drawing/2014/main" id="{775F5C3C-2C14-A34E-9DCE-CF42247E3185}"/>
              </a:ext>
            </a:extLst>
          </p:cNvPr>
          <p:cNvSpPr/>
          <p:nvPr/>
        </p:nvSpPr>
        <p:spPr>
          <a:xfrm>
            <a:off x="1180429" y="340962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0" name="Oval 89">
            <a:extLst>
              <a:ext uri="{FF2B5EF4-FFF2-40B4-BE49-F238E27FC236}">
                <a16:creationId xmlns:a16="http://schemas.microsoft.com/office/drawing/2014/main" id="{0323EF78-B463-00A4-E26F-250F86711A65}"/>
              </a:ext>
            </a:extLst>
          </p:cNvPr>
          <p:cNvSpPr/>
          <p:nvPr/>
        </p:nvSpPr>
        <p:spPr>
          <a:xfrm>
            <a:off x="1180429" y="39451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1" name="Oval 90">
            <a:extLst>
              <a:ext uri="{FF2B5EF4-FFF2-40B4-BE49-F238E27FC236}">
                <a16:creationId xmlns:a16="http://schemas.microsoft.com/office/drawing/2014/main" id="{B4BA914C-65B2-85BF-B69D-841149A2B43D}"/>
              </a:ext>
            </a:extLst>
          </p:cNvPr>
          <p:cNvSpPr/>
          <p:nvPr/>
        </p:nvSpPr>
        <p:spPr>
          <a:xfrm>
            <a:off x="1180429" y="195557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2" name="Oval 91">
            <a:extLst>
              <a:ext uri="{FF2B5EF4-FFF2-40B4-BE49-F238E27FC236}">
                <a16:creationId xmlns:a16="http://schemas.microsoft.com/office/drawing/2014/main" id="{8845C0DB-7E33-6E10-C661-316B5B0E57ED}"/>
              </a:ext>
            </a:extLst>
          </p:cNvPr>
          <p:cNvSpPr/>
          <p:nvPr/>
        </p:nvSpPr>
        <p:spPr>
          <a:xfrm>
            <a:off x="1180429" y="321100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3" name="Oval 92">
            <a:extLst>
              <a:ext uri="{FF2B5EF4-FFF2-40B4-BE49-F238E27FC236}">
                <a16:creationId xmlns:a16="http://schemas.microsoft.com/office/drawing/2014/main" id="{F455FD22-195B-B4D8-CE5F-41694754316E}"/>
              </a:ext>
            </a:extLst>
          </p:cNvPr>
          <p:cNvSpPr/>
          <p:nvPr/>
        </p:nvSpPr>
        <p:spPr>
          <a:xfrm>
            <a:off x="1180429" y="36979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4" name="Oval 93">
            <a:extLst>
              <a:ext uri="{FF2B5EF4-FFF2-40B4-BE49-F238E27FC236}">
                <a16:creationId xmlns:a16="http://schemas.microsoft.com/office/drawing/2014/main" id="{7D16DEDB-D9AB-0A5D-8E8F-19ED2088855E}"/>
              </a:ext>
            </a:extLst>
          </p:cNvPr>
          <p:cNvSpPr/>
          <p:nvPr/>
        </p:nvSpPr>
        <p:spPr>
          <a:xfrm>
            <a:off x="1180429" y="417188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5" name="Oval 94">
            <a:extLst>
              <a:ext uri="{FF2B5EF4-FFF2-40B4-BE49-F238E27FC236}">
                <a16:creationId xmlns:a16="http://schemas.microsoft.com/office/drawing/2014/main" id="{E48287A7-9E39-D428-8C4F-1C8B57ACC5D2}"/>
              </a:ext>
            </a:extLst>
          </p:cNvPr>
          <p:cNvSpPr/>
          <p:nvPr/>
        </p:nvSpPr>
        <p:spPr>
          <a:xfrm>
            <a:off x="1180429" y="43485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6" name="Oval 95">
            <a:extLst>
              <a:ext uri="{FF2B5EF4-FFF2-40B4-BE49-F238E27FC236}">
                <a16:creationId xmlns:a16="http://schemas.microsoft.com/office/drawing/2014/main" id="{8B96E267-FD4F-7528-B3E2-E6C604CB1091}"/>
              </a:ext>
            </a:extLst>
          </p:cNvPr>
          <p:cNvSpPr/>
          <p:nvPr/>
        </p:nvSpPr>
        <p:spPr>
          <a:xfrm>
            <a:off x="1180429" y="44806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7" name="Oval 96">
            <a:extLst>
              <a:ext uri="{FF2B5EF4-FFF2-40B4-BE49-F238E27FC236}">
                <a16:creationId xmlns:a16="http://schemas.microsoft.com/office/drawing/2014/main" id="{AC2C73B3-386C-D172-1575-E5DBC1D805BA}"/>
              </a:ext>
            </a:extLst>
          </p:cNvPr>
          <p:cNvSpPr/>
          <p:nvPr/>
        </p:nvSpPr>
        <p:spPr>
          <a:xfrm>
            <a:off x="1180429" y="47614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8" name="Oval 97">
            <a:extLst>
              <a:ext uri="{FF2B5EF4-FFF2-40B4-BE49-F238E27FC236}">
                <a16:creationId xmlns:a16="http://schemas.microsoft.com/office/drawing/2014/main" id="{DC1E782B-8247-E1C6-633A-7567652426E8}"/>
              </a:ext>
            </a:extLst>
          </p:cNvPr>
          <p:cNvSpPr/>
          <p:nvPr/>
        </p:nvSpPr>
        <p:spPr>
          <a:xfrm>
            <a:off x="1180429" y="523315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99" name="Oval 98">
            <a:extLst>
              <a:ext uri="{FF2B5EF4-FFF2-40B4-BE49-F238E27FC236}">
                <a16:creationId xmlns:a16="http://schemas.microsoft.com/office/drawing/2014/main" id="{FDBE11A9-3BA4-4370-D66C-B0C85A095E55}"/>
              </a:ext>
            </a:extLst>
          </p:cNvPr>
          <p:cNvSpPr/>
          <p:nvPr/>
        </p:nvSpPr>
        <p:spPr>
          <a:xfrm>
            <a:off x="1180429" y="26727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0" name="Oval 99">
            <a:extLst>
              <a:ext uri="{FF2B5EF4-FFF2-40B4-BE49-F238E27FC236}">
                <a16:creationId xmlns:a16="http://schemas.microsoft.com/office/drawing/2014/main" id="{56BAC54B-5C5B-88FF-444D-14710ECFE1CC}"/>
              </a:ext>
            </a:extLst>
          </p:cNvPr>
          <p:cNvSpPr/>
          <p:nvPr/>
        </p:nvSpPr>
        <p:spPr>
          <a:xfrm>
            <a:off x="1180429" y="301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1" name="Oval 100">
            <a:extLst>
              <a:ext uri="{FF2B5EF4-FFF2-40B4-BE49-F238E27FC236}">
                <a16:creationId xmlns:a16="http://schemas.microsoft.com/office/drawing/2014/main" id="{BD5D82C3-2A56-FB4E-BF57-D32E21A272CD}"/>
              </a:ext>
            </a:extLst>
          </p:cNvPr>
          <p:cNvSpPr/>
          <p:nvPr/>
        </p:nvSpPr>
        <p:spPr>
          <a:xfrm>
            <a:off x="1180429" y="459299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02" name="Oval 101">
            <a:extLst>
              <a:ext uri="{FF2B5EF4-FFF2-40B4-BE49-F238E27FC236}">
                <a16:creationId xmlns:a16="http://schemas.microsoft.com/office/drawing/2014/main" id="{95EB9BB8-AEC7-08F3-3F2A-B91D531EF1E6}"/>
              </a:ext>
            </a:extLst>
          </p:cNvPr>
          <p:cNvSpPr/>
          <p:nvPr/>
        </p:nvSpPr>
        <p:spPr>
          <a:xfrm>
            <a:off x="1180429" y="493718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03" name="Multiplication Sign 102">
            <a:extLst>
              <a:ext uri="{FF2B5EF4-FFF2-40B4-BE49-F238E27FC236}">
                <a16:creationId xmlns:a16="http://schemas.microsoft.com/office/drawing/2014/main" id="{7EB76019-72FD-F139-81F7-A02C4D18BEDE}"/>
              </a:ext>
            </a:extLst>
          </p:cNvPr>
          <p:cNvSpPr/>
          <p:nvPr/>
        </p:nvSpPr>
        <p:spPr>
          <a:xfrm>
            <a:off x="4455571" y="231889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4" name="Multiplication Sign 103">
            <a:extLst>
              <a:ext uri="{FF2B5EF4-FFF2-40B4-BE49-F238E27FC236}">
                <a16:creationId xmlns:a16="http://schemas.microsoft.com/office/drawing/2014/main" id="{6F009802-9A38-9D3A-171A-2E046B601B5B}"/>
              </a:ext>
            </a:extLst>
          </p:cNvPr>
          <p:cNvSpPr/>
          <p:nvPr/>
        </p:nvSpPr>
        <p:spPr>
          <a:xfrm>
            <a:off x="4455571" y="273132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5" name="Multiplication Sign 104">
            <a:extLst>
              <a:ext uri="{FF2B5EF4-FFF2-40B4-BE49-F238E27FC236}">
                <a16:creationId xmlns:a16="http://schemas.microsoft.com/office/drawing/2014/main" id="{061E2487-8687-1B14-5B45-EA4E7C958863}"/>
              </a:ext>
            </a:extLst>
          </p:cNvPr>
          <p:cNvSpPr/>
          <p:nvPr/>
        </p:nvSpPr>
        <p:spPr>
          <a:xfrm>
            <a:off x="4455571" y="285438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6" name="Multiplication Sign 105">
            <a:extLst>
              <a:ext uri="{FF2B5EF4-FFF2-40B4-BE49-F238E27FC236}">
                <a16:creationId xmlns:a16="http://schemas.microsoft.com/office/drawing/2014/main" id="{3DB6320B-E6F5-F8E3-D3B8-27D5D512986E}"/>
              </a:ext>
            </a:extLst>
          </p:cNvPr>
          <p:cNvSpPr/>
          <p:nvPr/>
        </p:nvSpPr>
        <p:spPr>
          <a:xfrm>
            <a:off x="4455571" y="3051324"/>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7" name="Multiplication Sign 106">
            <a:extLst>
              <a:ext uri="{FF2B5EF4-FFF2-40B4-BE49-F238E27FC236}">
                <a16:creationId xmlns:a16="http://schemas.microsoft.com/office/drawing/2014/main" id="{157D27E3-5905-1404-7687-52877F386079}"/>
              </a:ext>
            </a:extLst>
          </p:cNvPr>
          <p:cNvSpPr/>
          <p:nvPr/>
        </p:nvSpPr>
        <p:spPr>
          <a:xfrm>
            <a:off x="4455571" y="335468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8" name="Multiplication Sign 107">
            <a:extLst>
              <a:ext uri="{FF2B5EF4-FFF2-40B4-BE49-F238E27FC236}">
                <a16:creationId xmlns:a16="http://schemas.microsoft.com/office/drawing/2014/main" id="{9A56736C-FF45-91A7-12CA-86A1CBCD5037}"/>
              </a:ext>
            </a:extLst>
          </p:cNvPr>
          <p:cNvSpPr/>
          <p:nvPr/>
        </p:nvSpPr>
        <p:spPr>
          <a:xfrm>
            <a:off x="445557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9" name="Multiplication Sign 108">
            <a:extLst>
              <a:ext uri="{FF2B5EF4-FFF2-40B4-BE49-F238E27FC236}">
                <a16:creationId xmlns:a16="http://schemas.microsoft.com/office/drawing/2014/main" id="{6F80E243-E0C9-4825-81A0-4A88718B2F5D}"/>
              </a:ext>
            </a:extLst>
          </p:cNvPr>
          <p:cNvSpPr/>
          <p:nvPr/>
        </p:nvSpPr>
        <p:spPr>
          <a:xfrm>
            <a:off x="445557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0" name="Plus Sign 109">
            <a:extLst>
              <a:ext uri="{FF2B5EF4-FFF2-40B4-BE49-F238E27FC236}">
                <a16:creationId xmlns:a16="http://schemas.microsoft.com/office/drawing/2014/main" id="{D4C810E3-0F05-35F7-3657-D94B0A311BCF}"/>
              </a:ext>
            </a:extLst>
          </p:cNvPr>
          <p:cNvSpPr/>
          <p:nvPr/>
        </p:nvSpPr>
        <p:spPr>
          <a:xfrm>
            <a:off x="445557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1" name="Plus Sign 110">
            <a:extLst>
              <a:ext uri="{FF2B5EF4-FFF2-40B4-BE49-F238E27FC236}">
                <a16:creationId xmlns:a16="http://schemas.microsoft.com/office/drawing/2014/main" id="{5394FC76-FB7F-6B0E-47A5-4C74E07DD421}"/>
              </a:ext>
            </a:extLst>
          </p:cNvPr>
          <p:cNvSpPr/>
          <p:nvPr/>
        </p:nvSpPr>
        <p:spPr>
          <a:xfrm>
            <a:off x="445557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2" name="Plus Sign 111">
            <a:extLst>
              <a:ext uri="{FF2B5EF4-FFF2-40B4-BE49-F238E27FC236}">
                <a16:creationId xmlns:a16="http://schemas.microsoft.com/office/drawing/2014/main" id="{2DC8F9C7-8449-9D16-27A6-C13872910C2F}"/>
              </a:ext>
            </a:extLst>
          </p:cNvPr>
          <p:cNvSpPr/>
          <p:nvPr/>
        </p:nvSpPr>
        <p:spPr>
          <a:xfrm>
            <a:off x="445557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3" name="Plus Sign 112">
            <a:extLst>
              <a:ext uri="{FF2B5EF4-FFF2-40B4-BE49-F238E27FC236}">
                <a16:creationId xmlns:a16="http://schemas.microsoft.com/office/drawing/2014/main" id="{ABC98AC2-5131-9691-EE59-27FDFC973269}"/>
              </a:ext>
            </a:extLst>
          </p:cNvPr>
          <p:cNvSpPr/>
          <p:nvPr/>
        </p:nvSpPr>
        <p:spPr>
          <a:xfrm>
            <a:off x="4455571" y="429356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4" name="Plus Sign 113">
            <a:extLst>
              <a:ext uri="{FF2B5EF4-FFF2-40B4-BE49-F238E27FC236}">
                <a16:creationId xmlns:a16="http://schemas.microsoft.com/office/drawing/2014/main" id="{7209B0D0-4ED7-4926-D827-9F18B8A7704E}"/>
              </a:ext>
            </a:extLst>
          </p:cNvPr>
          <p:cNvSpPr/>
          <p:nvPr/>
        </p:nvSpPr>
        <p:spPr>
          <a:xfrm>
            <a:off x="445557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5" name="Plus Sign 114">
            <a:extLst>
              <a:ext uri="{FF2B5EF4-FFF2-40B4-BE49-F238E27FC236}">
                <a16:creationId xmlns:a16="http://schemas.microsoft.com/office/drawing/2014/main" id="{68A0710E-B3FD-6FB9-A74C-51171E597A0C}"/>
              </a:ext>
            </a:extLst>
          </p:cNvPr>
          <p:cNvSpPr/>
          <p:nvPr/>
        </p:nvSpPr>
        <p:spPr>
          <a:xfrm>
            <a:off x="4455571" y="47065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6" name="Plus Sign 115">
            <a:extLst>
              <a:ext uri="{FF2B5EF4-FFF2-40B4-BE49-F238E27FC236}">
                <a16:creationId xmlns:a16="http://schemas.microsoft.com/office/drawing/2014/main" id="{A3738A7C-B6C0-2C83-F115-A4AC476A7E74}"/>
              </a:ext>
            </a:extLst>
          </p:cNvPr>
          <p:cNvSpPr/>
          <p:nvPr/>
        </p:nvSpPr>
        <p:spPr>
          <a:xfrm>
            <a:off x="445557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17" name="Multiplication Sign 116">
            <a:extLst>
              <a:ext uri="{FF2B5EF4-FFF2-40B4-BE49-F238E27FC236}">
                <a16:creationId xmlns:a16="http://schemas.microsoft.com/office/drawing/2014/main" id="{D2EEB75B-9189-0CB2-9BF8-DE6AF4470987}"/>
              </a:ext>
            </a:extLst>
          </p:cNvPr>
          <p:cNvSpPr/>
          <p:nvPr/>
        </p:nvSpPr>
        <p:spPr>
          <a:xfrm>
            <a:off x="445557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8" name="Multiplication Sign 117">
            <a:extLst>
              <a:ext uri="{FF2B5EF4-FFF2-40B4-BE49-F238E27FC236}">
                <a16:creationId xmlns:a16="http://schemas.microsoft.com/office/drawing/2014/main" id="{42256F97-F8BF-6F25-2C8F-82E70B24718B}"/>
              </a:ext>
            </a:extLst>
          </p:cNvPr>
          <p:cNvSpPr/>
          <p:nvPr/>
        </p:nvSpPr>
        <p:spPr>
          <a:xfrm>
            <a:off x="445557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9" name="Plus Sign 118">
            <a:extLst>
              <a:ext uri="{FF2B5EF4-FFF2-40B4-BE49-F238E27FC236}">
                <a16:creationId xmlns:a16="http://schemas.microsoft.com/office/drawing/2014/main" id="{22119A2E-C191-591C-8B23-5F02F950207F}"/>
              </a:ext>
            </a:extLst>
          </p:cNvPr>
          <p:cNvSpPr/>
          <p:nvPr/>
        </p:nvSpPr>
        <p:spPr>
          <a:xfrm>
            <a:off x="445557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0" name="Plus Sign 119">
            <a:extLst>
              <a:ext uri="{FF2B5EF4-FFF2-40B4-BE49-F238E27FC236}">
                <a16:creationId xmlns:a16="http://schemas.microsoft.com/office/drawing/2014/main" id="{F3C621C2-F9A2-F625-8DAD-BBD4750F26F5}"/>
              </a:ext>
            </a:extLst>
          </p:cNvPr>
          <p:cNvSpPr/>
          <p:nvPr/>
        </p:nvSpPr>
        <p:spPr>
          <a:xfrm>
            <a:off x="445557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9" name="Multiplication Sign 138">
            <a:extLst>
              <a:ext uri="{FF2B5EF4-FFF2-40B4-BE49-F238E27FC236}">
                <a16:creationId xmlns:a16="http://schemas.microsoft.com/office/drawing/2014/main" id="{FD1E919F-BBA1-AEC3-48D5-13611BF5187C}"/>
              </a:ext>
            </a:extLst>
          </p:cNvPr>
          <p:cNvSpPr/>
          <p:nvPr/>
        </p:nvSpPr>
        <p:spPr>
          <a:xfrm>
            <a:off x="10011731" y="231889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0" name="Multiplication Sign 139">
            <a:extLst>
              <a:ext uri="{FF2B5EF4-FFF2-40B4-BE49-F238E27FC236}">
                <a16:creationId xmlns:a16="http://schemas.microsoft.com/office/drawing/2014/main" id="{F6680D46-D292-959F-3071-1F06B40E8E49}"/>
              </a:ext>
            </a:extLst>
          </p:cNvPr>
          <p:cNvSpPr/>
          <p:nvPr/>
        </p:nvSpPr>
        <p:spPr>
          <a:xfrm>
            <a:off x="10011731" y="273132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1" name="Multiplication Sign 140">
            <a:extLst>
              <a:ext uri="{FF2B5EF4-FFF2-40B4-BE49-F238E27FC236}">
                <a16:creationId xmlns:a16="http://schemas.microsoft.com/office/drawing/2014/main" id="{608D3F9E-C50B-B56F-A3BD-A08D36744E71}"/>
              </a:ext>
            </a:extLst>
          </p:cNvPr>
          <p:cNvSpPr/>
          <p:nvPr/>
        </p:nvSpPr>
        <p:spPr>
          <a:xfrm>
            <a:off x="10011731" y="2854381"/>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2" name="Multiplication Sign 141">
            <a:extLst>
              <a:ext uri="{FF2B5EF4-FFF2-40B4-BE49-F238E27FC236}">
                <a16:creationId xmlns:a16="http://schemas.microsoft.com/office/drawing/2014/main" id="{5508C955-CE31-B622-88F1-2D6A301212DC}"/>
              </a:ext>
            </a:extLst>
          </p:cNvPr>
          <p:cNvSpPr/>
          <p:nvPr/>
        </p:nvSpPr>
        <p:spPr>
          <a:xfrm>
            <a:off x="10011731" y="3051324"/>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3" name="Multiplication Sign 142">
            <a:extLst>
              <a:ext uri="{FF2B5EF4-FFF2-40B4-BE49-F238E27FC236}">
                <a16:creationId xmlns:a16="http://schemas.microsoft.com/office/drawing/2014/main" id="{7C47F96D-FFED-7F74-F890-EEF84B05A3E9}"/>
              </a:ext>
            </a:extLst>
          </p:cNvPr>
          <p:cNvSpPr/>
          <p:nvPr/>
        </p:nvSpPr>
        <p:spPr>
          <a:xfrm>
            <a:off x="10011731" y="335468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4" name="Multiplication Sign 143">
            <a:extLst>
              <a:ext uri="{FF2B5EF4-FFF2-40B4-BE49-F238E27FC236}">
                <a16:creationId xmlns:a16="http://schemas.microsoft.com/office/drawing/2014/main" id="{D281ECB4-A308-889B-FFE2-A38230D07B69}"/>
              </a:ext>
            </a:extLst>
          </p:cNvPr>
          <p:cNvSpPr/>
          <p:nvPr/>
        </p:nvSpPr>
        <p:spPr>
          <a:xfrm>
            <a:off x="10011731" y="3890177"/>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5" name="Multiplication Sign 144">
            <a:extLst>
              <a:ext uri="{FF2B5EF4-FFF2-40B4-BE49-F238E27FC236}">
                <a16:creationId xmlns:a16="http://schemas.microsoft.com/office/drawing/2014/main" id="{7780D8C8-B249-66B8-FFF8-A931E512198E}"/>
              </a:ext>
            </a:extLst>
          </p:cNvPr>
          <p:cNvSpPr/>
          <p:nvPr/>
        </p:nvSpPr>
        <p:spPr>
          <a:xfrm>
            <a:off x="10011731" y="190063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6" name="Plus Sign 145">
            <a:extLst>
              <a:ext uri="{FF2B5EF4-FFF2-40B4-BE49-F238E27FC236}">
                <a16:creationId xmlns:a16="http://schemas.microsoft.com/office/drawing/2014/main" id="{5D337644-60B5-D013-2179-E5160AA08CEA}"/>
              </a:ext>
            </a:extLst>
          </p:cNvPr>
          <p:cNvSpPr/>
          <p:nvPr/>
        </p:nvSpPr>
        <p:spPr>
          <a:xfrm>
            <a:off x="10011731" y="3156062"/>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7" name="Plus Sign 146">
            <a:extLst>
              <a:ext uri="{FF2B5EF4-FFF2-40B4-BE49-F238E27FC236}">
                <a16:creationId xmlns:a16="http://schemas.microsoft.com/office/drawing/2014/main" id="{5DF7BEFE-F0D2-3A84-DDE8-6AD9A2D1C050}"/>
              </a:ext>
            </a:extLst>
          </p:cNvPr>
          <p:cNvSpPr/>
          <p:nvPr/>
        </p:nvSpPr>
        <p:spPr>
          <a:xfrm>
            <a:off x="10011731" y="364303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8" name="Plus Sign 147">
            <a:extLst>
              <a:ext uri="{FF2B5EF4-FFF2-40B4-BE49-F238E27FC236}">
                <a16:creationId xmlns:a16="http://schemas.microsoft.com/office/drawing/2014/main" id="{7FE1B560-945F-ED14-7F28-54696F2DF578}"/>
              </a:ext>
            </a:extLst>
          </p:cNvPr>
          <p:cNvSpPr/>
          <p:nvPr/>
        </p:nvSpPr>
        <p:spPr>
          <a:xfrm>
            <a:off x="10011731" y="4116940"/>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49" name="Plus Sign 148">
            <a:extLst>
              <a:ext uri="{FF2B5EF4-FFF2-40B4-BE49-F238E27FC236}">
                <a16:creationId xmlns:a16="http://schemas.microsoft.com/office/drawing/2014/main" id="{C1BF2AA2-A256-BA12-B71A-142A9415EC74}"/>
              </a:ext>
            </a:extLst>
          </p:cNvPr>
          <p:cNvSpPr/>
          <p:nvPr/>
        </p:nvSpPr>
        <p:spPr>
          <a:xfrm>
            <a:off x="10011731" y="4293568"/>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0" name="Plus Sign 149">
            <a:extLst>
              <a:ext uri="{FF2B5EF4-FFF2-40B4-BE49-F238E27FC236}">
                <a16:creationId xmlns:a16="http://schemas.microsoft.com/office/drawing/2014/main" id="{7F6F9B23-9E65-973C-BB3D-7558F7B8B40F}"/>
              </a:ext>
            </a:extLst>
          </p:cNvPr>
          <p:cNvSpPr/>
          <p:nvPr/>
        </p:nvSpPr>
        <p:spPr>
          <a:xfrm>
            <a:off x="10011731" y="4425667"/>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1" name="Plus Sign 150">
            <a:extLst>
              <a:ext uri="{FF2B5EF4-FFF2-40B4-BE49-F238E27FC236}">
                <a16:creationId xmlns:a16="http://schemas.microsoft.com/office/drawing/2014/main" id="{208F1248-7B50-F23F-1D7F-564DC5FB4F2E}"/>
              </a:ext>
            </a:extLst>
          </p:cNvPr>
          <p:cNvSpPr/>
          <p:nvPr/>
        </p:nvSpPr>
        <p:spPr>
          <a:xfrm>
            <a:off x="10011731" y="4706534"/>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2" name="Plus Sign 151">
            <a:extLst>
              <a:ext uri="{FF2B5EF4-FFF2-40B4-BE49-F238E27FC236}">
                <a16:creationId xmlns:a16="http://schemas.microsoft.com/office/drawing/2014/main" id="{F4E826F0-12B5-32C9-CA65-5E33278EDA15}"/>
              </a:ext>
            </a:extLst>
          </p:cNvPr>
          <p:cNvSpPr/>
          <p:nvPr/>
        </p:nvSpPr>
        <p:spPr>
          <a:xfrm>
            <a:off x="10011731" y="5178216"/>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3" name="Multiplication Sign 152">
            <a:extLst>
              <a:ext uri="{FF2B5EF4-FFF2-40B4-BE49-F238E27FC236}">
                <a16:creationId xmlns:a16="http://schemas.microsoft.com/office/drawing/2014/main" id="{1C35E0FA-BA3B-8CC1-9D91-820CF1CBC962}"/>
              </a:ext>
            </a:extLst>
          </p:cNvPr>
          <p:cNvSpPr/>
          <p:nvPr/>
        </p:nvSpPr>
        <p:spPr>
          <a:xfrm>
            <a:off x="10011731" y="2617806"/>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4" name="Multiplication Sign 153">
            <a:extLst>
              <a:ext uri="{FF2B5EF4-FFF2-40B4-BE49-F238E27FC236}">
                <a16:creationId xmlns:a16="http://schemas.microsoft.com/office/drawing/2014/main" id="{325F4CF3-1554-A185-CA55-4B660998AA50}"/>
              </a:ext>
            </a:extLst>
          </p:cNvPr>
          <p:cNvSpPr/>
          <p:nvPr/>
        </p:nvSpPr>
        <p:spPr>
          <a:xfrm>
            <a:off x="10011731" y="2956650"/>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5" name="Plus Sign 154">
            <a:extLst>
              <a:ext uri="{FF2B5EF4-FFF2-40B4-BE49-F238E27FC236}">
                <a16:creationId xmlns:a16="http://schemas.microsoft.com/office/drawing/2014/main" id="{7586CB17-787A-3E37-96DC-DAC91CEF6EB7}"/>
              </a:ext>
            </a:extLst>
          </p:cNvPr>
          <p:cNvSpPr/>
          <p:nvPr/>
        </p:nvSpPr>
        <p:spPr>
          <a:xfrm>
            <a:off x="10011731" y="4538051"/>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56" name="Plus Sign 155">
            <a:extLst>
              <a:ext uri="{FF2B5EF4-FFF2-40B4-BE49-F238E27FC236}">
                <a16:creationId xmlns:a16="http://schemas.microsoft.com/office/drawing/2014/main" id="{CA15FE5D-D1BA-FAE3-FD33-AD036E2E0722}"/>
              </a:ext>
            </a:extLst>
          </p:cNvPr>
          <p:cNvSpPr/>
          <p:nvPr/>
        </p:nvSpPr>
        <p:spPr>
          <a:xfrm>
            <a:off x="10011731" y="4882243"/>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cxnSp>
        <p:nvCxnSpPr>
          <p:cNvPr id="157" name="Straight Connector 156">
            <a:extLst>
              <a:ext uri="{FF2B5EF4-FFF2-40B4-BE49-F238E27FC236}">
                <a16:creationId xmlns:a16="http://schemas.microsoft.com/office/drawing/2014/main" id="{EBD107C6-5FDE-42B8-D2A6-CCDE461F024D}"/>
              </a:ext>
            </a:extLst>
          </p:cNvPr>
          <p:cNvCxnSpPr>
            <a:cxnSpLocks/>
          </p:cNvCxnSpPr>
          <p:nvPr/>
        </p:nvCxnSpPr>
        <p:spPr>
          <a:xfrm flipV="1">
            <a:off x="5373096"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A28361F1-CA8F-D738-BAE3-E8985E9C22D2}"/>
                  </a:ext>
                </a:extLst>
              </p:cNvPr>
              <p:cNvSpPr txBox="1"/>
              <p:nvPr/>
            </p:nvSpPr>
            <p:spPr>
              <a:xfrm>
                <a:off x="5069341" y="867794"/>
                <a:ext cx="12341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92D050"/>
                          </a:solidFill>
                          <a:latin typeface="Cambria Math" panose="02040503050406030204" pitchFamily="18" charset="0"/>
                        </a:rPr>
                        <m:t>𝑯</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m:t>
                      </m:r>
                    </m:oMath>
                  </m:oMathPara>
                </a14:m>
                <a:endParaRPr lang="en-US" dirty="0">
                  <a:latin typeface="+mj-lt"/>
                </a:endParaRPr>
              </a:p>
            </p:txBody>
          </p:sp>
        </mc:Choice>
        <mc:Fallback xmlns="">
          <p:sp>
            <p:nvSpPr>
              <p:cNvPr id="158" name="TextBox 157">
                <a:extLst>
                  <a:ext uri="{FF2B5EF4-FFF2-40B4-BE49-F238E27FC236}">
                    <a16:creationId xmlns:a16="http://schemas.microsoft.com/office/drawing/2014/main" id="{A28361F1-CA8F-D738-BAE3-E8985E9C22D2}"/>
                  </a:ext>
                </a:extLst>
              </p:cNvPr>
              <p:cNvSpPr txBox="1">
                <a:spLocks noRot="1" noChangeAspect="1" noMove="1" noResize="1" noEditPoints="1" noAdjustHandles="1" noChangeArrowheads="1" noChangeShapeType="1" noTextEdit="1"/>
              </p:cNvSpPr>
              <p:nvPr/>
            </p:nvSpPr>
            <p:spPr>
              <a:xfrm>
                <a:off x="5069341" y="867794"/>
                <a:ext cx="1234184" cy="369332"/>
              </a:xfrm>
              <a:prstGeom prst="rect">
                <a:avLst/>
              </a:prstGeom>
              <a:blipFill>
                <a:blip r:embed="rId4"/>
                <a:stretch>
                  <a:fillRect b="-13115"/>
                </a:stretch>
              </a:blipFill>
            </p:spPr>
            <p:txBody>
              <a:bodyPr/>
              <a:lstStyle/>
              <a:p>
                <a:r>
                  <a:rPr lang="en-US">
                    <a:noFill/>
                  </a:rPr>
                  <a:t> </a:t>
                </a:r>
              </a:p>
            </p:txBody>
          </p:sp>
        </mc:Fallback>
      </mc:AlternateContent>
      <p:sp>
        <p:nvSpPr>
          <p:cNvPr id="177" name="Freeform: Shape 176">
            <a:extLst>
              <a:ext uri="{FF2B5EF4-FFF2-40B4-BE49-F238E27FC236}">
                <a16:creationId xmlns:a16="http://schemas.microsoft.com/office/drawing/2014/main" id="{45BE7FE2-6A54-D1D6-21D0-D9791314AD95}"/>
              </a:ext>
            </a:extLst>
          </p:cNvPr>
          <p:cNvSpPr/>
          <p:nvPr/>
        </p:nvSpPr>
        <p:spPr>
          <a:xfrm>
            <a:off x="4773671" y="1722830"/>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178" name="Straight Arrow Connector 177">
            <a:extLst>
              <a:ext uri="{FF2B5EF4-FFF2-40B4-BE49-F238E27FC236}">
                <a16:creationId xmlns:a16="http://schemas.microsoft.com/office/drawing/2014/main" id="{4B89FE1B-4501-88E2-0FF3-581F4C3D8AED}"/>
              </a:ext>
            </a:extLst>
          </p:cNvPr>
          <p:cNvCxnSpPr>
            <a:cxnSpLocks/>
          </p:cNvCxnSpPr>
          <p:nvPr/>
        </p:nvCxnSpPr>
        <p:spPr>
          <a:xfrm flipH="1" flipV="1">
            <a:off x="8720365" y="3615702"/>
            <a:ext cx="681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ADC9BD3D-AD62-B11F-CA11-4822D6C5AAFF}"/>
                  </a:ext>
                </a:extLst>
              </p:cNvPr>
              <p:cNvSpPr txBox="1"/>
              <p:nvPr/>
            </p:nvSpPr>
            <p:spPr>
              <a:xfrm>
                <a:off x="8415408" y="3187576"/>
                <a:ext cx="1384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=1</m:t>
                              </m:r>
                            </m:e>
                            <m:e>
                              <m:r>
                                <a:rPr lang="en-US" b="0" i="1" smtClean="0">
                                  <a:latin typeface="Cambria Math" panose="02040503050406030204" pitchFamily="18" charset="0"/>
                                </a:rPr>
                                <m:t>𝑋</m:t>
                              </m:r>
                            </m:e>
                          </m:d>
                        </m:e>
                      </m:func>
                    </m:oMath>
                  </m:oMathPara>
                </a14:m>
                <a:endParaRPr lang="en-US" dirty="0">
                  <a:latin typeface="+mj-lt"/>
                </a:endParaRPr>
              </a:p>
            </p:txBody>
          </p:sp>
        </mc:Choice>
        <mc:Fallback xmlns="">
          <p:sp>
            <p:nvSpPr>
              <p:cNvPr id="179" name="TextBox 178">
                <a:extLst>
                  <a:ext uri="{FF2B5EF4-FFF2-40B4-BE49-F238E27FC236}">
                    <a16:creationId xmlns:a16="http://schemas.microsoft.com/office/drawing/2014/main" id="{ADC9BD3D-AD62-B11F-CA11-4822D6C5AAFF}"/>
                  </a:ext>
                </a:extLst>
              </p:cNvPr>
              <p:cNvSpPr txBox="1">
                <a:spLocks noRot="1" noChangeAspect="1" noMove="1" noResize="1" noEditPoints="1" noAdjustHandles="1" noChangeArrowheads="1" noChangeShapeType="1" noTextEdit="1"/>
              </p:cNvSpPr>
              <p:nvPr/>
            </p:nvSpPr>
            <p:spPr>
              <a:xfrm>
                <a:off x="8415408" y="3187576"/>
                <a:ext cx="1384995" cy="369332"/>
              </a:xfrm>
              <a:prstGeom prst="rect">
                <a:avLst/>
              </a:prstGeom>
              <a:blipFill>
                <a:blip r:embed="rId5"/>
                <a:stretch>
                  <a:fillRect/>
                </a:stretch>
              </a:blipFill>
            </p:spPr>
            <p:txBody>
              <a:bodyPr/>
              <a:lstStyle/>
              <a:p>
                <a:r>
                  <a:rPr lang="en-US">
                    <a:noFill/>
                  </a:rPr>
                  <a:t> </a:t>
                </a:r>
              </a:p>
            </p:txBody>
          </p:sp>
        </mc:Fallback>
      </mc:AlternateContent>
      <p:sp>
        <p:nvSpPr>
          <p:cNvPr id="180" name="TextBox 179">
            <a:extLst>
              <a:ext uri="{FF2B5EF4-FFF2-40B4-BE49-F238E27FC236}">
                <a16:creationId xmlns:a16="http://schemas.microsoft.com/office/drawing/2014/main" id="{2C33814C-CBE5-DCC4-16E2-204010A81D82}"/>
              </a:ext>
            </a:extLst>
          </p:cNvPr>
          <p:cNvSpPr txBox="1"/>
          <p:nvPr/>
        </p:nvSpPr>
        <p:spPr>
          <a:xfrm>
            <a:off x="8518692" y="3643030"/>
            <a:ext cx="1200785" cy="646331"/>
          </a:xfrm>
          <a:prstGeom prst="rect">
            <a:avLst/>
          </a:prstGeom>
          <a:noFill/>
        </p:spPr>
        <p:txBody>
          <a:bodyPr wrap="square" rtlCol="0">
            <a:spAutoFit/>
          </a:bodyPr>
          <a:lstStyle/>
          <a:p>
            <a:pPr algn="ctr"/>
            <a:r>
              <a:rPr lang="en-US" dirty="0">
                <a:latin typeface="+mj-lt"/>
              </a:rPr>
              <a:t>Selection based on X</a:t>
            </a:r>
          </a:p>
        </p:txBody>
      </p:sp>
      <p:cxnSp>
        <p:nvCxnSpPr>
          <p:cNvPr id="184" name="Straight Connector 183">
            <a:extLst>
              <a:ext uri="{FF2B5EF4-FFF2-40B4-BE49-F238E27FC236}">
                <a16:creationId xmlns:a16="http://schemas.microsoft.com/office/drawing/2014/main" id="{AC276535-8F2A-0114-4FDC-8E637F582075}"/>
              </a:ext>
            </a:extLst>
          </p:cNvPr>
          <p:cNvCxnSpPr>
            <a:cxnSpLocks/>
          </p:cNvCxnSpPr>
          <p:nvPr/>
        </p:nvCxnSpPr>
        <p:spPr>
          <a:xfrm flipV="1">
            <a:off x="6864971"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DCE22633-BE4F-B364-7E9A-70CCE8E99F02}"/>
                  </a:ext>
                </a:extLst>
              </p:cNvPr>
              <p:cNvSpPr txBox="1"/>
              <p:nvPr/>
            </p:nvSpPr>
            <p:spPr>
              <a:xfrm>
                <a:off x="6384759" y="867794"/>
                <a:ext cx="12341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92D050"/>
                          </a:solidFill>
                          <a:latin typeface="Cambria Math" panose="02040503050406030204" pitchFamily="18" charset="0"/>
                        </a:rPr>
                        <m:t>𝑯</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oMath>
                  </m:oMathPara>
                </a14:m>
                <a:endParaRPr lang="en-US" dirty="0">
                  <a:latin typeface="+mj-lt"/>
                </a:endParaRPr>
              </a:p>
            </p:txBody>
          </p:sp>
        </mc:Choice>
        <mc:Fallback xmlns="">
          <p:sp>
            <p:nvSpPr>
              <p:cNvPr id="185" name="TextBox 184">
                <a:extLst>
                  <a:ext uri="{FF2B5EF4-FFF2-40B4-BE49-F238E27FC236}">
                    <a16:creationId xmlns:a16="http://schemas.microsoft.com/office/drawing/2014/main" id="{DCE22633-BE4F-B364-7E9A-70CCE8E99F02}"/>
                  </a:ext>
                </a:extLst>
              </p:cNvPr>
              <p:cNvSpPr txBox="1">
                <a:spLocks noRot="1" noChangeAspect="1" noMove="1" noResize="1" noEditPoints="1" noAdjustHandles="1" noChangeArrowheads="1" noChangeShapeType="1" noTextEdit="1"/>
              </p:cNvSpPr>
              <p:nvPr/>
            </p:nvSpPr>
            <p:spPr>
              <a:xfrm>
                <a:off x="6384759" y="867794"/>
                <a:ext cx="1234184" cy="369332"/>
              </a:xfrm>
              <a:prstGeom prst="rect">
                <a:avLst/>
              </a:prstGeom>
              <a:blipFill>
                <a:blip r:embed="rId6"/>
                <a:stretch>
                  <a:fillRect b="-13115"/>
                </a:stretch>
              </a:blipFill>
            </p:spPr>
            <p:txBody>
              <a:bodyPr/>
              <a:lstStyle/>
              <a:p>
                <a:r>
                  <a:rPr lang="en-US">
                    <a:noFill/>
                  </a:rPr>
                  <a:t> </a:t>
                </a:r>
              </a:p>
            </p:txBody>
          </p:sp>
        </mc:Fallback>
      </mc:AlternateContent>
      <p:sp>
        <p:nvSpPr>
          <p:cNvPr id="186" name="Oval 185">
            <a:extLst>
              <a:ext uri="{FF2B5EF4-FFF2-40B4-BE49-F238E27FC236}">
                <a16:creationId xmlns:a16="http://schemas.microsoft.com/office/drawing/2014/main" id="{6BCBA187-2949-6CDE-1453-E5C1DECEFD8E}"/>
              </a:ext>
            </a:extLst>
          </p:cNvPr>
          <p:cNvSpPr/>
          <p:nvPr/>
        </p:nvSpPr>
        <p:spPr>
          <a:xfrm>
            <a:off x="6712998" y="2358555"/>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7" name="Oval 186">
            <a:extLst>
              <a:ext uri="{FF2B5EF4-FFF2-40B4-BE49-F238E27FC236}">
                <a16:creationId xmlns:a16="http://schemas.microsoft.com/office/drawing/2014/main" id="{DAB76045-8613-403F-EC41-57057987DA0B}"/>
              </a:ext>
            </a:extLst>
          </p:cNvPr>
          <p:cNvSpPr/>
          <p:nvPr/>
        </p:nvSpPr>
        <p:spPr>
          <a:xfrm>
            <a:off x="6712998" y="2770985"/>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8" name="Oval 187">
            <a:extLst>
              <a:ext uri="{FF2B5EF4-FFF2-40B4-BE49-F238E27FC236}">
                <a16:creationId xmlns:a16="http://schemas.microsoft.com/office/drawing/2014/main" id="{82D6BDEE-70C6-8F19-F071-9EAF5EE10B38}"/>
              </a:ext>
            </a:extLst>
          </p:cNvPr>
          <p:cNvSpPr/>
          <p:nvPr/>
        </p:nvSpPr>
        <p:spPr>
          <a:xfrm>
            <a:off x="6712998" y="2894045"/>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9" name="Oval 188">
            <a:extLst>
              <a:ext uri="{FF2B5EF4-FFF2-40B4-BE49-F238E27FC236}">
                <a16:creationId xmlns:a16="http://schemas.microsoft.com/office/drawing/2014/main" id="{AEB04BA3-6CD4-4AD6-5DE8-31F9CB20C017}"/>
              </a:ext>
            </a:extLst>
          </p:cNvPr>
          <p:cNvSpPr/>
          <p:nvPr/>
        </p:nvSpPr>
        <p:spPr>
          <a:xfrm>
            <a:off x="6712998" y="3090988"/>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0" name="Oval 189">
            <a:extLst>
              <a:ext uri="{FF2B5EF4-FFF2-40B4-BE49-F238E27FC236}">
                <a16:creationId xmlns:a16="http://schemas.microsoft.com/office/drawing/2014/main" id="{98759E5C-B655-395C-349A-F3D7D80DBAAF}"/>
              </a:ext>
            </a:extLst>
          </p:cNvPr>
          <p:cNvSpPr/>
          <p:nvPr/>
        </p:nvSpPr>
        <p:spPr>
          <a:xfrm>
            <a:off x="6712998" y="3394351"/>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1" name="Oval 190">
            <a:extLst>
              <a:ext uri="{FF2B5EF4-FFF2-40B4-BE49-F238E27FC236}">
                <a16:creationId xmlns:a16="http://schemas.microsoft.com/office/drawing/2014/main" id="{68D7792A-0725-0A51-087F-A4FCC90DDC2C}"/>
              </a:ext>
            </a:extLst>
          </p:cNvPr>
          <p:cNvSpPr/>
          <p:nvPr/>
        </p:nvSpPr>
        <p:spPr>
          <a:xfrm>
            <a:off x="6712998" y="392984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2" name="Oval 191">
            <a:extLst>
              <a:ext uri="{FF2B5EF4-FFF2-40B4-BE49-F238E27FC236}">
                <a16:creationId xmlns:a16="http://schemas.microsoft.com/office/drawing/2014/main" id="{841785BD-F08C-2074-4491-831BA34D2FDB}"/>
              </a:ext>
            </a:extLst>
          </p:cNvPr>
          <p:cNvSpPr/>
          <p:nvPr/>
        </p:nvSpPr>
        <p:spPr>
          <a:xfrm>
            <a:off x="6712998" y="1940302"/>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3" name="Oval 192">
            <a:extLst>
              <a:ext uri="{FF2B5EF4-FFF2-40B4-BE49-F238E27FC236}">
                <a16:creationId xmlns:a16="http://schemas.microsoft.com/office/drawing/2014/main" id="{3C943288-AEAD-0AB7-3592-D7933E3C4A01}"/>
              </a:ext>
            </a:extLst>
          </p:cNvPr>
          <p:cNvSpPr/>
          <p:nvPr/>
        </p:nvSpPr>
        <p:spPr>
          <a:xfrm>
            <a:off x="6712998" y="3195726"/>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4" name="Oval 193">
            <a:extLst>
              <a:ext uri="{FF2B5EF4-FFF2-40B4-BE49-F238E27FC236}">
                <a16:creationId xmlns:a16="http://schemas.microsoft.com/office/drawing/2014/main" id="{942F011D-07DE-0B1A-6124-BBA62A957AA1}"/>
              </a:ext>
            </a:extLst>
          </p:cNvPr>
          <p:cNvSpPr/>
          <p:nvPr/>
        </p:nvSpPr>
        <p:spPr>
          <a:xfrm>
            <a:off x="6712998" y="368269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5" name="Oval 194">
            <a:extLst>
              <a:ext uri="{FF2B5EF4-FFF2-40B4-BE49-F238E27FC236}">
                <a16:creationId xmlns:a16="http://schemas.microsoft.com/office/drawing/2014/main" id="{5F268DB2-8900-C07B-DF3E-C5D55803B47A}"/>
              </a:ext>
            </a:extLst>
          </p:cNvPr>
          <p:cNvSpPr/>
          <p:nvPr/>
        </p:nvSpPr>
        <p:spPr>
          <a:xfrm>
            <a:off x="6712998" y="415660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6" name="Oval 195">
            <a:extLst>
              <a:ext uri="{FF2B5EF4-FFF2-40B4-BE49-F238E27FC236}">
                <a16:creationId xmlns:a16="http://schemas.microsoft.com/office/drawing/2014/main" id="{58377C31-BD0F-B830-A015-371248162080}"/>
              </a:ext>
            </a:extLst>
          </p:cNvPr>
          <p:cNvSpPr/>
          <p:nvPr/>
        </p:nvSpPr>
        <p:spPr>
          <a:xfrm>
            <a:off x="6712998" y="4333232"/>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7" name="Oval 196">
            <a:extLst>
              <a:ext uri="{FF2B5EF4-FFF2-40B4-BE49-F238E27FC236}">
                <a16:creationId xmlns:a16="http://schemas.microsoft.com/office/drawing/2014/main" id="{35210D96-3AEE-D300-81B4-8B70EC19C559}"/>
              </a:ext>
            </a:extLst>
          </p:cNvPr>
          <p:cNvSpPr/>
          <p:nvPr/>
        </p:nvSpPr>
        <p:spPr>
          <a:xfrm>
            <a:off x="6712998" y="4465331"/>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8" name="Oval 197">
            <a:extLst>
              <a:ext uri="{FF2B5EF4-FFF2-40B4-BE49-F238E27FC236}">
                <a16:creationId xmlns:a16="http://schemas.microsoft.com/office/drawing/2014/main" id="{AE5F616B-408E-769E-CCA1-FB0E0DF238C0}"/>
              </a:ext>
            </a:extLst>
          </p:cNvPr>
          <p:cNvSpPr/>
          <p:nvPr/>
        </p:nvSpPr>
        <p:spPr>
          <a:xfrm>
            <a:off x="6712998" y="474619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99" name="Oval 198">
            <a:extLst>
              <a:ext uri="{FF2B5EF4-FFF2-40B4-BE49-F238E27FC236}">
                <a16:creationId xmlns:a16="http://schemas.microsoft.com/office/drawing/2014/main" id="{74A76AC0-D985-31B1-1504-5D128E8F812F}"/>
              </a:ext>
            </a:extLst>
          </p:cNvPr>
          <p:cNvSpPr/>
          <p:nvPr/>
        </p:nvSpPr>
        <p:spPr>
          <a:xfrm>
            <a:off x="6712998" y="5217880"/>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0" name="Oval 199">
            <a:extLst>
              <a:ext uri="{FF2B5EF4-FFF2-40B4-BE49-F238E27FC236}">
                <a16:creationId xmlns:a16="http://schemas.microsoft.com/office/drawing/2014/main" id="{83F407A9-C59C-D71D-13EC-A3C8C5AF79E1}"/>
              </a:ext>
            </a:extLst>
          </p:cNvPr>
          <p:cNvSpPr/>
          <p:nvPr/>
        </p:nvSpPr>
        <p:spPr>
          <a:xfrm>
            <a:off x="6712998" y="2657470"/>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1" name="Oval 200">
            <a:extLst>
              <a:ext uri="{FF2B5EF4-FFF2-40B4-BE49-F238E27FC236}">
                <a16:creationId xmlns:a16="http://schemas.microsoft.com/office/drawing/2014/main" id="{D4711049-230A-986A-3784-E98C32B1F714}"/>
              </a:ext>
            </a:extLst>
          </p:cNvPr>
          <p:cNvSpPr/>
          <p:nvPr/>
        </p:nvSpPr>
        <p:spPr>
          <a:xfrm>
            <a:off x="6712998" y="2996314"/>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2" name="Oval 201">
            <a:extLst>
              <a:ext uri="{FF2B5EF4-FFF2-40B4-BE49-F238E27FC236}">
                <a16:creationId xmlns:a16="http://schemas.microsoft.com/office/drawing/2014/main" id="{0640CB89-91A5-3D42-00BF-F546B9D72EA8}"/>
              </a:ext>
            </a:extLst>
          </p:cNvPr>
          <p:cNvSpPr/>
          <p:nvPr/>
        </p:nvSpPr>
        <p:spPr>
          <a:xfrm>
            <a:off x="6712998" y="4577715"/>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3" name="Oval 202">
            <a:extLst>
              <a:ext uri="{FF2B5EF4-FFF2-40B4-BE49-F238E27FC236}">
                <a16:creationId xmlns:a16="http://schemas.microsoft.com/office/drawing/2014/main" id="{9D210949-18F5-ABA2-7896-693DE60BDCDF}"/>
              </a:ext>
            </a:extLst>
          </p:cNvPr>
          <p:cNvSpPr/>
          <p:nvPr/>
        </p:nvSpPr>
        <p:spPr>
          <a:xfrm>
            <a:off x="6712998" y="4921907"/>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04" name="Freeform: Shape 203">
            <a:extLst>
              <a:ext uri="{FF2B5EF4-FFF2-40B4-BE49-F238E27FC236}">
                <a16:creationId xmlns:a16="http://schemas.microsoft.com/office/drawing/2014/main" id="{5BE45F89-0C48-D443-16B3-282A46267DA6}"/>
              </a:ext>
            </a:extLst>
          </p:cNvPr>
          <p:cNvSpPr/>
          <p:nvPr/>
        </p:nvSpPr>
        <p:spPr>
          <a:xfrm flipH="1" flipV="1">
            <a:off x="6991352" y="1722362"/>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5" name="Multiplication Sign 204">
            <a:extLst>
              <a:ext uri="{FF2B5EF4-FFF2-40B4-BE49-F238E27FC236}">
                <a16:creationId xmlns:a16="http://schemas.microsoft.com/office/drawing/2014/main" id="{2BC4CCAF-EA26-3CE0-09D2-408B095AE27D}"/>
              </a:ext>
            </a:extLst>
          </p:cNvPr>
          <p:cNvSpPr/>
          <p:nvPr/>
        </p:nvSpPr>
        <p:spPr>
          <a:xfrm>
            <a:off x="7622997" y="231988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6" name="Multiplication Sign 205">
            <a:extLst>
              <a:ext uri="{FF2B5EF4-FFF2-40B4-BE49-F238E27FC236}">
                <a16:creationId xmlns:a16="http://schemas.microsoft.com/office/drawing/2014/main" id="{123544CC-9893-4382-BA21-8490E7669982}"/>
              </a:ext>
            </a:extLst>
          </p:cNvPr>
          <p:cNvSpPr/>
          <p:nvPr/>
        </p:nvSpPr>
        <p:spPr>
          <a:xfrm>
            <a:off x="7622997" y="273231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7" name="Multiplication Sign 206">
            <a:extLst>
              <a:ext uri="{FF2B5EF4-FFF2-40B4-BE49-F238E27FC236}">
                <a16:creationId xmlns:a16="http://schemas.microsoft.com/office/drawing/2014/main" id="{27574EDB-B28F-A142-352C-14BCB7BAEDDB}"/>
              </a:ext>
            </a:extLst>
          </p:cNvPr>
          <p:cNvSpPr/>
          <p:nvPr/>
        </p:nvSpPr>
        <p:spPr>
          <a:xfrm>
            <a:off x="7622997" y="2855372"/>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8" name="Multiplication Sign 207">
            <a:extLst>
              <a:ext uri="{FF2B5EF4-FFF2-40B4-BE49-F238E27FC236}">
                <a16:creationId xmlns:a16="http://schemas.microsoft.com/office/drawing/2014/main" id="{BD2737AD-036C-F44E-8D7F-BB69259AC45C}"/>
              </a:ext>
            </a:extLst>
          </p:cNvPr>
          <p:cNvSpPr/>
          <p:nvPr/>
        </p:nvSpPr>
        <p:spPr>
          <a:xfrm>
            <a:off x="7622997" y="3052315"/>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9" name="Multiplication Sign 208">
            <a:extLst>
              <a:ext uri="{FF2B5EF4-FFF2-40B4-BE49-F238E27FC236}">
                <a16:creationId xmlns:a16="http://schemas.microsoft.com/office/drawing/2014/main" id="{95E1D392-931D-71D3-9F66-2A985D35B259}"/>
              </a:ext>
            </a:extLst>
          </p:cNvPr>
          <p:cNvSpPr/>
          <p:nvPr/>
        </p:nvSpPr>
        <p:spPr>
          <a:xfrm>
            <a:off x="7622997" y="3355678"/>
            <a:ext cx="154833" cy="139700"/>
          </a:xfrm>
          <a:prstGeom prst="mathMultiply">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0" name="Multiplication Sign 209">
            <a:extLst>
              <a:ext uri="{FF2B5EF4-FFF2-40B4-BE49-F238E27FC236}">
                <a16:creationId xmlns:a16="http://schemas.microsoft.com/office/drawing/2014/main" id="{F832F21D-F972-9299-BCE7-0C6F9294CC9A}"/>
              </a:ext>
            </a:extLst>
          </p:cNvPr>
          <p:cNvSpPr/>
          <p:nvPr/>
        </p:nvSpPr>
        <p:spPr>
          <a:xfrm>
            <a:off x="7622997" y="3891168"/>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1" name="Multiplication Sign 210">
            <a:extLst>
              <a:ext uri="{FF2B5EF4-FFF2-40B4-BE49-F238E27FC236}">
                <a16:creationId xmlns:a16="http://schemas.microsoft.com/office/drawing/2014/main" id="{0D7B9DF4-AA14-B123-5D7C-D57FD697795D}"/>
              </a:ext>
            </a:extLst>
          </p:cNvPr>
          <p:cNvSpPr/>
          <p:nvPr/>
        </p:nvSpPr>
        <p:spPr>
          <a:xfrm>
            <a:off x="7622997" y="1901629"/>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12" name="Plus Sign 211">
            <a:extLst>
              <a:ext uri="{FF2B5EF4-FFF2-40B4-BE49-F238E27FC236}">
                <a16:creationId xmlns:a16="http://schemas.microsoft.com/office/drawing/2014/main" id="{08610044-2F0E-0598-1E1D-A6CE28CD1C1F}"/>
              </a:ext>
            </a:extLst>
          </p:cNvPr>
          <p:cNvSpPr/>
          <p:nvPr/>
        </p:nvSpPr>
        <p:spPr>
          <a:xfrm>
            <a:off x="7622997" y="3157053"/>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3" name="Plus Sign 212">
            <a:extLst>
              <a:ext uri="{FF2B5EF4-FFF2-40B4-BE49-F238E27FC236}">
                <a16:creationId xmlns:a16="http://schemas.microsoft.com/office/drawing/2014/main" id="{796E29A4-634B-7AF4-2DB0-AA02C5431DD7}"/>
              </a:ext>
            </a:extLst>
          </p:cNvPr>
          <p:cNvSpPr/>
          <p:nvPr/>
        </p:nvSpPr>
        <p:spPr>
          <a:xfrm>
            <a:off x="7622997" y="364402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4" name="Plus Sign 213">
            <a:extLst>
              <a:ext uri="{FF2B5EF4-FFF2-40B4-BE49-F238E27FC236}">
                <a16:creationId xmlns:a16="http://schemas.microsoft.com/office/drawing/2014/main" id="{3DE6123E-6BC7-AD5F-9F61-ECD0E21C3E55}"/>
              </a:ext>
            </a:extLst>
          </p:cNvPr>
          <p:cNvSpPr/>
          <p:nvPr/>
        </p:nvSpPr>
        <p:spPr>
          <a:xfrm>
            <a:off x="7622997" y="4117931"/>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5" name="Plus Sign 214">
            <a:extLst>
              <a:ext uri="{FF2B5EF4-FFF2-40B4-BE49-F238E27FC236}">
                <a16:creationId xmlns:a16="http://schemas.microsoft.com/office/drawing/2014/main" id="{78F9C043-CA3A-1658-6826-D3B306AAFFA7}"/>
              </a:ext>
            </a:extLst>
          </p:cNvPr>
          <p:cNvSpPr/>
          <p:nvPr/>
        </p:nvSpPr>
        <p:spPr>
          <a:xfrm>
            <a:off x="7622997" y="4294559"/>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6" name="Plus Sign 215">
            <a:extLst>
              <a:ext uri="{FF2B5EF4-FFF2-40B4-BE49-F238E27FC236}">
                <a16:creationId xmlns:a16="http://schemas.microsoft.com/office/drawing/2014/main" id="{47FD88AB-1A6D-C49C-A911-BEF89CC8D5D2}"/>
              </a:ext>
            </a:extLst>
          </p:cNvPr>
          <p:cNvSpPr/>
          <p:nvPr/>
        </p:nvSpPr>
        <p:spPr>
          <a:xfrm>
            <a:off x="7622997" y="4426658"/>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7" name="Plus Sign 216">
            <a:extLst>
              <a:ext uri="{FF2B5EF4-FFF2-40B4-BE49-F238E27FC236}">
                <a16:creationId xmlns:a16="http://schemas.microsoft.com/office/drawing/2014/main" id="{F0182449-2F5E-38B2-FCA3-3EFB926D8218}"/>
              </a:ext>
            </a:extLst>
          </p:cNvPr>
          <p:cNvSpPr/>
          <p:nvPr/>
        </p:nvSpPr>
        <p:spPr>
          <a:xfrm>
            <a:off x="7622997" y="4707525"/>
            <a:ext cx="137700" cy="156240"/>
          </a:xfrm>
          <a:prstGeom prst="mathPlus">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8" name="Plus Sign 217">
            <a:extLst>
              <a:ext uri="{FF2B5EF4-FFF2-40B4-BE49-F238E27FC236}">
                <a16:creationId xmlns:a16="http://schemas.microsoft.com/office/drawing/2014/main" id="{A9A1151A-6901-6AC2-8420-50916557DDE2}"/>
              </a:ext>
            </a:extLst>
          </p:cNvPr>
          <p:cNvSpPr/>
          <p:nvPr/>
        </p:nvSpPr>
        <p:spPr>
          <a:xfrm>
            <a:off x="7622997" y="5179207"/>
            <a:ext cx="137700" cy="156240"/>
          </a:xfrm>
          <a:prstGeom prst="mathPlus">
            <a:avLst/>
          </a:prstGeom>
          <a:solidFill>
            <a:schemeClr val="bg1">
              <a:lumMod val="9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19" name="Multiplication Sign 218">
            <a:extLst>
              <a:ext uri="{FF2B5EF4-FFF2-40B4-BE49-F238E27FC236}">
                <a16:creationId xmlns:a16="http://schemas.microsoft.com/office/drawing/2014/main" id="{341299D2-A4FE-0EF2-1367-9AC8DB72C60E}"/>
              </a:ext>
            </a:extLst>
          </p:cNvPr>
          <p:cNvSpPr/>
          <p:nvPr/>
        </p:nvSpPr>
        <p:spPr>
          <a:xfrm>
            <a:off x="7622997" y="2618797"/>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0" name="Multiplication Sign 219">
            <a:extLst>
              <a:ext uri="{FF2B5EF4-FFF2-40B4-BE49-F238E27FC236}">
                <a16:creationId xmlns:a16="http://schemas.microsoft.com/office/drawing/2014/main" id="{064965C3-2EF2-C9A1-5DCC-308FBAAC2FEF}"/>
              </a:ext>
            </a:extLst>
          </p:cNvPr>
          <p:cNvSpPr/>
          <p:nvPr/>
        </p:nvSpPr>
        <p:spPr>
          <a:xfrm>
            <a:off x="7622997" y="2957641"/>
            <a:ext cx="154833" cy="139700"/>
          </a:xfrm>
          <a:prstGeom prst="mathMultiply">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1" name="Plus Sign 220">
            <a:extLst>
              <a:ext uri="{FF2B5EF4-FFF2-40B4-BE49-F238E27FC236}">
                <a16:creationId xmlns:a16="http://schemas.microsoft.com/office/drawing/2014/main" id="{E4B59EC9-3114-1843-EF97-B3F9915FBA9A}"/>
              </a:ext>
            </a:extLst>
          </p:cNvPr>
          <p:cNvSpPr/>
          <p:nvPr/>
        </p:nvSpPr>
        <p:spPr>
          <a:xfrm>
            <a:off x="7622997" y="4539042"/>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22" name="Plus Sign 221">
            <a:extLst>
              <a:ext uri="{FF2B5EF4-FFF2-40B4-BE49-F238E27FC236}">
                <a16:creationId xmlns:a16="http://schemas.microsoft.com/office/drawing/2014/main" id="{4CF70BE4-E34D-53C5-68BB-E264EC4768F2}"/>
              </a:ext>
            </a:extLst>
          </p:cNvPr>
          <p:cNvSpPr/>
          <p:nvPr/>
        </p:nvSpPr>
        <p:spPr>
          <a:xfrm>
            <a:off x="7622997" y="4883234"/>
            <a:ext cx="137700" cy="156240"/>
          </a:xfrm>
          <a:prstGeom prst="mathPlus">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25" name="Freeform: Shape 224">
            <a:extLst>
              <a:ext uri="{FF2B5EF4-FFF2-40B4-BE49-F238E27FC236}">
                <a16:creationId xmlns:a16="http://schemas.microsoft.com/office/drawing/2014/main" id="{9000F4F5-8AB7-EB91-65AF-7E42A301FAF8}"/>
              </a:ext>
            </a:extLst>
          </p:cNvPr>
          <p:cNvSpPr/>
          <p:nvPr/>
        </p:nvSpPr>
        <p:spPr>
          <a:xfrm flipH="1">
            <a:off x="11233918" y="1722362"/>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230" name="Straight Connector 229">
            <a:extLst>
              <a:ext uri="{FF2B5EF4-FFF2-40B4-BE49-F238E27FC236}">
                <a16:creationId xmlns:a16="http://schemas.microsoft.com/office/drawing/2014/main" id="{0B59F8FB-8BFA-E03E-05B5-EF570D60389F}"/>
              </a:ext>
            </a:extLst>
          </p:cNvPr>
          <p:cNvCxnSpPr>
            <a:cxnSpLocks/>
          </p:cNvCxnSpPr>
          <p:nvPr/>
        </p:nvCxnSpPr>
        <p:spPr>
          <a:xfrm flipV="1">
            <a:off x="11129103" y="1241113"/>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1" name="TextBox 230">
                <a:extLst>
                  <a:ext uri="{FF2B5EF4-FFF2-40B4-BE49-F238E27FC236}">
                    <a16:creationId xmlns:a16="http://schemas.microsoft.com/office/drawing/2014/main" id="{D7922484-6489-2648-1A03-0B05C221E433}"/>
                  </a:ext>
                </a:extLst>
              </p:cNvPr>
              <p:cNvSpPr txBox="1"/>
              <p:nvPr/>
            </p:nvSpPr>
            <p:spPr>
              <a:xfrm>
                <a:off x="10885227"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231" name="TextBox 230">
                <a:extLst>
                  <a:ext uri="{FF2B5EF4-FFF2-40B4-BE49-F238E27FC236}">
                    <a16:creationId xmlns:a16="http://schemas.microsoft.com/office/drawing/2014/main" id="{D7922484-6489-2648-1A03-0B05C221E433}"/>
                  </a:ext>
                </a:extLst>
              </p:cNvPr>
              <p:cNvSpPr txBox="1">
                <a:spLocks noRot="1" noChangeAspect="1" noMove="1" noResize="1" noEditPoints="1" noAdjustHandles="1" noChangeArrowheads="1" noChangeShapeType="1" noTextEdit="1"/>
              </p:cNvSpPr>
              <p:nvPr/>
            </p:nvSpPr>
            <p:spPr>
              <a:xfrm>
                <a:off x="10885227" y="867794"/>
                <a:ext cx="633891" cy="387927"/>
              </a:xfrm>
              <a:prstGeom prst="rect">
                <a:avLst/>
              </a:prstGeom>
              <a:blipFill>
                <a:blip r:embed="rId7"/>
                <a:stretch>
                  <a:fillRect/>
                </a:stretch>
              </a:blipFill>
            </p:spPr>
            <p:txBody>
              <a:bodyPr/>
              <a:lstStyle/>
              <a:p>
                <a:r>
                  <a:rPr lang="en-US">
                    <a:noFill/>
                  </a:rPr>
                  <a:t> </a:t>
                </a:r>
              </a:p>
            </p:txBody>
          </p:sp>
        </mc:Fallback>
      </mc:AlternateContent>
      <p:sp>
        <p:nvSpPr>
          <p:cNvPr id="233" name="TextBox 232">
            <a:extLst>
              <a:ext uri="{FF2B5EF4-FFF2-40B4-BE49-F238E27FC236}">
                <a16:creationId xmlns:a16="http://schemas.microsoft.com/office/drawing/2014/main" id="{043D1798-D40C-2216-DC99-EC5179F019B7}"/>
              </a:ext>
            </a:extLst>
          </p:cNvPr>
          <p:cNvSpPr txBox="1"/>
          <p:nvPr/>
        </p:nvSpPr>
        <p:spPr>
          <a:xfrm>
            <a:off x="455584" y="6244447"/>
            <a:ext cx="2203295" cy="369332"/>
          </a:xfrm>
          <a:prstGeom prst="rect">
            <a:avLst/>
          </a:prstGeom>
          <a:noFill/>
        </p:spPr>
        <p:txBody>
          <a:bodyPr wrap="none" rtlCol="0">
            <a:spAutoFit/>
          </a:bodyPr>
          <a:lstStyle/>
          <a:p>
            <a:r>
              <a:rPr lang="en-US" dirty="0">
                <a:latin typeface="+mj-lt"/>
              </a:rPr>
              <a:t>Counterfactual World</a:t>
            </a:r>
          </a:p>
        </p:txBody>
      </p:sp>
      <p:sp>
        <p:nvSpPr>
          <p:cNvPr id="234" name="TextBox 233">
            <a:extLst>
              <a:ext uri="{FF2B5EF4-FFF2-40B4-BE49-F238E27FC236}">
                <a16:creationId xmlns:a16="http://schemas.microsoft.com/office/drawing/2014/main" id="{7A658D55-977D-8B09-7C33-3928FF557CFD}"/>
              </a:ext>
            </a:extLst>
          </p:cNvPr>
          <p:cNvSpPr txBox="1"/>
          <p:nvPr/>
        </p:nvSpPr>
        <p:spPr>
          <a:xfrm>
            <a:off x="9595350" y="6244447"/>
            <a:ext cx="2203295" cy="369332"/>
          </a:xfrm>
          <a:prstGeom prst="rect">
            <a:avLst/>
          </a:prstGeom>
          <a:noFill/>
        </p:spPr>
        <p:txBody>
          <a:bodyPr wrap="none" rtlCol="0">
            <a:spAutoFit/>
          </a:bodyPr>
          <a:lstStyle/>
          <a:p>
            <a:r>
              <a:rPr lang="en-US" dirty="0">
                <a:latin typeface="+mj-lt"/>
              </a:rPr>
              <a:t>Counterfactual World</a:t>
            </a:r>
          </a:p>
        </p:txBody>
      </p:sp>
      <p:sp>
        <p:nvSpPr>
          <p:cNvPr id="235" name="TextBox 234">
            <a:extLst>
              <a:ext uri="{FF2B5EF4-FFF2-40B4-BE49-F238E27FC236}">
                <a16:creationId xmlns:a16="http://schemas.microsoft.com/office/drawing/2014/main" id="{B13B1C37-9557-6DAA-6E64-89DEF964527D}"/>
              </a:ext>
            </a:extLst>
          </p:cNvPr>
          <p:cNvSpPr txBox="1"/>
          <p:nvPr/>
        </p:nvSpPr>
        <p:spPr>
          <a:xfrm>
            <a:off x="5276672" y="6244447"/>
            <a:ext cx="1691425" cy="369332"/>
          </a:xfrm>
          <a:prstGeom prst="rect">
            <a:avLst/>
          </a:prstGeom>
          <a:solidFill>
            <a:schemeClr val="bg1"/>
          </a:solidFill>
        </p:spPr>
        <p:txBody>
          <a:bodyPr wrap="none" rtlCol="0">
            <a:spAutoFit/>
          </a:bodyPr>
          <a:lstStyle/>
          <a:p>
            <a:r>
              <a:rPr lang="en-US" dirty="0">
                <a:latin typeface="+mj-lt"/>
              </a:rPr>
              <a:t>Observed World</a:t>
            </a:r>
          </a:p>
        </p:txBody>
      </p:sp>
      <p:sp>
        <p:nvSpPr>
          <p:cNvPr id="285" name="Oval 284">
            <a:extLst>
              <a:ext uri="{FF2B5EF4-FFF2-40B4-BE49-F238E27FC236}">
                <a16:creationId xmlns:a16="http://schemas.microsoft.com/office/drawing/2014/main" id="{6B11DC2E-9929-9B9C-E981-08FDF0AD465E}"/>
              </a:ext>
            </a:extLst>
          </p:cNvPr>
          <p:cNvSpPr/>
          <p:nvPr/>
        </p:nvSpPr>
        <p:spPr>
          <a:xfrm>
            <a:off x="11015463" y="233989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6" name="Oval 285">
            <a:extLst>
              <a:ext uri="{FF2B5EF4-FFF2-40B4-BE49-F238E27FC236}">
                <a16:creationId xmlns:a16="http://schemas.microsoft.com/office/drawing/2014/main" id="{46AE1EE1-630B-FD41-12F3-D0DDAD04CB8A}"/>
              </a:ext>
            </a:extLst>
          </p:cNvPr>
          <p:cNvSpPr/>
          <p:nvPr/>
        </p:nvSpPr>
        <p:spPr>
          <a:xfrm>
            <a:off x="11015463" y="275232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7" name="Oval 286">
            <a:extLst>
              <a:ext uri="{FF2B5EF4-FFF2-40B4-BE49-F238E27FC236}">
                <a16:creationId xmlns:a16="http://schemas.microsoft.com/office/drawing/2014/main" id="{0AF3A650-E54B-8378-56B1-DC497F1BBC66}"/>
              </a:ext>
            </a:extLst>
          </p:cNvPr>
          <p:cNvSpPr/>
          <p:nvPr/>
        </p:nvSpPr>
        <p:spPr>
          <a:xfrm>
            <a:off x="11015463" y="287538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8" name="Oval 287">
            <a:extLst>
              <a:ext uri="{FF2B5EF4-FFF2-40B4-BE49-F238E27FC236}">
                <a16:creationId xmlns:a16="http://schemas.microsoft.com/office/drawing/2014/main" id="{80C7D4CF-D083-D378-0DB4-59A8FBD0FA3C}"/>
              </a:ext>
            </a:extLst>
          </p:cNvPr>
          <p:cNvSpPr/>
          <p:nvPr/>
        </p:nvSpPr>
        <p:spPr>
          <a:xfrm>
            <a:off x="11015463" y="307233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89" name="Oval 288">
            <a:extLst>
              <a:ext uri="{FF2B5EF4-FFF2-40B4-BE49-F238E27FC236}">
                <a16:creationId xmlns:a16="http://schemas.microsoft.com/office/drawing/2014/main" id="{461176C2-8331-C35E-FDF4-63B3C4B3C656}"/>
              </a:ext>
            </a:extLst>
          </p:cNvPr>
          <p:cNvSpPr/>
          <p:nvPr/>
        </p:nvSpPr>
        <p:spPr>
          <a:xfrm>
            <a:off x="11015463" y="337569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0" name="Oval 289">
            <a:extLst>
              <a:ext uri="{FF2B5EF4-FFF2-40B4-BE49-F238E27FC236}">
                <a16:creationId xmlns:a16="http://schemas.microsoft.com/office/drawing/2014/main" id="{39657035-1D0A-25C8-B42E-B9592DB5F8F3}"/>
              </a:ext>
            </a:extLst>
          </p:cNvPr>
          <p:cNvSpPr/>
          <p:nvPr/>
        </p:nvSpPr>
        <p:spPr>
          <a:xfrm>
            <a:off x="11015463" y="39111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1" name="Oval 290">
            <a:extLst>
              <a:ext uri="{FF2B5EF4-FFF2-40B4-BE49-F238E27FC236}">
                <a16:creationId xmlns:a16="http://schemas.microsoft.com/office/drawing/2014/main" id="{75E65718-D41D-7293-6270-15BA23A5FBED}"/>
              </a:ext>
            </a:extLst>
          </p:cNvPr>
          <p:cNvSpPr/>
          <p:nvPr/>
        </p:nvSpPr>
        <p:spPr>
          <a:xfrm>
            <a:off x="11015463" y="19216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92" name="Oval 291">
            <a:extLst>
              <a:ext uri="{FF2B5EF4-FFF2-40B4-BE49-F238E27FC236}">
                <a16:creationId xmlns:a16="http://schemas.microsoft.com/office/drawing/2014/main" id="{5A9D732F-84FF-9783-A082-A8E1A8ADBAA5}"/>
              </a:ext>
            </a:extLst>
          </p:cNvPr>
          <p:cNvSpPr/>
          <p:nvPr/>
        </p:nvSpPr>
        <p:spPr>
          <a:xfrm>
            <a:off x="11015463" y="31770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3" name="Oval 292">
            <a:extLst>
              <a:ext uri="{FF2B5EF4-FFF2-40B4-BE49-F238E27FC236}">
                <a16:creationId xmlns:a16="http://schemas.microsoft.com/office/drawing/2014/main" id="{2F5504C6-04FE-F7C4-F31A-98305E6CD845}"/>
              </a:ext>
            </a:extLst>
          </p:cNvPr>
          <p:cNvSpPr/>
          <p:nvPr/>
        </p:nvSpPr>
        <p:spPr>
          <a:xfrm>
            <a:off x="11015463" y="366403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4" name="Oval 293">
            <a:extLst>
              <a:ext uri="{FF2B5EF4-FFF2-40B4-BE49-F238E27FC236}">
                <a16:creationId xmlns:a16="http://schemas.microsoft.com/office/drawing/2014/main" id="{C1EC6B48-BDCD-9C0D-6EC1-B49A8DD05D8F}"/>
              </a:ext>
            </a:extLst>
          </p:cNvPr>
          <p:cNvSpPr/>
          <p:nvPr/>
        </p:nvSpPr>
        <p:spPr>
          <a:xfrm>
            <a:off x="11015463" y="413794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5" name="Oval 294">
            <a:extLst>
              <a:ext uri="{FF2B5EF4-FFF2-40B4-BE49-F238E27FC236}">
                <a16:creationId xmlns:a16="http://schemas.microsoft.com/office/drawing/2014/main" id="{EB3709EA-8366-79B7-EE90-153112F294B8}"/>
              </a:ext>
            </a:extLst>
          </p:cNvPr>
          <p:cNvSpPr/>
          <p:nvPr/>
        </p:nvSpPr>
        <p:spPr>
          <a:xfrm>
            <a:off x="11015463" y="431457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6" name="Oval 295">
            <a:extLst>
              <a:ext uri="{FF2B5EF4-FFF2-40B4-BE49-F238E27FC236}">
                <a16:creationId xmlns:a16="http://schemas.microsoft.com/office/drawing/2014/main" id="{ABF8B69F-0D09-1675-D719-0754DB1E0D95}"/>
              </a:ext>
            </a:extLst>
          </p:cNvPr>
          <p:cNvSpPr/>
          <p:nvPr/>
        </p:nvSpPr>
        <p:spPr>
          <a:xfrm>
            <a:off x="11015463" y="444667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7" name="Oval 296">
            <a:extLst>
              <a:ext uri="{FF2B5EF4-FFF2-40B4-BE49-F238E27FC236}">
                <a16:creationId xmlns:a16="http://schemas.microsoft.com/office/drawing/2014/main" id="{E17D5636-B93F-9D35-67C7-3BFCB6D5D9E8}"/>
              </a:ext>
            </a:extLst>
          </p:cNvPr>
          <p:cNvSpPr/>
          <p:nvPr/>
        </p:nvSpPr>
        <p:spPr>
          <a:xfrm>
            <a:off x="11015463" y="472754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8" name="Oval 297">
            <a:extLst>
              <a:ext uri="{FF2B5EF4-FFF2-40B4-BE49-F238E27FC236}">
                <a16:creationId xmlns:a16="http://schemas.microsoft.com/office/drawing/2014/main" id="{307635BB-2C33-B26D-D72A-8A8559D221A7}"/>
              </a:ext>
            </a:extLst>
          </p:cNvPr>
          <p:cNvSpPr/>
          <p:nvPr/>
        </p:nvSpPr>
        <p:spPr>
          <a:xfrm>
            <a:off x="11015463" y="519922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99" name="Oval 298">
            <a:extLst>
              <a:ext uri="{FF2B5EF4-FFF2-40B4-BE49-F238E27FC236}">
                <a16:creationId xmlns:a16="http://schemas.microsoft.com/office/drawing/2014/main" id="{2166117A-BEA7-8E4A-42F7-ECA6D7001BE1}"/>
              </a:ext>
            </a:extLst>
          </p:cNvPr>
          <p:cNvSpPr/>
          <p:nvPr/>
        </p:nvSpPr>
        <p:spPr>
          <a:xfrm>
            <a:off x="11015463" y="263881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0" name="Oval 299">
            <a:extLst>
              <a:ext uri="{FF2B5EF4-FFF2-40B4-BE49-F238E27FC236}">
                <a16:creationId xmlns:a16="http://schemas.microsoft.com/office/drawing/2014/main" id="{09FD449A-E5A1-E046-DDF2-E31EC9F7EAE3}"/>
              </a:ext>
            </a:extLst>
          </p:cNvPr>
          <p:cNvSpPr/>
          <p:nvPr/>
        </p:nvSpPr>
        <p:spPr>
          <a:xfrm>
            <a:off x="11015463" y="297765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1" name="Oval 300">
            <a:extLst>
              <a:ext uri="{FF2B5EF4-FFF2-40B4-BE49-F238E27FC236}">
                <a16:creationId xmlns:a16="http://schemas.microsoft.com/office/drawing/2014/main" id="{E3E0D233-85EC-C472-C2CF-B845819903CA}"/>
              </a:ext>
            </a:extLst>
          </p:cNvPr>
          <p:cNvSpPr/>
          <p:nvPr/>
        </p:nvSpPr>
        <p:spPr>
          <a:xfrm>
            <a:off x="11015463" y="4559059"/>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02" name="Oval 301">
            <a:extLst>
              <a:ext uri="{FF2B5EF4-FFF2-40B4-BE49-F238E27FC236}">
                <a16:creationId xmlns:a16="http://schemas.microsoft.com/office/drawing/2014/main" id="{486AA182-265C-62B8-10C8-AD5537483EA0}"/>
              </a:ext>
            </a:extLst>
          </p:cNvPr>
          <p:cNvSpPr/>
          <p:nvPr/>
        </p:nvSpPr>
        <p:spPr>
          <a:xfrm>
            <a:off x="11015463" y="490325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03" name="Oval 302">
            <a:extLst>
              <a:ext uri="{FF2B5EF4-FFF2-40B4-BE49-F238E27FC236}">
                <a16:creationId xmlns:a16="http://schemas.microsoft.com/office/drawing/2014/main" id="{11A519D8-16C9-6E0E-C2DA-741C2CB7D336}"/>
              </a:ext>
            </a:extLst>
          </p:cNvPr>
          <p:cNvSpPr/>
          <p:nvPr/>
        </p:nvSpPr>
        <p:spPr>
          <a:xfrm>
            <a:off x="5449526" y="236043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4" name="Oval 303">
            <a:extLst>
              <a:ext uri="{FF2B5EF4-FFF2-40B4-BE49-F238E27FC236}">
                <a16:creationId xmlns:a16="http://schemas.microsoft.com/office/drawing/2014/main" id="{8CAFF31E-9683-F789-B7C2-FCEE67934585}"/>
              </a:ext>
            </a:extLst>
          </p:cNvPr>
          <p:cNvSpPr/>
          <p:nvPr/>
        </p:nvSpPr>
        <p:spPr>
          <a:xfrm>
            <a:off x="5449526" y="277286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5" name="Oval 304">
            <a:extLst>
              <a:ext uri="{FF2B5EF4-FFF2-40B4-BE49-F238E27FC236}">
                <a16:creationId xmlns:a16="http://schemas.microsoft.com/office/drawing/2014/main" id="{38B8D7A8-EE40-72E7-290A-F38C42486BFA}"/>
              </a:ext>
            </a:extLst>
          </p:cNvPr>
          <p:cNvSpPr/>
          <p:nvPr/>
        </p:nvSpPr>
        <p:spPr>
          <a:xfrm>
            <a:off x="5449526" y="289592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6" name="Oval 305">
            <a:extLst>
              <a:ext uri="{FF2B5EF4-FFF2-40B4-BE49-F238E27FC236}">
                <a16:creationId xmlns:a16="http://schemas.microsoft.com/office/drawing/2014/main" id="{AC70A232-5658-DF09-6A0B-C5EA394DCB57}"/>
              </a:ext>
            </a:extLst>
          </p:cNvPr>
          <p:cNvSpPr/>
          <p:nvPr/>
        </p:nvSpPr>
        <p:spPr>
          <a:xfrm>
            <a:off x="5449526" y="3092868"/>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7" name="Oval 306">
            <a:extLst>
              <a:ext uri="{FF2B5EF4-FFF2-40B4-BE49-F238E27FC236}">
                <a16:creationId xmlns:a16="http://schemas.microsoft.com/office/drawing/2014/main" id="{962284D1-4963-963C-30CC-629ED154ADD4}"/>
              </a:ext>
            </a:extLst>
          </p:cNvPr>
          <p:cNvSpPr/>
          <p:nvPr/>
        </p:nvSpPr>
        <p:spPr>
          <a:xfrm>
            <a:off x="5449526" y="339623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8" name="Oval 307">
            <a:extLst>
              <a:ext uri="{FF2B5EF4-FFF2-40B4-BE49-F238E27FC236}">
                <a16:creationId xmlns:a16="http://schemas.microsoft.com/office/drawing/2014/main" id="{C2B5BB6D-F000-D0B2-79FE-8FF5D233A0F9}"/>
              </a:ext>
            </a:extLst>
          </p:cNvPr>
          <p:cNvSpPr/>
          <p:nvPr/>
        </p:nvSpPr>
        <p:spPr>
          <a:xfrm>
            <a:off x="5449526" y="3931721"/>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09" name="Oval 308">
            <a:extLst>
              <a:ext uri="{FF2B5EF4-FFF2-40B4-BE49-F238E27FC236}">
                <a16:creationId xmlns:a16="http://schemas.microsoft.com/office/drawing/2014/main" id="{7C7CF1C6-8D9E-9131-3C36-DAB6D347E6A7}"/>
              </a:ext>
            </a:extLst>
          </p:cNvPr>
          <p:cNvSpPr/>
          <p:nvPr/>
        </p:nvSpPr>
        <p:spPr>
          <a:xfrm>
            <a:off x="5449526" y="1942182"/>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0" name="Oval 309">
            <a:extLst>
              <a:ext uri="{FF2B5EF4-FFF2-40B4-BE49-F238E27FC236}">
                <a16:creationId xmlns:a16="http://schemas.microsoft.com/office/drawing/2014/main" id="{1D64C41D-AE26-B1AA-37F6-537BB920CCC6}"/>
              </a:ext>
            </a:extLst>
          </p:cNvPr>
          <p:cNvSpPr/>
          <p:nvPr/>
        </p:nvSpPr>
        <p:spPr>
          <a:xfrm>
            <a:off x="5449526" y="3197606"/>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1" name="Oval 310">
            <a:extLst>
              <a:ext uri="{FF2B5EF4-FFF2-40B4-BE49-F238E27FC236}">
                <a16:creationId xmlns:a16="http://schemas.microsoft.com/office/drawing/2014/main" id="{2A760938-71F0-855F-29C0-4D9D6213C3AA}"/>
              </a:ext>
            </a:extLst>
          </p:cNvPr>
          <p:cNvSpPr/>
          <p:nvPr/>
        </p:nvSpPr>
        <p:spPr>
          <a:xfrm>
            <a:off x="5449526" y="3684574"/>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2" name="Oval 311">
            <a:extLst>
              <a:ext uri="{FF2B5EF4-FFF2-40B4-BE49-F238E27FC236}">
                <a16:creationId xmlns:a16="http://schemas.microsoft.com/office/drawing/2014/main" id="{1472AF26-A6A7-D451-3FC7-C717AC93E075}"/>
              </a:ext>
            </a:extLst>
          </p:cNvPr>
          <p:cNvSpPr/>
          <p:nvPr/>
        </p:nvSpPr>
        <p:spPr>
          <a:xfrm>
            <a:off x="5449526" y="4158484"/>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3" name="Oval 312">
            <a:extLst>
              <a:ext uri="{FF2B5EF4-FFF2-40B4-BE49-F238E27FC236}">
                <a16:creationId xmlns:a16="http://schemas.microsoft.com/office/drawing/2014/main" id="{C130E1DF-2949-437F-EEEF-7B6134C1B4C5}"/>
              </a:ext>
            </a:extLst>
          </p:cNvPr>
          <p:cNvSpPr/>
          <p:nvPr/>
        </p:nvSpPr>
        <p:spPr>
          <a:xfrm>
            <a:off x="5449526" y="4335112"/>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4" name="Oval 313">
            <a:extLst>
              <a:ext uri="{FF2B5EF4-FFF2-40B4-BE49-F238E27FC236}">
                <a16:creationId xmlns:a16="http://schemas.microsoft.com/office/drawing/2014/main" id="{9A0D5F41-5F4B-F42B-0AEC-3225784161EB}"/>
              </a:ext>
            </a:extLst>
          </p:cNvPr>
          <p:cNvSpPr/>
          <p:nvPr/>
        </p:nvSpPr>
        <p:spPr>
          <a:xfrm>
            <a:off x="5449526" y="4467211"/>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5" name="Oval 314">
            <a:extLst>
              <a:ext uri="{FF2B5EF4-FFF2-40B4-BE49-F238E27FC236}">
                <a16:creationId xmlns:a16="http://schemas.microsoft.com/office/drawing/2014/main" id="{9723E4E3-5765-7F05-B74F-6D6E3793C210}"/>
              </a:ext>
            </a:extLst>
          </p:cNvPr>
          <p:cNvSpPr/>
          <p:nvPr/>
        </p:nvSpPr>
        <p:spPr>
          <a:xfrm>
            <a:off x="5449526" y="4748078"/>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6" name="Oval 315">
            <a:extLst>
              <a:ext uri="{FF2B5EF4-FFF2-40B4-BE49-F238E27FC236}">
                <a16:creationId xmlns:a16="http://schemas.microsoft.com/office/drawing/2014/main" id="{7249D104-1A94-A037-C8EA-E1D3E010F675}"/>
              </a:ext>
            </a:extLst>
          </p:cNvPr>
          <p:cNvSpPr/>
          <p:nvPr/>
        </p:nvSpPr>
        <p:spPr>
          <a:xfrm>
            <a:off x="5449526" y="5219760"/>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17" name="Oval 316">
            <a:extLst>
              <a:ext uri="{FF2B5EF4-FFF2-40B4-BE49-F238E27FC236}">
                <a16:creationId xmlns:a16="http://schemas.microsoft.com/office/drawing/2014/main" id="{788ECEB9-F6FE-CA02-14BF-A9B4C2319E3B}"/>
              </a:ext>
            </a:extLst>
          </p:cNvPr>
          <p:cNvSpPr/>
          <p:nvPr/>
        </p:nvSpPr>
        <p:spPr>
          <a:xfrm>
            <a:off x="5449526" y="2656841"/>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8" name="Oval 317">
            <a:extLst>
              <a:ext uri="{FF2B5EF4-FFF2-40B4-BE49-F238E27FC236}">
                <a16:creationId xmlns:a16="http://schemas.microsoft.com/office/drawing/2014/main" id="{D2FB659B-5402-5CF0-9510-4C60BEDF91FC}"/>
              </a:ext>
            </a:extLst>
          </p:cNvPr>
          <p:cNvSpPr/>
          <p:nvPr/>
        </p:nvSpPr>
        <p:spPr>
          <a:xfrm>
            <a:off x="5449526" y="2998194"/>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319" name="Oval 318">
            <a:extLst>
              <a:ext uri="{FF2B5EF4-FFF2-40B4-BE49-F238E27FC236}">
                <a16:creationId xmlns:a16="http://schemas.microsoft.com/office/drawing/2014/main" id="{5C513A26-FA31-09F2-26D5-EC7E7DD15FAF}"/>
              </a:ext>
            </a:extLst>
          </p:cNvPr>
          <p:cNvSpPr/>
          <p:nvPr/>
        </p:nvSpPr>
        <p:spPr>
          <a:xfrm>
            <a:off x="5449526" y="4579595"/>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320" name="Oval 319">
            <a:extLst>
              <a:ext uri="{FF2B5EF4-FFF2-40B4-BE49-F238E27FC236}">
                <a16:creationId xmlns:a16="http://schemas.microsoft.com/office/drawing/2014/main" id="{E5D04CE6-C4C2-3134-A560-83D57EBA5C7E}"/>
              </a:ext>
            </a:extLst>
          </p:cNvPr>
          <p:cNvSpPr/>
          <p:nvPr/>
        </p:nvSpPr>
        <p:spPr>
          <a:xfrm>
            <a:off x="5449526" y="4923787"/>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4" name="Oval 3">
            <a:extLst>
              <a:ext uri="{FF2B5EF4-FFF2-40B4-BE49-F238E27FC236}">
                <a16:creationId xmlns:a16="http://schemas.microsoft.com/office/drawing/2014/main" id="{DE6BF038-4FBB-8E8C-A91E-53FAA5D25BD7}"/>
              </a:ext>
            </a:extLst>
          </p:cNvPr>
          <p:cNvSpPr/>
          <p:nvPr/>
        </p:nvSpPr>
        <p:spPr>
          <a:xfrm>
            <a:off x="5551949" y="2656841"/>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 name="Oval 5">
            <a:extLst>
              <a:ext uri="{FF2B5EF4-FFF2-40B4-BE49-F238E27FC236}">
                <a16:creationId xmlns:a16="http://schemas.microsoft.com/office/drawing/2014/main" id="{A8D4AC11-17FA-B93C-C7B8-16E60B9D6DF2}"/>
              </a:ext>
            </a:extLst>
          </p:cNvPr>
          <p:cNvSpPr/>
          <p:nvPr/>
        </p:nvSpPr>
        <p:spPr>
          <a:xfrm>
            <a:off x="5652038" y="2656841"/>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 name="Oval 6">
            <a:extLst>
              <a:ext uri="{FF2B5EF4-FFF2-40B4-BE49-F238E27FC236}">
                <a16:creationId xmlns:a16="http://schemas.microsoft.com/office/drawing/2014/main" id="{FC9C6F70-7E39-0C9A-6448-B780A2976D79}"/>
              </a:ext>
            </a:extLst>
          </p:cNvPr>
          <p:cNvSpPr/>
          <p:nvPr/>
        </p:nvSpPr>
        <p:spPr>
          <a:xfrm>
            <a:off x="5753730" y="2656841"/>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 name="Oval 7">
            <a:extLst>
              <a:ext uri="{FF2B5EF4-FFF2-40B4-BE49-F238E27FC236}">
                <a16:creationId xmlns:a16="http://schemas.microsoft.com/office/drawing/2014/main" id="{CFCD8800-061C-AE92-EA9D-8D01A561491B}"/>
              </a:ext>
            </a:extLst>
          </p:cNvPr>
          <p:cNvSpPr/>
          <p:nvPr/>
        </p:nvSpPr>
        <p:spPr>
          <a:xfrm>
            <a:off x="5448508" y="2995337"/>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9" name="Oval 8">
            <a:extLst>
              <a:ext uri="{FF2B5EF4-FFF2-40B4-BE49-F238E27FC236}">
                <a16:creationId xmlns:a16="http://schemas.microsoft.com/office/drawing/2014/main" id="{A45F9973-7950-ADF9-C0B4-ECE44DF28C72}"/>
              </a:ext>
            </a:extLst>
          </p:cNvPr>
          <p:cNvSpPr/>
          <p:nvPr/>
        </p:nvSpPr>
        <p:spPr>
          <a:xfrm>
            <a:off x="5550931" y="2995337"/>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314B9988-0EAB-D913-5E86-95D217420105}"/>
              </a:ext>
            </a:extLst>
          </p:cNvPr>
          <p:cNvSpPr/>
          <p:nvPr/>
        </p:nvSpPr>
        <p:spPr>
          <a:xfrm>
            <a:off x="5651020" y="2995337"/>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1" name="Oval 10">
            <a:extLst>
              <a:ext uri="{FF2B5EF4-FFF2-40B4-BE49-F238E27FC236}">
                <a16:creationId xmlns:a16="http://schemas.microsoft.com/office/drawing/2014/main" id="{4E26F432-D8B3-20DD-A274-3374B69FDEC2}"/>
              </a:ext>
            </a:extLst>
          </p:cNvPr>
          <p:cNvSpPr/>
          <p:nvPr/>
        </p:nvSpPr>
        <p:spPr>
          <a:xfrm>
            <a:off x="5752712" y="2995337"/>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 name="Oval 11">
            <a:extLst>
              <a:ext uri="{FF2B5EF4-FFF2-40B4-BE49-F238E27FC236}">
                <a16:creationId xmlns:a16="http://schemas.microsoft.com/office/drawing/2014/main" id="{686F7654-3041-3390-D903-66D4D86A5A29}"/>
              </a:ext>
            </a:extLst>
          </p:cNvPr>
          <p:cNvSpPr/>
          <p:nvPr/>
        </p:nvSpPr>
        <p:spPr>
          <a:xfrm>
            <a:off x="5446439" y="3931590"/>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 name="Oval 12">
            <a:extLst>
              <a:ext uri="{FF2B5EF4-FFF2-40B4-BE49-F238E27FC236}">
                <a16:creationId xmlns:a16="http://schemas.microsoft.com/office/drawing/2014/main" id="{FA13FE31-B482-0CFB-CC2D-962C3D1C0354}"/>
              </a:ext>
            </a:extLst>
          </p:cNvPr>
          <p:cNvSpPr/>
          <p:nvPr/>
        </p:nvSpPr>
        <p:spPr>
          <a:xfrm>
            <a:off x="5548862" y="3931590"/>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4" name="Oval 13">
            <a:extLst>
              <a:ext uri="{FF2B5EF4-FFF2-40B4-BE49-F238E27FC236}">
                <a16:creationId xmlns:a16="http://schemas.microsoft.com/office/drawing/2014/main" id="{056BFE65-A02A-B74B-EEDD-238E940E09A6}"/>
              </a:ext>
            </a:extLst>
          </p:cNvPr>
          <p:cNvSpPr/>
          <p:nvPr/>
        </p:nvSpPr>
        <p:spPr>
          <a:xfrm>
            <a:off x="5648951" y="3931590"/>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 name="Oval 14">
            <a:extLst>
              <a:ext uri="{FF2B5EF4-FFF2-40B4-BE49-F238E27FC236}">
                <a16:creationId xmlns:a16="http://schemas.microsoft.com/office/drawing/2014/main" id="{0BC1168F-D2A8-88AC-C992-6DB6DC8B896D}"/>
              </a:ext>
            </a:extLst>
          </p:cNvPr>
          <p:cNvSpPr/>
          <p:nvPr/>
        </p:nvSpPr>
        <p:spPr>
          <a:xfrm>
            <a:off x="5750643" y="3931590"/>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77A1F6C4-2101-72D4-C7C5-507846C077FF}"/>
              </a:ext>
            </a:extLst>
          </p:cNvPr>
          <p:cNvSpPr/>
          <p:nvPr/>
        </p:nvSpPr>
        <p:spPr>
          <a:xfrm>
            <a:off x="5452459" y="193717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7" name="Oval 16">
            <a:extLst>
              <a:ext uri="{FF2B5EF4-FFF2-40B4-BE49-F238E27FC236}">
                <a16:creationId xmlns:a16="http://schemas.microsoft.com/office/drawing/2014/main" id="{AE01E009-BD1A-2531-D094-B6F248D1646A}"/>
              </a:ext>
            </a:extLst>
          </p:cNvPr>
          <p:cNvSpPr/>
          <p:nvPr/>
        </p:nvSpPr>
        <p:spPr>
          <a:xfrm>
            <a:off x="5554882" y="193717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43028102-1F8A-D2B4-C67C-3756F8E5351D}"/>
              </a:ext>
            </a:extLst>
          </p:cNvPr>
          <p:cNvSpPr/>
          <p:nvPr/>
        </p:nvSpPr>
        <p:spPr>
          <a:xfrm>
            <a:off x="5654971" y="193717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5D679618-9A4C-28D8-FB2C-BE3BA0D568B6}"/>
              </a:ext>
            </a:extLst>
          </p:cNvPr>
          <p:cNvSpPr/>
          <p:nvPr/>
        </p:nvSpPr>
        <p:spPr>
          <a:xfrm>
            <a:off x="5756663" y="193717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 name="Oval 21">
            <a:extLst>
              <a:ext uri="{FF2B5EF4-FFF2-40B4-BE49-F238E27FC236}">
                <a16:creationId xmlns:a16="http://schemas.microsoft.com/office/drawing/2014/main" id="{E5D1B6B4-804B-106A-F1C5-AB1D432C33BE}"/>
              </a:ext>
            </a:extLst>
          </p:cNvPr>
          <p:cNvSpPr/>
          <p:nvPr/>
        </p:nvSpPr>
        <p:spPr>
          <a:xfrm>
            <a:off x="5447457" y="319825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3" name="Oval 22">
            <a:extLst>
              <a:ext uri="{FF2B5EF4-FFF2-40B4-BE49-F238E27FC236}">
                <a16:creationId xmlns:a16="http://schemas.microsoft.com/office/drawing/2014/main" id="{7DD9E8A7-3DF3-7BB0-ECEC-55229FA44118}"/>
              </a:ext>
            </a:extLst>
          </p:cNvPr>
          <p:cNvSpPr/>
          <p:nvPr/>
        </p:nvSpPr>
        <p:spPr>
          <a:xfrm>
            <a:off x="5446439" y="3195396"/>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4" name="Chord 23">
            <a:extLst>
              <a:ext uri="{FF2B5EF4-FFF2-40B4-BE49-F238E27FC236}">
                <a16:creationId xmlns:a16="http://schemas.microsoft.com/office/drawing/2014/main" id="{7AE43981-C2B4-61F1-E4C2-192CC87954E9}"/>
              </a:ext>
            </a:extLst>
          </p:cNvPr>
          <p:cNvSpPr/>
          <p:nvPr/>
        </p:nvSpPr>
        <p:spPr>
          <a:xfrm>
            <a:off x="5548862" y="3195396"/>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41" name="Oval 40">
            <a:extLst>
              <a:ext uri="{FF2B5EF4-FFF2-40B4-BE49-F238E27FC236}">
                <a16:creationId xmlns:a16="http://schemas.microsoft.com/office/drawing/2014/main" id="{B8A20DD1-B706-6049-225F-3A1B464F47E9}"/>
              </a:ext>
            </a:extLst>
          </p:cNvPr>
          <p:cNvSpPr/>
          <p:nvPr/>
        </p:nvSpPr>
        <p:spPr>
          <a:xfrm>
            <a:off x="5454244" y="3685421"/>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42" name="Oval 41">
            <a:extLst>
              <a:ext uri="{FF2B5EF4-FFF2-40B4-BE49-F238E27FC236}">
                <a16:creationId xmlns:a16="http://schemas.microsoft.com/office/drawing/2014/main" id="{84324FFB-4D92-877E-72CA-7811E557339B}"/>
              </a:ext>
            </a:extLst>
          </p:cNvPr>
          <p:cNvSpPr/>
          <p:nvPr/>
        </p:nvSpPr>
        <p:spPr>
          <a:xfrm>
            <a:off x="5452175" y="3686068"/>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51" name="Oval 50">
            <a:extLst>
              <a:ext uri="{FF2B5EF4-FFF2-40B4-BE49-F238E27FC236}">
                <a16:creationId xmlns:a16="http://schemas.microsoft.com/office/drawing/2014/main" id="{BDD4CC5D-7AD8-8654-4E72-2C4B51A0BAF5}"/>
              </a:ext>
            </a:extLst>
          </p:cNvPr>
          <p:cNvSpPr/>
          <p:nvPr/>
        </p:nvSpPr>
        <p:spPr>
          <a:xfrm>
            <a:off x="5449905" y="4160507"/>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58" name="Oval 57">
            <a:extLst>
              <a:ext uri="{FF2B5EF4-FFF2-40B4-BE49-F238E27FC236}">
                <a16:creationId xmlns:a16="http://schemas.microsoft.com/office/drawing/2014/main" id="{9825A7A5-5570-8AFE-D08E-B8F67BD571BB}"/>
              </a:ext>
            </a:extLst>
          </p:cNvPr>
          <p:cNvSpPr/>
          <p:nvPr/>
        </p:nvSpPr>
        <p:spPr>
          <a:xfrm>
            <a:off x="5447836" y="4161154"/>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0" name="Oval 59">
            <a:extLst>
              <a:ext uri="{FF2B5EF4-FFF2-40B4-BE49-F238E27FC236}">
                <a16:creationId xmlns:a16="http://schemas.microsoft.com/office/drawing/2014/main" id="{8CF2DC9F-5232-D946-C7C1-4C65B69BF808}"/>
              </a:ext>
            </a:extLst>
          </p:cNvPr>
          <p:cNvSpPr/>
          <p:nvPr/>
        </p:nvSpPr>
        <p:spPr>
          <a:xfrm>
            <a:off x="5446818" y="4158297"/>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5" name="Oval 64">
            <a:extLst>
              <a:ext uri="{FF2B5EF4-FFF2-40B4-BE49-F238E27FC236}">
                <a16:creationId xmlns:a16="http://schemas.microsoft.com/office/drawing/2014/main" id="{3ABBF060-B970-DEED-F051-59E3CD88A4F5}"/>
              </a:ext>
            </a:extLst>
          </p:cNvPr>
          <p:cNvSpPr/>
          <p:nvPr/>
        </p:nvSpPr>
        <p:spPr>
          <a:xfrm>
            <a:off x="5451595" y="4467753"/>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67" name="Oval 66">
            <a:extLst>
              <a:ext uri="{FF2B5EF4-FFF2-40B4-BE49-F238E27FC236}">
                <a16:creationId xmlns:a16="http://schemas.microsoft.com/office/drawing/2014/main" id="{9DC83876-6DCD-5A26-ADAC-468DB13965AA}"/>
              </a:ext>
            </a:extLst>
          </p:cNvPr>
          <p:cNvSpPr/>
          <p:nvPr/>
        </p:nvSpPr>
        <p:spPr>
          <a:xfrm>
            <a:off x="5449526" y="4468400"/>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8" name="Oval 67">
            <a:extLst>
              <a:ext uri="{FF2B5EF4-FFF2-40B4-BE49-F238E27FC236}">
                <a16:creationId xmlns:a16="http://schemas.microsoft.com/office/drawing/2014/main" id="{E0021414-3906-88E3-D158-B8547FEB57D6}"/>
              </a:ext>
            </a:extLst>
          </p:cNvPr>
          <p:cNvSpPr/>
          <p:nvPr/>
        </p:nvSpPr>
        <p:spPr>
          <a:xfrm>
            <a:off x="5448508" y="446554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0" name="Oval 69">
            <a:extLst>
              <a:ext uri="{FF2B5EF4-FFF2-40B4-BE49-F238E27FC236}">
                <a16:creationId xmlns:a16="http://schemas.microsoft.com/office/drawing/2014/main" id="{B8774336-512D-DFB2-63A9-8BC26EF1B2F3}"/>
              </a:ext>
            </a:extLst>
          </p:cNvPr>
          <p:cNvSpPr/>
          <p:nvPr/>
        </p:nvSpPr>
        <p:spPr>
          <a:xfrm>
            <a:off x="5448696" y="4579128"/>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1" name="Oval 70">
            <a:extLst>
              <a:ext uri="{FF2B5EF4-FFF2-40B4-BE49-F238E27FC236}">
                <a16:creationId xmlns:a16="http://schemas.microsoft.com/office/drawing/2014/main" id="{5CD46B0E-25CD-28BD-D4AB-5906CEC19391}"/>
              </a:ext>
            </a:extLst>
          </p:cNvPr>
          <p:cNvSpPr/>
          <p:nvPr/>
        </p:nvSpPr>
        <p:spPr>
          <a:xfrm>
            <a:off x="5446627" y="4579775"/>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2" name="Oval 71">
            <a:extLst>
              <a:ext uri="{FF2B5EF4-FFF2-40B4-BE49-F238E27FC236}">
                <a16:creationId xmlns:a16="http://schemas.microsoft.com/office/drawing/2014/main" id="{AEB48254-3A26-92BE-682A-173A4C2F53BC}"/>
              </a:ext>
            </a:extLst>
          </p:cNvPr>
          <p:cNvSpPr/>
          <p:nvPr/>
        </p:nvSpPr>
        <p:spPr>
          <a:xfrm>
            <a:off x="5445609" y="4576918"/>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4" name="Oval 73">
            <a:extLst>
              <a:ext uri="{FF2B5EF4-FFF2-40B4-BE49-F238E27FC236}">
                <a16:creationId xmlns:a16="http://schemas.microsoft.com/office/drawing/2014/main" id="{8476A89F-EA9E-1F4E-6E97-BE3FCB716DAB}"/>
              </a:ext>
            </a:extLst>
          </p:cNvPr>
          <p:cNvSpPr/>
          <p:nvPr/>
        </p:nvSpPr>
        <p:spPr>
          <a:xfrm>
            <a:off x="5451595" y="4927073"/>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5" name="Oval 74">
            <a:extLst>
              <a:ext uri="{FF2B5EF4-FFF2-40B4-BE49-F238E27FC236}">
                <a16:creationId xmlns:a16="http://schemas.microsoft.com/office/drawing/2014/main" id="{81093261-DD76-6DF0-23E8-43B2F44D0F88}"/>
              </a:ext>
            </a:extLst>
          </p:cNvPr>
          <p:cNvSpPr/>
          <p:nvPr/>
        </p:nvSpPr>
        <p:spPr>
          <a:xfrm>
            <a:off x="5449526" y="4927720"/>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6" name="Oval 75">
            <a:extLst>
              <a:ext uri="{FF2B5EF4-FFF2-40B4-BE49-F238E27FC236}">
                <a16:creationId xmlns:a16="http://schemas.microsoft.com/office/drawing/2014/main" id="{282831FC-83B1-6B1C-0C3A-476F003345B2}"/>
              </a:ext>
            </a:extLst>
          </p:cNvPr>
          <p:cNvSpPr/>
          <p:nvPr/>
        </p:nvSpPr>
        <p:spPr>
          <a:xfrm>
            <a:off x="5448508" y="492486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8" name="Oval 77">
            <a:extLst>
              <a:ext uri="{FF2B5EF4-FFF2-40B4-BE49-F238E27FC236}">
                <a16:creationId xmlns:a16="http://schemas.microsoft.com/office/drawing/2014/main" id="{7CDDF964-B2CD-ACF4-F163-5AEA0AB4D95E}"/>
              </a:ext>
            </a:extLst>
          </p:cNvPr>
          <p:cNvSpPr/>
          <p:nvPr/>
        </p:nvSpPr>
        <p:spPr>
          <a:xfrm>
            <a:off x="5447472" y="5223387"/>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9" name="Oval 78">
            <a:extLst>
              <a:ext uri="{FF2B5EF4-FFF2-40B4-BE49-F238E27FC236}">
                <a16:creationId xmlns:a16="http://schemas.microsoft.com/office/drawing/2014/main" id="{DEAC29F3-EF8B-C384-458F-7AE80A97F64C}"/>
              </a:ext>
            </a:extLst>
          </p:cNvPr>
          <p:cNvSpPr/>
          <p:nvPr/>
        </p:nvSpPr>
        <p:spPr>
          <a:xfrm>
            <a:off x="5445403" y="5224034"/>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80" name="Oval 79">
            <a:extLst>
              <a:ext uri="{FF2B5EF4-FFF2-40B4-BE49-F238E27FC236}">
                <a16:creationId xmlns:a16="http://schemas.microsoft.com/office/drawing/2014/main" id="{B2E73B5A-5EA4-621F-E08E-381FF70FF4CE}"/>
              </a:ext>
            </a:extLst>
          </p:cNvPr>
          <p:cNvSpPr/>
          <p:nvPr/>
        </p:nvSpPr>
        <p:spPr>
          <a:xfrm>
            <a:off x="5444385" y="5221177"/>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2" name="Freeform: Shape 121">
            <a:extLst>
              <a:ext uri="{FF2B5EF4-FFF2-40B4-BE49-F238E27FC236}">
                <a16:creationId xmlns:a16="http://schemas.microsoft.com/office/drawing/2014/main" id="{5D15E816-D12B-926D-B929-188F068FBAA5}"/>
              </a:ext>
            </a:extLst>
          </p:cNvPr>
          <p:cNvSpPr/>
          <p:nvPr/>
        </p:nvSpPr>
        <p:spPr>
          <a:xfrm>
            <a:off x="4721854" y="1709067"/>
            <a:ext cx="575680" cy="3694130"/>
          </a:xfrm>
          <a:custGeom>
            <a:avLst/>
            <a:gdLst>
              <a:gd name="connsiteX0" fmla="*/ 575592 w 575680"/>
              <a:gd name="connsiteY0" fmla="*/ 0 h 3694130"/>
              <a:gd name="connsiteX1" fmla="*/ 205281 w 575680"/>
              <a:gd name="connsiteY1" fmla="*/ 309560 h 3694130"/>
              <a:gd name="connsiteX2" fmla="*/ 72781 w 575680"/>
              <a:gd name="connsiteY2" fmla="*/ 1048245 h 3694130"/>
              <a:gd name="connsiteX3" fmla="*/ 241388 w 575680"/>
              <a:gd name="connsiteY3" fmla="*/ 1611995 h 3694130"/>
              <a:gd name="connsiteX4" fmla="*/ 770 w 575680"/>
              <a:gd name="connsiteY4" fmla="*/ 2254324 h 3694130"/>
              <a:gd name="connsiteX5" fmla="*/ 459803 w 575680"/>
              <a:gd name="connsiteY5" fmla="*/ 3088269 h 3694130"/>
              <a:gd name="connsiteX6" fmla="*/ 559153 w 575680"/>
              <a:gd name="connsiteY6" fmla="*/ 3694130 h 3694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680" h="3694130" extrusionOk="0">
                <a:moveTo>
                  <a:pt x="575592" y="0"/>
                </a:moveTo>
                <a:cubicBezTo>
                  <a:pt x="582958" y="309870"/>
                  <a:pt x="251103" y="137998"/>
                  <a:pt x="205281" y="309560"/>
                </a:cubicBezTo>
                <a:cubicBezTo>
                  <a:pt x="61178" y="466372"/>
                  <a:pt x="112509" y="805840"/>
                  <a:pt x="72781" y="1048245"/>
                </a:cubicBezTo>
                <a:cubicBezTo>
                  <a:pt x="89548" y="1252267"/>
                  <a:pt x="174608" y="1397342"/>
                  <a:pt x="241388" y="1611995"/>
                </a:cubicBezTo>
                <a:cubicBezTo>
                  <a:pt x="359629" y="1846558"/>
                  <a:pt x="29492" y="2053473"/>
                  <a:pt x="770" y="2254324"/>
                </a:cubicBezTo>
                <a:cubicBezTo>
                  <a:pt x="-36664" y="2385922"/>
                  <a:pt x="394394" y="2915007"/>
                  <a:pt x="459803" y="3088269"/>
                </a:cubicBezTo>
                <a:cubicBezTo>
                  <a:pt x="542469" y="3313658"/>
                  <a:pt x="472265" y="3578781"/>
                  <a:pt x="559153" y="3694130"/>
                </a:cubicBezTo>
              </a:path>
            </a:pathLst>
          </a:custGeom>
          <a:noFill/>
          <a:ln w="38100">
            <a:solidFill>
              <a:srgbClr val="92D050"/>
            </a:solidFill>
            <a:prstDash val="lgDashDot"/>
            <a:extLst>
              <a:ext uri="{C807C97D-BFC1-408E-A445-0C87EB9F89A2}">
                <ask:lineSketchStyleProps xmlns:ask="http://schemas.microsoft.com/office/drawing/2018/sketchyshapes" sd="2225865239">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 name="connsiteX0" fmla="*/ 687883 w 687976"/>
                      <a:gd name="connsiteY0" fmla="*/ 0 h 2386518"/>
                      <a:gd name="connsiteX1" fmla="*/ 317572 w 687976"/>
                      <a:gd name="connsiteY1" fmla="*/ 199985 h 2386518"/>
                      <a:gd name="connsiteX2" fmla="*/ 101944 w 687976"/>
                      <a:gd name="connsiteY2" fmla="*/ 692993 h 2386518"/>
                      <a:gd name="connsiteX3" fmla="*/ 339010 w 687976"/>
                      <a:gd name="connsiteY3" fmla="*/ 1180392 h 2386518"/>
                      <a:gd name="connsiteX4" fmla="*/ 594 w 687976"/>
                      <a:gd name="connsiteY4" fmla="*/ 1639582 h 2386518"/>
                      <a:gd name="connsiteX5" fmla="*/ 572094 w 687976"/>
                      <a:gd name="connsiteY5" fmla="*/ 1995114 h 2386518"/>
                      <a:gd name="connsiteX6" fmla="*/ 671444 w 687976"/>
                      <a:gd name="connsiteY6" fmla="*/ 2386518 h 2386518"/>
                      <a:gd name="connsiteX0" fmla="*/ 687883 w 687971"/>
                      <a:gd name="connsiteY0" fmla="*/ 0 h 2386518"/>
                      <a:gd name="connsiteX1" fmla="*/ 317572 w 687971"/>
                      <a:gd name="connsiteY1" fmla="*/ 199985 h 2386518"/>
                      <a:gd name="connsiteX2" fmla="*/ 185072 w 687971"/>
                      <a:gd name="connsiteY2" fmla="*/ 677198 h 2386518"/>
                      <a:gd name="connsiteX3" fmla="*/ 339010 w 687971"/>
                      <a:gd name="connsiteY3" fmla="*/ 1180392 h 2386518"/>
                      <a:gd name="connsiteX4" fmla="*/ 594 w 687971"/>
                      <a:gd name="connsiteY4" fmla="*/ 1639582 h 2386518"/>
                      <a:gd name="connsiteX5" fmla="*/ 572094 w 687971"/>
                      <a:gd name="connsiteY5" fmla="*/ 1995114 h 2386518"/>
                      <a:gd name="connsiteX6" fmla="*/ 671444 w 687971"/>
                      <a:gd name="connsiteY6" fmla="*/ 2386518 h 2386518"/>
                      <a:gd name="connsiteX0" fmla="*/ 687883 w 687971"/>
                      <a:gd name="connsiteY0" fmla="*/ 0 h 2386518"/>
                      <a:gd name="connsiteX1" fmla="*/ 317572 w 687971"/>
                      <a:gd name="connsiteY1" fmla="*/ 199985 h 2386518"/>
                      <a:gd name="connsiteX2" fmla="*/ 185072 w 687971"/>
                      <a:gd name="connsiteY2" fmla="*/ 677198 h 2386518"/>
                      <a:gd name="connsiteX3" fmla="*/ 353679 w 687971"/>
                      <a:gd name="connsiteY3" fmla="*/ 1041397 h 2386518"/>
                      <a:gd name="connsiteX4" fmla="*/ 594 w 687971"/>
                      <a:gd name="connsiteY4" fmla="*/ 1639582 h 2386518"/>
                      <a:gd name="connsiteX5" fmla="*/ 572094 w 687971"/>
                      <a:gd name="connsiteY5" fmla="*/ 1995114 h 2386518"/>
                      <a:gd name="connsiteX6" fmla="*/ 671444 w 687971"/>
                      <a:gd name="connsiteY6" fmla="*/ 2386518 h 2386518"/>
                      <a:gd name="connsiteX0" fmla="*/ 575592 w 575680"/>
                      <a:gd name="connsiteY0" fmla="*/ 0 h 2386518"/>
                      <a:gd name="connsiteX1" fmla="*/ 205281 w 575680"/>
                      <a:gd name="connsiteY1" fmla="*/ 199985 h 2386518"/>
                      <a:gd name="connsiteX2" fmla="*/ 72781 w 575680"/>
                      <a:gd name="connsiteY2" fmla="*/ 677198 h 2386518"/>
                      <a:gd name="connsiteX3" fmla="*/ 241388 w 575680"/>
                      <a:gd name="connsiteY3" fmla="*/ 1041397 h 2386518"/>
                      <a:gd name="connsiteX4" fmla="*/ 770 w 575680"/>
                      <a:gd name="connsiteY4" fmla="*/ 1456361 h 2386518"/>
                      <a:gd name="connsiteX5" fmla="*/ 459803 w 575680"/>
                      <a:gd name="connsiteY5" fmla="*/ 1995114 h 2386518"/>
                      <a:gd name="connsiteX6" fmla="*/ 559153 w 575680"/>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680" h="2386518">
                        <a:moveTo>
                          <a:pt x="575592" y="0"/>
                        </a:moveTo>
                        <a:cubicBezTo>
                          <a:pt x="581516" y="173214"/>
                          <a:pt x="289083" y="87119"/>
                          <a:pt x="205281" y="199985"/>
                        </a:cubicBezTo>
                        <a:cubicBezTo>
                          <a:pt x="121479" y="312851"/>
                          <a:pt x="66763" y="536963"/>
                          <a:pt x="72781" y="677198"/>
                        </a:cubicBezTo>
                        <a:cubicBezTo>
                          <a:pt x="78799" y="817433"/>
                          <a:pt x="170791" y="903232"/>
                          <a:pt x="241388" y="1041397"/>
                        </a:cubicBezTo>
                        <a:cubicBezTo>
                          <a:pt x="311985" y="1179562"/>
                          <a:pt x="20484" y="1325588"/>
                          <a:pt x="770" y="1456361"/>
                        </a:cubicBezTo>
                        <a:cubicBezTo>
                          <a:pt x="-18944" y="1587134"/>
                          <a:pt x="345878" y="1855127"/>
                          <a:pt x="459803" y="1995114"/>
                        </a:cubicBezTo>
                        <a:cubicBezTo>
                          <a:pt x="573728" y="2135101"/>
                          <a:pt x="500261" y="2315814"/>
                          <a:pt x="559153" y="2386518"/>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23" name="Oval 122">
            <a:extLst>
              <a:ext uri="{FF2B5EF4-FFF2-40B4-BE49-F238E27FC236}">
                <a16:creationId xmlns:a16="http://schemas.microsoft.com/office/drawing/2014/main" id="{E9F3FB0C-DD04-DF7E-86BD-8C26344DFCA4}"/>
              </a:ext>
            </a:extLst>
          </p:cNvPr>
          <p:cNvSpPr/>
          <p:nvPr/>
        </p:nvSpPr>
        <p:spPr>
          <a:xfrm>
            <a:off x="5453381" y="3687251"/>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4" name="Oval 123">
            <a:extLst>
              <a:ext uri="{FF2B5EF4-FFF2-40B4-BE49-F238E27FC236}">
                <a16:creationId xmlns:a16="http://schemas.microsoft.com/office/drawing/2014/main" id="{8706A478-BCB6-9644-4020-F66613F3D33F}"/>
              </a:ext>
            </a:extLst>
          </p:cNvPr>
          <p:cNvSpPr/>
          <p:nvPr/>
        </p:nvSpPr>
        <p:spPr>
          <a:xfrm>
            <a:off x="5451312" y="3687898"/>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5" name="Oval 124">
            <a:extLst>
              <a:ext uri="{FF2B5EF4-FFF2-40B4-BE49-F238E27FC236}">
                <a16:creationId xmlns:a16="http://schemas.microsoft.com/office/drawing/2014/main" id="{995048F9-383E-755B-7856-600BBB2915D0}"/>
              </a:ext>
            </a:extLst>
          </p:cNvPr>
          <p:cNvSpPr/>
          <p:nvPr/>
        </p:nvSpPr>
        <p:spPr>
          <a:xfrm>
            <a:off x="5450294" y="3685041"/>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6" name="Chord 125">
            <a:extLst>
              <a:ext uri="{FF2B5EF4-FFF2-40B4-BE49-F238E27FC236}">
                <a16:creationId xmlns:a16="http://schemas.microsoft.com/office/drawing/2014/main" id="{0F055167-AD43-46DA-5310-91C9B5435EF3}"/>
              </a:ext>
            </a:extLst>
          </p:cNvPr>
          <p:cNvSpPr/>
          <p:nvPr/>
        </p:nvSpPr>
        <p:spPr>
          <a:xfrm>
            <a:off x="5552717" y="3685041"/>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7" name="Oval 126">
            <a:extLst>
              <a:ext uri="{FF2B5EF4-FFF2-40B4-BE49-F238E27FC236}">
                <a16:creationId xmlns:a16="http://schemas.microsoft.com/office/drawing/2014/main" id="{9E521422-F54B-FEA7-E613-DA757A400D7E}"/>
              </a:ext>
            </a:extLst>
          </p:cNvPr>
          <p:cNvSpPr/>
          <p:nvPr/>
        </p:nvSpPr>
        <p:spPr>
          <a:xfrm>
            <a:off x="5449905" y="4159908"/>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8" name="Oval 127">
            <a:extLst>
              <a:ext uri="{FF2B5EF4-FFF2-40B4-BE49-F238E27FC236}">
                <a16:creationId xmlns:a16="http://schemas.microsoft.com/office/drawing/2014/main" id="{6B718B6B-314B-0328-7B2B-61B98CDA0723}"/>
              </a:ext>
            </a:extLst>
          </p:cNvPr>
          <p:cNvSpPr/>
          <p:nvPr/>
        </p:nvSpPr>
        <p:spPr>
          <a:xfrm>
            <a:off x="5447836" y="4160555"/>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9" name="Oval 128">
            <a:extLst>
              <a:ext uri="{FF2B5EF4-FFF2-40B4-BE49-F238E27FC236}">
                <a16:creationId xmlns:a16="http://schemas.microsoft.com/office/drawing/2014/main" id="{75C64ADA-59B0-0E17-2423-D7107B6A0C03}"/>
              </a:ext>
            </a:extLst>
          </p:cNvPr>
          <p:cNvSpPr/>
          <p:nvPr/>
        </p:nvSpPr>
        <p:spPr>
          <a:xfrm>
            <a:off x="5446818" y="4157698"/>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0" name="Chord 129">
            <a:extLst>
              <a:ext uri="{FF2B5EF4-FFF2-40B4-BE49-F238E27FC236}">
                <a16:creationId xmlns:a16="http://schemas.microsoft.com/office/drawing/2014/main" id="{EBD3053C-8618-1BDA-7B40-E7311C746E1A}"/>
              </a:ext>
            </a:extLst>
          </p:cNvPr>
          <p:cNvSpPr/>
          <p:nvPr/>
        </p:nvSpPr>
        <p:spPr>
          <a:xfrm>
            <a:off x="5549241" y="4157698"/>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1" name="Oval 130">
            <a:extLst>
              <a:ext uri="{FF2B5EF4-FFF2-40B4-BE49-F238E27FC236}">
                <a16:creationId xmlns:a16="http://schemas.microsoft.com/office/drawing/2014/main" id="{F3E510D9-091C-A35C-02C5-702C93FD0693}"/>
              </a:ext>
            </a:extLst>
          </p:cNvPr>
          <p:cNvSpPr/>
          <p:nvPr/>
        </p:nvSpPr>
        <p:spPr>
          <a:xfrm>
            <a:off x="5451228" y="4468835"/>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2" name="Oval 131">
            <a:extLst>
              <a:ext uri="{FF2B5EF4-FFF2-40B4-BE49-F238E27FC236}">
                <a16:creationId xmlns:a16="http://schemas.microsoft.com/office/drawing/2014/main" id="{885E3C05-E278-B391-84D0-37314D9DEB81}"/>
              </a:ext>
            </a:extLst>
          </p:cNvPr>
          <p:cNvSpPr/>
          <p:nvPr/>
        </p:nvSpPr>
        <p:spPr>
          <a:xfrm>
            <a:off x="5449159" y="4469482"/>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3" name="Oval 132">
            <a:extLst>
              <a:ext uri="{FF2B5EF4-FFF2-40B4-BE49-F238E27FC236}">
                <a16:creationId xmlns:a16="http://schemas.microsoft.com/office/drawing/2014/main" id="{4DAC34D6-A1F7-9037-EFAB-40821558118E}"/>
              </a:ext>
            </a:extLst>
          </p:cNvPr>
          <p:cNvSpPr/>
          <p:nvPr/>
        </p:nvSpPr>
        <p:spPr>
          <a:xfrm>
            <a:off x="5448141" y="4466625"/>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4" name="Chord 133">
            <a:extLst>
              <a:ext uri="{FF2B5EF4-FFF2-40B4-BE49-F238E27FC236}">
                <a16:creationId xmlns:a16="http://schemas.microsoft.com/office/drawing/2014/main" id="{658AAB2C-CD8A-BC3B-16EF-2314A7E8B341}"/>
              </a:ext>
            </a:extLst>
          </p:cNvPr>
          <p:cNvSpPr/>
          <p:nvPr/>
        </p:nvSpPr>
        <p:spPr>
          <a:xfrm>
            <a:off x="5550564" y="4466625"/>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5" name="Oval 134">
            <a:extLst>
              <a:ext uri="{FF2B5EF4-FFF2-40B4-BE49-F238E27FC236}">
                <a16:creationId xmlns:a16="http://schemas.microsoft.com/office/drawing/2014/main" id="{9962B4C5-BF56-E2DF-7898-CA63BF4A404F}"/>
              </a:ext>
            </a:extLst>
          </p:cNvPr>
          <p:cNvSpPr/>
          <p:nvPr/>
        </p:nvSpPr>
        <p:spPr>
          <a:xfrm>
            <a:off x="5451228" y="4580986"/>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6" name="Oval 135">
            <a:extLst>
              <a:ext uri="{FF2B5EF4-FFF2-40B4-BE49-F238E27FC236}">
                <a16:creationId xmlns:a16="http://schemas.microsoft.com/office/drawing/2014/main" id="{E630B25B-4BA3-B98B-3313-79088ABBE200}"/>
              </a:ext>
            </a:extLst>
          </p:cNvPr>
          <p:cNvSpPr/>
          <p:nvPr/>
        </p:nvSpPr>
        <p:spPr>
          <a:xfrm>
            <a:off x="5449159" y="458163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7" name="Oval 136">
            <a:extLst>
              <a:ext uri="{FF2B5EF4-FFF2-40B4-BE49-F238E27FC236}">
                <a16:creationId xmlns:a16="http://schemas.microsoft.com/office/drawing/2014/main" id="{95813807-4B7F-0F21-24D1-0D85B39F9DB5}"/>
              </a:ext>
            </a:extLst>
          </p:cNvPr>
          <p:cNvSpPr/>
          <p:nvPr/>
        </p:nvSpPr>
        <p:spPr>
          <a:xfrm>
            <a:off x="5448141" y="4578776"/>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8" name="Chord 137">
            <a:extLst>
              <a:ext uri="{FF2B5EF4-FFF2-40B4-BE49-F238E27FC236}">
                <a16:creationId xmlns:a16="http://schemas.microsoft.com/office/drawing/2014/main" id="{D6B701DA-D268-3029-0215-665029D2ED53}"/>
              </a:ext>
            </a:extLst>
          </p:cNvPr>
          <p:cNvSpPr/>
          <p:nvPr/>
        </p:nvSpPr>
        <p:spPr>
          <a:xfrm>
            <a:off x="5550564" y="4578776"/>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59" name="Oval 158">
            <a:extLst>
              <a:ext uri="{FF2B5EF4-FFF2-40B4-BE49-F238E27FC236}">
                <a16:creationId xmlns:a16="http://schemas.microsoft.com/office/drawing/2014/main" id="{C5CBA09A-8E0C-A5DC-8089-9BB200104B96}"/>
              </a:ext>
            </a:extLst>
          </p:cNvPr>
          <p:cNvSpPr/>
          <p:nvPr/>
        </p:nvSpPr>
        <p:spPr>
          <a:xfrm>
            <a:off x="5450960" y="4927006"/>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60" name="Oval 159">
            <a:extLst>
              <a:ext uri="{FF2B5EF4-FFF2-40B4-BE49-F238E27FC236}">
                <a16:creationId xmlns:a16="http://schemas.microsoft.com/office/drawing/2014/main" id="{640754F6-E565-B59E-2A05-8EFA572BBE55}"/>
              </a:ext>
            </a:extLst>
          </p:cNvPr>
          <p:cNvSpPr/>
          <p:nvPr/>
        </p:nvSpPr>
        <p:spPr>
          <a:xfrm>
            <a:off x="5448891" y="492765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1" name="Oval 160">
            <a:extLst>
              <a:ext uri="{FF2B5EF4-FFF2-40B4-BE49-F238E27FC236}">
                <a16:creationId xmlns:a16="http://schemas.microsoft.com/office/drawing/2014/main" id="{134FCB87-B083-C306-39AA-6E588D332AAF}"/>
              </a:ext>
            </a:extLst>
          </p:cNvPr>
          <p:cNvSpPr/>
          <p:nvPr/>
        </p:nvSpPr>
        <p:spPr>
          <a:xfrm>
            <a:off x="5447873" y="4924796"/>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2" name="Chord 161">
            <a:extLst>
              <a:ext uri="{FF2B5EF4-FFF2-40B4-BE49-F238E27FC236}">
                <a16:creationId xmlns:a16="http://schemas.microsoft.com/office/drawing/2014/main" id="{964DAB57-707D-8886-548F-1D015ED668C8}"/>
              </a:ext>
            </a:extLst>
          </p:cNvPr>
          <p:cNvSpPr/>
          <p:nvPr/>
        </p:nvSpPr>
        <p:spPr>
          <a:xfrm>
            <a:off x="5550296" y="4924796"/>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3" name="Oval 162">
            <a:extLst>
              <a:ext uri="{FF2B5EF4-FFF2-40B4-BE49-F238E27FC236}">
                <a16:creationId xmlns:a16="http://schemas.microsoft.com/office/drawing/2014/main" id="{EEA240C3-65DA-2773-5A3B-DE266F8D0D94}"/>
              </a:ext>
            </a:extLst>
          </p:cNvPr>
          <p:cNvSpPr/>
          <p:nvPr/>
        </p:nvSpPr>
        <p:spPr>
          <a:xfrm>
            <a:off x="5449504" y="5222227"/>
            <a:ext cx="73152" cy="73152"/>
          </a:xfrm>
          <a:prstGeom prst="ellipse">
            <a:avLst/>
          </a:prstGeom>
          <a:solidFill>
            <a:srgbClr val="92D05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64" name="Oval 163">
            <a:extLst>
              <a:ext uri="{FF2B5EF4-FFF2-40B4-BE49-F238E27FC236}">
                <a16:creationId xmlns:a16="http://schemas.microsoft.com/office/drawing/2014/main" id="{BE42E340-5589-E9D8-3B1C-65BCF0349B3E}"/>
              </a:ext>
            </a:extLst>
          </p:cNvPr>
          <p:cNvSpPr/>
          <p:nvPr/>
        </p:nvSpPr>
        <p:spPr>
          <a:xfrm>
            <a:off x="5447435" y="5222874"/>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5" name="Oval 164">
            <a:extLst>
              <a:ext uri="{FF2B5EF4-FFF2-40B4-BE49-F238E27FC236}">
                <a16:creationId xmlns:a16="http://schemas.microsoft.com/office/drawing/2014/main" id="{C3C925A9-05DD-D1CE-2811-375E20860B29}"/>
              </a:ext>
            </a:extLst>
          </p:cNvPr>
          <p:cNvSpPr/>
          <p:nvPr/>
        </p:nvSpPr>
        <p:spPr>
          <a:xfrm>
            <a:off x="5446417" y="5220017"/>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66" name="Chord 165">
            <a:extLst>
              <a:ext uri="{FF2B5EF4-FFF2-40B4-BE49-F238E27FC236}">
                <a16:creationId xmlns:a16="http://schemas.microsoft.com/office/drawing/2014/main" id="{C680FDA8-D380-190B-2227-5AA8C7D1C762}"/>
              </a:ext>
            </a:extLst>
          </p:cNvPr>
          <p:cNvSpPr/>
          <p:nvPr/>
        </p:nvSpPr>
        <p:spPr>
          <a:xfrm>
            <a:off x="5548840" y="5220017"/>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0" name="Oval 19">
            <a:extLst>
              <a:ext uri="{FF2B5EF4-FFF2-40B4-BE49-F238E27FC236}">
                <a16:creationId xmlns:a16="http://schemas.microsoft.com/office/drawing/2014/main" id="{70FAE3D2-3D80-6A37-BD0B-041FC9F5CFD6}"/>
              </a:ext>
            </a:extLst>
          </p:cNvPr>
          <p:cNvSpPr/>
          <p:nvPr/>
        </p:nvSpPr>
        <p:spPr>
          <a:xfrm>
            <a:off x="6403192" y="4340152"/>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5" name="Oval 24">
            <a:extLst>
              <a:ext uri="{FF2B5EF4-FFF2-40B4-BE49-F238E27FC236}">
                <a16:creationId xmlns:a16="http://schemas.microsoft.com/office/drawing/2014/main" id="{87E258AA-056C-233D-8578-EA74B8345816}"/>
              </a:ext>
            </a:extLst>
          </p:cNvPr>
          <p:cNvSpPr/>
          <p:nvPr/>
        </p:nvSpPr>
        <p:spPr>
          <a:xfrm>
            <a:off x="6406125" y="433514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6" name="Oval 25">
            <a:extLst>
              <a:ext uri="{FF2B5EF4-FFF2-40B4-BE49-F238E27FC236}">
                <a16:creationId xmlns:a16="http://schemas.microsoft.com/office/drawing/2014/main" id="{E9B82A90-BEE9-B204-286C-93D30CF67C0E}"/>
              </a:ext>
            </a:extLst>
          </p:cNvPr>
          <p:cNvSpPr/>
          <p:nvPr/>
        </p:nvSpPr>
        <p:spPr>
          <a:xfrm>
            <a:off x="6508548" y="433514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43" name="Oval 42">
            <a:extLst>
              <a:ext uri="{FF2B5EF4-FFF2-40B4-BE49-F238E27FC236}">
                <a16:creationId xmlns:a16="http://schemas.microsoft.com/office/drawing/2014/main" id="{A6B825B4-4457-F30F-8A36-49D972E4FA5B}"/>
              </a:ext>
            </a:extLst>
          </p:cNvPr>
          <p:cNvSpPr/>
          <p:nvPr/>
        </p:nvSpPr>
        <p:spPr>
          <a:xfrm>
            <a:off x="6608637" y="433514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46" name="Oval 45">
            <a:extLst>
              <a:ext uri="{FF2B5EF4-FFF2-40B4-BE49-F238E27FC236}">
                <a16:creationId xmlns:a16="http://schemas.microsoft.com/office/drawing/2014/main" id="{9E48F531-4AB5-239D-D716-00741A40028A}"/>
              </a:ext>
            </a:extLst>
          </p:cNvPr>
          <p:cNvSpPr/>
          <p:nvPr/>
        </p:nvSpPr>
        <p:spPr>
          <a:xfrm>
            <a:off x="6710329" y="433514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4" name="Oval 63">
            <a:extLst>
              <a:ext uri="{FF2B5EF4-FFF2-40B4-BE49-F238E27FC236}">
                <a16:creationId xmlns:a16="http://schemas.microsoft.com/office/drawing/2014/main" id="{9CB9277F-C52D-6B53-9C1D-DC1203AD1C23}"/>
              </a:ext>
            </a:extLst>
          </p:cNvPr>
          <p:cNvSpPr/>
          <p:nvPr/>
        </p:nvSpPr>
        <p:spPr>
          <a:xfrm>
            <a:off x="6405861" y="475651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9" name="Oval 68">
            <a:extLst>
              <a:ext uri="{FF2B5EF4-FFF2-40B4-BE49-F238E27FC236}">
                <a16:creationId xmlns:a16="http://schemas.microsoft.com/office/drawing/2014/main" id="{CE301F50-8E5F-6130-76CB-77CCE9D9BF54}"/>
              </a:ext>
            </a:extLst>
          </p:cNvPr>
          <p:cNvSpPr/>
          <p:nvPr/>
        </p:nvSpPr>
        <p:spPr>
          <a:xfrm>
            <a:off x="6408794" y="4751504"/>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3" name="Oval 72">
            <a:extLst>
              <a:ext uri="{FF2B5EF4-FFF2-40B4-BE49-F238E27FC236}">
                <a16:creationId xmlns:a16="http://schemas.microsoft.com/office/drawing/2014/main" id="{FD117561-0B9A-188C-320A-5662C720065C}"/>
              </a:ext>
            </a:extLst>
          </p:cNvPr>
          <p:cNvSpPr/>
          <p:nvPr/>
        </p:nvSpPr>
        <p:spPr>
          <a:xfrm>
            <a:off x="6511217" y="4751504"/>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7" name="Oval 76">
            <a:extLst>
              <a:ext uri="{FF2B5EF4-FFF2-40B4-BE49-F238E27FC236}">
                <a16:creationId xmlns:a16="http://schemas.microsoft.com/office/drawing/2014/main" id="{579BCCEA-6F77-786B-FCCC-0742EAAC28AA}"/>
              </a:ext>
            </a:extLst>
          </p:cNvPr>
          <p:cNvSpPr/>
          <p:nvPr/>
        </p:nvSpPr>
        <p:spPr>
          <a:xfrm>
            <a:off x="6611306" y="4751504"/>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1" name="Oval 120">
            <a:extLst>
              <a:ext uri="{FF2B5EF4-FFF2-40B4-BE49-F238E27FC236}">
                <a16:creationId xmlns:a16="http://schemas.microsoft.com/office/drawing/2014/main" id="{5728DA5C-1B81-6746-7404-12F47A8E0B2F}"/>
              </a:ext>
            </a:extLst>
          </p:cNvPr>
          <p:cNvSpPr/>
          <p:nvPr/>
        </p:nvSpPr>
        <p:spPr>
          <a:xfrm>
            <a:off x="6712998" y="4751504"/>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70" name="Chord 169">
            <a:extLst>
              <a:ext uri="{FF2B5EF4-FFF2-40B4-BE49-F238E27FC236}">
                <a16:creationId xmlns:a16="http://schemas.microsoft.com/office/drawing/2014/main" id="{8A155BF2-BB9E-D194-A43E-CB2104F2D48A}"/>
              </a:ext>
            </a:extLst>
          </p:cNvPr>
          <p:cNvSpPr/>
          <p:nvPr/>
        </p:nvSpPr>
        <p:spPr>
          <a:xfrm flipH="1">
            <a:off x="6619974" y="3087258"/>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endParaRPr lang="en-US">
              <a:latin typeface="+mj-lt"/>
            </a:endParaRPr>
          </a:p>
        </p:txBody>
      </p:sp>
      <p:sp>
        <p:nvSpPr>
          <p:cNvPr id="171" name="Oval 170">
            <a:extLst>
              <a:ext uri="{FF2B5EF4-FFF2-40B4-BE49-F238E27FC236}">
                <a16:creationId xmlns:a16="http://schemas.microsoft.com/office/drawing/2014/main" id="{028BFC13-1E62-CA60-DF54-A0AA1807535A}"/>
              </a:ext>
            </a:extLst>
          </p:cNvPr>
          <p:cNvSpPr/>
          <p:nvPr/>
        </p:nvSpPr>
        <p:spPr>
          <a:xfrm>
            <a:off x="6715577" y="3395233"/>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72" name="Chord 171">
            <a:extLst>
              <a:ext uri="{FF2B5EF4-FFF2-40B4-BE49-F238E27FC236}">
                <a16:creationId xmlns:a16="http://schemas.microsoft.com/office/drawing/2014/main" id="{67DE3FE1-73F5-06D7-9D34-56599F106E51}"/>
              </a:ext>
            </a:extLst>
          </p:cNvPr>
          <p:cNvSpPr/>
          <p:nvPr/>
        </p:nvSpPr>
        <p:spPr>
          <a:xfrm flipH="1">
            <a:off x="6622553" y="3391503"/>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endParaRPr lang="en-US">
              <a:latin typeface="+mj-lt"/>
            </a:endParaRPr>
          </a:p>
        </p:txBody>
      </p:sp>
      <p:sp>
        <p:nvSpPr>
          <p:cNvPr id="173" name="Oval 172">
            <a:extLst>
              <a:ext uri="{FF2B5EF4-FFF2-40B4-BE49-F238E27FC236}">
                <a16:creationId xmlns:a16="http://schemas.microsoft.com/office/drawing/2014/main" id="{1C6213EF-DB50-4691-F69B-1B3816BA09EA}"/>
              </a:ext>
            </a:extLst>
          </p:cNvPr>
          <p:cNvSpPr/>
          <p:nvPr/>
        </p:nvSpPr>
        <p:spPr>
          <a:xfrm>
            <a:off x="6713793" y="2894438"/>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74" name="Chord 173">
            <a:extLst>
              <a:ext uri="{FF2B5EF4-FFF2-40B4-BE49-F238E27FC236}">
                <a16:creationId xmlns:a16="http://schemas.microsoft.com/office/drawing/2014/main" id="{B4188D4E-2DEE-99D7-BB66-881C5D085332}"/>
              </a:ext>
            </a:extLst>
          </p:cNvPr>
          <p:cNvSpPr/>
          <p:nvPr/>
        </p:nvSpPr>
        <p:spPr>
          <a:xfrm flipH="1">
            <a:off x="6620769" y="2890708"/>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endParaRPr lang="en-US">
              <a:latin typeface="+mj-lt"/>
            </a:endParaRPr>
          </a:p>
        </p:txBody>
      </p:sp>
      <p:sp>
        <p:nvSpPr>
          <p:cNvPr id="175" name="Oval 174">
            <a:extLst>
              <a:ext uri="{FF2B5EF4-FFF2-40B4-BE49-F238E27FC236}">
                <a16:creationId xmlns:a16="http://schemas.microsoft.com/office/drawing/2014/main" id="{0551B768-CA7C-3DF3-FE45-73D816F3ED52}"/>
              </a:ext>
            </a:extLst>
          </p:cNvPr>
          <p:cNvSpPr/>
          <p:nvPr/>
        </p:nvSpPr>
        <p:spPr>
          <a:xfrm>
            <a:off x="6715514" y="2771287"/>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76" name="Chord 175">
            <a:extLst>
              <a:ext uri="{FF2B5EF4-FFF2-40B4-BE49-F238E27FC236}">
                <a16:creationId xmlns:a16="http://schemas.microsoft.com/office/drawing/2014/main" id="{C50A9426-E08E-A0CB-024A-C3FA6B6E014F}"/>
              </a:ext>
            </a:extLst>
          </p:cNvPr>
          <p:cNvSpPr/>
          <p:nvPr/>
        </p:nvSpPr>
        <p:spPr>
          <a:xfrm flipH="1">
            <a:off x="6622490" y="2767557"/>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endParaRPr lang="en-US">
              <a:latin typeface="+mj-lt"/>
            </a:endParaRPr>
          </a:p>
        </p:txBody>
      </p:sp>
      <p:sp>
        <p:nvSpPr>
          <p:cNvPr id="181" name="Oval 180">
            <a:extLst>
              <a:ext uri="{FF2B5EF4-FFF2-40B4-BE49-F238E27FC236}">
                <a16:creationId xmlns:a16="http://schemas.microsoft.com/office/drawing/2014/main" id="{4A09793A-1374-4D4A-B98A-CD064C1ED8C0}"/>
              </a:ext>
            </a:extLst>
          </p:cNvPr>
          <p:cNvSpPr/>
          <p:nvPr/>
        </p:nvSpPr>
        <p:spPr>
          <a:xfrm>
            <a:off x="6710329" y="2355862"/>
            <a:ext cx="73152" cy="73152"/>
          </a:xfrm>
          <a:prstGeom prst="ellipse">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2" name="Chord 181">
            <a:extLst>
              <a:ext uri="{FF2B5EF4-FFF2-40B4-BE49-F238E27FC236}">
                <a16:creationId xmlns:a16="http://schemas.microsoft.com/office/drawing/2014/main" id="{296A2D99-44EE-9495-A067-2ECC0985989E}"/>
              </a:ext>
            </a:extLst>
          </p:cNvPr>
          <p:cNvSpPr/>
          <p:nvPr/>
        </p:nvSpPr>
        <p:spPr>
          <a:xfrm flipH="1">
            <a:off x="6617305" y="2352132"/>
            <a:ext cx="73152" cy="73152"/>
          </a:xfrm>
          <a:prstGeom prst="chord">
            <a:avLst>
              <a:gd name="adj1" fmla="val 2940792"/>
              <a:gd name="adj2" fmla="val 13060999"/>
            </a:avLst>
          </a:prstGeom>
          <a:solidFill>
            <a:srgbClr val="92D050"/>
          </a:solidFill>
          <a:ln>
            <a:noFill/>
          </a:ln>
        </p:spPr>
        <p:style>
          <a:lnRef idx="3">
            <a:schemeClr val="lt1"/>
          </a:lnRef>
          <a:fillRef idx="1">
            <a:schemeClr val="accent1"/>
          </a:fillRef>
          <a:effectRef idx="1">
            <a:schemeClr val="accent1"/>
          </a:effectRef>
          <a:fontRef idx="minor">
            <a:schemeClr val="lt1"/>
          </a:fontRef>
        </p:style>
        <p:txBody>
          <a:bodyPr rtlCol="0" anchor="ctr"/>
          <a:lstStyle/>
          <a:p>
            <a:endParaRPr lang="en-US">
              <a:latin typeface="+mj-lt"/>
            </a:endParaRPr>
          </a:p>
        </p:txBody>
      </p:sp>
      <p:sp>
        <p:nvSpPr>
          <p:cNvPr id="183" name="Freeform: Shape 182">
            <a:extLst>
              <a:ext uri="{FF2B5EF4-FFF2-40B4-BE49-F238E27FC236}">
                <a16:creationId xmlns:a16="http://schemas.microsoft.com/office/drawing/2014/main" id="{C600630D-1D0C-67E4-F325-01FCD2100FE6}"/>
              </a:ext>
            </a:extLst>
          </p:cNvPr>
          <p:cNvSpPr/>
          <p:nvPr/>
        </p:nvSpPr>
        <p:spPr>
          <a:xfrm flipH="1" flipV="1">
            <a:off x="6999884" y="1722362"/>
            <a:ext cx="508787" cy="3694130"/>
          </a:xfrm>
          <a:custGeom>
            <a:avLst/>
            <a:gdLst>
              <a:gd name="connsiteX0" fmla="*/ 508732 w 508787"/>
              <a:gd name="connsiteY0" fmla="*/ 0 h 3694130"/>
              <a:gd name="connsiteX1" fmla="*/ 2536 w 508787"/>
              <a:gd name="connsiteY1" fmla="*/ 841629 h 3694130"/>
              <a:gd name="connsiteX2" fmla="*/ 278393 w 508787"/>
              <a:gd name="connsiteY2" fmla="*/ 1877947 h 3694130"/>
              <a:gd name="connsiteX3" fmla="*/ 157747 w 508787"/>
              <a:gd name="connsiteY3" fmla="*/ 2493829 h 3694130"/>
              <a:gd name="connsiteX4" fmla="*/ 426809 w 508787"/>
              <a:gd name="connsiteY4" fmla="*/ 3139068 h 3694130"/>
              <a:gd name="connsiteX5" fmla="*/ 492293 w 508787"/>
              <a:gd name="connsiteY5" fmla="*/ 3694130 h 3694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787" h="3694130" extrusionOk="0">
                <a:moveTo>
                  <a:pt x="508732" y="0"/>
                </a:moveTo>
                <a:cubicBezTo>
                  <a:pt x="521381" y="206765"/>
                  <a:pt x="79975" y="495821"/>
                  <a:pt x="2536" y="841629"/>
                </a:cubicBezTo>
                <a:cubicBezTo>
                  <a:pt x="-83387" y="1134131"/>
                  <a:pt x="373385" y="1506033"/>
                  <a:pt x="278393" y="1877947"/>
                </a:cubicBezTo>
                <a:cubicBezTo>
                  <a:pt x="174880" y="2136045"/>
                  <a:pt x="201241" y="2307119"/>
                  <a:pt x="157747" y="2493829"/>
                </a:cubicBezTo>
                <a:cubicBezTo>
                  <a:pt x="134508" y="2677830"/>
                  <a:pt x="313008" y="2944838"/>
                  <a:pt x="426809" y="3139068"/>
                </a:cubicBezTo>
                <a:cubicBezTo>
                  <a:pt x="541016" y="3343781"/>
                  <a:pt x="443121" y="3595748"/>
                  <a:pt x="492293" y="3694130"/>
                </a:cubicBezTo>
              </a:path>
            </a:pathLst>
          </a:custGeom>
          <a:noFill/>
          <a:ln w="38100">
            <a:solidFill>
              <a:srgbClr val="92D050"/>
            </a:solidFill>
            <a:prstDash val="lgDashDot"/>
            <a:extLst>
              <a:ext uri="{C807C97D-BFC1-408E-A445-0C87EB9F89A2}">
                <ask:lineSketchStyleProps xmlns:ask="http://schemas.microsoft.com/office/drawing/2018/sketchyshapes" sd="2770477063">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 name="connsiteX0" fmla="*/ 527222 w 527275"/>
                      <a:gd name="connsiteY0" fmla="*/ 0 h 2386518"/>
                      <a:gd name="connsiteX1" fmla="*/ 10394 w 527275"/>
                      <a:gd name="connsiteY1" fmla="*/ 499070 h 2386518"/>
                      <a:gd name="connsiteX2" fmla="*/ 296883 w 527275"/>
                      <a:gd name="connsiteY2" fmla="*/ 1213210 h 2386518"/>
                      <a:gd name="connsiteX3" fmla="*/ 800 w 527275"/>
                      <a:gd name="connsiteY3" fmla="*/ 1563006 h 2386518"/>
                      <a:gd name="connsiteX4" fmla="*/ 445299 w 527275"/>
                      <a:gd name="connsiteY4" fmla="*/ 2027932 h 2386518"/>
                      <a:gd name="connsiteX5" fmla="*/ 510783 w 527275"/>
                      <a:gd name="connsiteY5" fmla="*/ 2386518 h 2386518"/>
                      <a:gd name="connsiteX0" fmla="*/ 519304 w 519357"/>
                      <a:gd name="connsiteY0" fmla="*/ 0 h 2386518"/>
                      <a:gd name="connsiteX1" fmla="*/ 2476 w 519357"/>
                      <a:gd name="connsiteY1" fmla="*/ 499070 h 2386518"/>
                      <a:gd name="connsiteX2" fmla="*/ 288965 w 519357"/>
                      <a:gd name="connsiteY2" fmla="*/ 1213210 h 2386518"/>
                      <a:gd name="connsiteX3" fmla="*/ 168319 w 519357"/>
                      <a:gd name="connsiteY3" fmla="*/ 1611088 h 2386518"/>
                      <a:gd name="connsiteX4" fmla="*/ 437381 w 519357"/>
                      <a:gd name="connsiteY4" fmla="*/ 2027932 h 2386518"/>
                      <a:gd name="connsiteX5" fmla="*/ 502865 w 519357"/>
                      <a:gd name="connsiteY5" fmla="*/ 2386518 h 2386518"/>
                      <a:gd name="connsiteX0" fmla="*/ 429559 w 429625"/>
                      <a:gd name="connsiteY0" fmla="*/ 0 h 2386518"/>
                      <a:gd name="connsiteX1" fmla="*/ 3108 w 429625"/>
                      <a:gd name="connsiteY1" fmla="*/ 536849 h 2386518"/>
                      <a:gd name="connsiteX2" fmla="*/ 199220 w 429625"/>
                      <a:gd name="connsiteY2" fmla="*/ 1213210 h 2386518"/>
                      <a:gd name="connsiteX3" fmla="*/ 78574 w 429625"/>
                      <a:gd name="connsiteY3" fmla="*/ 1611088 h 2386518"/>
                      <a:gd name="connsiteX4" fmla="*/ 347636 w 429625"/>
                      <a:gd name="connsiteY4" fmla="*/ 2027932 h 2386518"/>
                      <a:gd name="connsiteX5" fmla="*/ 413120 w 429625"/>
                      <a:gd name="connsiteY5" fmla="*/ 2386518 h 2386518"/>
                      <a:gd name="connsiteX0" fmla="*/ 508732 w 508787"/>
                      <a:gd name="connsiteY0" fmla="*/ 0 h 2386518"/>
                      <a:gd name="connsiteX1" fmla="*/ 2536 w 508787"/>
                      <a:gd name="connsiteY1" fmla="*/ 543718 h 2386518"/>
                      <a:gd name="connsiteX2" fmla="*/ 278393 w 508787"/>
                      <a:gd name="connsiteY2" fmla="*/ 1213210 h 2386518"/>
                      <a:gd name="connsiteX3" fmla="*/ 157747 w 508787"/>
                      <a:gd name="connsiteY3" fmla="*/ 1611088 h 2386518"/>
                      <a:gd name="connsiteX4" fmla="*/ 426809 w 508787"/>
                      <a:gd name="connsiteY4" fmla="*/ 2027932 h 2386518"/>
                      <a:gd name="connsiteX5" fmla="*/ 492293 w 508787"/>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787" h="2386518">
                        <a:moveTo>
                          <a:pt x="508732" y="0"/>
                        </a:moveTo>
                        <a:cubicBezTo>
                          <a:pt x="514656" y="173214"/>
                          <a:pt x="40926" y="341516"/>
                          <a:pt x="2536" y="543718"/>
                        </a:cubicBezTo>
                        <a:cubicBezTo>
                          <a:pt x="-35854" y="745920"/>
                          <a:pt x="375718" y="1029315"/>
                          <a:pt x="278393" y="1213210"/>
                        </a:cubicBezTo>
                        <a:cubicBezTo>
                          <a:pt x="181068" y="1397105"/>
                          <a:pt x="177461" y="1480315"/>
                          <a:pt x="157747" y="1611088"/>
                        </a:cubicBezTo>
                        <a:cubicBezTo>
                          <a:pt x="138033" y="1741861"/>
                          <a:pt x="312884" y="1887945"/>
                          <a:pt x="426809" y="2027932"/>
                        </a:cubicBezTo>
                        <a:cubicBezTo>
                          <a:pt x="540734" y="2167919"/>
                          <a:pt x="433401" y="2315814"/>
                          <a:pt x="492293" y="2386518"/>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mc:AlternateContent xmlns:mc="http://schemas.openxmlformats.org/markup-compatibility/2006" xmlns:a14="http://schemas.microsoft.com/office/drawing/2010/main">
        <mc:Choice Requires="a14">
          <p:sp>
            <p:nvSpPr>
              <p:cNvPr id="232" name="TextBox 231">
                <a:extLst>
                  <a:ext uri="{FF2B5EF4-FFF2-40B4-BE49-F238E27FC236}">
                    <a16:creationId xmlns:a16="http://schemas.microsoft.com/office/drawing/2014/main" id="{8EA50395-9FFA-EADE-84B9-ECDA8CA419A4}"/>
                  </a:ext>
                </a:extLst>
              </p:cNvPr>
              <p:cNvSpPr txBox="1"/>
              <p:nvPr/>
            </p:nvSpPr>
            <p:spPr>
              <a:xfrm>
                <a:off x="2439950" y="2054589"/>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rgbClr val="0070C0"/>
                              </a:solidFill>
                              <a:latin typeface="Cambria Math" panose="02040503050406030204" pitchFamily="18" charset="0"/>
                            </a:rPr>
                          </m:ctrlPr>
                        </m:funcPr>
                        <m:fName>
                          <m:r>
                            <m:rPr>
                              <m:sty m:val="p"/>
                            </m:rPr>
                            <a:rPr lang="en-US" sz="1400" b="0" i="0" smtClean="0">
                              <a:solidFill>
                                <a:srgbClr val="0070C0"/>
                              </a:solidFill>
                              <a:latin typeface="Cambria Math" panose="02040503050406030204" pitchFamily="18" charset="0"/>
                            </a:rPr>
                            <m:t>P</m:t>
                          </m:r>
                        </m:fName>
                        <m:e>
                          <m:d>
                            <m:dPr>
                              <m:ctrlPr>
                                <a:rPr lang="en-US" sz="1400" b="0" i="1" smtClean="0">
                                  <a:solidFill>
                                    <a:srgbClr val="0070C0"/>
                                  </a:solidFill>
                                  <a:latin typeface="Cambria Math" panose="02040503050406030204" pitchFamily="18" charset="0"/>
                                </a:rPr>
                              </m:ctrlPr>
                            </m:dPr>
                            <m:e>
                              <m:r>
                                <a:rPr lang="en-US" sz="1400" b="0" i="1" smtClean="0">
                                  <a:solidFill>
                                    <a:srgbClr val="0070C0"/>
                                  </a:solidFill>
                                  <a:latin typeface="Cambria Math" panose="02040503050406030204" pitchFamily="18" charset="0"/>
                                </a:rPr>
                                <m:t>𝐷</m:t>
                              </m:r>
                              <m:r>
                                <a:rPr lang="en-US" sz="1400" b="0" i="1" smtClean="0">
                                  <a:solidFill>
                                    <a:srgbClr val="0070C0"/>
                                  </a:solidFill>
                                  <a:latin typeface="Cambria Math" panose="02040503050406030204" pitchFamily="18" charset="0"/>
                                </a:rPr>
                                <m:t>=0</m:t>
                              </m:r>
                            </m:e>
                            <m:e>
                              <m:r>
                                <a:rPr lang="en-US" sz="1400" b="0" i="1" smtClean="0">
                                  <a:solidFill>
                                    <a:srgbClr val="0070C0"/>
                                  </a:solidFill>
                                  <a:latin typeface="Cambria Math" panose="02040503050406030204" pitchFamily="18" charset="0"/>
                                </a:rPr>
                                <m:t>𝑋</m:t>
                              </m:r>
                              <m:r>
                                <a:rPr lang="en-US" sz="1400" b="0" i="1" smtClean="0">
                                  <a:solidFill>
                                    <a:srgbClr val="0070C0"/>
                                  </a:solidFill>
                                  <a:latin typeface="Cambria Math" panose="02040503050406030204" pitchFamily="18" charset="0"/>
                                </a:rPr>
                                <m:t>=1</m:t>
                              </m:r>
                            </m:e>
                          </m:d>
                          <m:r>
                            <a:rPr lang="en-US" sz="1400" b="0" i="1" smtClean="0">
                              <a:solidFill>
                                <a:srgbClr val="0070C0"/>
                              </a:solidFill>
                              <a:latin typeface="Cambria Math" panose="02040503050406030204" pitchFamily="18" charset="0"/>
                            </a:rPr>
                            <m:t>=1/4</m:t>
                          </m:r>
                        </m:e>
                      </m:func>
                    </m:oMath>
                  </m:oMathPara>
                </a14:m>
                <a:endParaRPr lang="en-US" sz="1400" dirty="0">
                  <a:solidFill>
                    <a:srgbClr val="0070C0"/>
                  </a:solidFill>
                  <a:latin typeface="+mj-lt"/>
                </a:endParaRPr>
              </a:p>
            </p:txBody>
          </p:sp>
        </mc:Choice>
        <mc:Fallback xmlns="">
          <p:sp>
            <p:nvSpPr>
              <p:cNvPr id="232" name="TextBox 231">
                <a:extLst>
                  <a:ext uri="{FF2B5EF4-FFF2-40B4-BE49-F238E27FC236}">
                    <a16:creationId xmlns:a16="http://schemas.microsoft.com/office/drawing/2014/main" id="{8EA50395-9FFA-EADE-84B9-ECDA8CA419A4}"/>
                  </a:ext>
                </a:extLst>
              </p:cNvPr>
              <p:cNvSpPr txBox="1">
                <a:spLocks noRot="1" noChangeAspect="1" noMove="1" noResize="1" noEditPoints="1" noAdjustHandles="1" noChangeArrowheads="1" noChangeShapeType="1" noTextEdit="1"/>
              </p:cNvSpPr>
              <p:nvPr/>
            </p:nvSpPr>
            <p:spPr>
              <a:xfrm>
                <a:off x="2439950" y="2054589"/>
                <a:ext cx="1972207" cy="307777"/>
              </a:xfrm>
              <a:prstGeom prst="rect">
                <a:avLst/>
              </a:prstGeom>
              <a:blipFill>
                <a:blip r:embed="rId8"/>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6" name="TextBox 235">
                <a:extLst>
                  <a:ext uri="{FF2B5EF4-FFF2-40B4-BE49-F238E27FC236}">
                    <a16:creationId xmlns:a16="http://schemas.microsoft.com/office/drawing/2014/main" id="{9EDC0038-4C22-FAE0-5FF2-64BADA1442B4}"/>
                  </a:ext>
                </a:extLst>
              </p:cNvPr>
              <p:cNvSpPr txBox="1"/>
              <p:nvPr/>
            </p:nvSpPr>
            <p:spPr>
              <a:xfrm>
                <a:off x="2437716" y="5012642"/>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2"/>
                              </a:solidFill>
                              <a:latin typeface="Cambria Math" panose="02040503050406030204" pitchFamily="18" charset="0"/>
                            </a:rPr>
                          </m:ctrlPr>
                        </m:funcPr>
                        <m:fName>
                          <m:r>
                            <m:rPr>
                              <m:sty m:val="p"/>
                            </m:rPr>
                            <a:rPr lang="en-US" sz="1400" b="0" i="0" smtClean="0">
                              <a:solidFill>
                                <a:schemeClr val="accent2"/>
                              </a:solidFill>
                              <a:latin typeface="Cambria Math" panose="02040503050406030204" pitchFamily="18" charset="0"/>
                            </a:rPr>
                            <m:t>P</m:t>
                          </m:r>
                        </m:fName>
                        <m:e>
                          <m:d>
                            <m:dPr>
                              <m:ctrlPr>
                                <a:rPr lang="en-US" sz="1400" b="0" i="1" smtClean="0">
                                  <a:solidFill>
                                    <a:schemeClr val="accent2"/>
                                  </a:solidFill>
                                  <a:latin typeface="Cambria Math" panose="02040503050406030204" pitchFamily="18" charset="0"/>
                                </a:rPr>
                              </m:ctrlPr>
                            </m:dPr>
                            <m:e>
                              <m:r>
                                <a:rPr lang="en-US" sz="1400" b="0" i="1" smtClean="0">
                                  <a:solidFill>
                                    <a:schemeClr val="accent2"/>
                                  </a:solidFill>
                                  <a:latin typeface="Cambria Math" panose="02040503050406030204" pitchFamily="18" charset="0"/>
                                </a:rPr>
                                <m:t>𝐷</m:t>
                              </m:r>
                              <m:r>
                                <a:rPr lang="en-US" sz="1400" b="0" i="1" smtClean="0">
                                  <a:solidFill>
                                    <a:schemeClr val="accent2"/>
                                  </a:solidFill>
                                  <a:latin typeface="Cambria Math" panose="02040503050406030204" pitchFamily="18" charset="0"/>
                                </a:rPr>
                                <m:t>=0</m:t>
                              </m:r>
                            </m:e>
                            <m:e>
                              <m:r>
                                <a:rPr lang="en-US" sz="1400" b="0" i="1" smtClean="0">
                                  <a:solidFill>
                                    <a:schemeClr val="accent2"/>
                                  </a:solidFill>
                                  <a:latin typeface="Cambria Math" panose="02040503050406030204" pitchFamily="18" charset="0"/>
                                </a:rPr>
                                <m:t>𝑋</m:t>
                              </m:r>
                              <m:r>
                                <a:rPr lang="en-US" sz="1400" b="0" i="1" smtClean="0">
                                  <a:solidFill>
                                    <a:schemeClr val="accent2"/>
                                  </a:solidFill>
                                  <a:latin typeface="Cambria Math" panose="02040503050406030204" pitchFamily="18" charset="0"/>
                                </a:rPr>
                                <m:t>=1</m:t>
                              </m:r>
                            </m:e>
                          </m:d>
                          <m:r>
                            <a:rPr lang="en-US" sz="1400" b="0" i="1" smtClean="0">
                              <a:solidFill>
                                <a:schemeClr val="accent2"/>
                              </a:solidFill>
                              <a:latin typeface="Cambria Math" panose="02040503050406030204" pitchFamily="18" charset="0"/>
                            </a:rPr>
                            <m:t>=3/4</m:t>
                          </m:r>
                        </m:e>
                      </m:func>
                    </m:oMath>
                  </m:oMathPara>
                </a14:m>
                <a:endParaRPr lang="en-US" sz="1400" dirty="0">
                  <a:solidFill>
                    <a:schemeClr val="accent2"/>
                  </a:solidFill>
                  <a:latin typeface="+mj-lt"/>
                </a:endParaRPr>
              </a:p>
            </p:txBody>
          </p:sp>
        </mc:Choice>
        <mc:Fallback xmlns="">
          <p:sp>
            <p:nvSpPr>
              <p:cNvPr id="236" name="TextBox 235">
                <a:extLst>
                  <a:ext uri="{FF2B5EF4-FFF2-40B4-BE49-F238E27FC236}">
                    <a16:creationId xmlns:a16="http://schemas.microsoft.com/office/drawing/2014/main" id="{9EDC0038-4C22-FAE0-5FF2-64BADA1442B4}"/>
                  </a:ext>
                </a:extLst>
              </p:cNvPr>
              <p:cNvSpPr txBox="1">
                <a:spLocks noRot="1" noChangeAspect="1" noMove="1" noResize="1" noEditPoints="1" noAdjustHandles="1" noChangeArrowheads="1" noChangeShapeType="1" noTextEdit="1"/>
              </p:cNvSpPr>
              <p:nvPr/>
            </p:nvSpPr>
            <p:spPr>
              <a:xfrm>
                <a:off x="2437716" y="5012642"/>
                <a:ext cx="1972207" cy="307777"/>
              </a:xfrm>
              <a:prstGeom prst="rect">
                <a:avLst/>
              </a:prstGeom>
              <a:blipFill>
                <a:blip r:embed="rId9"/>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8" name="TextBox 237">
                <a:extLst>
                  <a:ext uri="{FF2B5EF4-FFF2-40B4-BE49-F238E27FC236}">
                    <a16:creationId xmlns:a16="http://schemas.microsoft.com/office/drawing/2014/main" id="{0A5F74E3-4273-7B64-F8BC-918DF52190B5}"/>
                  </a:ext>
                </a:extLst>
              </p:cNvPr>
              <p:cNvSpPr txBox="1"/>
              <p:nvPr/>
            </p:nvSpPr>
            <p:spPr>
              <a:xfrm>
                <a:off x="7931010" y="5033824"/>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2"/>
                              </a:solidFill>
                              <a:latin typeface="Cambria Math" panose="02040503050406030204" pitchFamily="18" charset="0"/>
                            </a:rPr>
                          </m:ctrlPr>
                        </m:funcPr>
                        <m:fName>
                          <m:r>
                            <m:rPr>
                              <m:sty m:val="p"/>
                            </m:rPr>
                            <a:rPr lang="en-US" sz="1400" b="0" i="0" smtClean="0">
                              <a:solidFill>
                                <a:schemeClr val="accent2"/>
                              </a:solidFill>
                              <a:latin typeface="Cambria Math" panose="02040503050406030204" pitchFamily="18" charset="0"/>
                            </a:rPr>
                            <m:t>P</m:t>
                          </m:r>
                        </m:fName>
                        <m:e>
                          <m:d>
                            <m:dPr>
                              <m:ctrlPr>
                                <a:rPr lang="en-US" sz="1400" b="0" i="1" smtClean="0">
                                  <a:solidFill>
                                    <a:schemeClr val="accent2"/>
                                  </a:solidFill>
                                  <a:latin typeface="Cambria Math" panose="02040503050406030204" pitchFamily="18" charset="0"/>
                                </a:rPr>
                              </m:ctrlPr>
                            </m:dPr>
                            <m:e>
                              <m:r>
                                <a:rPr lang="en-US" sz="1400" b="0" i="1" smtClean="0">
                                  <a:solidFill>
                                    <a:schemeClr val="accent2"/>
                                  </a:solidFill>
                                  <a:latin typeface="Cambria Math" panose="02040503050406030204" pitchFamily="18" charset="0"/>
                                </a:rPr>
                                <m:t>𝐷</m:t>
                              </m:r>
                              <m:r>
                                <a:rPr lang="en-US" sz="1400" b="0" i="1" smtClean="0">
                                  <a:solidFill>
                                    <a:schemeClr val="accent2"/>
                                  </a:solidFill>
                                  <a:latin typeface="Cambria Math" panose="02040503050406030204" pitchFamily="18" charset="0"/>
                                </a:rPr>
                                <m:t>=1</m:t>
                              </m:r>
                            </m:e>
                            <m:e>
                              <m:r>
                                <a:rPr lang="en-US" sz="1400" b="0" i="1" smtClean="0">
                                  <a:solidFill>
                                    <a:schemeClr val="accent2"/>
                                  </a:solidFill>
                                  <a:latin typeface="Cambria Math" panose="02040503050406030204" pitchFamily="18" charset="0"/>
                                </a:rPr>
                                <m:t>𝑋</m:t>
                              </m:r>
                              <m:r>
                                <a:rPr lang="en-US" sz="1400" b="0" i="1" smtClean="0">
                                  <a:solidFill>
                                    <a:schemeClr val="accent2"/>
                                  </a:solidFill>
                                  <a:latin typeface="Cambria Math" panose="02040503050406030204" pitchFamily="18" charset="0"/>
                                </a:rPr>
                                <m:t>=1</m:t>
                              </m:r>
                            </m:e>
                          </m:d>
                          <m:r>
                            <a:rPr lang="en-US" sz="1400" b="0" i="1" smtClean="0">
                              <a:solidFill>
                                <a:schemeClr val="accent2"/>
                              </a:solidFill>
                              <a:latin typeface="Cambria Math" panose="02040503050406030204" pitchFamily="18" charset="0"/>
                            </a:rPr>
                            <m:t>=1/4</m:t>
                          </m:r>
                        </m:e>
                      </m:func>
                    </m:oMath>
                  </m:oMathPara>
                </a14:m>
                <a:endParaRPr lang="en-US" sz="1400" dirty="0">
                  <a:solidFill>
                    <a:schemeClr val="accent2"/>
                  </a:solidFill>
                  <a:latin typeface="+mj-lt"/>
                </a:endParaRPr>
              </a:p>
            </p:txBody>
          </p:sp>
        </mc:Choice>
        <mc:Fallback xmlns="">
          <p:sp>
            <p:nvSpPr>
              <p:cNvPr id="238" name="TextBox 237">
                <a:extLst>
                  <a:ext uri="{FF2B5EF4-FFF2-40B4-BE49-F238E27FC236}">
                    <a16:creationId xmlns:a16="http://schemas.microsoft.com/office/drawing/2014/main" id="{0A5F74E3-4273-7B64-F8BC-918DF52190B5}"/>
                  </a:ext>
                </a:extLst>
              </p:cNvPr>
              <p:cNvSpPr txBox="1">
                <a:spLocks noRot="1" noChangeAspect="1" noMove="1" noResize="1" noEditPoints="1" noAdjustHandles="1" noChangeArrowheads="1" noChangeShapeType="1" noTextEdit="1"/>
              </p:cNvSpPr>
              <p:nvPr/>
            </p:nvSpPr>
            <p:spPr>
              <a:xfrm>
                <a:off x="7931010" y="5033824"/>
                <a:ext cx="1972207" cy="307777"/>
              </a:xfrm>
              <a:prstGeom prst="rect">
                <a:avLst/>
              </a:prstGeom>
              <a:blipFill>
                <a:blip r:embed="rId10"/>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9" name="TextBox 238">
                <a:extLst>
                  <a:ext uri="{FF2B5EF4-FFF2-40B4-BE49-F238E27FC236}">
                    <a16:creationId xmlns:a16="http://schemas.microsoft.com/office/drawing/2014/main" id="{7F20E52A-E09D-89AC-AF54-F845D4361B3F}"/>
                  </a:ext>
                </a:extLst>
              </p:cNvPr>
              <p:cNvSpPr txBox="1"/>
              <p:nvPr/>
            </p:nvSpPr>
            <p:spPr>
              <a:xfrm>
                <a:off x="7899788" y="2028931"/>
                <a:ext cx="1972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solidFill>
                                <a:schemeClr val="accent1"/>
                              </a:solidFill>
                              <a:latin typeface="Cambria Math" panose="02040503050406030204" pitchFamily="18" charset="0"/>
                            </a:rPr>
                          </m:ctrlPr>
                        </m:funcPr>
                        <m:fName>
                          <m:r>
                            <m:rPr>
                              <m:sty m:val="p"/>
                            </m:rPr>
                            <a:rPr lang="en-US" sz="1400" b="0" i="0" smtClean="0">
                              <a:solidFill>
                                <a:schemeClr val="accent1"/>
                              </a:solidFill>
                              <a:latin typeface="Cambria Math" panose="02040503050406030204" pitchFamily="18" charset="0"/>
                            </a:rPr>
                            <m:t>P</m:t>
                          </m:r>
                        </m:fName>
                        <m:e>
                          <m:d>
                            <m:dPr>
                              <m:ctrlPr>
                                <a:rPr lang="en-US" sz="1400" b="0" i="1" smtClean="0">
                                  <a:solidFill>
                                    <a:schemeClr val="accent1"/>
                                  </a:solidFill>
                                  <a:latin typeface="Cambria Math" panose="02040503050406030204" pitchFamily="18" charset="0"/>
                                </a:rPr>
                              </m:ctrlPr>
                            </m:dPr>
                            <m:e>
                              <m:r>
                                <a:rPr lang="en-US" sz="1400" b="0" i="1" smtClean="0">
                                  <a:solidFill>
                                    <a:schemeClr val="accent1"/>
                                  </a:solidFill>
                                  <a:latin typeface="Cambria Math" panose="02040503050406030204" pitchFamily="18" charset="0"/>
                                </a:rPr>
                                <m:t>𝐷</m:t>
                              </m:r>
                              <m:r>
                                <a:rPr lang="en-US" sz="1400" b="0" i="1" smtClean="0">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𝑋</m:t>
                              </m:r>
                              <m:r>
                                <a:rPr lang="en-US" sz="1400" b="0" i="1" smtClean="0">
                                  <a:solidFill>
                                    <a:schemeClr val="accent1"/>
                                  </a:solidFill>
                                  <a:latin typeface="Cambria Math" panose="02040503050406030204" pitchFamily="18" charset="0"/>
                                </a:rPr>
                                <m:t>=1</m:t>
                              </m:r>
                            </m:e>
                          </m:d>
                          <m:r>
                            <a:rPr lang="en-US" sz="1400" b="0" i="1" smtClean="0">
                              <a:solidFill>
                                <a:schemeClr val="accent1"/>
                              </a:solidFill>
                              <a:latin typeface="Cambria Math" panose="02040503050406030204" pitchFamily="18" charset="0"/>
                            </a:rPr>
                            <m:t>=3/4</m:t>
                          </m:r>
                        </m:e>
                      </m:func>
                    </m:oMath>
                  </m:oMathPara>
                </a14:m>
                <a:endParaRPr lang="en-US" sz="1400" dirty="0">
                  <a:solidFill>
                    <a:schemeClr val="accent1"/>
                  </a:solidFill>
                  <a:latin typeface="+mj-lt"/>
                </a:endParaRPr>
              </a:p>
            </p:txBody>
          </p:sp>
        </mc:Choice>
        <mc:Fallback xmlns="">
          <p:sp>
            <p:nvSpPr>
              <p:cNvPr id="239" name="TextBox 238">
                <a:extLst>
                  <a:ext uri="{FF2B5EF4-FFF2-40B4-BE49-F238E27FC236}">
                    <a16:creationId xmlns:a16="http://schemas.microsoft.com/office/drawing/2014/main" id="{7F20E52A-E09D-89AC-AF54-F845D4361B3F}"/>
                  </a:ext>
                </a:extLst>
              </p:cNvPr>
              <p:cNvSpPr txBox="1">
                <a:spLocks noRot="1" noChangeAspect="1" noMove="1" noResize="1" noEditPoints="1" noAdjustHandles="1" noChangeArrowheads="1" noChangeShapeType="1" noTextEdit="1"/>
              </p:cNvSpPr>
              <p:nvPr/>
            </p:nvSpPr>
            <p:spPr>
              <a:xfrm>
                <a:off x="7899788" y="2028931"/>
                <a:ext cx="1972207" cy="307777"/>
              </a:xfrm>
              <a:prstGeom prst="rect">
                <a:avLst/>
              </a:prstGeom>
              <a:blipFill>
                <a:blip r:embed="rId11"/>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2726380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B9259-926C-C8C7-96EF-7A78BF797EEA}"/>
              </a:ext>
            </a:extLst>
          </p:cNvPr>
          <p:cNvSpPr>
            <a:spLocks noGrp="1"/>
          </p:cNvSpPr>
          <p:nvPr>
            <p:ph type="title"/>
          </p:nvPr>
        </p:nvSpPr>
        <p:spPr/>
        <p:txBody>
          <a:bodyPr/>
          <a:lstStyle/>
          <a:p>
            <a:r>
              <a:rPr lang="en-US" dirty="0"/>
              <a:t>Identification via Propensity Scores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552440-6A94-129C-46D3-D2AE00F4175D}"/>
                  </a:ext>
                </a:extLst>
              </p:cNvPr>
              <p:cNvSpPr>
                <a:spLocks noGrp="1"/>
              </p:cNvSpPr>
              <p:nvPr>
                <p:ph idx="1"/>
              </p:nvPr>
            </p:nvSpPr>
            <p:spPr/>
            <p:txBody>
              <a:bodyPr>
                <a:normAutofit/>
              </a:bodyPr>
              <a:lstStyle/>
              <a:p>
                <a:r>
                  <a:rPr lang="en-US" dirty="0"/>
                  <a:t>Re-weight observations based on the inverse of the propensity of their observed treatments and then take the difference in means</a:t>
                </a:r>
              </a:p>
              <a:p>
                <a:pPr>
                  <a:spcAft>
                    <a:spcPts val="1200"/>
                  </a:spcAft>
                </a:pPr>
                <a:r>
                  <a:rPr lang="en-US" dirty="0"/>
                  <a:t>Let </a:t>
                </a:r>
                <a14:m>
                  <m:oMath xmlns:m="http://schemas.openxmlformats.org/officeDocument/2006/math">
                    <m:r>
                      <a:rPr lang="en-US" b="0" i="1" smtClean="0">
                        <a:latin typeface="Cambria Math" panose="02040503050406030204" pitchFamily="18" charset="0"/>
                      </a:rPr>
                      <m:t>𝑊</m:t>
                    </m:r>
                  </m:oMath>
                </a14:m>
                <a:r>
                  <a:rPr lang="en-US" dirty="0"/>
                  <a:t> be inverse propensity weight we multiplied each observation by</a:t>
                </a:r>
              </a:p>
              <a:p>
                <a:pPr>
                  <a:spcAft>
                    <a:spcPts val="1200"/>
                  </a:spcAft>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 </m:t>
                              </m:r>
                              <m:r>
                                <a:rPr lang="en-US" b="0" i="1" smtClean="0">
                                  <a:latin typeface="Cambria Math" panose="02040503050406030204" pitchFamily="18" charset="0"/>
                                </a:rPr>
                                <m:t>𝑊</m:t>
                              </m:r>
                              <m:r>
                                <a:rPr lang="en-US" b="0" i="1" smtClean="0">
                                  <a:latin typeface="Cambria Math" panose="02040503050406030204" pitchFamily="18" charset="0"/>
                                </a:rPr>
                                <m:t> </m:t>
                              </m:r>
                              <m:r>
                                <a:rPr lang="en-US" b="0" i="1" smtClean="0">
                                  <a:latin typeface="Cambria Math" panose="02040503050406030204" pitchFamily="18" charset="0"/>
                                </a:rPr>
                                <m:t>𝑌</m:t>
                              </m:r>
                            </m:e>
                          </m:d>
                        </m:num>
                        <m:den>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𝑊</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e>
                                  </m:d>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e>
                                        <m:e>
                                          <m:r>
                                            <a:rPr lang="en-US" b="0" i="1" smtClean="0">
                                              <a:latin typeface="Cambria Math" panose="02040503050406030204" pitchFamily="18" charset="0"/>
                                            </a:rPr>
                                            <m:t>𝑋</m:t>
                                          </m:r>
                                        </m:e>
                                      </m:d>
                                    </m:e>
                                  </m:func>
                                </m:den>
                              </m:f>
                              <m:r>
                                <a:rPr lang="en-US" b="0" i="1" smtClean="0">
                                  <a:latin typeface="Cambria Math" panose="02040503050406030204" pitchFamily="18" charset="0"/>
                                </a:rPr>
                                <m:t>𝑌</m:t>
                              </m:r>
                            </m:e>
                          </m:d>
                        </m:num>
                        <m:den>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e>
                                          <m:r>
                                            <a:rPr lang="en-US" i="1">
                                              <a:latin typeface="Cambria Math" panose="02040503050406030204" pitchFamily="18" charset="0"/>
                                            </a:rPr>
                                            <m:t>𝑋</m:t>
                                          </m:r>
                                        </m:e>
                                      </m:d>
                                    </m:e>
                                  </m:func>
                                </m:den>
                              </m:f>
                            </m:e>
                          </m:d>
                        </m:den>
                      </m:f>
                      <m:r>
                        <a:rPr lang="en-US" b="0" i="1" smtClean="0">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e>
                                      <m:r>
                                        <a:rPr lang="en-US" i="1">
                                          <a:latin typeface="Cambria Math" panose="02040503050406030204" pitchFamily="18" charset="0"/>
                                        </a:rPr>
                                        <m:t>𝑋</m:t>
                                      </m:r>
                                    </m:e>
                                  </m:d>
                                </m:e>
                              </m:func>
                            </m:den>
                          </m:f>
                          <m:r>
                            <a:rPr lang="en-US" i="1">
                              <a:latin typeface="Cambria Math" panose="02040503050406030204" pitchFamily="18" charset="0"/>
                            </a:rPr>
                            <m:t>𝑌</m:t>
                          </m:r>
                        </m:e>
                      </m:d>
                    </m:oMath>
                  </m:oMathPara>
                </a14:m>
                <a:endParaRPr lang="en-US" dirty="0"/>
              </a:p>
            </p:txBody>
          </p:sp>
        </mc:Choice>
        <mc:Fallback xmlns="">
          <p:sp>
            <p:nvSpPr>
              <p:cNvPr id="3" name="Content Placeholder 2">
                <a:extLst>
                  <a:ext uri="{FF2B5EF4-FFF2-40B4-BE49-F238E27FC236}">
                    <a16:creationId xmlns:a16="http://schemas.microsoft.com/office/drawing/2014/main" id="{D8552440-6A94-129C-46D3-D2AE00F4175D}"/>
                  </a:ext>
                </a:extLst>
              </p:cNvPr>
              <p:cNvSpPr>
                <a:spLocks noGrp="1" noRot="1" noChangeAspect="1" noMove="1" noResize="1" noEditPoints="1" noAdjustHandles="1" noChangeArrowheads="1" noChangeShapeType="1" noTextEdit="1"/>
              </p:cNvSpPr>
              <p:nvPr>
                <p:ph idx="1"/>
              </p:nvPr>
            </p:nvSpPr>
            <p:spPr>
              <a:blipFill>
                <a:blip r:embed="rId2"/>
                <a:stretch>
                  <a:fillRect l="-1043" t="-2241" r="-580"/>
                </a:stretch>
              </a:blipFill>
            </p:spPr>
            <p:txBody>
              <a:bodyPr/>
              <a:lstStyle/>
              <a:p>
                <a:r>
                  <a:rPr lang="en-US">
                    <a:noFill/>
                  </a:rPr>
                  <a:t> </a:t>
                </a:r>
              </a:p>
            </p:txBody>
          </p:sp>
        </mc:Fallback>
      </mc:AlternateContent>
    </p:spTree>
    <p:extLst>
      <p:ext uri="{BB962C8B-B14F-4D97-AF65-F5344CB8AC3E}">
        <p14:creationId xmlns:p14="http://schemas.microsoft.com/office/powerpoint/2010/main" val="1272302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DEBA-B6CA-0658-4C6D-6CB552DBA0B6}"/>
              </a:ext>
            </a:extLst>
          </p:cNvPr>
          <p:cNvSpPr>
            <a:spLocks noGrp="1"/>
          </p:cNvSpPr>
          <p:nvPr>
            <p:ph type="title"/>
          </p:nvPr>
        </p:nvSpPr>
        <p:spPr/>
        <p:txBody>
          <a:bodyPr/>
          <a:lstStyle/>
          <a:p>
            <a:r>
              <a:rPr lang="en-US" dirty="0"/>
              <a:t>Horvitz-Thompson Reweighting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667D83-27B3-42E7-B8A0-CCC748A36419}"/>
                  </a:ext>
                </a:extLst>
              </p:cNvPr>
              <p:cNvSpPr>
                <a:spLocks noGrp="1"/>
              </p:cNvSpPr>
              <p:nvPr>
                <p:ph idx="1"/>
              </p:nvPr>
            </p:nvSpPr>
            <p:spPr/>
            <p:txBody>
              <a:bodyPr>
                <a:normAutofit/>
              </a:bodyPr>
              <a:lstStyle/>
              <a:p>
                <a:r>
                  <a:rPr lang="en-US" dirty="0"/>
                  <a:t>An inverse propensity re-weighted average observed outcome, identifies the average potential outcome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e>
                              </m:d>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e>
                                    <m:e>
                                      <m:r>
                                        <a:rPr lang="en-US" b="0" i="1" smtClean="0">
                                          <a:latin typeface="Cambria Math" panose="02040503050406030204" pitchFamily="18" charset="0"/>
                                        </a:rPr>
                                        <m:t>𝑋</m:t>
                                      </m:r>
                                    </m:e>
                                  </m:d>
                                </m:e>
                              </m:func>
                            </m:den>
                          </m:f>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e>
                      </m:d>
                    </m:oMath>
                  </m:oMathPara>
                </a14:m>
                <a:endParaRPr lang="en-US" dirty="0"/>
              </a:p>
              <a:p>
                <a:endParaRPr lang="en-US" dirty="0"/>
              </a:p>
              <a:p>
                <a:r>
                  <a:rPr lang="en-US" dirty="0"/>
                  <a:t>Same holds even conditioning on </a:t>
                </a:r>
                <a14:m>
                  <m:oMath xmlns:m="http://schemas.openxmlformats.org/officeDocument/2006/math">
                    <m:r>
                      <a:rPr lang="en-US" b="0" i="1" smtClean="0">
                        <a:latin typeface="Cambria Math" panose="02040503050406030204" pitchFamily="18" charset="0"/>
                      </a:rPr>
                      <m:t>𝑋</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e>
                                          <m:r>
                                            <a:rPr lang="en-US" i="1">
                                              <a:latin typeface="Cambria Math" panose="02040503050406030204" pitchFamily="18" charset="0"/>
                                            </a:rPr>
                                            <m:t>𝑋</m:t>
                                          </m:r>
                                        </m:e>
                                      </m:d>
                                    </m:e>
                                  </m:func>
                                </m:den>
                              </m:f>
                              <m:r>
                                <a:rPr lang="en-US" i="1">
                                  <a:latin typeface="Cambria Math" panose="02040503050406030204" pitchFamily="18" charset="0"/>
                                </a:rPr>
                                <m:t>𝑌</m:t>
                              </m:r>
                            </m:e>
                          </m:d>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 | </m:t>
                          </m:r>
                          <m:r>
                            <a:rPr lang="en-US" b="0" i="1" smtClean="0">
                              <a:latin typeface="Cambria Math" panose="02040503050406030204" pitchFamily="18" charset="0"/>
                            </a:rPr>
                            <m:t>𝑋</m:t>
                          </m:r>
                        </m:e>
                      </m:d>
                    </m:oMath>
                  </m:oMathPara>
                </a14:m>
                <a:endParaRPr lang="en-US" dirty="0"/>
              </a:p>
            </p:txBody>
          </p:sp>
        </mc:Choice>
        <mc:Fallback xmlns="">
          <p:sp>
            <p:nvSpPr>
              <p:cNvPr id="3" name="Content Placeholder 2">
                <a:extLst>
                  <a:ext uri="{FF2B5EF4-FFF2-40B4-BE49-F238E27FC236}">
                    <a16:creationId xmlns:a16="http://schemas.microsoft.com/office/drawing/2014/main" id="{7F667D83-27B3-42E7-B8A0-CCC748A3641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07044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DEBA-B6CA-0658-4C6D-6CB552DBA0B6}"/>
              </a:ext>
            </a:extLst>
          </p:cNvPr>
          <p:cNvSpPr>
            <a:spLocks noGrp="1"/>
          </p:cNvSpPr>
          <p:nvPr>
            <p:ph type="title"/>
          </p:nvPr>
        </p:nvSpPr>
        <p:spPr/>
        <p:txBody>
          <a:bodyPr/>
          <a:lstStyle/>
          <a:p>
            <a:r>
              <a:rPr lang="en-US" dirty="0"/>
              <a:t>Horvitz-Thompson Reweighting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667D83-27B3-42E7-B8A0-CCC748A36419}"/>
                  </a:ext>
                </a:extLst>
              </p:cNvPr>
              <p:cNvSpPr>
                <a:spLocks noGrp="1"/>
              </p:cNvSpPr>
              <p:nvPr>
                <p:ph idx="1"/>
              </p:nvPr>
            </p:nvSpPr>
            <p:spPr/>
            <p:txBody>
              <a:bodyPr>
                <a:normAutofit fontScale="92500"/>
              </a:bodyPr>
              <a:lstStyle/>
              <a:p>
                <a:r>
                  <a:rPr lang="en-US" dirty="0"/>
                  <a:t>Simple proof: law of iterated expectations (tower law)</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eqArr>
                        <m:eqArrPr>
                          <m:ctrlPr>
                            <a:rPr lang="en-US" b="0" i="1" smtClean="0">
                              <a:latin typeface="Cambria Math" panose="02040503050406030204" pitchFamily="18" charset="0"/>
                            </a:rPr>
                          </m:ctrlPr>
                        </m:eqArrPr>
                        <m:e>
                          <m:r>
                            <a:rPr lang="en-US" i="1">
                              <a:latin typeface="Cambria Math" panose="02040503050406030204" pitchFamily="18" charset="0"/>
                            </a:rPr>
                            <m:t>𝐸</m:t>
                          </m:r>
                          <m:d>
                            <m:dPr>
                              <m:begChr m:val="["/>
                              <m:endChr m:val="]"/>
                              <m:ctrlPr>
                                <a:rPr lang="en-US" i="1">
                                  <a:latin typeface="Cambria Math" panose="02040503050406030204" pitchFamily="18" charset="0"/>
                                </a:rPr>
                              </m:ctrlPr>
                            </m:dPr>
                            <m:e>
                              <m:d>
                                <m:dPr>
                                  <m:begChr m:val=""/>
                                  <m:endChr m:val="|"/>
                                  <m:ctrlPr>
                                    <a:rPr lang="en-US"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e>
                                              <m:r>
                                                <a:rPr lang="en-US" i="1">
                                                  <a:latin typeface="Cambria Math" panose="02040503050406030204" pitchFamily="18" charset="0"/>
                                                </a:rPr>
                                                <m:t>𝑋</m:t>
                                              </m:r>
                                            </m:e>
                                          </m:d>
                                        </m:e>
                                      </m:func>
                                    </m:den>
                                  </m:f>
                                  <m:r>
                                    <a:rPr lang="en-US" i="1">
                                      <a:latin typeface="Cambria Math" panose="02040503050406030204" pitchFamily="18" charset="0"/>
                                    </a:rPr>
                                    <m:t>𝑌</m:t>
                                  </m:r>
                                </m:e>
                              </m:d>
                              <m:r>
                                <a:rPr lang="en-US" b="0" i="1" smtClean="0">
                                  <a:latin typeface="Cambria Math" panose="02040503050406030204" pitchFamily="18" charset="0"/>
                                </a:rPr>
                                <m:t>𝑋</m:t>
                              </m:r>
                            </m:e>
                          </m:d>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e>
                                              <m:r>
                                                <a:rPr lang="en-US" i="1">
                                                  <a:latin typeface="Cambria Math" panose="02040503050406030204" pitchFamily="18" charset="0"/>
                                                </a:rPr>
                                                <m:t>𝑋</m:t>
                                              </m:r>
                                            </m:e>
                                          </m:d>
                                        </m:e>
                                      </m:func>
                                    </m:den>
                                  </m:f>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𝑋</m:t>
                                      </m:r>
                                    </m:e>
                                  </m:d>
                                </m:e>
                              </m:d>
                              <m:r>
                                <a:rPr lang="en-US" b="0" i="1" smtClean="0">
                                  <a:latin typeface="Cambria Math" panose="02040503050406030204" pitchFamily="18" charset="0"/>
                                </a:rPr>
                                <m:t>𝑋</m:t>
                              </m:r>
                            </m:e>
                          </m:d>
                        </m:e>
                        <m:e>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e>
                                              <m:r>
                                                <a:rPr lang="en-US" i="1">
                                                  <a:latin typeface="Cambria Math" panose="02040503050406030204" pitchFamily="18" charset="0"/>
                                                </a:rPr>
                                                <m:t>𝑋</m:t>
                                              </m:r>
                                            </m:e>
                                          </m:d>
                                        </m:e>
                                      </m:func>
                                    </m:den>
                                  </m:f>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𝑋</m:t>
                                      </m:r>
                                    </m:e>
                                  </m:d>
                                </m:e>
                              </m:d>
                              <m:r>
                                <a:rPr lang="en-US" i="1">
                                  <a:latin typeface="Cambria Math" panose="02040503050406030204" pitchFamily="18" charset="0"/>
                                </a:rPr>
                                <m:t>𝑋</m:t>
                              </m:r>
                            </m:e>
                          </m:d>
                        </m:e>
                        <m:e>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e>
                                            <m:e>
                                              <m:r>
                                                <a:rPr lang="en-US" i="1">
                                                  <a:latin typeface="Cambria Math" panose="02040503050406030204" pitchFamily="18" charset="0"/>
                                                </a:rPr>
                                                <m:t>𝑋</m:t>
                                              </m:r>
                                            </m:e>
                                          </m:d>
                                        </m:e>
                                      </m:func>
                                    </m:den>
                                  </m:f>
                                </m:e>
                              </m:d>
                              <m:r>
                                <a:rPr lang="en-US" i="1">
                                  <a:latin typeface="Cambria Math" panose="02040503050406030204" pitchFamily="18" charset="0"/>
                                </a:rPr>
                                <m:t>𝑋</m:t>
                              </m:r>
                            </m:e>
                          </m:d>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𝑋</m:t>
                              </m:r>
                            </m:e>
                          </m:d>
                        </m:e>
                        <m:e>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e>
                            <m:e>
                              <m:r>
                                <a:rPr lang="en-US" b="0" i="1" smtClean="0">
                                  <a:latin typeface="Cambria Math" panose="02040503050406030204" pitchFamily="18" charset="0"/>
                                </a:rPr>
                                <m:t>𝑋</m:t>
                              </m:r>
                            </m:e>
                          </m:d>
                        </m:e>
                      </m:eqArr>
                    </m:oMath>
                  </m:oMathPara>
                </a14:m>
                <a:endParaRPr lang="en-US" dirty="0"/>
              </a:p>
            </p:txBody>
          </p:sp>
        </mc:Choice>
        <mc:Fallback xmlns="">
          <p:sp>
            <p:nvSpPr>
              <p:cNvPr id="3" name="Content Placeholder 2">
                <a:extLst>
                  <a:ext uri="{FF2B5EF4-FFF2-40B4-BE49-F238E27FC236}">
                    <a16:creationId xmlns:a16="http://schemas.microsoft.com/office/drawing/2014/main" id="{7F667D83-27B3-42E7-B8A0-CCC748A36419}"/>
                  </a:ext>
                </a:extLst>
              </p:cNvPr>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CFE3368-FF7A-2E46-3F1E-F09F0DBE510E}"/>
                  </a:ext>
                </a:extLst>
              </p:cNvPr>
              <p:cNvSpPr txBox="1"/>
              <p:nvPr/>
            </p:nvSpPr>
            <p:spPr>
              <a:xfrm>
                <a:off x="8111448" y="327025"/>
                <a:ext cx="3981236" cy="138499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2800" b="1" dirty="0">
                    <a:latin typeface="+mj-lt"/>
                  </a:rPr>
                  <a:t>Tower Law.</a:t>
                </a:r>
                <a:r>
                  <a:rPr lang="en-US" sz="2800" b="0" dirty="0">
                    <a:latin typeface="+mj-lt"/>
                  </a:rPr>
                  <a:t> For any random variables </a:t>
                </a:r>
                <a14:m>
                  <m:oMath xmlns:m="http://schemas.openxmlformats.org/officeDocument/2006/math">
                    <m:r>
                      <a:rPr lang="en-US" sz="2800" b="0" i="1" smtClean="0">
                        <a:latin typeface="Cambria Math" panose="02040503050406030204" pitchFamily="18" charset="0"/>
                      </a:rPr>
                      <m:t>𝑍</m:t>
                    </m:r>
                    <m:r>
                      <a:rPr lang="en-US" sz="2800" b="0" i="1" smtClean="0">
                        <a:latin typeface="Cambria Math" panose="02040503050406030204" pitchFamily="18" charset="0"/>
                      </a:rPr>
                      <m:t>, </m:t>
                    </m:r>
                    <m:r>
                      <a:rPr lang="en-US" sz="2800" b="0" i="1" smtClean="0">
                        <a:latin typeface="Cambria Math" panose="02040503050406030204" pitchFamily="18" charset="0"/>
                      </a:rPr>
                      <m:t>𝑉</m:t>
                    </m:r>
                    <m:r>
                      <a:rPr lang="en-US" sz="2800" b="0" i="1" smtClean="0">
                        <a:latin typeface="Cambria Math" panose="02040503050406030204" pitchFamily="18" charset="0"/>
                      </a:rPr>
                      <m:t>, </m:t>
                    </m:r>
                    <m:r>
                      <a:rPr lang="en-US" sz="2800" b="0" i="1" smtClean="0">
                        <a:latin typeface="Cambria Math" panose="02040503050406030204" pitchFamily="18" charset="0"/>
                      </a:rPr>
                      <m:t>𝑈</m:t>
                    </m:r>
                  </m:oMath>
                </a14:m>
                <a:endParaRPr lang="en-US" sz="2800" b="0" dirty="0">
                  <a:latin typeface="+mj-lt"/>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𝑍</m:t>
                          </m:r>
                          <m:r>
                            <a:rPr lang="en-US" sz="2800" b="0" i="1" smtClean="0">
                              <a:latin typeface="Cambria Math" panose="02040503050406030204" pitchFamily="18" charset="0"/>
                            </a:rPr>
                            <m:t>|</m:t>
                          </m:r>
                          <m:r>
                            <a:rPr lang="en-US" sz="2800" b="0" i="1" smtClean="0">
                              <a:latin typeface="Cambria Math" panose="02040503050406030204" pitchFamily="18" charset="0"/>
                            </a:rPr>
                            <m:t>𝑉</m:t>
                          </m:r>
                        </m:e>
                      </m:d>
                      <m:r>
                        <a:rPr lang="en-US" sz="2800" b="0" i="1" smtClean="0">
                          <a:latin typeface="Cambria Math" panose="02040503050406030204" pitchFamily="18" charset="0"/>
                        </a:rPr>
                        <m:t>=</m:t>
                      </m:r>
                      <m:r>
                        <a:rPr lang="en-US" sz="2800" b="0" i="1" smtClean="0">
                          <a:latin typeface="Cambria Math" panose="02040503050406030204" pitchFamily="18" charset="0"/>
                        </a:rPr>
                        <m:t>𝐸</m:t>
                      </m:r>
                      <m:d>
                        <m:dPr>
                          <m:begChr m:val="["/>
                          <m:endChr m:val="]"/>
                          <m:ctrlPr>
                            <a:rPr lang="en-US" sz="2800" b="0" i="1" smtClean="0">
                              <a:latin typeface="Cambria Math" panose="02040503050406030204" pitchFamily="18" charset="0"/>
                            </a:rPr>
                          </m:ctrlPr>
                        </m:dPr>
                        <m:e>
                          <m:d>
                            <m:dPr>
                              <m:begChr m:val=""/>
                              <m:endChr m:val="|"/>
                              <m:ctrlPr>
                                <a:rPr lang="en-US" sz="2800" b="0" i="1" smtClean="0">
                                  <a:latin typeface="Cambria Math" panose="02040503050406030204" pitchFamily="18" charset="0"/>
                                </a:rPr>
                              </m:ctrlPr>
                            </m:dPr>
                            <m:e>
                              <m:r>
                                <a:rPr lang="en-US" sz="2800" i="1">
                                  <a:latin typeface="Cambria Math" panose="02040503050406030204" pitchFamily="18" charset="0"/>
                                </a:rPr>
                                <m:t>𝐸</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𝑍</m:t>
                                  </m:r>
                                </m:e>
                                <m:e>
                                  <m:r>
                                    <a:rPr lang="en-US" sz="2800" i="1">
                                      <a:latin typeface="Cambria Math" panose="02040503050406030204" pitchFamily="18" charset="0"/>
                                    </a:rPr>
                                    <m:t>𝑈</m:t>
                                  </m:r>
                                  <m:r>
                                    <a:rPr lang="en-US" sz="2800" i="1">
                                      <a:latin typeface="Cambria Math" panose="02040503050406030204" pitchFamily="18" charset="0"/>
                                    </a:rPr>
                                    <m:t>,</m:t>
                                  </m:r>
                                  <m:r>
                                    <a:rPr lang="en-US" sz="2800" i="1">
                                      <a:latin typeface="Cambria Math" panose="02040503050406030204" pitchFamily="18" charset="0"/>
                                    </a:rPr>
                                    <m:t>𝑉</m:t>
                                  </m:r>
                                </m:e>
                              </m:d>
                            </m:e>
                          </m:d>
                          <m:r>
                            <a:rPr lang="en-US" sz="2800" b="0" i="1" smtClean="0">
                              <a:latin typeface="Cambria Math" panose="02040503050406030204" pitchFamily="18" charset="0"/>
                            </a:rPr>
                            <m:t>𝑉</m:t>
                          </m:r>
                        </m:e>
                      </m:d>
                    </m:oMath>
                  </m:oMathPara>
                </a14:m>
                <a:endParaRPr lang="en-US" sz="2800" dirty="0">
                  <a:latin typeface="+mj-lt"/>
                </a:endParaRPr>
              </a:p>
            </p:txBody>
          </p:sp>
        </mc:Choice>
        <mc:Fallback xmlns="">
          <p:sp>
            <p:nvSpPr>
              <p:cNvPr id="4" name="TextBox 3">
                <a:extLst>
                  <a:ext uri="{FF2B5EF4-FFF2-40B4-BE49-F238E27FC236}">
                    <a16:creationId xmlns:a16="http://schemas.microsoft.com/office/drawing/2014/main" id="{ACFE3368-FF7A-2E46-3F1E-F09F0DBE510E}"/>
                  </a:ext>
                </a:extLst>
              </p:cNvPr>
              <p:cNvSpPr txBox="1">
                <a:spLocks noRot="1" noChangeAspect="1" noMove="1" noResize="1" noEditPoints="1" noAdjustHandles="1" noChangeArrowheads="1" noChangeShapeType="1" noTextEdit="1"/>
              </p:cNvSpPr>
              <p:nvPr/>
            </p:nvSpPr>
            <p:spPr>
              <a:xfrm>
                <a:off x="8111448" y="327025"/>
                <a:ext cx="3981236" cy="1384995"/>
              </a:xfrm>
              <a:prstGeom prst="rect">
                <a:avLst/>
              </a:prstGeom>
              <a:blipFill>
                <a:blip r:embed="rId3"/>
                <a:stretch>
                  <a:fillRect l="-3049" t="-3913"/>
                </a:stretch>
              </a:blipFill>
            </p:spPr>
            <p:txBody>
              <a:bodyPr/>
              <a:lstStyle/>
              <a:p>
                <a:r>
                  <a:rPr lang="en-US">
                    <a:noFill/>
                  </a:rPr>
                  <a:t> </a:t>
                </a:r>
              </a:p>
            </p:txBody>
          </p:sp>
        </mc:Fallback>
      </mc:AlternateContent>
    </p:spTree>
    <p:extLst>
      <p:ext uri="{BB962C8B-B14F-4D97-AF65-F5344CB8AC3E}">
        <p14:creationId xmlns:p14="http://schemas.microsoft.com/office/powerpoint/2010/main" val="273663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DEBA-B6CA-0658-4C6D-6CB552DBA0B6}"/>
              </a:ext>
            </a:extLst>
          </p:cNvPr>
          <p:cNvSpPr>
            <a:spLocks noGrp="1"/>
          </p:cNvSpPr>
          <p:nvPr>
            <p:ph type="title"/>
          </p:nvPr>
        </p:nvSpPr>
        <p:spPr/>
        <p:txBody>
          <a:bodyPr/>
          <a:lstStyle/>
          <a:p>
            <a:r>
              <a:rPr lang="en-US" dirty="0"/>
              <a:t>Horvitz-Thompson Reweighting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667D83-27B3-42E7-B8A0-CCC748A36419}"/>
                  </a:ext>
                </a:extLst>
              </p:cNvPr>
              <p:cNvSpPr>
                <a:spLocks noGrp="1"/>
              </p:cNvSpPr>
              <p:nvPr>
                <p:ph idx="1"/>
              </p:nvPr>
            </p:nvSpPr>
            <p:spPr/>
            <p:txBody>
              <a:bodyPr>
                <a:normAutofit lnSpcReduction="10000"/>
              </a:bodyPr>
              <a:lstStyle/>
              <a:p>
                <a:r>
                  <a:rPr lang="en-US" dirty="0"/>
                  <a:t>Inverse propensity re-weighted average observed outcome, identifies the average treatment effect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m:t>
                          </m:r>
                          <m:r>
                            <a:rPr lang="en-US" b="0" i="1" smtClean="0">
                              <a:latin typeface="Cambria Math" panose="02040503050406030204" pitchFamily="18" charset="0"/>
                            </a:rPr>
                            <m:t> </m:t>
                          </m:r>
                          <m:r>
                            <a:rPr lang="en-US" b="0" i="1" smtClean="0">
                              <a:latin typeface="Cambria Math" panose="02040503050406030204" pitchFamily="18" charset="0"/>
                            </a:rPr>
                            <m:t>𝑌</m:t>
                          </m:r>
                        </m:e>
                      </m:d>
                      <m:r>
                        <a:rPr lang="en-US" b="0" i="1" smtClean="0">
                          <a:latin typeface="Cambria Math" panose="02040503050406030204" pitchFamily="18" charset="0"/>
                        </a:rPr>
                        <m:t>,  </m:t>
                      </m:r>
                      <m:r>
                        <a:rPr lang="en-US" b="0" i="1" smtClean="0">
                          <a:latin typeface="Cambria Math" panose="02040503050406030204" pitchFamily="18" charset="0"/>
                        </a:rPr>
                        <m:t>𝐻</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=1</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=1</m:t>
                                  </m:r>
                                </m:e>
                                <m:e>
                                  <m:r>
                                    <a:rPr lang="en-US" i="1">
                                      <a:latin typeface="Cambria Math" panose="02040503050406030204" pitchFamily="18" charset="0"/>
                                    </a:rPr>
                                    <m:t>𝑋</m:t>
                                  </m:r>
                                </m:e>
                              </m:d>
                            </m:e>
                          </m:func>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=0</m:t>
                              </m:r>
                            </m:e>
                          </m:d>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=0</m:t>
                                  </m:r>
                                </m:e>
                                <m:e>
                                  <m:r>
                                    <a:rPr lang="en-US" i="1">
                                      <a:latin typeface="Cambria Math" panose="02040503050406030204" pitchFamily="18" charset="0"/>
                                    </a:rPr>
                                    <m:t>𝑋</m:t>
                                  </m:r>
                                </m:e>
                              </m:d>
                            </m:e>
                          </m:func>
                        </m:den>
                      </m:f>
                    </m:oMath>
                  </m:oMathPara>
                </a14:m>
                <a:endParaRPr lang="en-US" dirty="0"/>
              </a:p>
              <a:p>
                <a:r>
                  <a:rPr lang="en-US" dirty="0"/>
                  <a:t>If we know the propensity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a14:m>
                <a:r>
                  <a:rPr lang="en-US" dirty="0"/>
                  <a:t> (stratified RCT), then we have an easy way to estimate the ATE (a simple average)</a:t>
                </a:r>
              </a:p>
              <a:p>
                <a:r>
                  <a:rPr lang="en-US" dirty="0"/>
                  <a:t>However, not statistically efficient</a:t>
                </a:r>
              </a:p>
              <a:p>
                <a:r>
                  <a:rPr lang="en-US" dirty="0"/>
                  <a:t>Ignores all extra information in X that can help explain Y</a:t>
                </a:r>
              </a:p>
              <a:p>
                <a:r>
                  <a:rPr lang="en-US" dirty="0"/>
                  <a:t>IPW is similar qualitatively to two-means estimate; can have large variance because it does not remove the “explainable” variation in Y</a:t>
                </a:r>
              </a:p>
            </p:txBody>
          </p:sp>
        </mc:Choice>
        <mc:Fallback xmlns="">
          <p:sp>
            <p:nvSpPr>
              <p:cNvPr id="3" name="Content Placeholder 2">
                <a:extLst>
                  <a:ext uri="{FF2B5EF4-FFF2-40B4-BE49-F238E27FC236}">
                    <a16:creationId xmlns:a16="http://schemas.microsoft.com/office/drawing/2014/main" id="{7F667D83-27B3-42E7-B8A0-CCC748A36419}"/>
                  </a:ext>
                </a:extLst>
              </p:cNvPr>
              <p:cNvSpPr>
                <a:spLocks noGrp="1" noRot="1" noChangeAspect="1" noMove="1" noResize="1" noEditPoints="1" noAdjustHandles="1" noChangeArrowheads="1" noChangeShapeType="1" noTextEdit="1"/>
              </p:cNvSpPr>
              <p:nvPr>
                <p:ph idx="1"/>
              </p:nvPr>
            </p:nvSpPr>
            <p:spPr>
              <a:blipFill>
                <a:blip r:embed="rId2"/>
                <a:stretch>
                  <a:fillRect l="-1043" t="-3081" r="-580"/>
                </a:stretch>
              </a:blipFill>
            </p:spPr>
            <p:txBody>
              <a:bodyPr/>
              <a:lstStyle/>
              <a:p>
                <a:r>
                  <a:rPr lang="en-US">
                    <a:noFill/>
                  </a:rPr>
                  <a:t> </a:t>
                </a:r>
              </a:p>
            </p:txBody>
          </p:sp>
        </mc:Fallback>
      </mc:AlternateContent>
    </p:spTree>
    <p:extLst>
      <p:ext uri="{BB962C8B-B14F-4D97-AF65-F5344CB8AC3E}">
        <p14:creationId xmlns:p14="http://schemas.microsoft.com/office/powerpoint/2010/main" val="336028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a:bodyPr>
              <a:lstStyle/>
              <a:p>
                <a:pPr>
                  <a:spcBef>
                    <a:spcPts val="1200"/>
                  </a:spcBef>
                  <a:spcAft>
                    <a:spcPts val="1200"/>
                  </a:spcAft>
                </a:pPr>
                <a:r>
                  <a:rPr lang="en-US" sz="3600" kern="1200" dirty="0">
                    <a:solidFill>
                      <a:schemeClr val="tx1"/>
                    </a:solidFill>
                  </a:rPr>
                  <a:t>Under conditional </a:t>
                </a:r>
                <a:r>
                  <a:rPr lang="en-US" sz="3600" kern="1200" dirty="0" err="1">
                    <a:solidFill>
                      <a:schemeClr val="tx1"/>
                    </a:solidFill>
                  </a:rPr>
                  <a:t>ignorability</a:t>
                </a:r>
                <a:r>
                  <a:rPr lang="en-US" sz="3600" kern="1200" dirty="0">
                    <a:solidFill>
                      <a:schemeClr val="tx1"/>
                    </a:solidFill>
                  </a:rPr>
                  <a:t>, the ATE is a simple weighted average outcome:</a:t>
                </a:r>
                <a:br>
                  <a:rPr lang="en-US" sz="3600" kern="1200" dirty="0">
                    <a:solidFill>
                      <a:schemeClr val="tx1"/>
                    </a:solidFill>
                  </a:rPr>
                </a:b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𝛿</m:t>
                      </m:r>
                      <m:r>
                        <a:rPr lang="en-US" sz="3200" i="1">
                          <a:latin typeface="Cambria Math" panose="02040503050406030204" pitchFamily="18" charset="0"/>
                        </a:rPr>
                        <m:t>=</m:t>
                      </m:r>
                      <m:r>
                        <a:rPr lang="en-US" sz="3200" i="1">
                          <a:latin typeface="Cambria Math" panose="02040503050406030204" pitchFamily="18" charset="0"/>
                        </a:rPr>
                        <m:t>𝐸</m:t>
                      </m:r>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𝐻</m:t>
                          </m:r>
                          <m:r>
                            <a:rPr lang="en-US" sz="3200" i="1">
                              <a:latin typeface="Cambria Math" panose="02040503050406030204" pitchFamily="18" charset="0"/>
                            </a:rPr>
                            <m:t> </m:t>
                          </m:r>
                          <m:r>
                            <a:rPr lang="en-US" sz="3200" i="1">
                              <a:latin typeface="Cambria Math" panose="02040503050406030204" pitchFamily="18" charset="0"/>
                            </a:rPr>
                            <m:t>𝑌</m:t>
                          </m:r>
                        </m:e>
                      </m:d>
                      <m:r>
                        <a:rPr lang="en-US" sz="3200" i="1">
                          <a:latin typeface="Cambria Math" panose="02040503050406030204" pitchFamily="18" charset="0"/>
                        </a:rPr>
                        <m:t>,  </m:t>
                      </m:r>
                      <m:r>
                        <a:rPr lang="en-US" sz="3200" i="1">
                          <a:latin typeface="Cambria Math" panose="02040503050406030204" pitchFamily="18" charset="0"/>
                        </a:rPr>
                        <m:t>𝐻</m:t>
                      </m:r>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d>
                            <m:dPr>
                              <m:ctrlPr>
                                <a:rPr lang="en-US" sz="3200" i="1">
                                  <a:latin typeface="Cambria Math" panose="02040503050406030204" pitchFamily="18" charset="0"/>
                                </a:rPr>
                              </m:ctrlPr>
                            </m:dPr>
                            <m:e>
                              <m:r>
                                <a:rPr lang="en-US" sz="3200" i="1">
                                  <a:latin typeface="Cambria Math" panose="02040503050406030204" pitchFamily="18" charset="0"/>
                                </a:rPr>
                                <m:t>𝐷</m:t>
                              </m:r>
                              <m:r>
                                <a:rPr lang="en-US" sz="3200" i="1">
                                  <a:latin typeface="Cambria Math" panose="02040503050406030204" pitchFamily="18" charset="0"/>
                                </a:rPr>
                                <m:t>=1</m:t>
                              </m:r>
                            </m:e>
                          </m:d>
                        </m:num>
                        <m:den>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Pr</m:t>
                              </m:r>
                            </m:fName>
                            <m:e>
                              <m:d>
                                <m:dPr>
                                  <m:ctrlPr>
                                    <a:rPr lang="en-US" sz="3200" i="1">
                                      <a:latin typeface="Cambria Math" panose="02040503050406030204" pitchFamily="18" charset="0"/>
                                    </a:rPr>
                                  </m:ctrlPr>
                                </m:dPr>
                                <m:e>
                                  <m:r>
                                    <a:rPr lang="en-US" sz="3200" i="1">
                                      <a:latin typeface="Cambria Math" panose="02040503050406030204" pitchFamily="18" charset="0"/>
                                    </a:rPr>
                                    <m:t>𝐷</m:t>
                                  </m:r>
                                  <m:r>
                                    <a:rPr lang="en-US" sz="3200" i="1">
                                      <a:latin typeface="Cambria Math" panose="02040503050406030204" pitchFamily="18" charset="0"/>
                                    </a:rPr>
                                    <m:t>=1</m:t>
                                  </m:r>
                                </m:e>
                                <m:e>
                                  <m:r>
                                    <a:rPr lang="en-US" sz="3200" i="1">
                                      <a:latin typeface="Cambria Math" panose="02040503050406030204" pitchFamily="18" charset="0"/>
                                    </a:rPr>
                                    <m:t>𝑋</m:t>
                                  </m:r>
                                </m:e>
                              </m:d>
                            </m:e>
                          </m:func>
                        </m:den>
                      </m:f>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d>
                            <m:dPr>
                              <m:ctrlPr>
                                <a:rPr lang="en-US" sz="3200" i="1">
                                  <a:latin typeface="Cambria Math" panose="02040503050406030204" pitchFamily="18" charset="0"/>
                                </a:rPr>
                              </m:ctrlPr>
                            </m:dPr>
                            <m:e>
                              <m:r>
                                <a:rPr lang="en-US" sz="3200" i="1">
                                  <a:latin typeface="Cambria Math" panose="02040503050406030204" pitchFamily="18" charset="0"/>
                                </a:rPr>
                                <m:t>𝐷</m:t>
                              </m:r>
                              <m:r>
                                <a:rPr lang="en-US" sz="3200" i="1">
                                  <a:latin typeface="Cambria Math" panose="02040503050406030204" pitchFamily="18" charset="0"/>
                                </a:rPr>
                                <m:t>=0</m:t>
                              </m:r>
                            </m:e>
                          </m:d>
                        </m:num>
                        <m:den>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Pr</m:t>
                              </m:r>
                            </m:fName>
                            <m:e>
                              <m:d>
                                <m:dPr>
                                  <m:ctrlPr>
                                    <a:rPr lang="en-US" sz="3200" i="1">
                                      <a:latin typeface="Cambria Math" panose="02040503050406030204" pitchFamily="18" charset="0"/>
                                    </a:rPr>
                                  </m:ctrlPr>
                                </m:dPr>
                                <m:e>
                                  <m:r>
                                    <a:rPr lang="en-US" sz="3200" i="1">
                                      <a:latin typeface="Cambria Math" panose="02040503050406030204" pitchFamily="18" charset="0"/>
                                    </a:rPr>
                                    <m:t>𝐷</m:t>
                                  </m:r>
                                  <m:r>
                                    <a:rPr lang="en-US" sz="3200" i="1">
                                      <a:latin typeface="Cambria Math" panose="02040503050406030204" pitchFamily="18" charset="0"/>
                                    </a:rPr>
                                    <m:t>=0</m:t>
                                  </m:r>
                                </m:e>
                                <m:e>
                                  <m:r>
                                    <a:rPr lang="en-US" sz="3200" i="1">
                                      <a:latin typeface="Cambria Math" panose="02040503050406030204" pitchFamily="18" charset="0"/>
                                    </a:rPr>
                                    <m:t>𝑋</m:t>
                                  </m:r>
                                </m:e>
                              </m:d>
                            </m:e>
                          </m:func>
                        </m:den>
                      </m:f>
                    </m:oMath>
                  </m:oMathPara>
                </a14:m>
                <a:br>
                  <a:rPr lang="en-US" sz="3600" kern="1200" dirty="0">
                    <a:solidFill>
                      <a:schemeClr val="tx1"/>
                    </a:solidFill>
                  </a:rPr>
                </a:br>
                <a:r>
                  <a:rPr lang="en-US" sz="3600" dirty="0"/>
                  <a:t>Very simple to estimate if we know the propensity.</a:t>
                </a:r>
                <a:endParaRPr lang="en-US" sz="3600" kern="1200" dirty="0">
                  <a:solidFill>
                    <a:schemeClr val="tx1"/>
                  </a:solidFill>
                </a:endParaRPr>
              </a:p>
            </p:txBody>
          </p:sp>
        </mc:Choice>
        <mc:Fallback xmlns="">
          <p:sp>
            <p:nvSpPr>
              <p:cNvPr id="2" name="Title 1">
                <a:extLst>
                  <a:ext uri="{FF2B5EF4-FFF2-40B4-BE49-F238E27FC236}">
                    <a16:creationId xmlns:a16="http://schemas.microsoft.com/office/drawing/2014/main" id="{88F507F8-5C1B-44A2-F3E0-1AD19BC32A7F}"/>
                  </a:ext>
                </a:extLst>
              </p:cNvPr>
              <p:cNvSpPr>
                <a:spLocks noGrp="1" noRot="1" noChangeAspect="1" noMove="1" noResize="1" noEditPoints="1" noAdjustHandles="1" noChangeArrowheads="1" noChangeShapeType="1" noTextEdit="1"/>
              </p:cNvSpPr>
              <p:nvPr>
                <p:ph type="title"/>
              </p:nvPr>
            </p:nvSpPr>
            <p:spPr>
              <a:xfrm>
                <a:off x="1920891" y="1045619"/>
                <a:ext cx="9585306" cy="4240743"/>
              </a:xfrm>
              <a:blipFill>
                <a:blip r:embed="rId2"/>
                <a:stretch>
                  <a:fillRect l="-1908" r="-445" b="-5468"/>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10978047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AA2F-58E3-275B-D11A-BE6453471B48}"/>
              </a:ext>
            </a:extLst>
          </p:cNvPr>
          <p:cNvSpPr>
            <a:spLocks noGrp="1"/>
          </p:cNvSpPr>
          <p:nvPr>
            <p:ph type="title"/>
          </p:nvPr>
        </p:nvSpPr>
        <p:spPr/>
        <p:txBody>
          <a:bodyPr/>
          <a:lstStyle/>
          <a:p>
            <a:r>
              <a:rPr lang="en-US" dirty="0"/>
              <a:t>Clever Target Outcome Approach for CATE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6B6698-582A-C882-1F5C-AC40963D027A}"/>
                  </a:ext>
                </a:extLst>
              </p:cNvPr>
              <p:cNvSpPr>
                <a:spLocks noGrp="1"/>
              </p:cNvSpPr>
              <p:nvPr>
                <p:ph idx="1"/>
              </p:nvPr>
            </p:nvSpPr>
            <p:spPr/>
            <p:txBody>
              <a:bodyPr>
                <a:normAutofit/>
              </a:bodyPr>
              <a:lstStyle/>
              <a:p>
                <a:r>
                  <a:rPr lang="en-US" dirty="0"/>
                  <a:t>Note that we showed that the CATE satisfies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𝛿</m:t>
                      </m:r>
                      <m:d>
                        <m:dPr>
                          <m:ctrlPr>
                            <a:rPr lang="en-US" i="1">
                              <a:latin typeface="Cambria Math" panose="02040503050406030204" pitchFamily="18" charset="0"/>
                            </a:rPr>
                          </m:ctrlPr>
                        </m:dPr>
                        <m:e>
                          <m:r>
                            <a:rPr lang="en-US" i="1">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sepChr m:val="∣"/>
                          <m:ctrlPr>
                            <a:rPr lang="en-US" b="0" i="1" smtClean="0">
                              <a:latin typeface="Cambria Math" panose="02040503050406030204" pitchFamily="18" charset="0"/>
                            </a:rPr>
                          </m:ctrlPr>
                        </m:dPr>
                        <m:e>
                          <m:r>
                            <a:rPr lang="en-US" b="0" i="1" smtClean="0">
                              <a:latin typeface="Cambria Math" panose="02040503050406030204" pitchFamily="18" charset="0"/>
                            </a:rPr>
                            <m:t>𝐻𝑌</m:t>
                          </m:r>
                        </m:e>
                        <m:e>
                          <m:r>
                            <a:rPr lang="en-US" b="0" i="1" smtClean="0">
                              <a:latin typeface="Cambria Math" panose="02040503050406030204" pitchFamily="18" charset="0"/>
                            </a:rPr>
                            <m:t>𝑋</m:t>
                          </m:r>
                        </m:e>
                      </m:d>
                    </m:oMath>
                  </m:oMathPara>
                </a14:m>
                <a:endParaRPr lang="en-US" dirty="0"/>
              </a:p>
              <a:p>
                <a:r>
                  <a:rPr lang="en-US" dirty="0"/>
                  <a:t>So CATE can be thought as the solution to the prediction problem of predicting </a:t>
                </a:r>
                <a14:m>
                  <m:oMath xmlns:m="http://schemas.openxmlformats.org/officeDocument/2006/math">
                    <m:r>
                      <a:rPr lang="en-US" b="0" i="1" smtClean="0">
                        <a:latin typeface="Cambria Math" panose="02040503050406030204" pitchFamily="18" charset="0"/>
                      </a:rPr>
                      <m:t>𝐻𝑌</m:t>
                    </m:r>
                  </m:oMath>
                </a14:m>
                <a:r>
                  <a:rPr lang="en-US" dirty="0"/>
                  <a:t> from </a:t>
                </a:r>
                <a14:m>
                  <m:oMath xmlns:m="http://schemas.openxmlformats.org/officeDocument/2006/math">
                    <m:r>
                      <a:rPr lang="en-US" b="0" i="1" smtClean="0">
                        <a:latin typeface="Cambria Math" panose="02040503050406030204" pitchFamily="18" charset="0"/>
                      </a:rPr>
                      <m:t>𝑋</m:t>
                    </m:r>
                  </m:oMath>
                </a14:m>
                <a:endParaRPr lang="en-US" dirty="0"/>
              </a:p>
              <a:p>
                <a:r>
                  <a:rPr lang="en-US" dirty="0"/>
                  <a:t>If we assume an interactive CEF model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r>
                        <a:rPr lang="en-US" b="0" i="1" smtClean="0">
                          <a:latin typeface="Cambria Math" panose="02040503050406030204" pitchFamily="18" charset="0"/>
                        </a:rPr>
                        <m:t>𝐷</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𝛼</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r>
                        <a:rPr lang="en-US" b="0" i="1" smtClean="0">
                          <a:latin typeface="Cambria Math" panose="02040503050406030204" pitchFamily="18" charset="0"/>
                        </a:rPr>
                        <m:t>𝑊𝐷</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𝑊</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oMath>
                  </m:oMathPara>
                </a14:m>
                <a:endParaRPr lang="en-US" b="0" dirty="0"/>
              </a:p>
              <a:p>
                <a:r>
                  <a:rPr lang="en-US" dirty="0"/>
                  <a:t>Then note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𝐻𝑌</m:t>
                          </m:r>
                        </m:e>
                        <m:e>
                          <m:r>
                            <a:rPr lang="en-US" b="0" i="1" smtClean="0">
                              <a:latin typeface="Cambria Math" panose="02040503050406030204" pitchFamily="18" charset="0"/>
                            </a:rPr>
                            <m:t>𝑋</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𝛼</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r>
                        <a:rPr lang="en-US" b="0" i="1" smtClean="0">
                          <a:latin typeface="Cambria Math" panose="02040503050406030204" pitchFamily="18" charset="0"/>
                        </a:rPr>
                        <m:t>𝑊</m:t>
                      </m:r>
                    </m:oMath>
                  </m:oMathPara>
                </a14:m>
                <a:endParaRPr lang="en-US" dirty="0"/>
              </a:p>
              <a:p>
                <a:r>
                  <a:rPr lang="en-US" dirty="0"/>
                  <a:t>OLS and Double Lasso can be used to perform inference 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2</m:t>
                        </m:r>
                      </m:sub>
                    </m:sSub>
                  </m:oMath>
                </a14:m>
                <a:endParaRPr lang="en-US" dirty="0"/>
              </a:p>
            </p:txBody>
          </p:sp>
        </mc:Choice>
        <mc:Fallback xmlns="">
          <p:sp>
            <p:nvSpPr>
              <p:cNvPr id="3" name="Content Placeholder 2">
                <a:extLst>
                  <a:ext uri="{FF2B5EF4-FFF2-40B4-BE49-F238E27FC236}">
                    <a16:creationId xmlns:a16="http://schemas.microsoft.com/office/drawing/2014/main" id="{A36B6698-582A-C882-1F5C-AC40963D027A}"/>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6226032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a:bodyPr>
              <a:lstStyle/>
              <a:p>
                <a:pPr>
                  <a:spcBef>
                    <a:spcPts val="1200"/>
                  </a:spcBef>
                  <a:spcAft>
                    <a:spcPts val="1200"/>
                  </a:spcAft>
                </a:pPr>
                <a:r>
                  <a:rPr lang="en-US" sz="3600" kern="1200" dirty="0">
                    <a:solidFill>
                      <a:schemeClr val="tx1"/>
                    </a:solidFill>
                  </a:rPr>
                  <a:t>Under conditional </a:t>
                </a:r>
                <a:r>
                  <a:rPr lang="en-US" sz="3600" kern="1200" dirty="0" err="1">
                    <a:solidFill>
                      <a:schemeClr val="tx1"/>
                    </a:solidFill>
                  </a:rPr>
                  <a:t>ignorability</a:t>
                </a:r>
                <a:r>
                  <a:rPr lang="en-US" sz="3600" kern="1200" dirty="0">
                    <a:solidFill>
                      <a:schemeClr val="tx1"/>
                    </a:solidFill>
                  </a:rPr>
                  <a:t>, the CATE is the solution to a predictive problem, predicting a weighted outcome from covariates:</a:t>
                </a:r>
                <a:br>
                  <a:rPr lang="en-US" sz="3600" kern="1200" dirty="0">
                    <a:solidFill>
                      <a:schemeClr val="tx1"/>
                    </a:solidFill>
                  </a:rPr>
                </a:b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𝛿</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e>
                      </m:d>
                      <m:r>
                        <a:rPr lang="en-US" sz="3200" i="1">
                          <a:latin typeface="Cambria Math" panose="02040503050406030204" pitchFamily="18" charset="0"/>
                        </a:rPr>
                        <m:t>=</m:t>
                      </m:r>
                      <m:r>
                        <a:rPr lang="en-US" sz="3200" i="1">
                          <a:latin typeface="Cambria Math" panose="02040503050406030204" pitchFamily="18" charset="0"/>
                        </a:rPr>
                        <m:t>𝐸</m:t>
                      </m:r>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𝐻</m:t>
                          </m:r>
                          <m:r>
                            <a:rPr lang="en-US" sz="3200" i="1">
                              <a:latin typeface="Cambria Math" panose="02040503050406030204" pitchFamily="18" charset="0"/>
                            </a:rPr>
                            <m:t> </m:t>
                          </m:r>
                          <m:r>
                            <a:rPr lang="en-US" sz="3200" i="1">
                              <a:latin typeface="Cambria Math" panose="02040503050406030204" pitchFamily="18" charset="0"/>
                            </a:rPr>
                            <m:t>𝑌</m:t>
                          </m:r>
                          <m:r>
                            <a:rPr lang="en-US" sz="3200" b="0" i="1" smtClean="0">
                              <a:latin typeface="Cambria Math" panose="02040503050406030204" pitchFamily="18" charset="0"/>
                            </a:rPr>
                            <m:t>|</m:t>
                          </m:r>
                          <m:r>
                            <a:rPr lang="en-US" sz="3200" b="0" i="1" smtClean="0">
                              <a:latin typeface="Cambria Math" panose="02040503050406030204" pitchFamily="18" charset="0"/>
                            </a:rPr>
                            <m:t>𝑋</m:t>
                          </m:r>
                        </m:e>
                      </m:d>
                    </m:oMath>
                  </m:oMathPara>
                </a14:m>
                <a:br>
                  <a:rPr lang="en-US" sz="3600" kern="1200" dirty="0">
                    <a:solidFill>
                      <a:schemeClr val="tx1"/>
                    </a:solidFill>
                  </a:rPr>
                </a:br>
                <a:r>
                  <a:rPr lang="en-US" sz="3600" dirty="0"/>
                  <a:t>If we know the propensity, we can easily do inference with linear models of the CATE using OLS and double Lasso techniques.</a:t>
                </a:r>
                <a:endParaRPr lang="en-US" sz="3600" kern="1200" dirty="0">
                  <a:solidFill>
                    <a:schemeClr val="tx1"/>
                  </a:solidFill>
                </a:endParaRPr>
              </a:p>
            </p:txBody>
          </p:sp>
        </mc:Choice>
        <mc:Fallback xmlns="">
          <p:sp>
            <p:nvSpPr>
              <p:cNvPr id="2" name="Title 1">
                <a:extLst>
                  <a:ext uri="{FF2B5EF4-FFF2-40B4-BE49-F238E27FC236}">
                    <a16:creationId xmlns:a16="http://schemas.microsoft.com/office/drawing/2014/main" id="{88F507F8-5C1B-44A2-F3E0-1AD19BC32A7F}"/>
                  </a:ext>
                </a:extLst>
              </p:cNvPr>
              <p:cNvSpPr>
                <a:spLocks noGrp="1" noRot="1" noChangeAspect="1" noMove="1" noResize="1" noEditPoints="1" noAdjustHandles="1" noChangeArrowheads="1" noChangeShapeType="1" noTextEdit="1"/>
              </p:cNvSpPr>
              <p:nvPr>
                <p:ph type="title"/>
              </p:nvPr>
            </p:nvSpPr>
            <p:spPr>
              <a:xfrm>
                <a:off x="1920891" y="1045619"/>
                <a:ext cx="9585306" cy="4240743"/>
              </a:xfrm>
              <a:blipFill>
                <a:blip r:embed="rId2"/>
                <a:stretch>
                  <a:fillRect l="-1908" r="-2036" b="-5468"/>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16480328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523F8-10BF-E264-908E-A3BFA661954C}"/>
              </a:ext>
            </a:extLst>
          </p:cNvPr>
          <p:cNvSpPr>
            <a:spLocks noGrp="1"/>
          </p:cNvSpPr>
          <p:nvPr>
            <p:ph type="title"/>
          </p:nvPr>
        </p:nvSpPr>
        <p:spPr/>
        <p:txBody>
          <a:bodyPr/>
          <a:lstStyle/>
          <a:p>
            <a:r>
              <a:rPr lang="en-US" dirty="0"/>
              <a:t>Sensitive to Violations of Randomization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F5B9AB-C4B9-F2B9-B78E-990601614B61}"/>
                  </a:ext>
                </a:extLst>
              </p:cNvPr>
              <p:cNvSpPr>
                <a:spLocks noGrp="1"/>
              </p:cNvSpPr>
              <p:nvPr>
                <p:ph idx="1"/>
              </p:nvPr>
            </p:nvSpPr>
            <p:spPr/>
            <p:txBody>
              <a:bodyPr>
                <a:normAutofit/>
              </a:bodyPr>
              <a:lstStyle/>
              <a:p>
                <a:r>
                  <a:rPr lang="en-US" dirty="0"/>
                  <a:t>Even if we know propensity, should perform co-variate balance checks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m:t>
                          </m:r>
                        </m:e>
                        <m:e>
                          <m:r>
                            <a:rPr lang="en-US" b="0" i="1" smtClean="0">
                              <a:latin typeface="Cambria Math" panose="02040503050406030204" pitchFamily="18" charset="0"/>
                            </a:rPr>
                            <m:t>𝑋</m:t>
                          </m:r>
                        </m:e>
                      </m:d>
                      <m:r>
                        <a:rPr lang="en-US" b="0" i="1" smtClean="0">
                          <a:latin typeface="Cambria Math" panose="02040503050406030204" pitchFamily="18" charset="0"/>
                        </a:rPr>
                        <m:t>=0</m:t>
                      </m:r>
                    </m:oMath>
                  </m:oMathPara>
                </a14:m>
                <a:endParaRPr lang="en-US" b="0" dirty="0"/>
              </a:p>
              <a:p>
                <a:r>
                  <a:rPr lang="en-US" dirty="0"/>
                  <a:t>Equivalently for any function </a:t>
                </a:r>
                <a14:m>
                  <m:oMath xmlns:m="http://schemas.openxmlformats.org/officeDocument/2006/math">
                    <m:r>
                      <a:rPr lang="en-US" b="0" i="1" smtClean="0">
                        <a:latin typeface="Cambria Math" panose="02040503050406030204" pitchFamily="18" charset="0"/>
                      </a:rPr>
                      <m:t>𝑓</m:t>
                    </m:r>
                  </m:oMath>
                </a14:m>
                <a:r>
                  <a:rPr lang="en-US" dirty="0"/>
                  <a:t> of </a:t>
                </a:r>
                <a14:m>
                  <m:oMath xmlns:m="http://schemas.openxmlformats.org/officeDocument/2006/math">
                    <m:r>
                      <a:rPr lang="en-US" b="0" i="1" dirty="0" smtClean="0">
                        <a:latin typeface="Cambria Math" panose="02040503050406030204" pitchFamily="18" charset="0"/>
                      </a:rPr>
                      <m:t>𝑋</m:t>
                    </m:r>
                  </m:oMath>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m:t>
                          </m:r>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m:t>
                              </m:r>
                            </m:e>
                            <m:e>
                              <m:r>
                                <a:rPr lang="en-US" b="0" i="1" smtClean="0">
                                  <a:latin typeface="Cambria Math" panose="02040503050406030204" pitchFamily="18" charset="0"/>
                                </a:rPr>
                                <m:t>𝑋</m:t>
                              </m:r>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r>
                        <a:rPr lang="en-US" b="0" i="1" smtClean="0">
                          <a:latin typeface="Cambria Math" panose="02040503050406030204" pitchFamily="18" charset="0"/>
                        </a:rPr>
                        <m:t>=0</m:t>
                      </m:r>
                    </m:oMath>
                  </m:oMathPara>
                </a14:m>
                <a:endParaRPr lang="en-US" dirty="0"/>
              </a:p>
              <a:p>
                <a:r>
                  <a:rPr lang="en-US" dirty="0"/>
                  <a:t>For any vector of transformations </a:t>
                </a:r>
                <a14:m>
                  <m:oMath xmlns:m="http://schemas.openxmlformats.org/officeDocument/2006/math">
                    <m:r>
                      <m:rPr>
                        <m:sty m:val="p"/>
                      </m:rPr>
                      <a:rPr lang="en-US" b="0" i="0" smtClean="0">
                        <a:latin typeface="Cambria Math" panose="02040503050406030204" pitchFamily="18" charset="0"/>
                      </a:rPr>
                      <m:t>W</m:t>
                    </m:r>
                    <m:r>
                      <a:rPr lang="en-US" b="0" i="0"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r>
                  <a:rPr lang="en-US" dirty="0"/>
                  <a:t>, if we run a linear regression of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𝑊</m:t>
                    </m:r>
                  </m:oMath>
                </a14:m>
                <a:r>
                  <a:rPr lang="en-US" dirty="0"/>
                  <a:t>, then by BLP orthogonality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𝑊</m:t>
                              </m:r>
                            </m:e>
                          </m:d>
                          <m:r>
                            <a:rPr lang="en-US" b="0" i="1" smtClean="0">
                              <a:latin typeface="Cambria Math" panose="02040503050406030204" pitchFamily="18" charset="0"/>
                            </a:rPr>
                            <m:t>𝑊</m:t>
                          </m:r>
                        </m:e>
                      </m:d>
                      <m:r>
                        <a:rPr lang="en-US" b="0" i="1" smtClean="0">
                          <a:latin typeface="Cambria Math" panose="02040503050406030204" pitchFamily="18" charset="0"/>
                        </a:rPr>
                        <m:t>=0⇒</m:t>
                      </m:r>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𝐸</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𝑊</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m:t>
                                  </m:r>
                                </m:sup>
                              </m:sSup>
                            </m:e>
                          </m:d>
                        </m:e>
                        <m:sup>
                          <m:r>
                            <a:rPr lang="en-US" b="0" i="1" smtClean="0">
                              <a:latin typeface="Cambria Math" panose="02040503050406030204" pitchFamily="18" charset="0"/>
                            </a:rPr>
                            <m:t>−1</m:t>
                          </m:r>
                        </m:sup>
                      </m:sSup>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𝐻𝑊</m:t>
                          </m:r>
                        </m:e>
                      </m:d>
                      <m:r>
                        <a:rPr lang="en-US" b="0" i="1" smtClean="0">
                          <a:latin typeface="Cambria Math" panose="02040503050406030204" pitchFamily="18" charset="0"/>
                        </a:rPr>
                        <m:t>=0</m:t>
                      </m:r>
                    </m:oMath>
                  </m:oMathPara>
                </a14:m>
                <a:endParaRPr lang="en-US" dirty="0"/>
              </a:p>
              <a:p>
                <a:r>
                  <a:rPr lang="en-US" dirty="0"/>
                  <a:t>Run linear regression predicting </a:t>
                </a:r>
                <a14:m>
                  <m:oMath xmlns:m="http://schemas.openxmlformats.org/officeDocument/2006/math">
                    <m:r>
                      <a:rPr lang="en-US" b="0" i="1" smtClean="0">
                        <a:latin typeface="Cambria Math" panose="02040503050406030204" pitchFamily="18" charset="0"/>
                      </a:rPr>
                      <m:t>𝐻</m:t>
                    </m:r>
                  </m:oMath>
                </a14:m>
                <a:r>
                  <a:rPr lang="en-US" dirty="0"/>
                  <a:t> from many transformations </a:t>
                </a:r>
                <a14:m>
                  <m:oMath xmlns:m="http://schemas.openxmlformats.org/officeDocument/2006/math">
                    <m:r>
                      <a:rPr lang="en-US" b="0" i="1" smtClean="0">
                        <a:latin typeface="Cambria Math" panose="02040503050406030204" pitchFamily="18" charset="0"/>
                      </a:rPr>
                      <m:t>𝑊</m:t>
                    </m:r>
                  </m:oMath>
                </a14:m>
                <a:r>
                  <a:rPr lang="en-US" dirty="0"/>
                  <a:t> of </a:t>
                </a:r>
                <a14:m>
                  <m:oMath xmlns:m="http://schemas.openxmlformats.org/officeDocument/2006/math">
                    <m:r>
                      <a:rPr lang="en-US" b="0" i="1" smtClean="0">
                        <a:latin typeface="Cambria Math" panose="02040503050406030204" pitchFamily="18" charset="0"/>
                      </a:rPr>
                      <m:t>𝑋</m:t>
                    </m:r>
                  </m:oMath>
                </a14:m>
                <a:r>
                  <a:rPr lang="en-US" dirty="0"/>
                  <a:t> and check if any coefficient is significant</a:t>
                </a:r>
              </a:p>
            </p:txBody>
          </p:sp>
        </mc:Choice>
        <mc:Fallback xmlns="">
          <p:sp>
            <p:nvSpPr>
              <p:cNvPr id="3" name="Content Placeholder 2">
                <a:extLst>
                  <a:ext uri="{FF2B5EF4-FFF2-40B4-BE49-F238E27FC236}">
                    <a16:creationId xmlns:a16="http://schemas.microsoft.com/office/drawing/2014/main" id="{F7F5B9AB-C4B9-F2B9-B78E-990601614B6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26747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5E7"/>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BCBFCE7-9068-D396-EEE4-D4334F0455BB}"/>
              </a:ext>
            </a:extLst>
          </p:cNvPr>
          <p:cNvPicPr>
            <a:picLocks noGrp="1" noChangeAspect="1"/>
          </p:cNvPicPr>
          <p:nvPr>
            <p:ph idx="1"/>
          </p:nvPr>
        </p:nvPicPr>
        <p:blipFill rotWithShape="1">
          <a:blip r:embed="rId2"/>
          <a:srcRect t="1487" r="2107" b="970"/>
          <a:stretch/>
        </p:blipFill>
        <p:spPr>
          <a:xfrm>
            <a:off x="2635713" y="726295"/>
            <a:ext cx="6774769" cy="5434148"/>
          </a:xfrm>
          <a:prstGeom prst="rect">
            <a:avLst/>
          </a:prstGeom>
        </p:spPr>
      </p:pic>
    </p:spTree>
    <p:extLst>
      <p:ext uri="{BB962C8B-B14F-4D97-AF65-F5344CB8AC3E}">
        <p14:creationId xmlns:p14="http://schemas.microsoft.com/office/powerpoint/2010/main" val="974665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fontScale="90000"/>
              </a:bodyPr>
              <a:lstStyle/>
              <a:p>
                <a:pPr>
                  <a:spcBef>
                    <a:spcPts val="1200"/>
                  </a:spcBef>
                  <a:spcAft>
                    <a:spcPts val="1200"/>
                  </a:spcAft>
                </a:pPr>
                <a:r>
                  <a:rPr lang="en-US" sz="3600" kern="1200" dirty="0">
                    <a:solidFill>
                      <a:schemeClr val="tx1"/>
                    </a:solidFill>
                  </a:rPr>
                  <a:t>If you know the propensity (e.g. in stratified trial) or easy to model the selection mechanism </a:t>
                </a:r>
                <a:br>
                  <a:rPr lang="en-US" sz="3600" kern="1200" dirty="0">
                    <a:solidFill>
                      <a:schemeClr val="tx1"/>
                    </a:solidFill>
                  </a:rPr>
                </a:br>
                <a14:m>
                  <m:oMath xmlns:m="http://schemas.openxmlformats.org/officeDocument/2006/math">
                    <m:r>
                      <a:rPr lang="en-US" sz="3600" b="0" i="1" kern="1200" smtClean="0">
                        <a:solidFill>
                          <a:schemeClr val="tx1"/>
                        </a:solidFill>
                        <a:latin typeface="Cambria Math" panose="02040503050406030204" pitchFamily="18" charset="0"/>
                      </a:rPr>
                      <m:t>⇒ </m:t>
                    </m:r>
                  </m:oMath>
                </a14:m>
                <a:r>
                  <a:rPr lang="en-US" sz="3600" kern="1200" dirty="0">
                    <a:solidFill>
                      <a:schemeClr val="tx1"/>
                    </a:solidFill>
                  </a:rPr>
                  <a:t>use propensity weighting</a:t>
                </a:r>
                <a:br>
                  <a:rPr lang="en-US" sz="3600" kern="1200" dirty="0">
                    <a:solidFill>
                      <a:schemeClr val="tx1"/>
                    </a:solidFill>
                  </a:rPr>
                </a:br>
                <a:br>
                  <a:rPr lang="en-US" sz="3600" kern="1200" dirty="0">
                    <a:solidFill>
                      <a:schemeClr val="tx1"/>
                    </a:solidFill>
                  </a:rPr>
                </a:br>
                <a:r>
                  <a:rPr lang="en-US" sz="3600" kern="1200" dirty="0">
                    <a:solidFill>
                      <a:schemeClr val="tx1"/>
                    </a:solidFill>
                  </a:rPr>
                  <a:t>If </a:t>
                </a:r>
                <a:r>
                  <a:rPr lang="en-US" sz="3600" dirty="0"/>
                  <a:t>you think outcome process is easy to model </a:t>
                </a:r>
                <a:br>
                  <a:rPr lang="en-US" sz="3600" dirty="0"/>
                </a:br>
                <a14:m>
                  <m:oMath xmlns:m="http://schemas.openxmlformats.org/officeDocument/2006/math">
                    <m:r>
                      <a:rPr lang="en-US" sz="3600" b="0" i="1" smtClean="0">
                        <a:latin typeface="Cambria Math" panose="02040503050406030204" pitchFamily="18" charset="0"/>
                      </a:rPr>
                      <m:t>⇒</m:t>
                    </m:r>
                  </m:oMath>
                </a14:m>
                <a:r>
                  <a:rPr lang="en-US" sz="3600" dirty="0"/>
                  <a:t> use identification by conditioning</a:t>
                </a:r>
                <a:br>
                  <a:rPr lang="en-US" sz="3600" dirty="0"/>
                </a:br>
                <a:br>
                  <a:rPr lang="en-US" sz="3600" dirty="0"/>
                </a:br>
                <a:r>
                  <a:rPr lang="en-US" sz="3600" dirty="0"/>
                  <a:t>We’ll see any even better approach in future lectures!</a:t>
                </a:r>
                <a:endParaRPr lang="en-US" sz="3600" kern="1200" dirty="0">
                  <a:solidFill>
                    <a:schemeClr val="tx1"/>
                  </a:solidFill>
                </a:endParaRPr>
              </a:p>
            </p:txBody>
          </p:sp>
        </mc:Choice>
        <mc:Fallback xmlns="">
          <p:sp>
            <p:nvSpPr>
              <p:cNvPr id="2" name="Title 1">
                <a:extLst>
                  <a:ext uri="{FF2B5EF4-FFF2-40B4-BE49-F238E27FC236}">
                    <a16:creationId xmlns:a16="http://schemas.microsoft.com/office/drawing/2014/main" id="{88F507F8-5C1B-44A2-F3E0-1AD19BC32A7F}"/>
                  </a:ext>
                </a:extLst>
              </p:cNvPr>
              <p:cNvSpPr>
                <a:spLocks noGrp="1" noRot="1" noChangeAspect="1" noMove="1" noResize="1" noEditPoints="1" noAdjustHandles="1" noChangeArrowheads="1" noChangeShapeType="1" noTextEdit="1"/>
              </p:cNvSpPr>
              <p:nvPr>
                <p:ph type="title"/>
              </p:nvPr>
            </p:nvSpPr>
            <p:spPr>
              <a:xfrm>
                <a:off x="1920891" y="1045619"/>
                <a:ext cx="9585306" cy="4240743"/>
              </a:xfrm>
              <a:blipFill>
                <a:blip r:embed="rId2"/>
                <a:stretch>
                  <a:fillRect l="-1590" r="-827" b="-4748"/>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11895703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3591-7D49-6708-5AE5-ED0DFAD36B2C}"/>
              </a:ext>
            </a:extLst>
          </p:cNvPr>
          <p:cNvSpPr>
            <a:spLocks noGrp="1"/>
          </p:cNvSpPr>
          <p:nvPr>
            <p:ph type="title"/>
          </p:nvPr>
        </p:nvSpPr>
        <p:spPr/>
        <p:txBody>
          <a:bodyPr/>
          <a:lstStyle/>
          <a:p>
            <a:r>
              <a:rPr lang="en-US" dirty="0"/>
              <a:t>Simplifying Identification by Conditioning: Sufficient Statistic</a:t>
            </a:r>
          </a:p>
        </p:txBody>
      </p:sp>
      <p:sp>
        <p:nvSpPr>
          <p:cNvPr id="3" name="Text Placeholder 2">
            <a:extLst>
              <a:ext uri="{FF2B5EF4-FFF2-40B4-BE49-F238E27FC236}">
                <a16:creationId xmlns:a16="http://schemas.microsoft.com/office/drawing/2014/main" id="{F36D94F8-3EC2-FBED-9DA5-2C34AB07D06C}"/>
              </a:ext>
            </a:extLst>
          </p:cNvPr>
          <p:cNvSpPr>
            <a:spLocks noGrp="1"/>
          </p:cNvSpPr>
          <p:nvPr>
            <p:ph type="body" idx="1"/>
          </p:nvPr>
        </p:nvSpPr>
        <p:spPr/>
        <p:txBody>
          <a:bodyPr/>
          <a:lstStyle/>
          <a:p>
            <a:r>
              <a:rPr lang="en-US" dirty="0"/>
              <a:t>Suffices to control/adjust for propensity</a:t>
            </a:r>
          </a:p>
        </p:txBody>
      </p:sp>
    </p:spTree>
    <p:extLst>
      <p:ext uri="{BB962C8B-B14F-4D97-AF65-F5344CB8AC3E}">
        <p14:creationId xmlns:p14="http://schemas.microsoft.com/office/powerpoint/2010/main" val="21153511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12D9-DC8D-0E09-BD02-0DC8D284832B}"/>
              </a:ext>
            </a:extLst>
          </p:cNvPr>
          <p:cNvSpPr>
            <a:spLocks noGrp="1"/>
          </p:cNvSpPr>
          <p:nvPr>
            <p:ph type="title"/>
          </p:nvPr>
        </p:nvSpPr>
        <p:spPr/>
        <p:txBody>
          <a:bodyPr/>
          <a:lstStyle/>
          <a:p>
            <a:r>
              <a:rPr lang="en-US" dirty="0"/>
              <a:t>Conditioning on Propensity Suffices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707440-CDA7-851D-B8E7-73DB10A16D40}"/>
                  </a:ext>
                </a:extLst>
              </p:cNvPr>
              <p:cNvSpPr>
                <a:spLocks noGrp="1"/>
              </p:cNvSpPr>
              <p:nvPr>
                <p:ph idx="1"/>
              </p:nvPr>
            </p:nvSpPr>
            <p:spPr/>
            <p:txBody>
              <a:bodyPr>
                <a:normAutofit lnSpcReduction="10000"/>
              </a:bodyPr>
              <a:lstStyle/>
              <a:p>
                <a:r>
                  <a:rPr lang="en-US" dirty="0"/>
                  <a:t>Rosenbaum and Rubin: instead of stratifying by </a:t>
                </a:r>
                <a14:m>
                  <m:oMath xmlns:m="http://schemas.openxmlformats.org/officeDocument/2006/math">
                    <m:r>
                      <a:rPr lang="en-US" b="0" i="1" smtClean="0">
                        <a:latin typeface="Cambria Math" panose="02040503050406030204" pitchFamily="18" charset="0"/>
                      </a:rPr>
                      <m:t>𝑋</m:t>
                    </m:r>
                  </m:oMath>
                </a14:m>
                <a:r>
                  <a:rPr lang="en-US" dirty="0"/>
                  <a:t> it suffices to stratify by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sep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e>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oMath>
                  </m:oMathPara>
                </a14:m>
                <a:endParaRPr lang="en-US" dirty="0"/>
              </a:p>
              <a:p>
                <a:r>
                  <a:rPr lang="en-US" dirty="0"/>
                  <a:t>And therefore, average effect is identified as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=1,</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=0,</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e>
                      </m:d>
                    </m:oMath>
                  </m:oMathPara>
                </a14:m>
                <a:endParaRPr lang="en-US" dirty="0"/>
              </a:p>
              <a:p>
                <a:r>
                  <a:rPr lang="en-US" dirty="0"/>
                  <a:t>If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a14:m>
                <a:r>
                  <a:rPr lang="en-US" dirty="0"/>
                  <a:t> is known and </a:t>
                </a:r>
                <a14:m>
                  <m:oMath xmlns:m="http://schemas.openxmlformats.org/officeDocument/2006/math">
                    <m:r>
                      <a:rPr lang="en-US" b="0" i="1" smtClean="0">
                        <a:latin typeface="Cambria Math" panose="02040503050406030204" pitchFamily="18" charset="0"/>
                      </a:rPr>
                      <m:t>𝑋</m:t>
                    </m:r>
                  </m:oMath>
                </a14:m>
                <a:r>
                  <a:rPr lang="en-US" dirty="0"/>
                  <a:t> is complex and high-dimensional, allows us to avoid the high-dimensional regression problem</a:t>
                </a:r>
              </a:p>
              <a:p>
                <a:r>
                  <a:rPr lang="en-US" dirty="0"/>
                  <a:t>Suffices to run a (non-linear) regression on a single scalar co-variate to estimate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oMath>
                </a14:m>
                <a:r>
                  <a:rPr lang="en-US" dirty="0"/>
                  <a:t> (e.g. run OLS on many engineered features of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a14:m>
                <a:r>
                  <a:rPr lang="en-US" dirty="0"/>
                  <a:t>, or generic ML)</a:t>
                </a:r>
              </a:p>
            </p:txBody>
          </p:sp>
        </mc:Choice>
        <mc:Fallback xmlns="">
          <p:sp>
            <p:nvSpPr>
              <p:cNvPr id="3" name="Content Placeholder 2">
                <a:extLst>
                  <a:ext uri="{FF2B5EF4-FFF2-40B4-BE49-F238E27FC236}">
                    <a16:creationId xmlns:a16="http://schemas.microsoft.com/office/drawing/2014/main" id="{57707440-CDA7-851D-B8E7-73DB10A16D40}"/>
                  </a:ext>
                </a:extLst>
              </p:cNvPr>
              <p:cNvSpPr>
                <a:spLocks noGrp="1" noRot="1" noChangeAspect="1" noMove="1" noResize="1" noEditPoints="1" noAdjustHandles="1" noChangeArrowheads="1" noChangeShapeType="1" noTextEdit="1"/>
              </p:cNvSpPr>
              <p:nvPr>
                <p:ph idx="1"/>
              </p:nvPr>
            </p:nvSpPr>
            <p:spPr>
              <a:blipFill>
                <a:blip r:embed="rId2"/>
                <a:stretch>
                  <a:fillRect l="-1043" t="-3081" r="-870"/>
                </a:stretch>
              </a:blipFill>
            </p:spPr>
            <p:txBody>
              <a:bodyPr/>
              <a:lstStyle/>
              <a:p>
                <a:r>
                  <a:rPr lang="en-US">
                    <a:noFill/>
                  </a:rPr>
                  <a:t> </a:t>
                </a:r>
              </a:p>
            </p:txBody>
          </p:sp>
        </mc:Fallback>
      </mc:AlternateContent>
    </p:spTree>
    <p:extLst>
      <p:ext uri="{BB962C8B-B14F-4D97-AF65-F5344CB8AC3E}">
        <p14:creationId xmlns:p14="http://schemas.microsoft.com/office/powerpoint/2010/main" val="1258853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12D9-DC8D-0E09-BD02-0DC8D284832B}"/>
              </a:ext>
            </a:extLst>
          </p:cNvPr>
          <p:cNvSpPr>
            <a:spLocks noGrp="1"/>
          </p:cNvSpPr>
          <p:nvPr>
            <p:ph type="title"/>
          </p:nvPr>
        </p:nvSpPr>
        <p:spPr/>
        <p:txBody>
          <a:bodyPr/>
          <a:lstStyle/>
          <a:p>
            <a:r>
              <a:rPr lang="en-US" dirty="0"/>
              <a:t>Conditioning on Propensity Suffices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707440-CDA7-851D-B8E7-73DB10A16D40}"/>
                  </a:ext>
                </a:extLst>
              </p:cNvPr>
              <p:cNvSpPr>
                <a:spLocks noGrp="1"/>
              </p:cNvSpPr>
              <p:nvPr>
                <p:ph idx="1"/>
              </p:nvPr>
            </p:nvSpPr>
            <p:spPr/>
            <p:txBody>
              <a:bodyPr>
                <a:normAutofit fontScale="92500"/>
              </a:bodyPr>
              <a:lstStyle/>
              <a:p>
                <a:r>
                  <a:rPr lang="en-US" dirty="0"/>
                  <a:t>Rosenbaum and Rubin: instead of stratifying by </a:t>
                </a:r>
                <a14:m>
                  <m:oMath xmlns:m="http://schemas.openxmlformats.org/officeDocument/2006/math">
                    <m:r>
                      <a:rPr lang="en-US" b="0" i="1" smtClean="0">
                        <a:latin typeface="Cambria Math" panose="02040503050406030204" pitchFamily="18" charset="0"/>
                      </a:rPr>
                      <m:t>𝑋</m:t>
                    </m:r>
                  </m:oMath>
                </a14:m>
                <a:r>
                  <a:rPr lang="en-US" dirty="0"/>
                  <a:t> it suffices to stratify by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sep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e>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oMath>
                  </m:oMathPara>
                </a14:m>
                <a:endParaRPr lang="en-US" dirty="0"/>
              </a:p>
              <a:p>
                <a:r>
                  <a:rPr lang="en-US" dirty="0"/>
                  <a:t>Intuition: we can think of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=1</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𝑈</m:t>
                        </m:r>
                        <m:r>
                          <a:rPr lang="en-US" b="0" i="1" smtClean="0">
                            <a:latin typeface="Cambria Math" panose="02040503050406030204" pitchFamily="18" charset="0"/>
                          </a:rPr>
                          <m:t>&lt;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oMath>
                </a14:m>
                <a:r>
                  <a:rPr lang="en-US" dirty="0"/>
                  <a:t> with </a:t>
                </a:r>
                <a14:m>
                  <m:oMath xmlns:m="http://schemas.openxmlformats.org/officeDocument/2006/math">
                    <m:r>
                      <a:rPr lang="en-US" b="0" i="1" smtClean="0">
                        <a:latin typeface="Cambria Math" panose="02040503050406030204" pitchFamily="18" charset="0"/>
                      </a:rPr>
                      <m:t>𝑈</m:t>
                    </m:r>
                    <m:r>
                      <a:rPr lang="en-US" i="1" spc="-80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 </m:t>
                        </m:r>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a:t>; So </a:t>
                </a:r>
                <a14:m>
                  <m:oMath xmlns:m="http://schemas.openxmlformats.org/officeDocument/2006/math">
                    <m:r>
                      <a:rPr lang="en-US" b="0" i="1" smtClean="0">
                        <a:latin typeface="Cambria Math" panose="02040503050406030204" pitchFamily="18" charset="0"/>
                      </a:rPr>
                      <m:t>𝐷</m:t>
                    </m:r>
                  </m:oMath>
                </a14:m>
                <a:r>
                  <a:rPr lang="en-US" dirty="0"/>
                  <a:t> only correlates with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sup>
                    </m:sSup>
                  </m:oMath>
                </a14:m>
                <a:r>
                  <a:rPr lang="en-US" dirty="0"/>
                  <a:t> through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endParaRPr lang="en-US" dirty="0"/>
              </a:p>
              <a:p>
                <a:r>
                  <a:rPr lang="en-US" dirty="0"/>
                  <a:t>Formally: by Horvitz-Thompson Theorem</a:t>
                </a:r>
              </a:p>
              <a:p>
                <a:pPr marL="0" indent="0">
                  <a:buNone/>
                </a:pPr>
                <a14:m>
                  <m:oMathPara xmlns:m="http://schemas.openxmlformats.org/officeDocument/2006/math">
                    <m:oMathParaPr>
                      <m:jc m:val="centerGroup"/>
                    </m:oMathParaPr>
                    <m:oMath xmlns:m="http://schemas.openxmlformats.org/officeDocument/2006/math">
                      <m:eqArr>
                        <m:eqArrPr>
                          <m:ctrlPr>
                            <a:rPr lang="en-US" b="0" i="1" smtClean="0">
                              <a:latin typeface="Cambria Math" panose="02040503050406030204" pitchFamily="18" charset="0"/>
                            </a:rPr>
                          </m:ctrlPr>
                        </m:eqArrPr>
                        <m:e>
                          <m:r>
                            <a:rPr lang="en-US" i="1">
                              <a:latin typeface="Cambria Math" panose="02040503050406030204" pitchFamily="18" charset="0"/>
                            </a:rPr>
                            <m:t>𝐸</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𝑌</m:t>
                                  </m:r>
                                </m:e>
                                <m:sup>
                                  <m:d>
                                    <m:dPr>
                                      <m:ctrlPr>
                                        <a:rPr lang="en-US" i="1">
                                          <a:latin typeface="Cambria Math" panose="02040503050406030204" pitchFamily="18" charset="0"/>
                                        </a:rPr>
                                      </m:ctrlPr>
                                    </m:dPr>
                                    <m:e>
                                      <m:r>
                                        <a:rPr lang="en-US" i="1">
                                          <a:latin typeface="Cambria Math" panose="02040503050406030204" pitchFamily="18" charset="0"/>
                                        </a:rPr>
                                        <m:t>1</m:t>
                                      </m:r>
                                    </m:e>
                                  </m:d>
                                </m:sup>
                              </m:sSup>
                            </m:e>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e>
                          </m:d>
                          <m:r>
                            <a:rPr lang="en-US" i="1">
                              <a:latin typeface="Cambria Math" panose="02040503050406030204" pitchFamily="18" charset="0"/>
                            </a:rPr>
                            <m:t>=</m:t>
                          </m:r>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=1</m:t>
                                      </m:r>
                                    </m:e>
                                  </m:d>
                                </m:num>
                                <m:den>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den>
                              </m:f>
                            </m:e>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e>
                          </m:d>
                        </m:e>
                        <m:e>
                          <m:r>
                            <a:rPr lang="en-US" i="1">
                              <a:latin typeface="Cambria Math" panose="02040503050406030204" pitchFamily="18" charset="0"/>
                            </a:rPr>
                            <m:t>=</m:t>
                          </m:r>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𝐷</m:t>
                                  </m:r>
                                  <m:r>
                                    <a:rPr lang="en-US" i="1">
                                      <a:latin typeface="Cambria Math" panose="02040503050406030204" pitchFamily="18" charset="0"/>
                                    </a:rPr>
                                    <m:t>=1,</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e>
                              </m:d>
                              <m:f>
                                <m:fPr>
                                  <m:ctrlPr>
                                    <a:rPr lang="en-US" i="1">
                                      <a:latin typeface="Cambria Math" panose="02040503050406030204" pitchFamily="18" charset="0"/>
                                    </a:rPr>
                                  </m:ctrlPr>
                                </m:fPr>
                                <m:num>
                                  <m:r>
                                    <a:rPr lang="en-US" i="1">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=1</m:t>
                                      </m:r>
                                    </m:e>
                                  </m:d>
                                </m:num>
                                <m:den>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den>
                              </m:f>
                            </m:e>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e>
                          </m:d>
                          <m:r>
                            <a:rPr lang="en-US" b="0" i="1" smtClean="0">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𝐷</m:t>
                              </m:r>
                              <m:r>
                                <a:rPr lang="en-US" i="1">
                                  <a:latin typeface="Cambria Math" panose="02040503050406030204" pitchFamily="18" charset="0"/>
                                </a:rPr>
                                <m:t>=1,</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e>
                          </m:d>
                        </m:e>
                      </m:eqAr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7707440-CDA7-851D-B8E7-73DB10A16D40}"/>
                  </a:ext>
                </a:extLst>
              </p:cNvPr>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en-US">
                    <a:noFill/>
                  </a:rPr>
                  <a:t> </a:t>
                </a:r>
              </a:p>
            </p:txBody>
          </p:sp>
        </mc:Fallback>
      </mc:AlternateContent>
    </p:spTree>
    <p:extLst>
      <p:ext uri="{BB962C8B-B14F-4D97-AF65-F5344CB8AC3E}">
        <p14:creationId xmlns:p14="http://schemas.microsoft.com/office/powerpoint/2010/main" val="275294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FE96-DFDB-2185-AA18-EEB1349A8271}"/>
              </a:ext>
            </a:extLst>
          </p:cNvPr>
          <p:cNvSpPr>
            <a:spLocks noGrp="1"/>
          </p:cNvSpPr>
          <p:nvPr>
            <p:ph type="title"/>
          </p:nvPr>
        </p:nvSpPr>
        <p:spPr/>
        <p:txBody>
          <a:bodyPr/>
          <a:lstStyle/>
          <a:p>
            <a:r>
              <a:rPr lang="en-US" dirty="0"/>
              <a:t>Improving precision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0BBF60-FB30-2F1C-8AB3-BFF2F101BE74}"/>
                  </a:ext>
                </a:extLst>
              </p:cNvPr>
              <p:cNvSpPr>
                <a:spLocks noGrp="1"/>
              </p:cNvSpPr>
              <p:nvPr>
                <p:ph idx="1"/>
              </p:nvPr>
            </p:nvSpPr>
            <p:spPr/>
            <p:txBody>
              <a:bodyPr>
                <a:normAutofit lnSpcReduction="10000"/>
              </a:bodyPr>
              <a:lstStyle/>
              <a:p>
                <a:r>
                  <a:rPr lang="en-US" dirty="0"/>
                  <a:t>Extra co-variates </a:t>
                </a:r>
                <a14:m>
                  <m:oMath xmlns:m="http://schemas.openxmlformats.org/officeDocument/2006/math">
                    <m:r>
                      <a:rPr lang="en-US" b="0" i="1" smtClean="0">
                        <a:latin typeface="Cambria Math" panose="02040503050406030204" pitchFamily="18" charset="0"/>
                      </a:rPr>
                      <m:t>𝑊</m:t>
                    </m:r>
                  </m:oMath>
                </a14:m>
                <a:r>
                  <a:rPr lang="en-US" dirty="0"/>
                  <a:t> can easily be incorporated in the Rosenbaum-Rubin approach to increase precision</a:t>
                </a:r>
              </a:p>
              <a:p>
                <a:endParaRPr lang="en-US" dirty="0"/>
              </a:p>
              <a:p>
                <a:r>
                  <a:rPr lang="en-US" dirty="0"/>
                  <a:t>Especially if we identify a </a:t>
                </a:r>
                <a14:m>
                  <m:oMath xmlns:m="http://schemas.openxmlformats.org/officeDocument/2006/math">
                    <m:r>
                      <a:rPr lang="en-US" b="0" i="1" smtClean="0">
                        <a:latin typeface="Cambria Math" panose="02040503050406030204" pitchFamily="18" charset="0"/>
                      </a:rPr>
                      <m:t>𝑊</m:t>
                    </m:r>
                  </m:oMath>
                </a14:m>
                <a:r>
                  <a:rPr lang="en-US" dirty="0"/>
                  <a:t> for which the co-variate balance check is violated, it is advisable to include it in the regression</a:t>
                </a:r>
              </a:p>
              <a:p>
                <a:endParaRPr lang="en-US" dirty="0"/>
              </a:p>
              <a:p>
                <a:r>
                  <a:rPr lang="en-US" dirty="0"/>
                  <a:t>Run OLS for each treatment group, or equivalently interactive model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𝛾</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e>
                      </m:d>
                      <m:r>
                        <a:rPr lang="en-US" b="0" i="1" smtClean="0">
                          <a:latin typeface="Cambria Math" panose="02040503050406030204" pitchFamily="18" charset="0"/>
                        </a:rPr>
                        <m:t>𝐷</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𝛾</m:t>
                          </m:r>
                        </m:e>
                        <m:sub>
                          <m:r>
                            <a:rPr lang="en-US" b="0" i="1" smtClean="0">
                              <a:latin typeface="Cambria Math" panose="02040503050406030204" pitchFamily="18" charset="0"/>
                            </a:rPr>
                            <m:t>0</m:t>
                          </m:r>
                        </m:sub>
                        <m:sup>
                          <m:r>
                            <a:rPr lang="en-US" b="0" i="1" smtClean="0">
                              <a:latin typeface="Cambria Math" panose="02040503050406030204" pitchFamily="18" charset="0"/>
                            </a:rPr>
                            <m:t>′</m:t>
                          </m:r>
                        </m:sup>
                      </m:sSubSup>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𝐷</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𝜖</m:t>
                      </m:r>
                    </m:oMath>
                  </m:oMathPara>
                </a14:m>
                <a:endParaRPr lang="en-US" dirty="0"/>
              </a:p>
              <a:p>
                <a:r>
                  <a:rPr lang="en-US" dirty="0"/>
                  <a:t>Then take difference of average predictions of the model in treatment and control group</a:t>
                </a:r>
              </a:p>
            </p:txBody>
          </p:sp>
        </mc:Choice>
        <mc:Fallback xmlns="">
          <p:sp>
            <p:nvSpPr>
              <p:cNvPr id="3" name="Content Placeholder 2">
                <a:extLst>
                  <a:ext uri="{FF2B5EF4-FFF2-40B4-BE49-F238E27FC236}">
                    <a16:creationId xmlns:a16="http://schemas.microsoft.com/office/drawing/2014/main" id="{CC0BBF60-FB30-2F1C-8AB3-BFF2F101BE74}"/>
                  </a:ext>
                </a:extLst>
              </p:cNvPr>
              <p:cNvSpPr>
                <a:spLocks noGrp="1" noRot="1" noChangeAspect="1" noMove="1" noResize="1" noEditPoints="1" noAdjustHandles="1" noChangeArrowheads="1" noChangeShapeType="1" noTextEdit="1"/>
              </p:cNvSpPr>
              <p:nvPr>
                <p:ph idx="1"/>
              </p:nvPr>
            </p:nvSpPr>
            <p:spPr>
              <a:blipFill>
                <a:blip r:embed="rId2"/>
                <a:stretch>
                  <a:fillRect l="-1043" t="-3081" r="-464" b="-1401"/>
                </a:stretch>
              </a:blipFill>
            </p:spPr>
            <p:txBody>
              <a:bodyPr/>
              <a:lstStyle/>
              <a:p>
                <a:r>
                  <a:rPr lang="en-US">
                    <a:noFill/>
                  </a:rPr>
                  <a:t> </a:t>
                </a:r>
              </a:p>
            </p:txBody>
          </p:sp>
        </mc:Fallback>
      </mc:AlternateContent>
    </p:spTree>
    <p:extLst>
      <p:ext uri="{BB962C8B-B14F-4D97-AF65-F5344CB8AC3E}">
        <p14:creationId xmlns:p14="http://schemas.microsoft.com/office/powerpoint/2010/main" val="122886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399C-D73C-E1FB-CBB0-ED219D4D98BC}"/>
              </a:ext>
            </a:extLst>
          </p:cNvPr>
          <p:cNvSpPr>
            <a:spLocks noGrp="1"/>
          </p:cNvSpPr>
          <p:nvPr>
            <p:ph type="title"/>
          </p:nvPr>
        </p:nvSpPr>
        <p:spPr/>
        <p:txBody>
          <a:bodyPr/>
          <a:lstStyle/>
          <a:p>
            <a:r>
              <a:rPr lang="en-US" dirty="0"/>
              <a:t>Clever Co-Variate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9A06C2-D01B-7C98-9B15-F3731890E6CE}"/>
                  </a:ext>
                </a:extLst>
              </p:cNvPr>
              <p:cNvSpPr>
                <a:spLocks noGrp="1"/>
              </p:cNvSpPr>
              <p:nvPr>
                <p:ph idx="1"/>
              </p:nvPr>
            </p:nvSpPr>
            <p:spPr/>
            <p:txBody>
              <a:bodyPr>
                <a:normAutofit/>
              </a:bodyPr>
              <a:lstStyle/>
              <a:p>
                <a:r>
                  <a:rPr lang="en-US" dirty="0"/>
                  <a:t>[</a:t>
                </a:r>
                <a:r>
                  <a:rPr lang="en-US" dirty="0" err="1"/>
                  <a:t>Scharfstein</a:t>
                </a:r>
                <a:r>
                  <a:rPr lang="en-US" dirty="0"/>
                  <a:t>-</a:t>
                </a:r>
                <a:r>
                  <a:rPr lang="en-US" dirty="0" err="1"/>
                  <a:t>Rotnitzky</a:t>
                </a:r>
                <a:r>
                  <a:rPr lang="en-US" dirty="0"/>
                  <a:t>-Robins] In fact it suffices to run a regression with the clever covariate </a:t>
                </a:r>
                <a14:m>
                  <m:oMath xmlns:m="http://schemas.openxmlformats.org/officeDocument/2006/math">
                    <m:r>
                      <a:rPr lang="en-US" b="0" i="1" smtClean="0">
                        <a:latin typeface="Cambria Math" panose="02040503050406030204" pitchFamily="18" charset="0"/>
                      </a:rPr>
                      <m:t>𝐻</m:t>
                    </m:r>
                  </m:oMath>
                </a14:m>
                <a:r>
                  <a:rPr lang="en-US" dirty="0"/>
                  <a:t>!</a:t>
                </a:r>
              </a:p>
              <a:p>
                <a:r>
                  <a:rPr lang="en-US" dirty="0"/>
                  <a:t>Equivalently run an OLS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𝛾</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𝐷</m:t>
                              </m:r>
                            </m:num>
                            <m:den>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𝐷</m:t>
                                  </m:r>
                                </m:e>
                              </m:d>
                            </m:num>
                            <m:den>
                              <m:r>
                                <a:rPr lang="en-US" b="0" i="1" smtClean="0">
                                  <a:latin typeface="Cambria Math" panose="02040503050406030204" pitchFamily="18" charset="0"/>
                                </a:rPr>
                                <m:t>1−</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𝜖</m:t>
                      </m:r>
                    </m:oMath>
                  </m:oMathPara>
                </a14:m>
                <a:endParaRPr lang="en-US" dirty="0"/>
              </a:p>
              <a:p>
                <a:r>
                  <a:rPr lang="en-US" dirty="0"/>
                  <a:t>Even if the model is wrong, the BLP solution in the above decomposition will recover the correct ATE!</a:t>
                </a:r>
              </a:p>
            </p:txBody>
          </p:sp>
        </mc:Choice>
        <mc:Fallback xmlns="">
          <p:sp>
            <p:nvSpPr>
              <p:cNvPr id="3" name="Content Placeholder 2">
                <a:extLst>
                  <a:ext uri="{FF2B5EF4-FFF2-40B4-BE49-F238E27FC236}">
                    <a16:creationId xmlns:a16="http://schemas.microsoft.com/office/drawing/2014/main" id="{629A06C2-D01B-7C98-9B15-F3731890E6C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7275807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BC618-3944-2005-B3AD-0FD0B8832419}"/>
              </a:ext>
            </a:extLst>
          </p:cNvPr>
          <p:cNvSpPr>
            <a:spLocks noGrp="1"/>
          </p:cNvSpPr>
          <p:nvPr>
            <p:ph type="title"/>
          </p:nvPr>
        </p:nvSpPr>
        <p:spPr/>
        <p:txBody>
          <a:bodyPr/>
          <a:lstStyle/>
          <a:p>
            <a:r>
              <a:rPr lang="en-US" dirty="0"/>
              <a:t>Clever Co-Variate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A1895F-3903-6C0D-98D8-3D6B1DAA7946}"/>
                  </a:ext>
                </a:extLst>
              </p:cNvPr>
              <p:cNvSpPr>
                <a:spLocks noGrp="1"/>
              </p:cNvSpPr>
              <p:nvPr>
                <p:ph idx="1"/>
              </p:nvPr>
            </p:nvSpPr>
            <p:spPr/>
            <p:txBody>
              <a:bodyPr/>
              <a:lstStyle/>
              <a:p>
                <a:r>
                  <a:rPr lang="en-US" dirty="0"/>
                  <a:t>Let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e>
                    </m:d>
                  </m:oMath>
                </a14:m>
                <a:r>
                  <a:rPr lang="en-US" dirty="0"/>
                  <a:t> and note that </a:t>
                </a:r>
                <a14:m>
                  <m:oMath xmlns:m="http://schemas.openxmlformats.org/officeDocument/2006/math">
                    <m:r>
                      <a:rPr lang="en-US" b="0" i="1" smtClean="0">
                        <a:latin typeface="Cambria Math" panose="02040503050406030204" pitchFamily="18" charset="0"/>
                      </a:rPr>
                      <m:t>𝐻</m:t>
                    </m:r>
                  </m:oMath>
                </a14:m>
                <a:r>
                  <a:rPr lang="en-US" dirty="0"/>
                  <a:t> guarantees for any </a:t>
                </a:r>
                <a14:m>
                  <m:oMath xmlns:m="http://schemas.openxmlformats.org/officeDocument/2006/math">
                    <m:r>
                      <a:rPr lang="en-US" b="0" i="1" smtClean="0">
                        <a:latin typeface="Cambria Math" panose="02040503050406030204" pitchFamily="18" charset="0"/>
                      </a:rPr>
                      <m:t>𝑓</m:t>
                    </m:r>
                  </m:oMath>
                </a14:m>
                <a:r>
                  <a:rPr lang="en-US" b="0" i="1" dirty="0">
                    <a:latin typeface="Cambria Math" panose="02040503050406030204" pitchFamily="18" charset="0"/>
                  </a:rPr>
                  <a:t> </a:t>
                </a:r>
                <a:r>
                  <a:rPr lang="en-US" dirty="0">
                    <a:latin typeface="Cambria Math" panose="02040503050406030204" pitchFamily="18" charset="0"/>
                  </a:rPr>
                  <a:t>(homework)</a:t>
                </a: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𝐻</m:t>
                          </m:r>
                        </m:e>
                      </m:d>
                      <m:r>
                        <a:rPr lang="en-US" i="1">
                          <a:latin typeface="Cambria Math" panose="02040503050406030204" pitchFamily="18" charset="0"/>
                        </a:rPr>
                        <m:t>=</m:t>
                      </m:r>
                      <m:r>
                        <a:rPr lang="en-US" i="1">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𝑋</m:t>
                              </m:r>
                            </m:e>
                          </m:d>
                        </m:e>
                      </m:d>
                    </m:oMath>
                  </m:oMathPara>
                </a14:m>
                <a:endParaRPr lang="en-US" dirty="0"/>
              </a:p>
              <a:p>
                <a:r>
                  <a:rPr lang="en-US" dirty="0"/>
                  <a:t>Then by the BLP orthogonality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𝜖</m:t>
                          </m:r>
                          <m:r>
                            <a:rPr lang="en-US" b="0" i="1" smtClean="0">
                              <a:latin typeface="Cambria Math" panose="02040503050406030204" pitchFamily="18" charset="0"/>
                            </a:rPr>
                            <m:t>𝐻</m:t>
                          </m:r>
                        </m:e>
                      </m:d>
                      <m:r>
                        <a:rPr lang="en-US" b="0" i="1" smtClean="0">
                          <a:latin typeface="Cambria Math" panose="02040503050406030204" pitchFamily="18" charset="0"/>
                        </a:rPr>
                        <m:t>=0⇒</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𝑌𝐻</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𝛾𝜙</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 </m:t>
                          </m:r>
                          <m:r>
                            <a:rPr lang="en-US" b="0" i="1" smtClean="0">
                              <a:latin typeface="Cambria Math" panose="02040503050406030204" pitchFamily="18" charset="0"/>
                            </a:rPr>
                            <m:t>𝐻</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𝛾</m:t>
                          </m:r>
                          <m:d>
                            <m:dPr>
                              <m:ctrlPr>
                                <a:rPr lang="en-US" b="0" i="1" smtClean="0">
                                  <a:latin typeface="Cambria Math" panose="02040503050406030204" pitchFamily="18" charset="0"/>
                                </a:rPr>
                              </m:ctrlPr>
                            </m:dPr>
                            <m:e>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𝑋</m:t>
                                  </m:r>
                                </m:e>
                              </m:d>
                            </m:e>
                          </m:d>
                        </m:e>
                      </m:d>
                    </m:oMath>
                  </m:oMathPara>
                </a14:m>
                <a:endParaRPr lang="en-US" dirty="0"/>
              </a:p>
              <a:p>
                <a:r>
                  <a:rPr lang="en-US" dirty="0"/>
                  <a:t>Thus, we have by the Horvitz-Thompson theorem: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𝑌𝐻</m:t>
                          </m:r>
                        </m:e>
                      </m:d>
                      <m:r>
                        <a:rPr lang="en-US" i="1">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𝛾</m:t>
                          </m:r>
                          <m:d>
                            <m:dPr>
                              <m:ctrlPr>
                                <a:rPr lang="en-US" i="1">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𝑋</m:t>
                                  </m:r>
                                </m:e>
                              </m:d>
                              <m:r>
                                <a:rPr lang="en-US" i="1">
                                  <a:latin typeface="Cambria Math" panose="02040503050406030204" pitchFamily="18" charset="0"/>
                                </a:rPr>
                                <m:t>−</m:t>
                              </m:r>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𝑋</m:t>
                                  </m:r>
                                </m:e>
                              </m:d>
                            </m:e>
                          </m:d>
                        </m:e>
                      </m:d>
                    </m:oMath>
                  </m:oMathPara>
                </a14:m>
                <a:endParaRPr lang="en-US" dirty="0"/>
              </a:p>
              <a:p>
                <a:r>
                  <a:rPr lang="en-US" dirty="0"/>
                  <a:t>Hence, if we use a BLP model as the CEF, we correctly recover the ATE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𝛾</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𝐷</m:t>
                              </m:r>
                            </m:num>
                            <m:den>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𝐷</m:t>
                                  </m:r>
                                </m:e>
                              </m:d>
                            </m:num>
                            <m:den>
                              <m:r>
                                <a:rPr lang="en-US" b="0" i="1" smtClean="0">
                                  <a:latin typeface="Cambria Math" panose="02040503050406030204" pitchFamily="18" charset="0"/>
                                </a:rPr>
                                <m:t>1−</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den>
                          </m:f>
                        </m:e>
                      </m:d>
                      <m:r>
                        <a:rPr lang="en-US" b="0" i="1" smtClean="0">
                          <a:latin typeface="Cambria Math" panose="02040503050406030204" pitchFamily="18" charset="0"/>
                        </a:rPr>
                        <m:t>+</m:t>
                      </m:r>
                      <m:r>
                        <a:rPr lang="en-US" b="0" i="1" smtClean="0">
                          <a:latin typeface="Cambria Math" panose="02040503050406030204" pitchFamily="18" charset="0"/>
                        </a:rPr>
                        <m:t>𝜖</m:t>
                      </m:r>
                    </m:oMath>
                  </m:oMathPara>
                </a14:m>
                <a:endParaRPr lang="en-US" dirty="0"/>
              </a:p>
            </p:txBody>
          </p:sp>
        </mc:Choice>
        <mc:Fallback xmlns="">
          <p:sp>
            <p:nvSpPr>
              <p:cNvPr id="3" name="Content Placeholder 2">
                <a:extLst>
                  <a:ext uri="{FF2B5EF4-FFF2-40B4-BE49-F238E27FC236}">
                    <a16:creationId xmlns:a16="http://schemas.microsoft.com/office/drawing/2014/main" id="{5EA1895F-3903-6C0D-98D8-3D6B1DAA7946}"/>
                  </a:ext>
                </a:extLst>
              </p:cNvPr>
              <p:cNvSpPr>
                <a:spLocks noGrp="1" noRot="1" noChangeAspect="1" noMove="1" noResize="1" noEditPoints="1" noAdjustHandles="1" noChangeArrowheads="1" noChangeShapeType="1" noTextEdit="1"/>
              </p:cNvSpPr>
              <p:nvPr>
                <p:ph idx="1"/>
              </p:nvPr>
            </p:nvSpPr>
            <p:spPr>
              <a:blipFill>
                <a:blip r:embed="rId2"/>
                <a:stretch>
                  <a:fillRect l="-1043" t="-2661"/>
                </a:stretch>
              </a:blipFill>
            </p:spPr>
            <p:txBody>
              <a:bodyPr/>
              <a:lstStyle/>
              <a:p>
                <a:r>
                  <a:rPr lang="en-US">
                    <a:noFill/>
                  </a:rPr>
                  <a:t> </a:t>
                </a:r>
              </a:p>
            </p:txBody>
          </p:sp>
        </mc:Fallback>
      </mc:AlternateContent>
    </p:spTree>
    <p:extLst>
      <p:ext uri="{BB962C8B-B14F-4D97-AF65-F5344CB8AC3E}">
        <p14:creationId xmlns:p14="http://schemas.microsoft.com/office/powerpoint/2010/main" val="68016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3591-7D49-6708-5AE5-ED0DFAD36B2C}"/>
              </a:ext>
            </a:extLst>
          </p:cNvPr>
          <p:cNvSpPr>
            <a:spLocks noGrp="1"/>
          </p:cNvSpPr>
          <p:nvPr>
            <p:ph type="title"/>
          </p:nvPr>
        </p:nvSpPr>
        <p:spPr/>
        <p:txBody>
          <a:bodyPr/>
          <a:lstStyle/>
          <a:p>
            <a:r>
              <a:rPr lang="en-US" dirty="0"/>
              <a:t>Relaxing Assumptions when we only want Effect on the Treated</a:t>
            </a:r>
          </a:p>
        </p:txBody>
      </p:sp>
      <p:sp>
        <p:nvSpPr>
          <p:cNvPr id="3" name="Text Placeholder 2">
            <a:extLst>
              <a:ext uri="{FF2B5EF4-FFF2-40B4-BE49-F238E27FC236}">
                <a16:creationId xmlns:a16="http://schemas.microsoft.com/office/drawing/2014/main" id="{F36D94F8-3EC2-FBED-9DA5-2C34AB07D06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7811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C2EDE-C2EC-91DE-9197-41DD2891055C}"/>
              </a:ext>
            </a:extLst>
          </p:cNvPr>
          <p:cNvSpPr>
            <a:spLocks noGrp="1"/>
          </p:cNvSpPr>
          <p:nvPr>
            <p:ph type="title"/>
          </p:nvPr>
        </p:nvSpPr>
        <p:spPr/>
        <p:txBody>
          <a:bodyPr/>
          <a:lstStyle/>
          <a:p>
            <a:r>
              <a:rPr lang="en-US" dirty="0"/>
              <a:t>Average Treatment Effect on the Treated ATT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DB7B68-86A2-7279-005B-40BAAA2F4718}"/>
                  </a:ext>
                </a:extLst>
              </p:cNvPr>
              <p:cNvSpPr>
                <a:spLocks noGrp="1"/>
              </p:cNvSpPr>
              <p:nvPr>
                <p:ph idx="1"/>
              </p:nvPr>
            </p:nvSpPr>
            <p:spPr/>
            <p:txBody>
              <a:bodyPr/>
              <a:lstStyle/>
              <a:p>
                <a:r>
                  <a:rPr lang="en-US" dirty="0"/>
                  <a:t>Many times we care about the effect for the people that actually received the treatment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𝐴𝑇𝑇</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e>
                        <m:e>
                          <m:r>
                            <a:rPr lang="en-US" b="0" i="1" smtClean="0">
                              <a:latin typeface="Cambria Math" panose="02040503050406030204" pitchFamily="18" charset="0"/>
                            </a:rPr>
                            <m:t>𝐷</m:t>
                          </m:r>
                          <m:r>
                            <a:rPr lang="en-US" b="0" i="1" smtClean="0">
                              <a:latin typeface="Cambria Math" panose="02040503050406030204" pitchFamily="18" charset="0"/>
                            </a:rPr>
                            <m:t>=1</m:t>
                          </m:r>
                        </m:e>
                      </m:d>
                    </m:oMath>
                  </m:oMathPara>
                </a14:m>
                <a:endParaRPr lang="en-US" dirty="0"/>
              </a:p>
              <a:p>
                <a:r>
                  <a:rPr lang="en-US" dirty="0"/>
                  <a:t>Since we have observed data for one potential outcome, we can relax conditions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𝐴𝑇𝑇</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e>
                        <m:e>
                          <m:r>
                            <a:rPr lang="en-US" b="0" i="1" smtClean="0">
                              <a:latin typeface="Cambria Math" panose="02040503050406030204" pitchFamily="18" charset="0"/>
                            </a:rPr>
                            <m:t>𝐷</m:t>
                          </m:r>
                          <m:r>
                            <a:rPr lang="en-US" b="0" i="1" smtClean="0">
                              <a:latin typeface="Cambria Math" panose="02040503050406030204" pitchFamily="18" charset="0"/>
                            </a:rPr>
                            <m:t>=1</m:t>
                          </m:r>
                        </m:e>
                      </m:d>
                    </m:oMath>
                  </m:oMathPara>
                </a14:m>
                <a:endParaRPr lang="en-US" dirty="0"/>
              </a:p>
              <a:p>
                <a:r>
                  <a:rPr lang="en-US" dirty="0"/>
                  <a:t>Conditional </a:t>
                </a:r>
                <a:r>
                  <a:rPr lang="en-US" dirty="0" err="1"/>
                  <a:t>ignorability</a:t>
                </a:r>
                <a:r>
                  <a:rPr lang="en-US" dirty="0"/>
                  <a:t> only for one potential outcome</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r>
                        <a:rPr lang="en-US" i="1" spc="-80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𝑋</m:t>
                      </m:r>
                    </m:oMath>
                  </m:oMathPara>
                </a14:m>
                <a:endParaRPr lang="en-US" dirty="0"/>
              </a:p>
              <a:p>
                <a:r>
                  <a:rPr lang="en-US" dirty="0"/>
                  <a:t>Weak overlap: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&lt;1</m:t>
                    </m:r>
                  </m:oMath>
                </a14:m>
                <a:endParaRPr lang="en-US" dirty="0"/>
              </a:p>
            </p:txBody>
          </p:sp>
        </mc:Choice>
        <mc:Fallback xmlns="">
          <p:sp>
            <p:nvSpPr>
              <p:cNvPr id="3" name="Content Placeholder 2">
                <a:extLst>
                  <a:ext uri="{FF2B5EF4-FFF2-40B4-BE49-F238E27FC236}">
                    <a16:creationId xmlns:a16="http://schemas.microsoft.com/office/drawing/2014/main" id="{6BDB7B68-86A2-7279-005B-40BAAA2F471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862385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7E338-F686-AE76-1B6E-B6F014ED158C}"/>
              </a:ext>
            </a:extLst>
          </p:cNvPr>
          <p:cNvSpPr>
            <a:spLocks noGrp="1"/>
          </p:cNvSpPr>
          <p:nvPr>
            <p:ph type="title"/>
          </p:nvPr>
        </p:nvSpPr>
        <p:spPr/>
        <p:txBody>
          <a:bodyPr/>
          <a:lstStyle/>
          <a:p>
            <a:r>
              <a:rPr lang="en-US" dirty="0"/>
              <a:t>Identification of ATT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F81530-E6FE-2C07-065E-03555CC18E64}"/>
                  </a:ext>
                </a:extLst>
              </p:cNvPr>
              <p:cNvSpPr>
                <a:spLocks noGrp="1"/>
              </p:cNvSpPr>
              <p:nvPr>
                <p:ph idx="1"/>
              </p:nvPr>
            </p:nvSpPr>
            <p:spPr/>
            <p:txBody>
              <a:bodyPr/>
              <a:lstStyle/>
              <a:p>
                <a:r>
                  <a:rPr lang="en-US" dirty="0"/>
                  <a:t>Under one-sided conditional </a:t>
                </a:r>
                <a:r>
                  <a:rPr lang="en-US" dirty="0" err="1"/>
                  <a:t>ignorability</a:t>
                </a:r>
                <a:r>
                  <a:rPr lang="en-US" dirty="0"/>
                  <a:t> and overlap</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𝐴𝑇𝑇</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=0,</m:t>
                              </m:r>
                              <m:r>
                                <a:rPr lang="en-US" b="0" i="1" smtClean="0">
                                  <a:latin typeface="Cambria Math" panose="02040503050406030204" pitchFamily="18" charset="0"/>
                                </a:rPr>
                                <m:t>𝑋</m:t>
                              </m:r>
                            </m:e>
                          </m:d>
                        </m:e>
                      </m:d>
                    </m:oMath>
                  </m:oMathPara>
                </a14:m>
                <a:endParaRPr lang="en-US" dirty="0"/>
              </a:p>
              <a:p>
                <a:pPr marL="0" indent="0">
                  <a:buNone/>
                </a:pPr>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eqArr>
                        <m:eqArrPr>
                          <m:ctrlPr>
                            <a:rPr lang="en-US" i="1" smtClean="0">
                              <a:latin typeface="Cambria Math" panose="02040503050406030204" pitchFamily="18" charset="0"/>
                            </a:rPr>
                          </m:ctrlPr>
                        </m:eqArrPr>
                        <m:e>
                          <m:r>
                            <a:rPr lang="en-US" i="1" smtClean="0">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0</m:t>
                                  </m:r>
                                </m:e>
                              </m:d>
                            </m:e>
                            <m:e>
                              <m:r>
                                <a:rPr lang="en-US" i="1">
                                  <a:latin typeface="Cambria Math" panose="02040503050406030204" pitchFamily="18" charset="0"/>
                                </a:rPr>
                                <m:t>𝐷</m:t>
                              </m:r>
                              <m:r>
                                <a:rPr lang="en-US" i="1">
                                  <a:latin typeface="Cambria Math" panose="02040503050406030204" pitchFamily="18" charset="0"/>
                                </a:rPr>
                                <m:t>=1</m:t>
                              </m:r>
                            </m:e>
                          </m:d>
                          <m:r>
                            <a:rPr lang="en-US" i="1">
                              <a:latin typeface="Cambria Math" panose="02040503050406030204" pitchFamily="18" charset="0"/>
                            </a:rPr>
                            <m:t>=</m:t>
                          </m:r>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0</m:t>
                                      </m:r>
                                    </m:e>
                                  </m:d>
                                </m:e>
                                <m:e>
                                  <m:r>
                                    <a:rPr lang="en-US" i="1">
                                      <a:latin typeface="Cambria Math" panose="02040503050406030204" pitchFamily="18" charset="0"/>
                                    </a:rPr>
                                    <m:t>𝐷</m:t>
                                  </m:r>
                                  <m:r>
                                    <a:rPr lang="en-US" i="1">
                                      <a:latin typeface="Cambria Math" panose="02040503050406030204" pitchFamily="18" charset="0"/>
                                    </a:rPr>
                                    <m:t>=1,</m:t>
                                  </m:r>
                                  <m:r>
                                    <a:rPr lang="en-US" i="1">
                                      <a:latin typeface="Cambria Math" panose="02040503050406030204" pitchFamily="18" charset="0"/>
                                    </a:rPr>
                                    <m:t>𝑋</m:t>
                                  </m:r>
                                </m:e>
                              </m:d>
                            </m:e>
                            <m:e>
                              <m:r>
                                <a:rPr lang="en-US" i="1">
                                  <a:latin typeface="Cambria Math" panose="02040503050406030204" pitchFamily="18" charset="0"/>
                                </a:rPr>
                                <m:t>𝐷</m:t>
                              </m:r>
                              <m:r>
                                <a:rPr lang="en-US" i="1">
                                  <a:latin typeface="Cambria Math" panose="02040503050406030204" pitchFamily="18" charset="0"/>
                                </a:rPr>
                                <m:t>=1</m:t>
                              </m:r>
                            </m:e>
                          </m:d>
                        </m:e>
                        <m:e>
                          <m:r>
                            <a:rPr lang="en-US" i="1">
                              <a:latin typeface="Cambria Math" panose="02040503050406030204" pitchFamily="18" charset="0"/>
                            </a:rPr>
                            <m:t>=</m:t>
                          </m:r>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0</m:t>
                                      </m:r>
                                    </m:e>
                                  </m:d>
                                </m:e>
                                <m:e>
                                  <m:r>
                                    <a:rPr lang="en-US" i="1">
                                      <a:latin typeface="Cambria Math" panose="02040503050406030204" pitchFamily="18" charset="0"/>
                                    </a:rPr>
                                    <m:t>𝐷</m:t>
                                  </m:r>
                                  <m:r>
                                    <a:rPr lang="en-US" i="1">
                                      <a:latin typeface="Cambria Math" panose="02040503050406030204" pitchFamily="18" charset="0"/>
                                    </a:rPr>
                                    <m:t>=0,</m:t>
                                  </m:r>
                                  <m:r>
                                    <a:rPr lang="en-US" i="1">
                                      <a:latin typeface="Cambria Math" panose="02040503050406030204" pitchFamily="18" charset="0"/>
                                    </a:rPr>
                                    <m:t>𝑋</m:t>
                                  </m:r>
                                </m:e>
                              </m:d>
                            </m:e>
                          </m:d>
                        </m:e>
                        <m:e>
                          <m:r>
                            <a:rPr lang="en-US" i="1">
                              <a:latin typeface="Cambria Math" panose="02040503050406030204" pitchFamily="18" charset="0"/>
                            </a:rPr>
                            <m:t>=</m:t>
                          </m:r>
                          <m:r>
                            <a:rPr lang="en-US" b="0" i="1" smtClean="0">
                              <a:latin typeface="Cambria Math" panose="02040503050406030204" pitchFamily="18" charset="0"/>
                            </a:rPr>
                            <m:t>&amp;</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𝐷</m:t>
                                  </m:r>
                                  <m:r>
                                    <a:rPr lang="en-US" i="1">
                                      <a:latin typeface="Cambria Math" panose="02040503050406030204" pitchFamily="18" charset="0"/>
                                    </a:rPr>
                                    <m:t>=0,</m:t>
                                  </m:r>
                                  <m:r>
                                    <a:rPr lang="en-US" i="1">
                                      <a:latin typeface="Cambria Math" panose="02040503050406030204" pitchFamily="18" charset="0"/>
                                    </a:rPr>
                                    <m:t>𝑋</m:t>
                                  </m:r>
                                </m:e>
                              </m:d>
                            </m:e>
                          </m:d>
                        </m:e>
                      </m:eqArr>
                    </m:oMath>
                  </m:oMathPara>
                </a14:m>
                <a:endParaRPr lang="en-US" dirty="0"/>
              </a:p>
              <a:p>
                <a:endParaRPr lang="en-US" dirty="0"/>
              </a:p>
              <a:p>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BF81530-E6FE-2C07-065E-03555CC18E6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487498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A6D0820-73B9-BF84-E456-0655D5142365}"/>
              </a:ext>
            </a:extLst>
          </p:cNvPr>
          <p:cNvPicPr>
            <a:picLocks noGrp="1" noChangeAspect="1"/>
          </p:cNvPicPr>
          <p:nvPr>
            <p:ph idx="1"/>
          </p:nvPr>
        </p:nvPicPr>
        <p:blipFill>
          <a:blip r:embed="rId2"/>
          <a:stretch>
            <a:fillRect/>
          </a:stretch>
        </p:blipFill>
        <p:spPr>
          <a:xfrm>
            <a:off x="764836" y="643466"/>
            <a:ext cx="10662328" cy="5571067"/>
          </a:xfrm>
          <a:prstGeom prst="rect">
            <a:avLst/>
          </a:prstGeom>
        </p:spPr>
      </p:pic>
    </p:spTree>
    <p:extLst>
      <p:ext uri="{BB962C8B-B14F-4D97-AF65-F5344CB8AC3E}">
        <p14:creationId xmlns:p14="http://schemas.microsoft.com/office/powerpoint/2010/main" val="31179685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CA142-EABA-2561-4949-F12AEF08BEEA}"/>
              </a:ext>
            </a:extLst>
          </p:cNvPr>
          <p:cNvSpPr>
            <a:spLocks noGrp="1"/>
          </p:cNvSpPr>
          <p:nvPr>
            <p:ph type="title"/>
          </p:nvPr>
        </p:nvSpPr>
        <p:spPr/>
        <p:txBody>
          <a:bodyPr/>
          <a:lstStyle/>
          <a:p>
            <a:r>
              <a:rPr lang="en-US" dirty="0"/>
              <a:t>Identification of ATT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5D47F8-4F4A-DAC1-E0B1-C0CBF8231193}"/>
                  </a:ext>
                </a:extLst>
              </p:cNvPr>
              <p:cNvSpPr>
                <a:spLocks noGrp="1"/>
              </p:cNvSpPr>
              <p:nvPr>
                <p:ph idx="1"/>
              </p:nvPr>
            </p:nvSpPr>
            <p:spPr/>
            <p:txBody>
              <a:bodyPr>
                <a:normAutofit/>
              </a:bodyPr>
              <a:lstStyle/>
              <a:p>
                <a:r>
                  <a:rPr lang="en-US" dirty="0"/>
                  <a:t>Under one-sided conditional </a:t>
                </a:r>
                <a:r>
                  <a:rPr lang="en-US" dirty="0" err="1"/>
                  <a:t>ignorability</a:t>
                </a:r>
                <a:r>
                  <a:rPr lang="en-US" dirty="0"/>
                  <a:t> and overlap</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𝐴𝑇𝑇</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𝐷</m:t>
                              </m:r>
                              <m:r>
                                <a:rPr lang="en-US" b="0" i="1" smtClean="0">
                                  <a:latin typeface="Cambria Math" panose="02040503050406030204" pitchFamily="18" charset="0"/>
                                </a:rPr>
                                <m:t>=0,</m:t>
                              </m:r>
                              <m:r>
                                <a:rPr lang="en-US" b="0" i="1" smtClean="0">
                                  <a:latin typeface="Cambria Math" panose="02040503050406030204" pitchFamily="18" charset="0"/>
                                </a:rPr>
                                <m:t>𝑋</m:t>
                              </m:r>
                            </m:e>
                          </m:d>
                        </m:e>
                      </m:d>
                    </m:oMath>
                  </m:oMathPara>
                </a14:m>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endParaRPr lang="en-US" b="0" i="1" dirty="0">
                  <a:latin typeface="Cambria Math" panose="02040503050406030204" pitchFamily="18" charset="0"/>
                </a:endParaRPr>
              </a:p>
              <a:p>
                <a:r>
                  <a:rPr lang="en-US" dirty="0"/>
                  <a:t>We can also derive a Horvitz-Thompson style identification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𝐴𝑇𝑇</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m:t>
                              </m:r>
                            </m:e>
                          </m:acc>
                        </m:e>
                      </m:d>
                      <m:r>
                        <a:rPr lang="en-US" b="0" i="1" smtClean="0">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𝐻</m:t>
                          </m:r>
                        </m:e>
                      </m:acc>
                      <m:r>
                        <a:rPr lang="en-US" i="1">
                          <a:latin typeface="Cambria Math" panose="02040503050406030204" pitchFamily="18" charset="0"/>
                        </a:rPr>
                        <m:t>=</m:t>
                      </m:r>
                      <m:r>
                        <a:rPr lang="en-US" i="1">
                          <a:latin typeface="Cambria Math" panose="02040503050406030204" pitchFamily="18" charset="0"/>
                        </a:rPr>
                        <m:t>𝐻</m:t>
                      </m:r>
                      <m:f>
                        <m:fPr>
                          <m:ctrlPr>
                            <a:rPr lang="en-US" i="1">
                              <a:latin typeface="Cambria Math" panose="02040503050406030204" pitchFamily="18" charset="0"/>
                            </a:rPr>
                          </m:ctrlPr>
                        </m:fPr>
                        <m:num>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𝑋</m:t>
                              </m:r>
                            </m:e>
                          </m:d>
                        </m:num>
                        <m:den>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𝐷</m:t>
                              </m:r>
                            </m:e>
                          </m:d>
                        </m:den>
                      </m:f>
                    </m:oMath>
                  </m:oMathPara>
                </a14:m>
                <a:endParaRPr lang="en-US" dirty="0"/>
              </a:p>
            </p:txBody>
          </p:sp>
        </mc:Choice>
        <mc:Fallback xmlns="">
          <p:sp>
            <p:nvSpPr>
              <p:cNvPr id="3" name="Content Placeholder 2">
                <a:extLst>
                  <a:ext uri="{FF2B5EF4-FFF2-40B4-BE49-F238E27FC236}">
                    <a16:creationId xmlns:a16="http://schemas.microsoft.com/office/drawing/2014/main" id="{8A5D47F8-4F4A-DAC1-E0B1-C0CBF823119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271924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 scatter chart&#10;&#10;Description automatically generated">
            <a:extLst>
              <a:ext uri="{FF2B5EF4-FFF2-40B4-BE49-F238E27FC236}">
                <a16:creationId xmlns:a16="http://schemas.microsoft.com/office/drawing/2014/main" id="{9D8C1542-F939-A0E1-A697-F36DF8C6236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2584"/>
          <a:stretch/>
        </p:blipFill>
        <p:spPr>
          <a:xfrm>
            <a:off x="913611" y="3572933"/>
            <a:ext cx="10364777" cy="2641600"/>
          </a:xfrm>
          <a:prstGeom prst="rect">
            <a:avLst/>
          </a:prstGeom>
        </p:spPr>
      </p:pic>
    </p:spTree>
    <p:extLst>
      <p:ext uri="{BB962C8B-B14F-4D97-AF65-F5344CB8AC3E}">
        <p14:creationId xmlns:p14="http://schemas.microsoft.com/office/powerpoint/2010/main" val="434478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scatter chart&#10;&#10;Description automatically generated">
            <a:extLst>
              <a:ext uri="{FF2B5EF4-FFF2-40B4-BE49-F238E27FC236}">
                <a16:creationId xmlns:a16="http://schemas.microsoft.com/office/drawing/2014/main" id="{9D8C1542-F939-A0E1-A697-F36DF8C623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611" y="643466"/>
            <a:ext cx="10364777" cy="5571067"/>
          </a:xfrm>
          <a:prstGeom prst="rect">
            <a:avLst/>
          </a:prstGeom>
        </p:spPr>
      </p:pic>
    </p:spTree>
    <p:extLst>
      <p:ext uri="{BB962C8B-B14F-4D97-AF65-F5344CB8AC3E}">
        <p14:creationId xmlns:p14="http://schemas.microsoft.com/office/powerpoint/2010/main" val="4117167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3591-7D49-6708-5AE5-ED0DFAD36B2C}"/>
              </a:ext>
            </a:extLst>
          </p:cNvPr>
          <p:cNvSpPr>
            <a:spLocks noGrp="1"/>
          </p:cNvSpPr>
          <p:nvPr>
            <p:ph type="title"/>
          </p:nvPr>
        </p:nvSpPr>
        <p:spPr/>
        <p:txBody>
          <a:bodyPr/>
          <a:lstStyle/>
          <a:p>
            <a:r>
              <a:rPr lang="en-US" dirty="0"/>
              <a:t>Through the Lens of Potential Outcomes</a:t>
            </a:r>
          </a:p>
        </p:txBody>
      </p:sp>
      <p:sp>
        <p:nvSpPr>
          <p:cNvPr id="3" name="Text Placeholder 2">
            <a:extLst>
              <a:ext uri="{FF2B5EF4-FFF2-40B4-BE49-F238E27FC236}">
                <a16:creationId xmlns:a16="http://schemas.microsoft.com/office/drawing/2014/main" id="{F36D94F8-3EC2-FBED-9DA5-2C34AB07D0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30535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7" name="Straight Connector 236">
            <a:extLst>
              <a:ext uri="{FF2B5EF4-FFF2-40B4-BE49-F238E27FC236}">
                <a16:creationId xmlns:a16="http://schemas.microsoft.com/office/drawing/2014/main" id="{8421BE94-97EC-DD2D-FB20-14BCF2A37071}"/>
              </a:ext>
            </a:extLst>
          </p:cNvPr>
          <p:cNvCxnSpPr>
            <a:cxnSpLocks/>
          </p:cNvCxnSpPr>
          <p:nvPr/>
        </p:nvCxnSpPr>
        <p:spPr>
          <a:xfrm>
            <a:off x="3633611" y="6419481"/>
            <a:ext cx="4895935" cy="35019"/>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44" name="Straight Connector 43">
            <a:extLst>
              <a:ext uri="{FF2B5EF4-FFF2-40B4-BE49-F238E27FC236}">
                <a16:creationId xmlns:a16="http://schemas.microsoft.com/office/drawing/2014/main" id="{3A34BCEA-86C9-9771-356C-AEDCEE5AC51E}"/>
              </a:ext>
            </a:extLst>
          </p:cNvPr>
          <p:cNvCxnSpPr>
            <a:cxnSpLocks/>
          </p:cNvCxnSpPr>
          <p:nvPr/>
        </p:nvCxnSpPr>
        <p:spPr>
          <a:xfrm>
            <a:off x="431800" y="5681133"/>
            <a:ext cx="11167533" cy="46567"/>
          </a:xfrm>
          <a:prstGeom prst="line">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57" name="Freeform: Shape 56">
            <a:extLst>
              <a:ext uri="{FF2B5EF4-FFF2-40B4-BE49-F238E27FC236}">
                <a16:creationId xmlns:a16="http://schemas.microsoft.com/office/drawing/2014/main" id="{5D4079AD-0B7C-1F38-40A9-A1A79D208FF5}"/>
              </a:ext>
            </a:extLst>
          </p:cNvPr>
          <p:cNvSpPr/>
          <p:nvPr/>
        </p:nvSpPr>
        <p:spPr>
          <a:xfrm>
            <a:off x="355007" y="1754665"/>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59" name="Straight Connector 58">
            <a:extLst>
              <a:ext uri="{FF2B5EF4-FFF2-40B4-BE49-F238E27FC236}">
                <a16:creationId xmlns:a16="http://schemas.microsoft.com/office/drawing/2014/main" id="{A9026791-9B86-A2F7-7E20-4B297E34F07D}"/>
              </a:ext>
            </a:extLst>
          </p:cNvPr>
          <p:cNvCxnSpPr>
            <a:cxnSpLocks/>
          </p:cNvCxnSpPr>
          <p:nvPr/>
        </p:nvCxnSpPr>
        <p:spPr>
          <a:xfrm flipV="1">
            <a:off x="1145920"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4BCE5F-5201-6BAD-A3B3-5C2C6A56ED15}"/>
                  </a:ext>
                </a:extLst>
              </p:cNvPr>
              <p:cNvSpPr txBox="1"/>
              <p:nvPr/>
            </p:nvSpPr>
            <p:spPr>
              <a:xfrm>
                <a:off x="979163"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oMath>
                  </m:oMathPara>
                </a14:m>
                <a:endParaRPr lang="en-US" dirty="0">
                  <a:latin typeface="+mj-lt"/>
                </a:endParaRPr>
              </a:p>
            </p:txBody>
          </p:sp>
        </mc:Choice>
        <mc:Fallback xmlns="">
          <p:sp>
            <p:nvSpPr>
              <p:cNvPr id="61" name="TextBox 60">
                <a:extLst>
                  <a:ext uri="{FF2B5EF4-FFF2-40B4-BE49-F238E27FC236}">
                    <a16:creationId xmlns:a16="http://schemas.microsoft.com/office/drawing/2014/main" id="{C44BCE5F-5201-6BAD-A3B3-5C2C6A56ED15}"/>
                  </a:ext>
                </a:extLst>
              </p:cNvPr>
              <p:cNvSpPr txBox="1">
                <a:spLocks noRot="1" noChangeAspect="1" noMove="1" noResize="1" noEditPoints="1" noAdjustHandles="1" noChangeArrowheads="1" noChangeShapeType="1" noTextEdit="1"/>
              </p:cNvSpPr>
              <p:nvPr/>
            </p:nvSpPr>
            <p:spPr>
              <a:xfrm>
                <a:off x="979163" y="867794"/>
                <a:ext cx="633891" cy="387927"/>
              </a:xfrm>
              <a:prstGeom prst="rect">
                <a:avLst/>
              </a:prstGeom>
              <a:blipFill>
                <a:blip r:embed="rId2"/>
                <a:stretch>
                  <a:fillRect/>
                </a:stretch>
              </a:blipFill>
            </p:spPr>
            <p:txBody>
              <a:bodyPr/>
              <a:lstStyle/>
              <a:p>
                <a:r>
                  <a:rPr lang="en-US">
                    <a:noFill/>
                  </a:rPr>
                  <a:t> </a:t>
                </a:r>
              </a:p>
            </p:txBody>
          </p:sp>
        </mc:Fallback>
      </mc:AlternateContent>
      <p:cxnSp>
        <p:nvCxnSpPr>
          <p:cNvPr id="157" name="Straight Connector 156">
            <a:extLst>
              <a:ext uri="{FF2B5EF4-FFF2-40B4-BE49-F238E27FC236}">
                <a16:creationId xmlns:a16="http://schemas.microsoft.com/office/drawing/2014/main" id="{EBD107C6-5FDE-42B8-D2A6-CCDE461F024D}"/>
              </a:ext>
            </a:extLst>
          </p:cNvPr>
          <p:cNvCxnSpPr>
            <a:cxnSpLocks/>
          </p:cNvCxnSpPr>
          <p:nvPr/>
        </p:nvCxnSpPr>
        <p:spPr>
          <a:xfrm flipV="1">
            <a:off x="5373096"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A28361F1-CA8F-D738-BAE3-E8985E9C22D2}"/>
                  </a:ext>
                </a:extLst>
              </p:cNvPr>
              <p:cNvSpPr txBox="1"/>
              <p:nvPr/>
            </p:nvSpPr>
            <p:spPr>
              <a:xfrm>
                <a:off x="5069341" y="867794"/>
                <a:ext cx="10530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m:t>
                      </m:r>
                    </m:oMath>
                  </m:oMathPara>
                </a14:m>
                <a:endParaRPr lang="en-US" dirty="0">
                  <a:latin typeface="+mj-lt"/>
                </a:endParaRPr>
              </a:p>
            </p:txBody>
          </p:sp>
        </mc:Choice>
        <mc:Fallback xmlns="">
          <p:sp>
            <p:nvSpPr>
              <p:cNvPr id="158" name="TextBox 157">
                <a:extLst>
                  <a:ext uri="{FF2B5EF4-FFF2-40B4-BE49-F238E27FC236}">
                    <a16:creationId xmlns:a16="http://schemas.microsoft.com/office/drawing/2014/main" id="{A28361F1-CA8F-D738-BAE3-E8985E9C22D2}"/>
                  </a:ext>
                </a:extLst>
              </p:cNvPr>
              <p:cNvSpPr txBox="1">
                <a:spLocks noRot="1" noChangeAspect="1" noMove="1" noResize="1" noEditPoints="1" noAdjustHandles="1" noChangeArrowheads="1" noChangeShapeType="1" noTextEdit="1"/>
              </p:cNvSpPr>
              <p:nvPr/>
            </p:nvSpPr>
            <p:spPr>
              <a:xfrm>
                <a:off x="5069341" y="867794"/>
                <a:ext cx="1053044" cy="369332"/>
              </a:xfrm>
              <a:prstGeom prst="rect">
                <a:avLst/>
              </a:prstGeom>
              <a:blipFill>
                <a:blip r:embed="rId3"/>
                <a:stretch>
                  <a:fillRect b="-13115"/>
                </a:stretch>
              </a:blipFill>
            </p:spPr>
            <p:txBody>
              <a:bodyPr/>
              <a:lstStyle/>
              <a:p>
                <a:r>
                  <a:rPr lang="en-US">
                    <a:noFill/>
                  </a:rPr>
                  <a:t> </a:t>
                </a:r>
              </a:p>
            </p:txBody>
          </p:sp>
        </mc:Fallback>
      </mc:AlternateContent>
      <p:sp>
        <p:nvSpPr>
          <p:cNvPr id="177" name="Freeform: Shape 176">
            <a:extLst>
              <a:ext uri="{FF2B5EF4-FFF2-40B4-BE49-F238E27FC236}">
                <a16:creationId xmlns:a16="http://schemas.microsoft.com/office/drawing/2014/main" id="{45BE7FE2-6A54-D1D6-21D0-D9791314AD95}"/>
              </a:ext>
            </a:extLst>
          </p:cNvPr>
          <p:cNvSpPr/>
          <p:nvPr/>
        </p:nvSpPr>
        <p:spPr>
          <a:xfrm>
            <a:off x="4773671" y="1722830"/>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184" name="Straight Connector 183">
            <a:extLst>
              <a:ext uri="{FF2B5EF4-FFF2-40B4-BE49-F238E27FC236}">
                <a16:creationId xmlns:a16="http://schemas.microsoft.com/office/drawing/2014/main" id="{AC276535-8F2A-0114-4FDC-8E637F582075}"/>
              </a:ext>
            </a:extLst>
          </p:cNvPr>
          <p:cNvCxnSpPr>
            <a:cxnSpLocks/>
          </p:cNvCxnSpPr>
          <p:nvPr/>
        </p:nvCxnSpPr>
        <p:spPr>
          <a:xfrm flipV="1">
            <a:off x="6864971" y="1228469"/>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DCE22633-BE4F-B364-7E9A-70CCE8E99F02}"/>
                  </a:ext>
                </a:extLst>
              </p:cNvPr>
              <p:cNvSpPr txBox="1"/>
              <p:nvPr/>
            </p:nvSpPr>
            <p:spPr>
              <a:xfrm>
                <a:off x="6384759" y="867794"/>
                <a:ext cx="10530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=1</m:t>
                      </m:r>
                    </m:oMath>
                  </m:oMathPara>
                </a14:m>
                <a:endParaRPr lang="en-US" dirty="0">
                  <a:latin typeface="+mj-lt"/>
                </a:endParaRPr>
              </a:p>
            </p:txBody>
          </p:sp>
        </mc:Choice>
        <mc:Fallback xmlns="">
          <p:sp>
            <p:nvSpPr>
              <p:cNvPr id="185" name="TextBox 184">
                <a:extLst>
                  <a:ext uri="{FF2B5EF4-FFF2-40B4-BE49-F238E27FC236}">
                    <a16:creationId xmlns:a16="http://schemas.microsoft.com/office/drawing/2014/main" id="{DCE22633-BE4F-B364-7E9A-70CCE8E99F02}"/>
                  </a:ext>
                </a:extLst>
              </p:cNvPr>
              <p:cNvSpPr txBox="1">
                <a:spLocks noRot="1" noChangeAspect="1" noMove="1" noResize="1" noEditPoints="1" noAdjustHandles="1" noChangeArrowheads="1" noChangeShapeType="1" noTextEdit="1"/>
              </p:cNvSpPr>
              <p:nvPr/>
            </p:nvSpPr>
            <p:spPr>
              <a:xfrm>
                <a:off x="6384759" y="867794"/>
                <a:ext cx="1053045" cy="369332"/>
              </a:xfrm>
              <a:prstGeom prst="rect">
                <a:avLst/>
              </a:prstGeom>
              <a:blipFill>
                <a:blip r:embed="rId4"/>
                <a:stretch>
                  <a:fillRect b="-13115"/>
                </a:stretch>
              </a:blipFill>
            </p:spPr>
            <p:txBody>
              <a:bodyPr/>
              <a:lstStyle/>
              <a:p>
                <a:r>
                  <a:rPr lang="en-US">
                    <a:noFill/>
                  </a:rPr>
                  <a:t> </a:t>
                </a:r>
              </a:p>
            </p:txBody>
          </p:sp>
        </mc:Fallback>
      </mc:AlternateContent>
      <p:sp>
        <p:nvSpPr>
          <p:cNvPr id="204" name="Freeform: Shape 203">
            <a:extLst>
              <a:ext uri="{FF2B5EF4-FFF2-40B4-BE49-F238E27FC236}">
                <a16:creationId xmlns:a16="http://schemas.microsoft.com/office/drawing/2014/main" id="{5BE45F89-0C48-D443-16B3-282A46267DA6}"/>
              </a:ext>
            </a:extLst>
          </p:cNvPr>
          <p:cNvSpPr/>
          <p:nvPr/>
        </p:nvSpPr>
        <p:spPr>
          <a:xfrm flipH="1" flipV="1">
            <a:off x="6991352" y="1722362"/>
            <a:ext cx="527483"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700583 w 700966"/>
              <a:gd name="connsiteY0" fmla="*/ 0 h 2386518"/>
              <a:gd name="connsiteX1" fmla="*/ 584544 w 700966"/>
              <a:gd name="connsiteY1" fmla="*/ 443227 h 2386518"/>
              <a:gd name="connsiteX2" fmla="*/ 351710 w 700966"/>
              <a:gd name="connsiteY2" fmla="*/ 1180392 h 2386518"/>
              <a:gd name="connsiteX3" fmla="*/ 594 w 700966"/>
              <a:gd name="connsiteY3" fmla="*/ 1546597 h 2386518"/>
              <a:gd name="connsiteX4" fmla="*/ 572094 w 700966"/>
              <a:gd name="connsiteY4" fmla="*/ 1888454 h 2386518"/>
              <a:gd name="connsiteX5" fmla="*/ 684144 w 700966"/>
              <a:gd name="connsiteY5" fmla="*/ 2386518 h 2386518"/>
              <a:gd name="connsiteX0" fmla="*/ 700583 w 700907"/>
              <a:gd name="connsiteY0" fmla="*/ 0 h 2386518"/>
              <a:gd name="connsiteX1" fmla="*/ 571844 w 700907"/>
              <a:gd name="connsiteY1" fmla="*/ 842517 h 2386518"/>
              <a:gd name="connsiteX2" fmla="*/ 351710 w 700907"/>
              <a:gd name="connsiteY2" fmla="*/ 1180392 h 2386518"/>
              <a:gd name="connsiteX3" fmla="*/ 594 w 700907"/>
              <a:gd name="connsiteY3" fmla="*/ 1546597 h 2386518"/>
              <a:gd name="connsiteX4" fmla="*/ 572094 w 700907"/>
              <a:gd name="connsiteY4" fmla="*/ 1888454 h 2386518"/>
              <a:gd name="connsiteX5" fmla="*/ 684144 w 700907"/>
              <a:gd name="connsiteY5" fmla="*/ 2386518 h 2386518"/>
              <a:gd name="connsiteX0" fmla="*/ 700583 w 700844"/>
              <a:gd name="connsiteY0" fmla="*/ 0 h 2386518"/>
              <a:gd name="connsiteX1" fmla="*/ 571844 w 700844"/>
              <a:gd name="connsiteY1" fmla="*/ 842517 h 2386518"/>
              <a:gd name="connsiteX2" fmla="*/ 470244 w 700844"/>
              <a:gd name="connsiteY2" fmla="*/ 1213210 h 2386518"/>
              <a:gd name="connsiteX3" fmla="*/ 594 w 700844"/>
              <a:gd name="connsiteY3" fmla="*/ 1546597 h 2386518"/>
              <a:gd name="connsiteX4" fmla="*/ 572094 w 700844"/>
              <a:gd name="connsiteY4" fmla="*/ 1888454 h 2386518"/>
              <a:gd name="connsiteX5" fmla="*/ 684144 w 700844"/>
              <a:gd name="connsiteY5" fmla="*/ 2386518 h 2386518"/>
              <a:gd name="connsiteX0" fmla="*/ 700532 w 700793"/>
              <a:gd name="connsiteY0" fmla="*/ 0 h 2386518"/>
              <a:gd name="connsiteX1" fmla="*/ 571793 w 700793"/>
              <a:gd name="connsiteY1" fmla="*/ 842517 h 2386518"/>
              <a:gd name="connsiteX2" fmla="*/ 470193 w 700793"/>
              <a:gd name="connsiteY2" fmla="*/ 1213210 h 2386518"/>
              <a:gd name="connsiteX3" fmla="*/ 543 w 700793"/>
              <a:gd name="connsiteY3" fmla="*/ 1546597 h 2386518"/>
              <a:gd name="connsiteX4" fmla="*/ 618609 w 700793"/>
              <a:gd name="connsiteY4" fmla="*/ 2027932 h 2386518"/>
              <a:gd name="connsiteX5" fmla="*/ 684093 w 700793"/>
              <a:gd name="connsiteY5" fmla="*/ 2386518 h 2386518"/>
              <a:gd name="connsiteX0" fmla="*/ 577925 w 578186"/>
              <a:gd name="connsiteY0" fmla="*/ 0 h 2386518"/>
              <a:gd name="connsiteX1" fmla="*/ 449186 w 578186"/>
              <a:gd name="connsiteY1" fmla="*/ 842517 h 2386518"/>
              <a:gd name="connsiteX2" fmla="*/ 347586 w 578186"/>
              <a:gd name="connsiteY2" fmla="*/ 1213210 h 2386518"/>
              <a:gd name="connsiteX3" fmla="*/ 703 w 578186"/>
              <a:gd name="connsiteY3" fmla="*/ 1557536 h 2386518"/>
              <a:gd name="connsiteX4" fmla="*/ 496002 w 578186"/>
              <a:gd name="connsiteY4" fmla="*/ 2027932 h 2386518"/>
              <a:gd name="connsiteX5" fmla="*/ 561486 w 578186"/>
              <a:gd name="connsiteY5" fmla="*/ 2386518 h 2386518"/>
              <a:gd name="connsiteX0" fmla="*/ 527222 w 527483"/>
              <a:gd name="connsiteY0" fmla="*/ 0 h 2386518"/>
              <a:gd name="connsiteX1" fmla="*/ 398483 w 527483"/>
              <a:gd name="connsiteY1" fmla="*/ 842517 h 2386518"/>
              <a:gd name="connsiteX2" fmla="*/ 296883 w 527483"/>
              <a:gd name="connsiteY2" fmla="*/ 1213210 h 2386518"/>
              <a:gd name="connsiteX3" fmla="*/ 800 w 527483"/>
              <a:gd name="connsiteY3" fmla="*/ 1563006 h 2386518"/>
              <a:gd name="connsiteX4" fmla="*/ 445299 w 527483"/>
              <a:gd name="connsiteY4" fmla="*/ 2027932 h 2386518"/>
              <a:gd name="connsiteX5" fmla="*/ 510783 w 527483"/>
              <a:gd name="connsiteY5"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483" h="2386518">
                <a:moveTo>
                  <a:pt x="527222" y="0"/>
                </a:moveTo>
                <a:cubicBezTo>
                  <a:pt x="533146" y="173214"/>
                  <a:pt x="436873" y="640315"/>
                  <a:pt x="398483" y="842517"/>
                </a:cubicBezTo>
                <a:cubicBezTo>
                  <a:pt x="360093" y="1044719"/>
                  <a:pt x="394208" y="1029315"/>
                  <a:pt x="296883" y="1213210"/>
                </a:cubicBezTo>
                <a:cubicBezTo>
                  <a:pt x="199558" y="1397105"/>
                  <a:pt x="20514" y="1432233"/>
                  <a:pt x="800" y="1563006"/>
                </a:cubicBezTo>
                <a:cubicBezTo>
                  <a:pt x="-18914" y="1693779"/>
                  <a:pt x="331374" y="1887945"/>
                  <a:pt x="445299" y="2027932"/>
                </a:cubicBezTo>
                <a:cubicBezTo>
                  <a:pt x="559224" y="2167919"/>
                  <a:pt x="451891" y="2315814"/>
                  <a:pt x="510783"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33" name="TextBox 232">
            <a:extLst>
              <a:ext uri="{FF2B5EF4-FFF2-40B4-BE49-F238E27FC236}">
                <a16:creationId xmlns:a16="http://schemas.microsoft.com/office/drawing/2014/main" id="{043D1798-D40C-2216-DC99-EC5179F019B7}"/>
              </a:ext>
            </a:extLst>
          </p:cNvPr>
          <p:cNvSpPr txBox="1"/>
          <p:nvPr/>
        </p:nvSpPr>
        <p:spPr>
          <a:xfrm>
            <a:off x="455584" y="6244447"/>
            <a:ext cx="2203295" cy="369332"/>
          </a:xfrm>
          <a:prstGeom prst="rect">
            <a:avLst/>
          </a:prstGeom>
          <a:noFill/>
        </p:spPr>
        <p:txBody>
          <a:bodyPr wrap="none" rtlCol="0">
            <a:spAutoFit/>
          </a:bodyPr>
          <a:lstStyle/>
          <a:p>
            <a:r>
              <a:rPr lang="en-US" dirty="0">
                <a:latin typeface="+mj-lt"/>
              </a:rPr>
              <a:t>Counterfactual World</a:t>
            </a:r>
          </a:p>
        </p:txBody>
      </p:sp>
      <p:sp>
        <p:nvSpPr>
          <p:cNvPr id="234" name="TextBox 233">
            <a:extLst>
              <a:ext uri="{FF2B5EF4-FFF2-40B4-BE49-F238E27FC236}">
                <a16:creationId xmlns:a16="http://schemas.microsoft.com/office/drawing/2014/main" id="{7A658D55-977D-8B09-7C33-3928FF557CFD}"/>
              </a:ext>
            </a:extLst>
          </p:cNvPr>
          <p:cNvSpPr txBox="1"/>
          <p:nvPr/>
        </p:nvSpPr>
        <p:spPr>
          <a:xfrm>
            <a:off x="9595350" y="6244447"/>
            <a:ext cx="2203295" cy="369332"/>
          </a:xfrm>
          <a:prstGeom prst="rect">
            <a:avLst/>
          </a:prstGeom>
          <a:noFill/>
        </p:spPr>
        <p:txBody>
          <a:bodyPr wrap="none" rtlCol="0">
            <a:spAutoFit/>
          </a:bodyPr>
          <a:lstStyle/>
          <a:p>
            <a:r>
              <a:rPr lang="en-US" dirty="0">
                <a:latin typeface="+mj-lt"/>
              </a:rPr>
              <a:t>Counterfactual World</a:t>
            </a:r>
          </a:p>
        </p:txBody>
      </p:sp>
      <p:sp>
        <p:nvSpPr>
          <p:cNvPr id="235" name="TextBox 234">
            <a:extLst>
              <a:ext uri="{FF2B5EF4-FFF2-40B4-BE49-F238E27FC236}">
                <a16:creationId xmlns:a16="http://schemas.microsoft.com/office/drawing/2014/main" id="{B13B1C37-9557-6DAA-6E64-89DEF964527D}"/>
              </a:ext>
            </a:extLst>
          </p:cNvPr>
          <p:cNvSpPr txBox="1"/>
          <p:nvPr/>
        </p:nvSpPr>
        <p:spPr>
          <a:xfrm>
            <a:off x="5276672" y="6244447"/>
            <a:ext cx="1691425" cy="369332"/>
          </a:xfrm>
          <a:prstGeom prst="rect">
            <a:avLst/>
          </a:prstGeom>
          <a:solidFill>
            <a:schemeClr val="bg1"/>
          </a:solidFill>
        </p:spPr>
        <p:txBody>
          <a:bodyPr wrap="none" rtlCol="0">
            <a:spAutoFit/>
          </a:bodyPr>
          <a:lstStyle/>
          <a:p>
            <a:r>
              <a:rPr lang="en-US" dirty="0">
                <a:latin typeface="+mj-lt"/>
              </a:rPr>
              <a:t>Observed World</a:t>
            </a:r>
          </a:p>
        </p:txBody>
      </p:sp>
      <p:sp>
        <p:nvSpPr>
          <p:cNvPr id="2" name="Freeform: Shape 1">
            <a:extLst>
              <a:ext uri="{FF2B5EF4-FFF2-40B4-BE49-F238E27FC236}">
                <a16:creationId xmlns:a16="http://schemas.microsoft.com/office/drawing/2014/main" id="{16DC2119-D6FE-386C-C7EB-72EAF5D14EF5}"/>
              </a:ext>
            </a:extLst>
          </p:cNvPr>
          <p:cNvSpPr/>
          <p:nvPr/>
        </p:nvSpPr>
        <p:spPr>
          <a:xfrm flipH="1">
            <a:off x="11233918" y="1722362"/>
            <a:ext cx="688716" cy="3694130"/>
          </a:xfrm>
          <a:custGeom>
            <a:avLst/>
            <a:gdLst>
              <a:gd name="connsiteX0" fmla="*/ 487333 w 521518"/>
              <a:gd name="connsiteY0" fmla="*/ 0 h 1464733"/>
              <a:gd name="connsiteX1" fmla="*/ 470400 w 521518"/>
              <a:gd name="connsiteY1" fmla="*/ 465667 h 1464733"/>
              <a:gd name="connsiteX2" fmla="*/ 500 w 521518"/>
              <a:gd name="connsiteY2" fmla="*/ 715433 h 1464733"/>
              <a:gd name="connsiteX3" fmla="*/ 381500 w 521518"/>
              <a:gd name="connsiteY3" fmla="*/ 1087967 h 1464733"/>
              <a:gd name="connsiteX4" fmla="*/ 466166 w 521518"/>
              <a:gd name="connsiteY4" fmla="*/ 1464733 h 1464733"/>
              <a:gd name="connsiteX0" fmla="*/ 537821 w 554510"/>
              <a:gd name="connsiteY0" fmla="*/ 0 h 1453513"/>
              <a:gd name="connsiteX1" fmla="*/ 470400 w 554510"/>
              <a:gd name="connsiteY1" fmla="*/ 454447 h 1453513"/>
              <a:gd name="connsiteX2" fmla="*/ 500 w 554510"/>
              <a:gd name="connsiteY2" fmla="*/ 704213 h 1453513"/>
              <a:gd name="connsiteX3" fmla="*/ 381500 w 554510"/>
              <a:gd name="connsiteY3" fmla="*/ 1076747 h 1453513"/>
              <a:gd name="connsiteX4" fmla="*/ 466166 w 554510"/>
              <a:gd name="connsiteY4" fmla="*/ 1453513 h 1453513"/>
              <a:gd name="connsiteX0" fmla="*/ 537821 w 547030"/>
              <a:gd name="connsiteY0" fmla="*/ 0 h 1453513"/>
              <a:gd name="connsiteX1" fmla="*/ 470400 w 547030"/>
              <a:gd name="connsiteY1" fmla="*/ 454447 h 1453513"/>
              <a:gd name="connsiteX2" fmla="*/ 500 w 547030"/>
              <a:gd name="connsiteY2" fmla="*/ 704213 h 1453513"/>
              <a:gd name="connsiteX3" fmla="*/ 381500 w 547030"/>
              <a:gd name="connsiteY3" fmla="*/ 1076747 h 1453513"/>
              <a:gd name="connsiteX4" fmla="*/ 466166 w 547030"/>
              <a:gd name="connsiteY4" fmla="*/ 1453513 h 1453513"/>
              <a:gd name="connsiteX0" fmla="*/ 537821 w 547030"/>
              <a:gd name="connsiteY0" fmla="*/ 0 h 1470342"/>
              <a:gd name="connsiteX1" fmla="*/ 470400 w 547030"/>
              <a:gd name="connsiteY1" fmla="*/ 454447 h 1470342"/>
              <a:gd name="connsiteX2" fmla="*/ 500 w 547030"/>
              <a:gd name="connsiteY2" fmla="*/ 704213 h 1470342"/>
              <a:gd name="connsiteX3" fmla="*/ 381500 w 547030"/>
              <a:gd name="connsiteY3" fmla="*/ 1076747 h 1470342"/>
              <a:gd name="connsiteX4" fmla="*/ 492345 w 547030"/>
              <a:gd name="connsiteY4" fmla="*/ 1470342 h 1470342"/>
              <a:gd name="connsiteX0" fmla="*/ 586439 w 589959"/>
              <a:gd name="connsiteY0" fmla="*/ 0 h 1459122"/>
              <a:gd name="connsiteX1" fmla="*/ 470400 w 589959"/>
              <a:gd name="connsiteY1" fmla="*/ 443227 h 1459122"/>
              <a:gd name="connsiteX2" fmla="*/ 500 w 589959"/>
              <a:gd name="connsiteY2" fmla="*/ 692993 h 1459122"/>
              <a:gd name="connsiteX3" fmla="*/ 381500 w 589959"/>
              <a:gd name="connsiteY3" fmla="*/ 1065527 h 1459122"/>
              <a:gd name="connsiteX4" fmla="*/ 492345 w 589959"/>
              <a:gd name="connsiteY4" fmla="*/ 1459122 h 1459122"/>
              <a:gd name="connsiteX0" fmla="*/ 586439 w 587272"/>
              <a:gd name="connsiteY0" fmla="*/ 0 h 1459122"/>
              <a:gd name="connsiteX1" fmla="*/ 470400 w 587272"/>
              <a:gd name="connsiteY1" fmla="*/ 443227 h 1459122"/>
              <a:gd name="connsiteX2" fmla="*/ 500 w 587272"/>
              <a:gd name="connsiteY2" fmla="*/ 692993 h 1459122"/>
              <a:gd name="connsiteX3" fmla="*/ 381500 w 587272"/>
              <a:gd name="connsiteY3" fmla="*/ 1065527 h 1459122"/>
              <a:gd name="connsiteX4" fmla="*/ 492345 w 587272"/>
              <a:gd name="connsiteY4" fmla="*/ 1459122 h 1459122"/>
              <a:gd name="connsiteX0" fmla="*/ 586439 w 587272"/>
              <a:gd name="connsiteY0" fmla="*/ 0 h 1470341"/>
              <a:gd name="connsiteX1" fmla="*/ 470400 w 587272"/>
              <a:gd name="connsiteY1" fmla="*/ 443227 h 1470341"/>
              <a:gd name="connsiteX2" fmla="*/ 500 w 587272"/>
              <a:gd name="connsiteY2" fmla="*/ 692993 h 1470341"/>
              <a:gd name="connsiteX3" fmla="*/ 381500 w 587272"/>
              <a:gd name="connsiteY3" fmla="*/ 1065527 h 1470341"/>
              <a:gd name="connsiteX4" fmla="*/ 561533 w 587272"/>
              <a:gd name="connsiteY4" fmla="*/ 1470341 h 1470341"/>
              <a:gd name="connsiteX0" fmla="*/ 586439 w 587272"/>
              <a:gd name="connsiteY0" fmla="*/ 0 h 2386518"/>
              <a:gd name="connsiteX1" fmla="*/ 470400 w 587272"/>
              <a:gd name="connsiteY1" fmla="*/ 443227 h 2386518"/>
              <a:gd name="connsiteX2" fmla="*/ 500 w 587272"/>
              <a:gd name="connsiteY2" fmla="*/ 692993 h 2386518"/>
              <a:gd name="connsiteX3" fmla="*/ 381500 w 587272"/>
              <a:gd name="connsiteY3" fmla="*/ 1065527 h 2386518"/>
              <a:gd name="connsiteX4" fmla="*/ 570000 w 587272"/>
              <a:gd name="connsiteY4" fmla="*/ 2386518 h 2386518"/>
              <a:gd name="connsiteX0" fmla="*/ 587232 w 588065"/>
              <a:gd name="connsiteY0" fmla="*/ 0 h 2386518"/>
              <a:gd name="connsiteX1" fmla="*/ 471193 w 588065"/>
              <a:gd name="connsiteY1" fmla="*/ 443227 h 2386518"/>
              <a:gd name="connsiteX2" fmla="*/ 1293 w 588065"/>
              <a:gd name="connsiteY2" fmla="*/ 692993 h 2386518"/>
              <a:gd name="connsiteX3" fmla="*/ 335726 w 588065"/>
              <a:gd name="connsiteY3" fmla="*/ 1177657 h 2386518"/>
              <a:gd name="connsiteX4" fmla="*/ 570793 w 588065"/>
              <a:gd name="connsiteY4" fmla="*/ 2386518 h 2386518"/>
              <a:gd name="connsiteX0" fmla="*/ 701961 w 702794"/>
              <a:gd name="connsiteY0" fmla="*/ 0 h 2386518"/>
              <a:gd name="connsiteX1" fmla="*/ 585922 w 702794"/>
              <a:gd name="connsiteY1" fmla="*/ 443227 h 2386518"/>
              <a:gd name="connsiteX2" fmla="*/ 116022 w 702794"/>
              <a:gd name="connsiteY2" fmla="*/ 692993 h 2386518"/>
              <a:gd name="connsiteX3" fmla="*/ 450455 w 702794"/>
              <a:gd name="connsiteY3" fmla="*/ 1177657 h 2386518"/>
              <a:gd name="connsiteX4" fmla="*/ 1972 w 702794"/>
              <a:gd name="connsiteY4" fmla="*/ 1546597 h 2386518"/>
              <a:gd name="connsiteX5" fmla="*/ 685522 w 702794"/>
              <a:gd name="connsiteY5"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449152 w 701491"/>
              <a:gd name="connsiteY3" fmla="*/ 1177657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658 w 701491"/>
              <a:gd name="connsiteY0" fmla="*/ 0 h 2386518"/>
              <a:gd name="connsiteX1" fmla="*/ 584619 w 701491"/>
              <a:gd name="connsiteY1" fmla="*/ 443227 h 2386518"/>
              <a:gd name="connsiteX2" fmla="*/ 114719 w 701491"/>
              <a:gd name="connsiteY2" fmla="*/ 692993 h 2386518"/>
              <a:gd name="connsiteX3" fmla="*/ 351785 w 701491"/>
              <a:gd name="connsiteY3" fmla="*/ 1180392 h 2386518"/>
              <a:gd name="connsiteX4" fmla="*/ 669 w 701491"/>
              <a:gd name="connsiteY4" fmla="*/ 1546597 h 2386518"/>
              <a:gd name="connsiteX5" fmla="*/ 517136 w 701491"/>
              <a:gd name="connsiteY5" fmla="*/ 1918537 h 2386518"/>
              <a:gd name="connsiteX6" fmla="*/ 684219 w 701491"/>
              <a:gd name="connsiteY6" fmla="*/ 2386518 h 2386518"/>
              <a:gd name="connsiteX0" fmla="*/ 700583 w 701416"/>
              <a:gd name="connsiteY0" fmla="*/ 0 h 2386518"/>
              <a:gd name="connsiteX1" fmla="*/ 584544 w 701416"/>
              <a:gd name="connsiteY1" fmla="*/ 443227 h 2386518"/>
              <a:gd name="connsiteX2" fmla="*/ 114644 w 701416"/>
              <a:gd name="connsiteY2" fmla="*/ 692993 h 2386518"/>
              <a:gd name="connsiteX3" fmla="*/ 351710 w 701416"/>
              <a:gd name="connsiteY3" fmla="*/ 1180392 h 2386518"/>
              <a:gd name="connsiteX4" fmla="*/ 594 w 701416"/>
              <a:gd name="connsiteY4" fmla="*/ 1546597 h 2386518"/>
              <a:gd name="connsiteX5" fmla="*/ 572094 w 701416"/>
              <a:gd name="connsiteY5" fmla="*/ 1888454 h 2386518"/>
              <a:gd name="connsiteX6" fmla="*/ 684144 w 701416"/>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888454 h 2386518"/>
              <a:gd name="connsiteX6" fmla="*/ 671460 w 688732"/>
              <a:gd name="connsiteY6" fmla="*/ 2386518 h 2386518"/>
              <a:gd name="connsiteX0" fmla="*/ 687899 w 688732"/>
              <a:gd name="connsiteY0" fmla="*/ 0 h 2386518"/>
              <a:gd name="connsiteX1" fmla="*/ 571860 w 688732"/>
              <a:gd name="connsiteY1" fmla="*/ 443227 h 2386518"/>
              <a:gd name="connsiteX2" fmla="*/ 101960 w 688732"/>
              <a:gd name="connsiteY2" fmla="*/ 692993 h 2386518"/>
              <a:gd name="connsiteX3" fmla="*/ 339026 w 688732"/>
              <a:gd name="connsiteY3" fmla="*/ 1180392 h 2386518"/>
              <a:gd name="connsiteX4" fmla="*/ 610 w 688732"/>
              <a:gd name="connsiteY4" fmla="*/ 1639582 h 2386518"/>
              <a:gd name="connsiteX5" fmla="*/ 559410 w 688732"/>
              <a:gd name="connsiteY5" fmla="*/ 1956826 h 2386518"/>
              <a:gd name="connsiteX6" fmla="*/ 671460 w 688732"/>
              <a:gd name="connsiteY6" fmla="*/ 2386518 h 2386518"/>
              <a:gd name="connsiteX0" fmla="*/ 687883 w 688716"/>
              <a:gd name="connsiteY0" fmla="*/ 0 h 2386518"/>
              <a:gd name="connsiteX1" fmla="*/ 571844 w 688716"/>
              <a:gd name="connsiteY1" fmla="*/ 443227 h 2386518"/>
              <a:gd name="connsiteX2" fmla="*/ 101944 w 688716"/>
              <a:gd name="connsiteY2" fmla="*/ 692993 h 2386518"/>
              <a:gd name="connsiteX3" fmla="*/ 339010 w 688716"/>
              <a:gd name="connsiteY3" fmla="*/ 1180392 h 2386518"/>
              <a:gd name="connsiteX4" fmla="*/ 594 w 688716"/>
              <a:gd name="connsiteY4" fmla="*/ 1639582 h 2386518"/>
              <a:gd name="connsiteX5" fmla="*/ 572094 w 688716"/>
              <a:gd name="connsiteY5" fmla="*/ 1995114 h 2386518"/>
              <a:gd name="connsiteX6" fmla="*/ 671444 w 688716"/>
              <a:gd name="connsiteY6" fmla="*/ 2386518 h 238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716" h="2386518">
                <a:moveTo>
                  <a:pt x="687883" y="0"/>
                </a:moveTo>
                <a:cubicBezTo>
                  <a:pt x="693807" y="173214"/>
                  <a:pt x="669500" y="327728"/>
                  <a:pt x="571844" y="443227"/>
                </a:cubicBezTo>
                <a:cubicBezTo>
                  <a:pt x="474188" y="558726"/>
                  <a:pt x="140750" y="570132"/>
                  <a:pt x="101944" y="692993"/>
                </a:cubicBezTo>
                <a:cubicBezTo>
                  <a:pt x="63138" y="815854"/>
                  <a:pt x="268413" y="1042227"/>
                  <a:pt x="339010" y="1180392"/>
                </a:cubicBezTo>
                <a:cubicBezTo>
                  <a:pt x="409607" y="1318557"/>
                  <a:pt x="20308" y="1508809"/>
                  <a:pt x="594" y="1639582"/>
                </a:cubicBezTo>
                <a:cubicBezTo>
                  <a:pt x="-19120" y="1770355"/>
                  <a:pt x="458169" y="1855127"/>
                  <a:pt x="572094" y="1995114"/>
                </a:cubicBezTo>
                <a:cubicBezTo>
                  <a:pt x="686019" y="2135101"/>
                  <a:pt x="612552" y="2315814"/>
                  <a:pt x="671444" y="23865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3" name="Straight Connector 2">
            <a:extLst>
              <a:ext uri="{FF2B5EF4-FFF2-40B4-BE49-F238E27FC236}">
                <a16:creationId xmlns:a16="http://schemas.microsoft.com/office/drawing/2014/main" id="{05F15140-B870-6222-D311-8FDB86D961F6}"/>
              </a:ext>
            </a:extLst>
          </p:cNvPr>
          <p:cNvCxnSpPr>
            <a:cxnSpLocks/>
          </p:cNvCxnSpPr>
          <p:nvPr/>
        </p:nvCxnSpPr>
        <p:spPr>
          <a:xfrm flipV="1">
            <a:off x="11129103" y="1241113"/>
            <a:ext cx="0" cy="4986866"/>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67B81AA-F83A-4436-830C-18A61DC35DDE}"/>
                  </a:ext>
                </a:extLst>
              </p:cNvPr>
              <p:cNvSpPr txBox="1"/>
              <p:nvPr/>
            </p:nvSpPr>
            <p:spPr>
              <a:xfrm>
                <a:off x="10885227" y="867794"/>
                <a:ext cx="63389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m:oMathPara>
                </a14:m>
                <a:endParaRPr lang="en-US" dirty="0">
                  <a:latin typeface="+mj-lt"/>
                </a:endParaRPr>
              </a:p>
            </p:txBody>
          </p:sp>
        </mc:Choice>
        <mc:Fallback xmlns="">
          <p:sp>
            <p:nvSpPr>
              <p:cNvPr id="4" name="TextBox 3">
                <a:extLst>
                  <a:ext uri="{FF2B5EF4-FFF2-40B4-BE49-F238E27FC236}">
                    <a16:creationId xmlns:a16="http://schemas.microsoft.com/office/drawing/2014/main" id="{A67B81AA-F83A-4436-830C-18A61DC35DDE}"/>
                  </a:ext>
                </a:extLst>
              </p:cNvPr>
              <p:cNvSpPr txBox="1">
                <a:spLocks noRot="1" noChangeAspect="1" noMove="1" noResize="1" noEditPoints="1" noAdjustHandles="1" noChangeArrowheads="1" noChangeShapeType="1" noTextEdit="1"/>
              </p:cNvSpPr>
              <p:nvPr/>
            </p:nvSpPr>
            <p:spPr>
              <a:xfrm>
                <a:off x="10885227" y="867794"/>
                <a:ext cx="633891" cy="387927"/>
              </a:xfrm>
              <a:prstGeom prst="rect">
                <a:avLst/>
              </a:prstGeom>
              <a:blipFill>
                <a:blip r:embed="rId5"/>
                <a:stretch>
                  <a:fillRect/>
                </a:stretch>
              </a:blipFill>
            </p:spPr>
            <p:txBody>
              <a:bodyPr/>
              <a:lstStyle/>
              <a:p>
                <a:r>
                  <a:rPr lang="en-US">
                    <a:noFill/>
                  </a:rPr>
                  <a:t> </a:t>
                </a:r>
              </a:p>
            </p:txBody>
          </p:sp>
        </mc:Fallback>
      </mc:AlternateContent>
      <p:sp>
        <p:nvSpPr>
          <p:cNvPr id="43" name="Oval 42">
            <a:extLst>
              <a:ext uri="{FF2B5EF4-FFF2-40B4-BE49-F238E27FC236}">
                <a16:creationId xmlns:a16="http://schemas.microsoft.com/office/drawing/2014/main" id="{D98A66D9-45E2-0974-7C68-F180E39FC30C}"/>
              </a:ext>
            </a:extLst>
          </p:cNvPr>
          <p:cNvSpPr/>
          <p:nvPr/>
        </p:nvSpPr>
        <p:spPr>
          <a:xfrm>
            <a:off x="1180429" y="237383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45" name="Oval 44">
            <a:extLst>
              <a:ext uri="{FF2B5EF4-FFF2-40B4-BE49-F238E27FC236}">
                <a16:creationId xmlns:a16="http://schemas.microsoft.com/office/drawing/2014/main" id="{4AB21428-1DDA-6B53-FCEF-B8790BF88307}"/>
              </a:ext>
            </a:extLst>
          </p:cNvPr>
          <p:cNvSpPr/>
          <p:nvPr/>
        </p:nvSpPr>
        <p:spPr>
          <a:xfrm>
            <a:off x="1180429" y="278626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46" name="Oval 45">
            <a:extLst>
              <a:ext uri="{FF2B5EF4-FFF2-40B4-BE49-F238E27FC236}">
                <a16:creationId xmlns:a16="http://schemas.microsoft.com/office/drawing/2014/main" id="{0D591456-FC8E-E980-23F5-844D041F05FE}"/>
              </a:ext>
            </a:extLst>
          </p:cNvPr>
          <p:cNvSpPr/>
          <p:nvPr/>
        </p:nvSpPr>
        <p:spPr>
          <a:xfrm>
            <a:off x="1180429" y="29093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48" name="Oval 47">
            <a:extLst>
              <a:ext uri="{FF2B5EF4-FFF2-40B4-BE49-F238E27FC236}">
                <a16:creationId xmlns:a16="http://schemas.microsoft.com/office/drawing/2014/main" id="{DF1D2234-D7BF-D8D8-8BB2-C2363922EC89}"/>
              </a:ext>
            </a:extLst>
          </p:cNvPr>
          <p:cNvSpPr/>
          <p:nvPr/>
        </p:nvSpPr>
        <p:spPr>
          <a:xfrm>
            <a:off x="1180429" y="310626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49" name="Oval 48">
            <a:extLst>
              <a:ext uri="{FF2B5EF4-FFF2-40B4-BE49-F238E27FC236}">
                <a16:creationId xmlns:a16="http://schemas.microsoft.com/office/drawing/2014/main" id="{689F14B2-DEEE-1212-0259-81A16000CDC8}"/>
              </a:ext>
            </a:extLst>
          </p:cNvPr>
          <p:cNvSpPr/>
          <p:nvPr/>
        </p:nvSpPr>
        <p:spPr>
          <a:xfrm>
            <a:off x="1180429" y="340962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50" name="Oval 49">
            <a:extLst>
              <a:ext uri="{FF2B5EF4-FFF2-40B4-BE49-F238E27FC236}">
                <a16:creationId xmlns:a16="http://schemas.microsoft.com/office/drawing/2014/main" id="{9A2CAB72-07C7-B7D2-0470-3040F72055E3}"/>
              </a:ext>
            </a:extLst>
          </p:cNvPr>
          <p:cNvSpPr/>
          <p:nvPr/>
        </p:nvSpPr>
        <p:spPr>
          <a:xfrm>
            <a:off x="1180429" y="3945117"/>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51" name="Oval 50">
            <a:extLst>
              <a:ext uri="{FF2B5EF4-FFF2-40B4-BE49-F238E27FC236}">
                <a16:creationId xmlns:a16="http://schemas.microsoft.com/office/drawing/2014/main" id="{CB297550-C9FA-54FF-924B-A5B31500B9D2}"/>
              </a:ext>
            </a:extLst>
          </p:cNvPr>
          <p:cNvSpPr/>
          <p:nvPr/>
        </p:nvSpPr>
        <p:spPr>
          <a:xfrm>
            <a:off x="1180429" y="195557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52" name="Oval 51">
            <a:extLst>
              <a:ext uri="{FF2B5EF4-FFF2-40B4-BE49-F238E27FC236}">
                <a16:creationId xmlns:a16="http://schemas.microsoft.com/office/drawing/2014/main" id="{53D778A0-F8DD-7C8C-AE33-E35666429C72}"/>
              </a:ext>
            </a:extLst>
          </p:cNvPr>
          <p:cNvSpPr/>
          <p:nvPr/>
        </p:nvSpPr>
        <p:spPr>
          <a:xfrm>
            <a:off x="1180429" y="321100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53" name="Oval 52">
            <a:extLst>
              <a:ext uri="{FF2B5EF4-FFF2-40B4-BE49-F238E27FC236}">
                <a16:creationId xmlns:a16="http://schemas.microsoft.com/office/drawing/2014/main" id="{80667485-8B71-C62E-FCA5-5D07D25A8BA8}"/>
              </a:ext>
            </a:extLst>
          </p:cNvPr>
          <p:cNvSpPr/>
          <p:nvPr/>
        </p:nvSpPr>
        <p:spPr>
          <a:xfrm>
            <a:off x="1180429" y="36979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56" name="Oval 55">
            <a:extLst>
              <a:ext uri="{FF2B5EF4-FFF2-40B4-BE49-F238E27FC236}">
                <a16:creationId xmlns:a16="http://schemas.microsoft.com/office/drawing/2014/main" id="{B0E5D055-8B37-FCA7-3AEB-EB75D84F7F9F}"/>
              </a:ext>
            </a:extLst>
          </p:cNvPr>
          <p:cNvSpPr/>
          <p:nvPr/>
        </p:nvSpPr>
        <p:spPr>
          <a:xfrm>
            <a:off x="1180429" y="417188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58" name="Oval 57">
            <a:extLst>
              <a:ext uri="{FF2B5EF4-FFF2-40B4-BE49-F238E27FC236}">
                <a16:creationId xmlns:a16="http://schemas.microsoft.com/office/drawing/2014/main" id="{03C41523-D09F-8A1C-47BF-039363A0DF29}"/>
              </a:ext>
            </a:extLst>
          </p:cNvPr>
          <p:cNvSpPr/>
          <p:nvPr/>
        </p:nvSpPr>
        <p:spPr>
          <a:xfrm>
            <a:off x="1180429" y="434850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60" name="Oval 59">
            <a:extLst>
              <a:ext uri="{FF2B5EF4-FFF2-40B4-BE49-F238E27FC236}">
                <a16:creationId xmlns:a16="http://schemas.microsoft.com/office/drawing/2014/main" id="{6273C59D-C524-4D9B-F843-A75D143010A4}"/>
              </a:ext>
            </a:extLst>
          </p:cNvPr>
          <p:cNvSpPr/>
          <p:nvPr/>
        </p:nvSpPr>
        <p:spPr>
          <a:xfrm>
            <a:off x="1180429" y="448060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62" name="Oval 61">
            <a:extLst>
              <a:ext uri="{FF2B5EF4-FFF2-40B4-BE49-F238E27FC236}">
                <a16:creationId xmlns:a16="http://schemas.microsoft.com/office/drawing/2014/main" id="{A8749001-2DF7-FB9D-525E-5969E5851CC8}"/>
              </a:ext>
            </a:extLst>
          </p:cNvPr>
          <p:cNvSpPr/>
          <p:nvPr/>
        </p:nvSpPr>
        <p:spPr>
          <a:xfrm>
            <a:off x="1180429" y="47614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63" name="Oval 62">
            <a:extLst>
              <a:ext uri="{FF2B5EF4-FFF2-40B4-BE49-F238E27FC236}">
                <a16:creationId xmlns:a16="http://schemas.microsoft.com/office/drawing/2014/main" id="{504C3BF4-D9B6-DBC4-5776-25A176DCC092}"/>
              </a:ext>
            </a:extLst>
          </p:cNvPr>
          <p:cNvSpPr/>
          <p:nvPr/>
        </p:nvSpPr>
        <p:spPr>
          <a:xfrm>
            <a:off x="1180429" y="523315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64" name="Oval 63">
            <a:extLst>
              <a:ext uri="{FF2B5EF4-FFF2-40B4-BE49-F238E27FC236}">
                <a16:creationId xmlns:a16="http://schemas.microsoft.com/office/drawing/2014/main" id="{5D99EBB0-DFE0-C672-859C-48FDF057DB2F}"/>
              </a:ext>
            </a:extLst>
          </p:cNvPr>
          <p:cNvSpPr/>
          <p:nvPr/>
        </p:nvSpPr>
        <p:spPr>
          <a:xfrm>
            <a:off x="1180429" y="26727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5" name="Oval 64">
            <a:extLst>
              <a:ext uri="{FF2B5EF4-FFF2-40B4-BE49-F238E27FC236}">
                <a16:creationId xmlns:a16="http://schemas.microsoft.com/office/drawing/2014/main" id="{3D8D01DB-FCD5-2E73-A426-1A49D163FEAA}"/>
              </a:ext>
            </a:extLst>
          </p:cNvPr>
          <p:cNvSpPr/>
          <p:nvPr/>
        </p:nvSpPr>
        <p:spPr>
          <a:xfrm>
            <a:off x="1180429" y="301159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6" name="Oval 65">
            <a:extLst>
              <a:ext uri="{FF2B5EF4-FFF2-40B4-BE49-F238E27FC236}">
                <a16:creationId xmlns:a16="http://schemas.microsoft.com/office/drawing/2014/main" id="{2E000D44-9E55-BF3B-1AA7-D77260956C2B}"/>
              </a:ext>
            </a:extLst>
          </p:cNvPr>
          <p:cNvSpPr/>
          <p:nvPr/>
        </p:nvSpPr>
        <p:spPr>
          <a:xfrm>
            <a:off x="1180429" y="459299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67" name="Oval 66">
            <a:extLst>
              <a:ext uri="{FF2B5EF4-FFF2-40B4-BE49-F238E27FC236}">
                <a16:creationId xmlns:a16="http://schemas.microsoft.com/office/drawing/2014/main" id="{4559CCB9-4395-F118-AD90-3824F92F6D7E}"/>
              </a:ext>
            </a:extLst>
          </p:cNvPr>
          <p:cNvSpPr/>
          <p:nvPr/>
        </p:nvSpPr>
        <p:spPr>
          <a:xfrm>
            <a:off x="1180429" y="4937183"/>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68" name="Oval 67">
            <a:extLst>
              <a:ext uri="{FF2B5EF4-FFF2-40B4-BE49-F238E27FC236}">
                <a16:creationId xmlns:a16="http://schemas.microsoft.com/office/drawing/2014/main" id="{BC506C5A-3AB2-132F-C48C-EEF4E4C58D36}"/>
              </a:ext>
            </a:extLst>
          </p:cNvPr>
          <p:cNvSpPr/>
          <p:nvPr/>
        </p:nvSpPr>
        <p:spPr>
          <a:xfrm>
            <a:off x="5449526" y="236043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69" name="Oval 68">
            <a:extLst>
              <a:ext uri="{FF2B5EF4-FFF2-40B4-BE49-F238E27FC236}">
                <a16:creationId xmlns:a16="http://schemas.microsoft.com/office/drawing/2014/main" id="{6ED6CCCA-6857-EBE9-230F-11AA4337C8E6}"/>
              </a:ext>
            </a:extLst>
          </p:cNvPr>
          <p:cNvSpPr/>
          <p:nvPr/>
        </p:nvSpPr>
        <p:spPr>
          <a:xfrm>
            <a:off x="5449526" y="277286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0" name="Oval 69">
            <a:extLst>
              <a:ext uri="{FF2B5EF4-FFF2-40B4-BE49-F238E27FC236}">
                <a16:creationId xmlns:a16="http://schemas.microsoft.com/office/drawing/2014/main" id="{7A20367A-FDEA-1E6B-767F-BAED184E2C28}"/>
              </a:ext>
            </a:extLst>
          </p:cNvPr>
          <p:cNvSpPr/>
          <p:nvPr/>
        </p:nvSpPr>
        <p:spPr>
          <a:xfrm>
            <a:off x="5449526" y="2895925"/>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1" name="Oval 70">
            <a:extLst>
              <a:ext uri="{FF2B5EF4-FFF2-40B4-BE49-F238E27FC236}">
                <a16:creationId xmlns:a16="http://schemas.microsoft.com/office/drawing/2014/main" id="{2FFAF70C-75EE-D03E-0260-71CA553A46AE}"/>
              </a:ext>
            </a:extLst>
          </p:cNvPr>
          <p:cNvSpPr/>
          <p:nvPr/>
        </p:nvSpPr>
        <p:spPr>
          <a:xfrm>
            <a:off x="5449526" y="3092868"/>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2" name="Oval 71">
            <a:extLst>
              <a:ext uri="{FF2B5EF4-FFF2-40B4-BE49-F238E27FC236}">
                <a16:creationId xmlns:a16="http://schemas.microsoft.com/office/drawing/2014/main" id="{2FCBBA94-1E5B-6EE0-83E9-0A8A22E70BF1}"/>
              </a:ext>
            </a:extLst>
          </p:cNvPr>
          <p:cNvSpPr/>
          <p:nvPr/>
        </p:nvSpPr>
        <p:spPr>
          <a:xfrm>
            <a:off x="5449526" y="339623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3" name="Oval 72">
            <a:extLst>
              <a:ext uri="{FF2B5EF4-FFF2-40B4-BE49-F238E27FC236}">
                <a16:creationId xmlns:a16="http://schemas.microsoft.com/office/drawing/2014/main" id="{2780E698-5CFE-4966-C44E-5FFA23CA91D0}"/>
              </a:ext>
            </a:extLst>
          </p:cNvPr>
          <p:cNvSpPr/>
          <p:nvPr/>
        </p:nvSpPr>
        <p:spPr>
          <a:xfrm>
            <a:off x="5449526" y="393172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4" name="Oval 73">
            <a:extLst>
              <a:ext uri="{FF2B5EF4-FFF2-40B4-BE49-F238E27FC236}">
                <a16:creationId xmlns:a16="http://schemas.microsoft.com/office/drawing/2014/main" id="{CBE2D346-D673-FEA6-C1EB-64682E528315}"/>
              </a:ext>
            </a:extLst>
          </p:cNvPr>
          <p:cNvSpPr/>
          <p:nvPr/>
        </p:nvSpPr>
        <p:spPr>
          <a:xfrm>
            <a:off x="5449526" y="194218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75" name="Oval 74">
            <a:extLst>
              <a:ext uri="{FF2B5EF4-FFF2-40B4-BE49-F238E27FC236}">
                <a16:creationId xmlns:a16="http://schemas.microsoft.com/office/drawing/2014/main" id="{765AD6E0-F18D-FEC3-AD0A-6C826F494EFF}"/>
              </a:ext>
            </a:extLst>
          </p:cNvPr>
          <p:cNvSpPr/>
          <p:nvPr/>
        </p:nvSpPr>
        <p:spPr>
          <a:xfrm>
            <a:off x="5449526" y="319760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6" name="Oval 75">
            <a:extLst>
              <a:ext uri="{FF2B5EF4-FFF2-40B4-BE49-F238E27FC236}">
                <a16:creationId xmlns:a16="http://schemas.microsoft.com/office/drawing/2014/main" id="{49AFF77C-B7E7-F7E1-B464-7F650E5C8A92}"/>
              </a:ext>
            </a:extLst>
          </p:cNvPr>
          <p:cNvSpPr/>
          <p:nvPr/>
        </p:nvSpPr>
        <p:spPr>
          <a:xfrm>
            <a:off x="5449526" y="368457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7" name="Oval 76">
            <a:extLst>
              <a:ext uri="{FF2B5EF4-FFF2-40B4-BE49-F238E27FC236}">
                <a16:creationId xmlns:a16="http://schemas.microsoft.com/office/drawing/2014/main" id="{30BD6CF3-6768-A7A4-5835-B382EDF9018F}"/>
              </a:ext>
            </a:extLst>
          </p:cNvPr>
          <p:cNvSpPr/>
          <p:nvPr/>
        </p:nvSpPr>
        <p:spPr>
          <a:xfrm>
            <a:off x="5449526" y="415848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8" name="Oval 77">
            <a:extLst>
              <a:ext uri="{FF2B5EF4-FFF2-40B4-BE49-F238E27FC236}">
                <a16:creationId xmlns:a16="http://schemas.microsoft.com/office/drawing/2014/main" id="{114A4555-0ADA-6AF5-1E1B-DE22D8007BBE}"/>
              </a:ext>
            </a:extLst>
          </p:cNvPr>
          <p:cNvSpPr/>
          <p:nvPr/>
        </p:nvSpPr>
        <p:spPr>
          <a:xfrm>
            <a:off x="5449526" y="4335112"/>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79" name="Oval 78">
            <a:extLst>
              <a:ext uri="{FF2B5EF4-FFF2-40B4-BE49-F238E27FC236}">
                <a16:creationId xmlns:a16="http://schemas.microsoft.com/office/drawing/2014/main" id="{380B8074-19FF-7D56-DF75-FA077127D589}"/>
              </a:ext>
            </a:extLst>
          </p:cNvPr>
          <p:cNvSpPr/>
          <p:nvPr/>
        </p:nvSpPr>
        <p:spPr>
          <a:xfrm>
            <a:off x="5449526" y="446721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80" name="Oval 79">
            <a:extLst>
              <a:ext uri="{FF2B5EF4-FFF2-40B4-BE49-F238E27FC236}">
                <a16:creationId xmlns:a16="http://schemas.microsoft.com/office/drawing/2014/main" id="{631895DC-B479-899A-B23A-4F483FBA1C34}"/>
              </a:ext>
            </a:extLst>
          </p:cNvPr>
          <p:cNvSpPr/>
          <p:nvPr/>
        </p:nvSpPr>
        <p:spPr>
          <a:xfrm>
            <a:off x="5449526" y="4748078"/>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1" name="Oval 120">
            <a:extLst>
              <a:ext uri="{FF2B5EF4-FFF2-40B4-BE49-F238E27FC236}">
                <a16:creationId xmlns:a16="http://schemas.microsoft.com/office/drawing/2014/main" id="{3E4728BC-50A5-017D-6DE6-7BF751462DC7}"/>
              </a:ext>
            </a:extLst>
          </p:cNvPr>
          <p:cNvSpPr/>
          <p:nvPr/>
        </p:nvSpPr>
        <p:spPr>
          <a:xfrm>
            <a:off x="5449526" y="521976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2" name="Oval 121">
            <a:extLst>
              <a:ext uri="{FF2B5EF4-FFF2-40B4-BE49-F238E27FC236}">
                <a16:creationId xmlns:a16="http://schemas.microsoft.com/office/drawing/2014/main" id="{4B24D73B-98B7-AADE-8919-764C27E52278}"/>
              </a:ext>
            </a:extLst>
          </p:cNvPr>
          <p:cNvSpPr/>
          <p:nvPr/>
        </p:nvSpPr>
        <p:spPr>
          <a:xfrm>
            <a:off x="5449526" y="2659350"/>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3" name="Oval 122">
            <a:extLst>
              <a:ext uri="{FF2B5EF4-FFF2-40B4-BE49-F238E27FC236}">
                <a16:creationId xmlns:a16="http://schemas.microsoft.com/office/drawing/2014/main" id="{5D2BD394-7C47-2CF8-F4B8-65CEDD4C71A0}"/>
              </a:ext>
            </a:extLst>
          </p:cNvPr>
          <p:cNvSpPr/>
          <p:nvPr/>
        </p:nvSpPr>
        <p:spPr>
          <a:xfrm>
            <a:off x="5449526" y="299819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4" name="Oval 123">
            <a:extLst>
              <a:ext uri="{FF2B5EF4-FFF2-40B4-BE49-F238E27FC236}">
                <a16:creationId xmlns:a16="http://schemas.microsoft.com/office/drawing/2014/main" id="{DFBF569F-788F-CAB0-62C0-E161199DAF0F}"/>
              </a:ext>
            </a:extLst>
          </p:cNvPr>
          <p:cNvSpPr/>
          <p:nvPr/>
        </p:nvSpPr>
        <p:spPr>
          <a:xfrm>
            <a:off x="5449526" y="457959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5" name="Oval 124">
            <a:extLst>
              <a:ext uri="{FF2B5EF4-FFF2-40B4-BE49-F238E27FC236}">
                <a16:creationId xmlns:a16="http://schemas.microsoft.com/office/drawing/2014/main" id="{DE55311B-C192-132C-8814-34767D98773E}"/>
              </a:ext>
            </a:extLst>
          </p:cNvPr>
          <p:cNvSpPr/>
          <p:nvPr/>
        </p:nvSpPr>
        <p:spPr>
          <a:xfrm>
            <a:off x="5449526" y="4923787"/>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26" name="Oval 125">
            <a:extLst>
              <a:ext uri="{FF2B5EF4-FFF2-40B4-BE49-F238E27FC236}">
                <a16:creationId xmlns:a16="http://schemas.microsoft.com/office/drawing/2014/main" id="{E126386E-8E0C-0BBA-CB86-B79CCA3C30DB}"/>
              </a:ext>
            </a:extLst>
          </p:cNvPr>
          <p:cNvSpPr/>
          <p:nvPr/>
        </p:nvSpPr>
        <p:spPr>
          <a:xfrm>
            <a:off x="6712998" y="235855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7" name="Oval 126">
            <a:extLst>
              <a:ext uri="{FF2B5EF4-FFF2-40B4-BE49-F238E27FC236}">
                <a16:creationId xmlns:a16="http://schemas.microsoft.com/office/drawing/2014/main" id="{C007FFC3-63C1-34B0-21D9-B8FBAC48AA0B}"/>
              </a:ext>
            </a:extLst>
          </p:cNvPr>
          <p:cNvSpPr/>
          <p:nvPr/>
        </p:nvSpPr>
        <p:spPr>
          <a:xfrm>
            <a:off x="6712998" y="27709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8" name="Oval 127">
            <a:extLst>
              <a:ext uri="{FF2B5EF4-FFF2-40B4-BE49-F238E27FC236}">
                <a16:creationId xmlns:a16="http://schemas.microsoft.com/office/drawing/2014/main" id="{5277C3F3-D337-203C-D296-5EEFE6901296}"/>
              </a:ext>
            </a:extLst>
          </p:cNvPr>
          <p:cNvSpPr/>
          <p:nvPr/>
        </p:nvSpPr>
        <p:spPr>
          <a:xfrm>
            <a:off x="6712998" y="289404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29" name="Oval 128">
            <a:extLst>
              <a:ext uri="{FF2B5EF4-FFF2-40B4-BE49-F238E27FC236}">
                <a16:creationId xmlns:a16="http://schemas.microsoft.com/office/drawing/2014/main" id="{A4C025AB-D93A-0DC8-8713-63F342B9F83A}"/>
              </a:ext>
            </a:extLst>
          </p:cNvPr>
          <p:cNvSpPr/>
          <p:nvPr/>
        </p:nvSpPr>
        <p:spPr>
          <a:xfrm>
            <a:off x="6712998" y="309098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0" name="Oval 129">
            <a:extLst>
              <a:ext uri="{FF2B5EF4-FFF2-40B4-BE49-F238E27FC236}">
                <a16:creationId xmlns:a16="http://schemas.microsoft.com/office/drawing/2014/main" id="{CB1FA8B4-ACE2-5F93-D9A8-F0EFCE672D06}"/>
              </a:ext>
            </a:extLst>
          </p:cNvPr>
          <p:cNvSpPr/>
          <p:nvPr/>
        </p:nvSpPr>
        <p:spPr>
          <a:xfrm>
            <a:off x="6712998" y="3394351"/>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1" name="Oval 130">
            <a:extLst>
              <a:ext uri="{FF2B5EF4-FFF2-40B4-BE49-F238E27FC236}">
                <a16:creationId xmlns:a16="http://schemas.microsoft.com/office/drawing/2014/main" id="{67A2D033-5FF1-2C92-A4D2-E3E7C8C53E2F}"/>
              </a:ext>
            </a:extLst>
          </p:cNvPr>
          <p:cNvSpPr/>
          <p:nvPr/>
        </p:nvSpPr>
        <p:spPr>
          <a:xfrm>
            <a:off x="6712998" y="3929841"/>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2" name="Oval 131">
            <a:extLst>
              <a:ext uri="{FF2B5EF4-FFF2-40B4-BE49-F238E27FC236}">
                <a16:creationId xmlns:a16="http://schemas.microsoft.com/office/drawing/2014/main" id="{5A1086CA-8406-809B-E505-A478FC71A79A}"/>
              </a:ext>
            </a:extLst>
          </p:cNvPr>
          <p:cNvSpPr/>
          <p:nvPr/>
        </p:nvSpPr>
        <p:spPr>
          <a:xfrm>
            <a:off x="6712998" y="1940302"/>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33" name="Oval 132">
            <a:extLst>
              <a:ext uri="{FF2B5EF4-FFF2-40B4-BE49-F238E27FC236}">
                <a16:creationId xmlns:a16="http://schemas.microsoft.com/office/drawing/2014/main" id="{58F41726-8F87-6F65-346A-5FA647D72E07}"/>
              </a:ext>
            </a:extLst>
          </p:cNvPr>
          <p:cNvSpPr/>
          <p:nvPr/>
        </p:nvSpPr>
        <p:spPr>
          <a:xfrm>
            <a:off x="6712998" y="3195726"/>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4" name="Oval 133">
            <a:extLst>
              <a:ext uri="{FF2B5EF4-FFF2-40B4-BE49-F238E27FC236}">
                <a16:creationId xmlns:a16="http://schemas.microsoft.com/office/drawing/2014/main" id="{701DB96E-AAFF-225F-FA39-E71C7B81C0E6}"/>
              </a:ext>
            </a:extLst>
          </p:cNvPr>
          <p:cNvSpPr/>
          <p:nvPr/>
        </p:nvSpPr>
        <p:spPr>
          <a:xfrm>
            <a:off x="6712998" y="368269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5" name="Oval 134">
            <a:extLst>
              <a:ext uri="{FF2B5EF4-FFF2-40B4-BE49-F238E27FC236}">
                <a16:creationId xmlns:a16="http://schemas.microsoft.com/office/drawing/2014/main" id="{95F200BE-4959-BCEB-6F74-F3EB40F0B07E}"/>
              </a:ext>
            </a:extLst>
          </p:cNvPr>
          <p:cNvSpPr/>
          <p:nvPr/>
        </p:nvSpPr>
        <p:spPr>
          <a:xfrm>
            <a:off x="6712998" y="4156604"/>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6" name="Oval 135">
            <a:extLst>
              <a:ext uri="{FF2B5EF4-FFF2-40B4-BE49-F238E27FC236}">
                <a16:creationId xmlns:a16="http://schemas.microsoft.com/office/drawing/2014/main" id="{D644A6E9-29B9-BFE2-F303-CFE02E5E0CD0}"/>
              </a:ext>
            </a:extLst>
          </p:cNvPr>
          <p:cNvSpPr/>
          <p:nvPr/>
        </p:nvSpPr>
        <p:spPr>
          <a:xfrm>
            <a:off x="6712998" y="433323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7" name="Oval 136">
            <a:extLst>
              <a:ext uri="{FF2B5EF4-FFF2-40B4-BE49-F238E27FC236}">
                <a16:creationId xmlns:a16="http://schemas.microsoft.com/office/drawing/2014/main" id="{0C6A188D-C62F-730A-1947-754C88A4E5DD}"/>
              </a:ext>
            </a:extLst>
          </p:cNvPr>
          <p:cNvSpPr/>
          <p:nvPr/>
        </p:nvSpPr>
        <p:spPr>
          <a:xfrm>
            <a:off x="6712998" y="4465331"/>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38" name="Oval 137">
            <a:extLst>
              <a:ext uri="{FF2B5EF4-FFF2-40B4-BE49-F238E27FC236}">
                <a16:creationId xmlns:a16="http://schemas.microsoft.com/office/drawing/2014/main" id="{80B1024E-9B7B-98E3-FEEC-C3A73BDD0838}"/>
              </a:ext>
            </a:extLst>
          </p:cNvPr>
          <p:cNvSpPr/>
          <p:nvPr/>
        </p:nvSpPr>
        <p:spPr>
          <a:xfrm>
            <a:off x="6712998" y="474619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81" name="Oval 180">
            <a:extLst>
              <a:ext uri="{FF2B5EF4-FFF2-40B4-BE49-F238E27FC236}">
                <a16:creationId xmlns:a16="http://schemas.microsoft.com/office/drawing/2014/main" id="{556913B4-F715-D9E8-B381-095A00CB73DB}"/>
              </a:ext>
            </a:extLst>
          </p:cNvPr>
          <p:cNvSpPr/>
          <p:nvPr/>
        </p:nvSpPr>
        <p:spPr>
          <a:xfrm>
            <a:off x="6712998" y="5217880"/>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182" name="Oval 181">
            <a:extLst>
              <a:ext uri="{FF2B5EF4-FFF2-40B4-BE49-F238E27FC236}">
                <a16:creationId xmlns:a16="http://schemas.microsoft.com/office/drawing/2014/main" id="{879D1FA6-093F-BADD-385D-7ED1AE889CC9}"/>
              </a:ext>
            </a:extLst>
          </p:cNvPr>
          <p:cNvSpPr/>
          <p:nvPr/>
        </p:nvSpPr>
        <p:spPr>
          <a:xfrm>
            <a:off x="6712998" y="2657470"/>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183" name="Oval 182">
            <a:extLst>
              <a:ext uri="{FF2B5EF4-FFF2-40B4-BE49-F238E27FC236}">
                <a16:creationId xmlns:a16="http://schemas.microsoft.com/office/drawing/2014/main" id="{AA11A142-0EA4-CF68-A47B-A8612ABC6FE9}"/>
              </a:ext>
            </a:extLst>
          </p:cNvPr>
          <p:cNvSpPr/>
          <p:nvPr/>
        </p:nvSpPr>
        <p:spPr>
          <a:xfrm>
            <a:off x="6712998" y="2996314"/>
            <a:ext cx="73152" cy="73152"/>
          </a:xfrm>
          <a:prstGeom prst="ellipse">
            <a:avLst/>
          </a:prstGeom>
          <a:solidFill>
            <a:schemeClr val="bg1">
              <a:lumMod val="9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3" name="Oval 222">
            <a:extLst>
              <a:ext uri="{FF2B5EF4-FFF2-40B4-BE49-F238E27FC236}">
                <a16:creationId xmlns:a16="http://schemas.microsoft.com/office/drawing/2014/main" id="{C524C6B9-7D87-698D-6317-74BBD2CEF315}"/>
              </a:ext>
            </a:extLst>
          </p:cNvPr>
          <p:cNvSpPr/>
          <p:nvPr/>
        </p:nvSpPr>
        <p:spPr>
          <a:xfrm>
            <a:off x="6712998" y="4577715"/>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24" name="Oval 223">
            <a:extLst>
              <a:ext uri="{FF2B5EF4-FFF2-40B4-BE49-F238E27FC236}">
                <a16:creationId xmlns:a16="http://schemas.microsoft.com/office/drawing/2014/main" id="{6913AD25-25D3-F163-7FD5-9194DBF57904}"/>
              </a:ext>
            </a:extLst>
          </p:cNvPr>
          <p:cNvSpPr/>
          <p:nvPr/>
        </p:nvSpPr>
        <p:spPr>
          <a:xfrm>
            <a:off x="6712998" y="4921907"/>
            <a:ext cx="73152" cy="73152"/>
          </a:xfrm>
          <a:prstGeom prst="ellipse">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26" name="Oval 225">
            <a:extLst>
              <a:ext uri="{FF2B5EF4-FFF2-40B4-BE49-F238E27FC236}">
                <a16:creationId xmlns:a16="http://schemas.microsoft.com/office/drawing/2014/main" id="{D8F9235A-46E4-3143-7E64-6AA566333DB8}"/>
              </a:ext>
            </a:extLst>
          </p:cNvPr>
          <p:cNvSpPr/>
          <p:nvPr/>
        </p:nvSpPr>
        <p:spPr>
          <a:xfrm>
            <a:off x="11015463" y="233989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7" name="Oval 226">
            <a:extLst>
              <a:ext uri="{FF2B5EF4-FFF2-40B4-BE49-F238E27FC236}">
                <a16:creationId xmlns:a16="http://schemas.microsoft.com/office/drawing/2014/main" id="{F6266709-8B28-F716-E8DF-0367411C6FCE}"/>
              </a:ext>
            </a:extLst>
          </p:cNvPr>
          <p:cNvSpPr/>
          <p:nvPr/>
        </p:nvSpPr>
        <p:spPr>
          <a:xfrm>
            <a:off x="11015463" y="275232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8" name="Oval 227">
            <a:extLst>
              <a:ext uri="{FF2B5EF4-FFF2-40B4-BE49-F238E27FC236}">
                <a16:creationId xmlns:a16="http://schemas.microsoft.com/office/drawing/2014/main" id="{07BD6CDD-A960-D15E-7ED4-4AE115C65FF2}"/>
              </a:ext>
            </a:extLst>
          </p:cNvPr>
          <p:cNvSpPr/>
          <p:nvPr/>
        </p:nvSpPr>
        <p:spPr>
          <a:xfrm>
            <a:off x="11015463" y="2875389"/>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29" name="Oval 228">
            <a:extLst>
              <a:ext uri="{FF2B5EF4-FFF2-40B4-BE49-F238E27FC236}">
                <a16:creationId xmlns:a16="http://schemas.microsoft.com/office/drawing/2014/main" id="{244B246E-D363-5084-4018-DAEB1DE0DB7D}"/>
              </a:ext>
            </a:extLst>
          </p:cNvPr>
          <p:cNvSpPr/>
          <p:nvPr/>
        </p:nvSpPr>
        <p:spPr>
          <a:xfrm>
            <a:off x="11015463" y="3072332"/>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32" name="Oval 231">
            <a:extLst>
              <a:ext uri="{FF2B5EF4-FFF2-40B4-BE49-F238E27FC236}">
                <a16:creationId xmlns:a16="http://schemas.microsoft.com/office/drawing/2014/main" id="{8911AB5E-7D6C-F6C3-796A-CB1584557FCA}"/>
              </a:ext>
            </a:extLst>
          </p:cNvPr>
          <p:cNvSpPr/>
          <p:nvPr/>
        </p:nvSpPr>
        <p:spPr>
          <a:xfrm>
            <a:off x="11015463" y="337569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36" name="Oval 235">
            <a:extLst>
              <a:ext uri="{FF2B5EF4-FFF2-40B4-BE49-F238E27FC236}">
                <a16:creationId xmlns:a16="http://schemas.microsoft.com/office/drawing/2014/main" id="{979E4937-DF58-0020-CDE9-15B1B43B4710}"/>
              </a:ext>
            </a:extLst>
          </p:cNvPr>
          <p:cNvSpPr/>
          <p:nvPr/>
        </p:nvSpPr>
        <p:spPr>
          <a:xfrm>
            <a:off x="11015463" y="3911185"/>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38" name="Oval 237">
            <a:extLst>
              <a:ext uri="{FF2B5EF4-FFF2-40B4-BE49-F238E27FC236}">
                <a16:creationId xmlns:a16="http://schemas.microsoft.com/office/drawing/2014/main" id="{18063DB6-D301-CB6C-4568-A38E5085DCD3}"/>
              </a:ext>
            </a:extLst>
          </p:cNvPr>
          <p:cNvSpPr/>
          <p:nvPr/>
        </p:nvSpPr>
        <p:spPr>
          <a:xfrm>
            <a:off x="11015463" y="1921646"/>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39" name="Oval 238">
            <a:extLst>
              <a:ext uri="{FF2B5EF4-FFF2-40B4-BE49-F238E27FC236}">
                <a16:creationId xmlns:a16="http://schemas.microsoft.com/office/drawing/2014/main" id="{2EDD1EFE-49BA-93EB-F182-A689FBB549E1}"/>
              </a:ext>
            </a:extLst>
          </p:cNvPr>
          <p:cNvSpPr/>
          <p:nvPr/>
        </p:nvSpPr>
        <p:spPr>
          <a:xfrm>
            <a:off x="11015463" y="3177070"/>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40" name="Oval 239">
            <a:extLst>
              <a:ext uri="{FF2B5EF4-FFF2-40B4-BE49-F238E27FC236}">
                <a16:creationId xmlns:a16="http://schemas.microsoft.com/office/drawing/2014/main" id="{46E0D45D-FB7F-BA94-9414-4A61478DF58C}"/>
              </a:ext>
            </a:extLst>
          </p:cNvPr>
          <p:cNvSpPr/>
          <p:nvPr/>
        </p:nvSpPr>
        <p:spPr>
          <a:xfrm>
            <a:off x="11015463" y="366403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41" name="Oval 240">
            <a:extLst>
              <a:ext uri="{FF2B5EF4-FFF2-40B4-BE49-F238E27FC236}">
                <a16:creationId xmlns:a16="http://schemas.microsoft.com/office/drawing/2014/main" id="{CA5895EE-839C-7773-E022-E1CF600BFBAF}"/>
              </a:ext>
            </a:extLst>
          </p:cNvPr>
          <p:cNvSpPr/>
          <p:nvPr/>
        </p:nvSpPr>
        <p:spPr>
          <a:xfrm>
            <a:off x="11015463" y="4137948"/>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42" name="Oval 241">
            <a:extLst>
              <a:ext uri="{FF2B5EF4-FFF2-40B4-BE49-F238E27FC236}">
                <a16:creationId xmlns:a16="http://schemas.microsoft.com/office/drawing/2014/main" id="{C2555935-E288-9CE9-522E-C2FC8C3AC6D2}"/>
              </a:ext>
            </a:extLst>
          </p:cNvPr>
          <p:cNvSpPr/>
          <p:nvPr/>
        </p:nvSpPr>
        <p:spPr>
          <a:xfrm>
            <a:off x="11015463" y="4314576"/>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43" name="Oval 242">
            <a:extLst>
              <a:ext uri="{FF2B5EF4-FFF2-40B4-BE49-F238E27FC236}">
                <a16:creationId xmlns:a16="http://schemas.microsoft.com/office/drawing/2014/main" id="{AF8092DA-82BF-99BF-D8F8-162E2FEA0899}"/>
              </a:ext>
            </a:extLst>
          </p:cNvPr>
          <p:cNvSpPr/>
          <p:nvPr/>
        </p:nvSpPr>
        <p:spPr>
          <a:xfrm>
            <a:off x="11015463" y="4446675"/>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44" name="Oval 243">
            <a:extLst>
              <a:ext uri="{FF2B5EF4-FFF2-40B4-BE49-F238E27FC236}">
                <a16:creationId xmlns:a16="http://schemas.microsoft.com/office/drawing/2014/main" id="{DEB829F8-1324-F357-15D0-DB99D482B4D5}"/>
              </a:ext>
            </a:extLst>
          </p:cNvPr>
          <p:cNvSpPr/>
          <p:nvPr/>
        </p:nvSpPr>
        <p:spPr>
          <a:xfrm>
            <a:off x="11015463" y="4727542"/>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45" name="Oval 244">
            <a:extLst>
              <a:ext uri="{FF2B5EF4-FFF2-40B4-BE49-F238E27FC236}">
                <a16:creationId xmlns:a16="http://schemas.microsoft.com/office/drawing/2014/main" id="{E77D9BCE-9B2A-25D2-CD5E-578C9D76E87A}"/>
              </a:ext>
            </a:extLst>
          </p:cNvPr>
          <p:cNvSpPr/>
          <p:nvPr/>
        </p:nvSpPr>
        <p:spPr>
          <a:xfrm>
            <a:off x="11015463" y="5199224"/>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46" name="Oval 245">
            <a:extLst>
              <a:ext uri="{FF2B5EF4-FFF2-40B4-BE49-F238E27FC236}">
                <a16:creationId xmlns:a16="http://schemas.microsoft.com/office/drawing/2014/main" id="{746C091E-7C4C-C1A2-75C4-FE5A5E43241F}"/>
              </a:ext>
            </a:extLst>
          </p:cNvPr>
          <p:cNvSpPr/>
          <p:nvPr/>
        </p:nvSpPr>
        <p:spPr>
          <a:xfrm>
            <a:off x="11015463" y="2638814"/>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47" name="Oval 246">
            <a:extLst>
              <a:ext uri="{FF2B5EF4-FFF2-40B4-BE49-F238E27FC236}">
                <a16:creationId xmlns:a16="http://schemas.microsoft.com/office/drawing/2014/main" id="{120A4880-A560-4CD9-FD6E-92FF923B3BE0}"/>
              </a:ext>
            </a:extLst>
          </p:cNvPr>
          <p:cNvSpPr/>
          <p:nvPr/>
        </p:nvSpPr>
        <p:spPr>
          <a:xfrm>
            <a:off x="11015463" y="2977658"/>
            <a:ext cx="73152" cy="73152"/>
          </a:xfrm>
          <a:prstGeom prst="ellipse">
            <a:avLst/>
          </a:prstGeom>
          <a:solidFill>
            <a:schemeClr val="tx1"/>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latin typeface="+mj-lt"/>
            </a:endParaRPr>
          </a:p>
        </p:txBody>
      </p:sp>
      <p:sp>
        <p:nvSpPr>
          <p:cNvPr id="248" name="Oval 247">
            <a:extLst>
              <a:ext uri="{FF2B5EF4-FFF2-40B4-BE49-F238E27FC236}">
                <a16:creationId xmlns:a16="http://schemas.microsoft.com/office/drawing/2014/main" id="{1D8E7877-4ACA-2D17-2354-FB4F6A4BD21A}"/>
              </a:ext>
            </a:extLst>
          </p:cNvPr>
          <p:cNvSpPr/>
          <p:nvPr/>
        </p:nvSpPr>
        <p:spPr>
          <a:xfrm>
            <a:off x="11015463" y="4559059"/>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
        <p:nvSpPr>
          <p:cNvPr id="249" name="Oval 248">
            <a:extLst>
              <a:ext uri="{FF2B5EF4-FFF2-40B4-BE49-F238E27FC236}">
                <a16:creationId xmlns:a16="http://schemas.microsoft.com/office/drawing/2014/main" id="{7CC121AE-2A96-B20B-22B5-F253ADC110C8}"/>
              </a:ext>
            </a:extLst>
          </p:cNvPr>
          <p:cNvSpPr/>
          <p:nvPr/>
        </p:nvSpPr>
        <p:spPr>
          <a:xfrm>
            <a:off x="11015463" y="4903251"/>
            <a:ext cx="73152" cy="73152"/>
          </a:xfrm>
          <a:prstGeom prst="ellipse">
            <a:avLst/>
          </a:prstGeom>
          <a:solidFill>
            <a:schemeClr val="tx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mj-lt"/>
            </a:endParaRPr>
          </a:p>
        </p:txBody>
      </p:sp>
    </p:spTree>
    <p:extLst>
      <p:ext uri="{BB962C8B-B14F-4D97-AF65-F5344CB8AC3E}">
        <p14:creationId xmlns:p14="http://schemas.microsoft.com/office/powerpoint/2010/main" val="3659546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7535</TotalTime>
  <Words>2398</Words>
  <Application>Microsoft Office PowerPoint</Application>
  <PresentationFormat>Widescreen</PresentationFormat>
  <Paragraphs>378</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Calisto MT</vt:lpstr>
      <vt:lpstr>Cambria Math</vt:lpstr>
      <vt:lpstr>Office Theme</vt:lpstr>
      <vt:lpstr>MS&amp;E 228: Causality in Observational Data</vt:lpstr>
      <vt:lpstr>PowerPoint Presentation</vt:lpstr>
      <vt:lpstr>PowerPoint Presentation</vt:lpstr>
      <vt:lpstr>PowerPoint Presentation</vt:lpstr>
      <vt:lpstr>PowerPoint Presentation</vt:lpstr>
      <vt:lpstr>PowerPoint Presentation</vt:lpstr>
      <vt:lpstr>PowerPoint Presentation</vt:lpstr>
      <vt:lpstr>Through the Lens of Potential Outcomes</vt:lpstr>
      <vt:lpstr>PowerPoint Presentation</vt:lpstr>
      <vt:lpstr>PowerPoint Presentation</vt:lpstr>
      <vt:lpstr>PowerPoint Presentation</vt:lpstr>
      <vt:lpstr>PowerPoint Presentation</vt:lpstr>
      <vt:lpstr>Conditional Ignorability</vt:lpstr>
      <vt:lpstr>PowerPoint Presentation</vt:lpstr>
      <vt:lpstr>Conditional Ignorability</vt:lpstr>
      <vt:lpstr>PowerPoint Presentation</vt:lpstr>
      <vt:lpstr>Conditional Ignorability</vt:lpstr>
      <vt:lpstr>Identification of Conditional Average Treatment Effect</vt:lpstr>
      <vt:lpstr>If we observe enough variables X, such that remnant variation in treatment assignment, is driven by factors un-correlated with potential outcomes (as-if RCT) Y^((d) )⊥⊥ D| X,  (Conditional Ignorability) and both treatments are probable conditional on X 0&lt;p(X)&lt;1,  (Overlap) Then (conditional) average predictive effect equals (conditional) average treatment effect</vt:lpstr>
      <vt:lpstr>    E[Y^((1) )-Y^((0) ) ]=E[E[Y│D=1,X]-E[Y│D=0,X]]</vt:lpstr>
      <vt:lpstr>Causal Diagrams</vt:lpstr>
      <vt:lpstr>RCTs and Causal Diagrams</vt:lpstr>
      <vt:lpstr>Conditional Ignorability and Causal Diagrams</vt:lpstr>
      <vt:lpstr>Causal Diagrams can help us verify the conditional independence assumptions on the potential outcome variables that are used in identification arguments, from easily interpretable, visually, domain assumptions on how observed data were generated.</vt:lpstr>
      <vt:lpstr>Connection to Linear Regression</vt:lpstr>
      <vt:lpstr>Connection to Linear Regression</vt:lpstr>
      <vt:lpstr>Under further assumptions on the CEF E[Y│D,X] we can reduce estimation and inference of treatment effects to estimation and inference on parameters in (high-dimensional) linear models; techniques we’ve already covered.</vt:lpstr>
      <vt:lpstr>Bypassing modeling the “outcome” process E[Y│D,X]</vt:lpstr>
      <vt:lpstr>Identification via Propensity Scores</vt:lpstr>
      <vt:lpstr>PowerPoint Presentation</vt:lpstr>
      <vt:lpstr>PowerPoint Presentation</vt:lpstr>
      <vt:lpstr>Identification via Propensity Scores</vt:lpstr>
      <vt:lpstr>Horvitz-Thompson Reweighting</vt:lpstr>
      <vt:lpstr>Horvitz-Thompson Reweighting</vt:lpstr>
      <vt:lpstr>Horvitz-Thompson Reweighting</vt:lpstr>
      <vt:lpstr>Under conditional ignorability, the ATE is a simple weighted average outcome: δ=E[H Y],  H=1(D=1)/Pr⁡(D=1│X) -1(D=0)/Pr⁡(D=0│X)  Very simple to estimate if we know the propensity.</vt:lpstr>
      <vt:lpstr>Clever Target Outcome Approach for CATE</vt:lpstr>
      <vt:lpstr>Under conditional ignorability, the CATE is the solution to a predictive problem, predicting a weighted outcome from covariates: δ(X)=E[H Y|X] If we know the propensity, we can easily do inference with linear models of the CATE using OLS and double Lasso techniques.</vt:lpstr>
      <vt:lpstr>Sensitive to Violations of Randomization</vt:lpstr>
      <vt:lpstr>If you know the propensity (e.g. in stratified trial) or easy to model the selection mechanism  ⇒ use propensity weighting  If you think outcome process is easy to model  ⇒ use identification by conditioning  We’ll see any even better approach in future lectures!</vt:lpstr>
      <vt:lpstr>Simplifying Identification by Conditioning: Sufficient Statistic</vt:lpstr>
      <vt:lpstr>Conditioning on Propensity Suffices</vt:lpstr>
      <vt:lpstr>Conditioning on Propensity Suffices</vt:lpstr>
      <vt:lpstr>Improving precision</vt:lpstr>
      <vt:lpstr>Clever Co-Variate Approach</vt:lpstr>
      <vt:lpstr>Clever Co-Variate Approach</vt:lpstr>
      <vt:lpstr>Relaxing Assumptions when we only want Effect on the Treated</vt:lpstr>
      <vt:lpstr>Average Treatment Effect on the Treated ATT</vt:lpstr>
      <vt:lpstr>Identification of ATT</vt:lpstr>
      <vt:lpstr>Identification of ATT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MS&amp;E 228: Inference in Linear Models</dc:title>
  <dc:creator>Vasilis Syrgkanis</dc:creator>
  <cp:lastModifiedBy>Vasilis Syrgkanis</cp:lastModifiedBy>
  <cp:revision>403</cp:revision>
  <dcterms:created xsi:type="dcterms:W3CDTF">2023-01-16T03:53:17Z</dcterms:created>
  <dcterms:modified xsi:type="dcterms:W3CDTF">2023-01-31T00:35:41Z</dcterms:modified>
</cp:coreProperties>
</file>