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385" r:id="rId3"/>
    <p:sldId id="2624" r:id="rId4"/>
    <p:sldId id="2578" r:id="rId5"/>
    <p:sldId id="2625" r:id="rId6"/>
    <p:sldId id="2646" r:id="rId7"/>
    <p:sldId id="2648" r:id="rId8"/>
    <p:sldId id="2365" r:id="rId9"/>
    <p:sldId id="2671" r:id="rId10"/>
    <p:sldId id="2672" r:id="rId11"/>
    <p:sldId id="2673" r:id="rId12"/>
    <p:sldId id="2674" r:id="rId13"/>
    <p:sldId id="2675" r:id="rId14"/>
    <p:sldId id="2676" r:id="rId15"/>
    <p:sldId id="2677" r:id="rId16"/>
    <p:sldId id="2354" r:id="rId17"/>
    <p:sldId id="2670" r:id="rId18"/>
    <p:sldId id="2353" r:id="rId19"/>
    <p:sldId id="2667" r:id="rId20"/>
    <p:sldId id="2664" r:id="rId21"/>
    <p:sldId id="2668" r:id="rId22"/>
    <p:sldId id="266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9EA"/>
    <a:srgbClr val="B0BCDE"/>
    <a:srgbClr val="F5F5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75" d="100"/>
          <a:sy n="75" d="100"/>
        </p:scale>
        <p:origin x="328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837E45-CE0C-4AF6-B0AB-8A9BA599909A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4441796-D264-41A6-BAA4-EDE813CED8B2}">
      <dgm:prSet phldrT="[Text]"/>
      <dgm:spPr/>
      <dgm:t>
        <a:bodyPr/>
        <a:lstStyle/>
        <a:p>
          <a:r>
            <a:rPr lang="en-US" dirty="0"/>
            <a:t>Causal Inference with Experiments</a:t>
          </a:r>
        </a:p>
      </dgm:t>
    </dgm:pt>
    <dgm:pt modelId="{7A2CCC79-9B20-4C30-8ED1-46AEB489D05C}" type="parTrans" cxnId="{BC81BF3F-3408-4487-9DC5-E8C2EA8D9EEA}">
      <dgm:prSet/>
      <dgm:spPr/>
      <dgm:t>
        <a:bodyPr/>
        <a:lstStyle/>
        <a:p>
          <a:endParaRPr lang="en-US"/>
        </a:p>
      </dgm:t>
    </dgm:pt>
    <dgm:pt modelId="{2FEBF32E-156F-48D1-B9D8-13CC56792E78}" type="sibTrans" cxnId="{BC81BF3F-3408-4487-9DC5-E8C2EA8D9EEA}">
      <dgm:prSet/>
      <dgm:spPr/>
      <dgm:t>
        <a:bodyPr/>
        <a:lstStyle/>
        <a:p>
          <a:endParaRPr lang="en-US"/>
        </a:p>
      </dgm:t>
    </dgm:pt>
    <dgm:pt modelId="{DFE7F47A-2661-4C02-ABA6-0729DE48DF09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Prediction with Linear Models</a:t>
          </a:r>
        </a:p>
      </dgm:t>
    </dgm:pt>
    <dgm:pt modelId="{74EB5B6E-638D-4F99-BDF7-3CD0147B0C4B}" type="parTrans" cxnId="{BFA3F3B9-1014-44DA-B507-D69D40E0D4B7}">
      <dgm:prSet/>
      <dgm:spPr/>
      <dgm:t>
        <a:bodyPr/>
        <a:lstStyle/>
        <a:p>
          <a:endParaRPr lang="en-US"/>
        </a:p>
      </dgm:t>
    </dgm:pt>
    <dgm:pt modelId="{2F1AC477-98F6-49FF-94CC-01AA5A0D0C8F}" type="sibTrans" cxnId="{BFA3F3B9-1014-44DA-B507-D69D40E0D4B7}">
      <dgm:prSet/>
      <dgm:spPr/>
      <dgm:t>
        <a:bodyPr/>
        <a:lstStyle/>
        <a:p>
          <a:endParaRPr lang="en-US"/>
        </a:p>
      </dgm:t>
    </dgm:pt>
    <dgm:pt modelId="{FBEB8654-8C81-4799-994F-6DE9D2134DDA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Prediction with High-Dim Linear Models</a:t>
          </a:r>
        </a:p>
      </dgm:t>
    </dgm:pt>
    <dgm:pt modelId="{FA53FD02-EA13-4A4A-AEA4-5A61FEAEB602}" type="parTrans" cxnId="{58578AEB-C993-418B-BC78-96117C142244}">
      <dgm:prSet/>
      <dgm:spPr/>
      <dgm:t>
        <a:bodyPr/>
        <a:lstStyle/>
        <a:p>
          <a:endParaRPr lang="en-US"/>
        </a:p>
      </dgm:t>
    </dgm:pt>
    <dgm:pt modelId="{6AC3E170-E94F-437E-8F93-593CF4C2985E}" type="sibTrans" cxnId="{58578AEB-C993-418B-BC78-96117C142244}">
      <dgm:prSet/>
      <dgm:spPr/>
      <dgm:t>
        <a:bodyPr/>
        <a:lstStyle/>
        <a:p>
          <a:endParaRPr lang="en-US"/>
        </a:p>
      </dgm:t>
    </dgm:pt>
    <dgm:pt modelId="{45A3EB4B-A1B4-4C6F-988D-74884EE91184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Inference on Causal and Predictive Effects with High-Dim Linear Models</a:t>
          </a:r>
        </a:p>
      </dgm:t>
    </dgm:pt>
    <dgm:pt modelId="{30CC1AD6-FE51-44FA-BF38-C5E650DFD65C}" type="parTrans" cxnId="{1A7AB226-2DBD-4273-A292-6F7F224EF5D7}">
      <dgm:prSet/>
      <dgm:spPr/>
      <dgm:t>
        <a:bodyPr/>
        <a:lstStyle/>
        <a:p>
          <a:endParaRPr lang="en-US"/>
        </a:p>
      </dgm:t>
    </dgm:pt>
    <dgm:pt modelId="{99FAC690-C9DB-4668-B91A-E97A39A3C7AD}" type="sibTrans" cxnId="{1A7AB226-2DBD-4273-A292-6F7F224EF5D7}">
      <dgm:prSet/>
      <dgm:spPr/>
      <dgm:t>
        <a:bodyPr/>
        <a:lstStyle/>
        <a:p>
          <a:endParaRPr lang="en-US"/>
        </a:p>
      </dgm:t>
    </dgm:pt>
    <dgm:pt modelId="{6AD5B2D7-47EC-44D4-87BF-33560906A97C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/>
            <a:t>Potential Outcomes and Conditional </a:t>
          </a:r>
          <a:r>
            <a:rPr lang="en-US" dirty="0" err="1"/>
            <a:t>Ignorability</a:t>
          </a:r>
          <a:endParaRPr lang="en-US" dirty="0"/>
        </a:p>
      </dgm:t>
    </dgm:pt>
    <dgm:pt modelId="{2A8450D8-F68C-408F-8A21-F196285A6794}" type="parTrans" cxnId="{1DA3D81F-9FA9-4E79-9F55-B4E94905B14F}">
      <dgm:prSet/>
      <dgm:spPr/>
      <dgm:t>
        <a:bodyPr/>
        <a:lstStyle/>
        <a:p>
          <a:endParaRPr lang="en-US"/>
        </a:p>
      </dgm:t>
    </dgm:pt>
    <dgm:pt modelId="{17BC5496-E23F-4887-B7F4-08E1A88B090B}" type="sibTrans" cxnId="{1DA3D81F-9FA9-4E79-9F55-B4E94905B14F}">
      <dgm:prSet/>
      <dgm:spPr/>
      <dgm:t>
        <a:bodyPr/>
        <a:lstStyle/>
        <a:p>
          <a:endParaRPr lang="en-US"/>
        </a:p>
      </dgm:t>
    </dgm:pt>
    <dgm:pt modelId="{37889E61-9CF6-4C8E-9584-24A5977EBD15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/>
            <a:t>Structural Equation Models and Conditional Exogeneity</a:t>
          </a:r>
        </a:p>
      </dgm:t>
    </dgm:pt>
    <dgm:pt modelId="{2C966710-37D9-48F1-AC20-05650AB51E4C}" type="parTrans" cxnId="{7CB386FF-64EB-4968-996B-DFC0D00FB741}">
      <dgm:prSet/>
      <dgm:spPr/>
      <dgm:t>
        <a:bodyPr/>
        <a:lstStyle/>
        <a:p>
          <a:endParaRPr lang="en-US"/>
        </a:p>
      </dgm:t>
    </dgm:pt>
    <dgm:pt modelId="{F3421664-0B09-46C7-9B69-B39CA10A80B9}" type="sibTrans" cxnId="{7CB386FF-64EB-4968-996B-DFC0D00FB741}">
      <dgm:prSet/>
      <dgm:spPr/>
      <dgm:t>
        <a:bodyPr/>
        <a:lstStyle/>
        <a:p>
          <a:endParaRPr lang="en-US"/>
        </a:p>
      </dgm:t>
    </dgm:pt>
    <dgm:pt modelId="{1FED0922-E747-4A42-86AC-31BBF42836D8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/>
            <a:t>Directed Acyclic Graphs</a:t>
          </a:r>
        </a:p>
      </dgm:t>
    </dgm:pt>
    <dgm:pt modelId="{B6A9D600-E4B7-49AF-88BC-1E4F6746786A}" type="parTrans" cxnId="{B0017124-E0D7-4CAE-B216-3A55B4F1B449}">
      <dgm:prSet/>
      <dgm:spPr/>
      <dgm:t>
        <a:bodyPr/>
        <a:lstStyle/>
        <a:p>
          <a:endParaRPr lang="en-US"/>
        </a:p>
      </dgm:t>
    </dgm:pt>
    <dgm:pt modelId="{6AAC3737-829D-45B2-8D9E-630472872042}" type="sibTrans" cxnId="{B0017124-E0D7-4CAE-B216-3A55B4F1B449}">
      <dgm:prSet/>
      <dgm:spPr/>
      <dgm:t>
        <a:bodyPr/>
        <a:lstStyle/>
        <a:p>
          <a:endParaRPr lang="en-US"/>
        </a:p>
      </dgm:t>
    </dgm:pt>
    <dgm:pt modelId="{2AF6AACC-7976-443F-BF63-E289E37A8BE3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Prediction with Non-Linear Models</a:t>
          </a:r>
        </a:p>
      </dgm:t>
    </dgm:pt>
    <dgm:pt modelId="{5C48098A-251A-447B-8EDB-F7F92C1E206E}" type="parTrans" cxnId="{5DCD2955-9CFE-47C7-AF05-89783A8B877D}">
      <dgm:prSet/>
      <dgm:spPr/>
      <dgm:t>
        <a:bodyPr/>
        <a:lstStyle/>
        <a:p>
          <a:endParaRPr lang="en-US"/>
        </a:p>
      </dgm:t>
    </dgm:pt>
    <dgm:pt modelId="{4BE593F2-54C4-45DD-B672-C6965A31B58B}" type="sibTrans" cxnId="{5DCD2955-9CFE-47C7-AF05-89783A8B877D}">
      <dgm:prSet/>
      <dgm:spPr/>
      <dgm:t>
        <a:bodyPr/>
        <a:lstStyle/>
        <a:p>
          <a:endParaRPr lang="en-US"/>
        </a:p>
      </dgm:t>
    </dgm:pt>
    <dgm:pt modelId="{E6BCA3F0-0F05-46BF-BE80-C0544D1DA504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Inference on Causal Effects with Non-Linear Models</a:t>
          </a:r>
        </a:p>
      </dgm:t>
    </dgm:pt>
    <dgm:pt modelId="{68F4EE87-CD53-4AFC-9E9B-A997F1DCCA1A}" type="parTrans" cxnId="{215E8F78-1454-4A69-856A-8ED3EB845B70}">
      <dgm:prSet/>
      <dgm:spPr/>
      <dgm:t>
        <a:bodyPr/>
        <a:lstStyle/>
        <a:p>
          <a:endParaRPr lang="en-US"/>
        </a:p>
      </dgm:t>
    </dgm:pt>
    <dgm:pt modelId="{82920B5D-7F10-4229-957F-13641689B1AD}" type="sibTrans" cxnId="{215E8F78-1454-4A69-856A-8ED3EB845B70}">
      <dgm:prSet/>
      <dgm:spPr/>
      <dgm:t>
        <a:bodyPr/>
        <a:lstStyle/>
        <a:p>
          <a:endParaRPr lang="en-US"/>
        </a:p>
      </dgm:t>
    </dgm:pt>
    <dgm:pt modelId="{ED670C81-F8CD-4900-B977-7CFB3F8CC36A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/>
            <a:t>Un-observed Confounding and Instruments</a:t>
          </a:r>
        </a:p>
      </dgm:t>
    </dgm:pt>
    <dgm:pt modelId="{B5840004-1566-49FE-B5C3-F798BC348231}" type="parTrans" cxnId="{C2A59F51-468C-4267-B4FD-308CAE80FE99}">
      <dgm:prSet/>
      <dgm:spPr/>
      <dgm:t>
        <a:bodyPr/>
        <a:lstStyle/>
        <a:p>
          <a:endParaRPr lang="en-US"/>
        </a:p>
      </dgm:t>
    </dgm:pt>
    <dgm:pt modelId="{2FDAFCC3-8CC4-490E-B58D-A83240610F36}" type="sibTrans" cxnId="{C2A59F51-468C-4267-B4FD-308CAE80FE99}">
      <dgm:prSet/>
      <dgm:spPr/>
      <dgm:t>
        <a:bodyPr/>
        <a:lstStyle/>
        <a:p>
          <a:endParaRPr lang="en-US"/>
        </a:p>
      </dgm:t>
    </dgm:pt>
    <dgm:pt modelId="{9635A717-162A-4432-84FA-F50E069D11AC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/>
            <a:t>Identification of Causal Effects in Longitudinal Data</a:t>
          </a:r>
        </a:p>
      </dgm:t>
    </dgm:pt>
    <dgm:pt modelId="{EF5383CD-2619-466F-8A7C-E1CA8B9549A3}" type="parTrans" cxnId="{D09D5BFA-8647-4524-97D8-6BF7512CB2AA}">
      <dgm:prSet/>
      <dgm:spPr/>
      <dgm:t>
        <a:bodyPr/>
        <a:lstStyle/>
        <a:p>
          <a:endParaRPr lang="en-US"/>
        </a:p>
      </dgm:t>
    </dgm:pt>
    <dgm:pt modelId="{54699652-4E6C-4265-B86F-8322C50ACD25}" type="sibTrans" cxnId="{D09D5BFA-8647-4524-97D8-6BF7512CB2AA}">
      <dgm:prSet/>
      <dgm:spPr/>
      <dgm:t>
        <a:bodyPr/>
        <a:lstStyle/>
        <a:p>
          <a:endParaRPr lang="en-US"/>
        </a:p>
      </dgm:t>
    </dgm:pt>
    <dgm:pt modelId="{3349DCE8-F2E5-4927-AA13-51308E5CFBDD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/>
            <a:t>Estimation of Heterogeneous Causal Effects</a:t>
          </a:r>
        </a:p>
      </dgm:t>
    </dgm:pt>
    <dgm:pt modelId="{B5E4244C-CDC8-43D6-A4F6-C4782D40593D}" type="parTrans" cxnId="{8E55A045-2E51-4F94-A613-A9943D84C338}">
      <dgm:prSet/>
      <dgm:spPr/>
      <dgm:t>
        <a:bodyPr/>
        <a:lstStyle/>
        <a:p>
          <a:endParaRPr lang="en-US"/>
        </a:p>
      </dgm:t>
    </dgm:pt>
    <dgm:pt modelId="{788639C0-C4ED-4C43-90ED-0DE0D296E363}" type="sibTrans" cxnId="{8E55A045-2E51-4F94-A613-A9943D84C338}">
      <dgm:prSet/>
      <dgm:spPr/>
      <dgm:t>
        <a:bodyPr/>
        <a:lstStyle/>
        <a:p>
          <a:endParaRPr lang="en-US"/>
        </a:p>
      </dgm:t>
    </dgm:pt>
    <dgm:pt modelId="{991CCAB3-0275-4BB2-B40C-5F2AED018D7A}" type="pres">
      <dgm:prSet presAssocID="{10837E45-CE0C-4AF6-B0AB-8A9BA599909A}" presName="diagram" presStyleCnt="0">
        <dgm:presLayoutVars>
          <dgm:dir/>
          <dgm:resizeHandles val="exact"/>
        </dgm:presLayoutVars>
      </dgm:prSet>
      <dgm:spPr/>
    </dgm:pt>
    <dgm:pt modelId="{654E8768-037C-49DE-A1DB-DE887DA31B0B}" type="pres">
      <dgm:prSet presAssocID="{34441796-D264-41A6-BAA4-EDE813CED8B2}" presName="node" presStyleLbl="node1" presStyleIdx="0" presStyleCnt="12">
        <dgm:presLayoutVars>
          <dgm:bulletEnabled val="1"/>
        </dgm:presLayoutVars>
      </dgm:prSet>
      <dgm:spPr/>
    </dgm:pt>
    <dgm:pt modelId="{5FD5BCC1-9E24-402A-B9A4-83A57EEA6166}" type="pres">
      <dgm:prSet presAssocID="{2FEBF32E-156F-48D1-B9D8-13CC56792E78}" presName="sibTrans" presStyleLbl="sibTrans2D1" presStyleIdx="0" presStyleCnt="11"/>
      <dgm:spPr/>
    </dgm:pt>
    <dgm:pt modelId="{714A1E25-F9D5-4B0E-8634-F921E253E90D}" type="pres">
      <dgm:prSet presAssocID="{2FEBF32E-156F-48D1-B9D8-13CC56792E78}" presName="connectorText" presStyleLbl="sibTrans2D1" presStyleIdx="0" presStyleCnt="11"/>
      <dgm:spPr/>
    </dgm:pt>
    <dgm:pt modelId="{CFFCBEBA-4E47-45C5-93CE-DCAB879DDAEB}" type="pres">
      <dgm:prSet presAssocID="{DFE7F47A-2661-4C02-ABA6-0729DE48DF09}" presName="node" presStyleLbl="node1" presStyleIdx="1" presStyleCnt="12">
        <dgm:presLayoutVars>
          <dgm:bulletEnabled val="1"/>
        </dgm:presLayoutVars>
      </dgm:prSet>
      <dgm:spPr/>
    </dgm:pt>
    <dgm:pt modelId="{E6321012-EB24-4963-82D0-930510E4F6A2}" type="pres">
      <dgm:prSet presAssocID="{2F1AC477-98F6-49FF-94CC-01AA5A0D0C8F}" presName="sibTrans" presStyleLbl="sibTrans2D1" presStyleIdx="1" presStyleCnt="11"/>
      <dgm:spPr/>
    </dgm:pt>
    <dgm:pt modelId="{CFE6D574-6E5B-4E8C-92B7-D598193C9A7C}" type="pres">
      <dgm:prSet presAssocID="{2F1AC477-98F6-49FF-94CC-01AA5A0D0C8F}" presName="connectorText" presStyleLbl="sibTrans2D1" presStyleIdx="1" presStyleCnt="11"/>
      <dgm:spPr/>
    </dgm:pt>
    <dgm:pt modelId="{215A2429-C01A-4AB5-B742-303D0E1532B6}" type="pres">
      <dgm:prSet presAssocID="{FBEB8654-8C81-4799-994F-6DE9D2134DDA}" presName="node" presStyleLbl="node1" presStyleIdx="2" presStyleCnt="12">
        <dgm:presLayoutVars>
          <dgm:bulletEnabled val="1"/>
        </dgm:presLayoutVars>
      </dgm:prSet>
      <dgm:spPr/>
    </dgm:pt>
    <dgm:pt modelId="{29D0EE36-F422-484A-85A6-285107F92C26}" type="pres">
      <dgm:prSet presAssocID="{6AC3E170-E94F-437E-8F93-593CF4C2985E}" presName="sibTrans" presStyleLbl="sibTrans2D1" presStyleIdx="2" presStyleCnt="11"/>
      <dgm:spPr/>
    </dgm:pt>
    <dgm:pt modelId="{34A2F61E-EA93-4228-B403-07590EF1548F}" type="pres">
      <dgm:prSet presAssocID="{6AC3E170-E94F-437E-8F93-593CF4C2985E}" presName="connectorText" presStyleLbl="sibTrans2D1" presStyleIdx="2" presStyleCnt="11"/>
      <dgm:spPr/>
    </dgm:pt>
    <dgm:pt modelId="{532AC6A3-9D32-422A-8B50-C8B5D1ED0FFD}" type="pres">
      <dgm:prSet presAssocID="{45A3EB4B-A1B4-4C6F-988D-74884EE91184}" presName="node" presStyleLbl="node1" presStyleIdx="3" presStyleCnt="12">
        <dgm:presLayoutVars>
          <dgm:bulletEnabled val="1"/>
        </dgm:presLayoutVars>
      </dgm:prSet>
      <dgm:spPr/>
    </dgm:pt>
    <dgm:pt modelId="{5B2F4D73-29F1-4F2A-A88F-74479DE8360A}" type="pres">
      <dgm:prSet presAssocID="{99FAC690-C9DB-4668-B91A-E97A39A3C7AD}" presName="sibTrans" presStyleLbl="sibTrans2D1" presStyleIdx="3" presStyleCnt="11"/>
      <dgm:spPr/>
    </dgm:pt>
    <dgm:pt modelId="{0699F314-5F01-47C8-9A58-F4E688FC29F9}" type="pres">
      <dgm:prSet presAssocID="{99FAC690-C9DB-4668-B91A-E97A39A3C7AD}" presName="connectorText" presStyleLbl="sibTrans2D1" presStyleIdx="3" presStyleCnt="11"/>
      <dgm:spPr/>
    </dgm:pt>
    <dgm:pt modelId="{FA9C61A7-D71C-4E26-BB75-02F93EF1DA91}" type="pres">
      <dgm:prSet presAssocID="{6AD5B2D7-47EC-44D4-87BF-33560906A97C}" presName="node" presStyleLbl="node1" presStyleIdx="4" presStyleCnt="12">
        <dgm:presLayoutVars>
          <dgm:bulletEnabled val="1"/>
        </dgm:presLayoutVars>
      </dgm:prSet>
      <dgm:spPr/>
    </dgm:pt>
    <dgm:pt modelId="{D24DBE7C-E775-4D75-B363-11A5AAEABD64}" type="pres">
      <dgm:prSet presAssocID="{17BC5496-E23F-4887-B7F4-08E1A88B090B}" presName="sibTrans" presStyleLbl="sibTrans2D1" presStyleIdx="4" presStyleCnt="11"/>
      <dgm:spPr/>
    </dgm:pt>
    <dgm:pt modelId="{EAE1A7D9-C57F-46E7-85FD-55036699664A}" type="pres">
      <dgm:prSet presAssocID="{17BC5496-E23F-4887-B7F4-08E1A88B090B}" presName="connectorText" presStyleLbl="sibTrans2D1" presStyleIdx="4" presStyleCnt="11"/>
      <dgm:spPr/>
    </dgm:pt>
    <dgm:pt modelId="{ECAA4B5B-0698-4AFA-96E6-77AE1D26B1FE}" type="pres">
      <dgm:prSet presAssocID="{37889E61-9CF6-4C8E-9584-24A5977EBD15}" presName="node" presStyleLbl="node1" presStyleIdx="5" presStyleCnt="12">
        <dgm:presLayoutVars>
          <dgm:bulletEnabled val="1"/>
        </dgm:presLayoutVars>
      </dgm:prSet>
      <dgm:spPr/>
    </dgm:pt>
    <dgm:pt modelId="{DFDBDAD3-1419-46EC-BCFA-9A850044C4CD}" type="pres">
      <dgm:prSet presAssocID="{F3421664-0B09-46C7-9B69-B39CA10A80B9}" presName="sibTrans" presStyleLbl="sibTrans2D1" presStyleIdx="5" presStyleCnt="11"/>
      <dgm:spPr/>
    </dgm:pt>
    <dgm:pt modelId="{0CDA5D5A-7C39-4EDE-B0AD-09ECB57E154A}" type="pres">
      <dgm:prSet presAssocID="{F3421664-0B09-46C7-9B69-B39CA10A80B9}" presName="connectorText" presStyleLbl="sibTrans2D1" presStyleIdx="5" presStyleCnt="11"/>
      <dgm:spPr/>
    </dgm:pt>
    <dgm:pt modelId="{05D3B237-1464-40E6-90D7-8935B2A1A65B}" type="pres">
      <dgm:prSet presAssocID="{1FED0922-E747-4A42-86AC-31BBF42836D8}" presName="node" presStyleLbl="node1" presStyleIdx="6" presStyleCnt="12">
        <dgm:presLayoutVars>
          <dgm:bulletEnabled val="1"/>
        </dgm:presLayoutVars>
      </dgm:prSet>
      <dgm:spPr/>
    </dgm:pt>
    <dgm:pt modelId="{6E4F5563-286F-4CC2-B844-19D5160794B6}" type="pres">
      <dgm:prSet presAssocID="{6AAC3737-829D-45B2-8D9E-630472872042}" presName="sibTrans" presStyleLbl="sibTrans2D1" presStyleIdx="6" presStyleCnt="11"/>
      <dgm:spPr/>
    </dgm:pt>
    <dgm:pt modelId="{F280F5B7-F085-4852-988B-BDD7AADB5331}" type="pres">
      <dgm:prSet presAssocID="{6AAC3737-829D-45B2-8D9E-630472872042}" presName="connectorText" presStyleLbl="sibTrans2D1" presStyleIdx="6" presStyleCnt="11"/>
      <dgm:spPr/>
    </dgm:pt>
    <dgm:pt modelId="{D5F9F8B9-B98C-452D-AFAB-EAA03B0B6352}" type="pres">
      <dgm:prSet presAssocID="{2AF6AACC-7976-443F-BF63-E289E37A8BE3}" presName="node" presStyleLbl="node1" presStyleIdx="7" presStyleCnt="12">
        <dgm:presLayoutVars>
          <dgm:bulletEnabled val="1"/>
        </dgm:presLayoutVars>
      </dgm:prSet>
      <dgm:spPr/>
    </dgm:pt>
    <dgm:pt modelId="{3E308776-9A91-45D1-825F-90292745A233}" type="pres">
      <dgm:prSet presAssocID="{4BE593F2-54C4-45DD-B672-C6965A31B58B}" presName="sibTrans" presStyleLbl="sibTrans2D1" presStyleIdx="7" presStyleCnt="11"/>
      <dgm:spPr/>
    </dgm:pt>
    <dgm:pt modelId="{67084216-040B-42FF-92E0-479353BD38C3}" type="pres">
      <dgm:prSet presAssocID="{4BE593F2-54C4-45DD-B672-C6965A31B58B}" presName="connectorText" presStyleLbl="sibTrans2D1" presStyleIdx="7" presStyleCnt="11"/>
      <dgm:spPr/>
    </dgm:pt>
    <dgm:pt modelId="{ACC39D55-B6BE-4C5F-8FD6-A3E8D5E07B59}" type="pres">
      <dgm:prSet presAssocID="{E6BCA3F0-0F05-46BF-BE80-C0544D1DA504}" presName="node" presStyleLbl="node1" presStyleIdx="8" presStyleCnt="12">
        <dgm:presLayoutVars>
          <dgm:bulletEnabled val="1"/>
        </dgm:presLayoutVars>
      </dgm:prSet>
      <dgm:spPr/>
    </dgm:pt>
    <dgm:pt modelId="{B6E4B580-6648-4508-913E-48247E654693}" type="pres">
      <dgm:prSet presAssocID="{82920B5D-7F10-4229-957F-13641689B1AD}" presName="sibTrans" presStyleLbl="sibTrans2D1" presStyleIdx="8" presStyleCnt="11"/>
      <dgm:spPr/>
    </dgm:pt>
    <dgm:pt modelId="{2998E088-7BFD-4AB6-8AC0-B592FB9E3E36}" type="pres">
      <dgm:prSet presAssocID="{82920B5D-7F10-4229-957F-13641689B1AD}" presName="connectorText" presStyleLbl="sibTrans2D1" presStyleIdx="8" presStyleCnt="11"/>
      <dgm:spPr/>
    </dgm:pt>
    <dgm:pt modelId="{FED7D4CF-8D6F-4C60-AD50-09394EDB1804}" type="pres">
      <dgm:prSet presAssocID="{ED670C81-F8CD-4900-B977-7CFB3F8CC36A}" presName="node" presStyleLbl="node1" presStyleIdx="9" presStyleCnt="12">
        <dgm:presLayoutVars>
          <dgm:bulletEnabled val="1"/>
        </dgm:presLayoutVars>
      </dgm:prSet>
      <dgm:spPr/>
    </dgm:pt>
    <dgm:pt modelId="{014CB7E0-7DED-4E65-85C7-B662D8910863}" type="pres">
      <dgm:prSet presAssocID="{2FDAFCC3-8CC4-490E-B58D-A83240610F36}" presName="sibTrans" presStyleLbl="sibTrans2D1" presStyleIdx="9" presStyleCnt="11"/>
      <dgm:spPr/>
    </dgm:pt>
    <dgm:pt modelId="{8068B149-DBCC-4BF4-9263-5EEF45987D35}" type="pres">
      <dgm:prSet presAssocID="{2FDAFCC3-8CC4-490E-B58D-A83240610F36}" presName="connectorText" presStyleLbl="sibTrans2D1" presStyleIdx="9" presStyleCnt="11"/>
      <dgm:spPr/>
    </dgm:pt>
    <dgm:pt modelId="{741E5167-9599-498D-9E8F-4F7AED7BE6C1}" type="pres">
      <dgm:prSet presAssocID="{9635A717-162A-4432-84FA-F50E069D11AC}" presName="node" presStyleLbl="node1" presStyleIdx="10" presStyleCnt="12">
        <dgm:presLayoutVars>
          <dgm:bulletEnabled val="1"/>
        </dgm:presLayoutVars>
      </dgm:prSet>
      <dgm:spPr/>
    </dgm:pt>
    <dgm:pt modelId="{AFD2A3DA-9219-481C-ADBF-4CD703894DB3}" type="pres">
      <dgm:prSet presAssocID="{54699652-4E6C-4265-B86F-8322C50ACD25}" presName="sibTrans" presStyleLbl="sibTrans2D1" presStyleIdx="10" presStyleCnt="11"/>
      <dgm:spPr/>
    </dgm:pt>
    <dgm:pt modelId="{5CA4A117-A1FF-46AA-865A-227DF4444ED5}" type="pres">
      <dgm:prSet presAssocID="{54699652-4E6C-4265-B86F-8322C50ACD25}" presName="connectorText" presStyleLbl="sibTrans2D1" presStyleIdx="10" presStyleCnt="11"/>
      <dgm:spPr/>
    </dgm:pt>
    <dgm:pt modelId="{9EAE9A4A-6072-48C2-B70E-9837032E9AC6}" type="pres">
      <dgm:prSet presAssocID="{3349DCE8-F2E5-4927-AA13-51308E5CFBDD}" presName="node" presStyleLbl="node1" presStyleIdx="11" presStyleCnt="12">
        <dgm:presLayoutVars>
          <dgm:bulletEnabled val="1"/>
        </dgm:presLayoutVars>
      </dgm:prSet>
      <dgm:spPr/>
    </dgm:pt>
  </dgm:ptLst>
  <dgm:cxnLst>
    <dgm:cxn modelId="{545C8405-3DD0-4025-AFD0-B67DD089E13E}" type="presOf" srcId="{99FAC690-C9DB-4668-B91A-E97A39A3C7AD}" destId="{5B2F4D73-29F1-4F2A-A88F-74479DE8360A}" srcOrd="0" destOrd="0" presId="urn:microsoft.com/office/officeart/2005/8/layout/process5"/>
    <dgm:cxn modelId="{26BE560D-EEAD-4F21-B0D1-CB9F5A3B8AFF}" type="presOf" srcId="{FBEB8654-8C81-4799-994F-6DE9D2134DDA}" destId="{215A2429-C01A-4AB5-B742-303D0E1532B6}" srcOrd="0" destOrd="0" presId="urn:microsoft.com/office/officeart/2005/8/layout/process5"/>
    <dgm:cxn modelId="{C149B00E-19E3-4B4C-90FD-D3DAACD8FAC2}" type="presOf" srcId="{4BE593F2-54C4-45DD-B672-C6965A31B58B}" destId="{3E308776-9A91-45D1-825F-90292745A233}" srcOrd="0" destOrd="0" presId="urn:microsoft.com/office/officeart/2005/8/layout/process5"/>
    <dgm:cxn modelId="{B9EF471C-F727-415F-9163-5AA6468F1FD6}" type="presOf" srcId="{6AAC3737-829D-45B2-8D9E-630472872042}" destId="{6E4F5563-286F-4CC2-B844-19D5160794B6}" srcOrd="0" destOrd="0" presId="urn:microsoft.com/office/officeart/2005/8/layout/process5"/>
    <dgm:cxn modelId="{1DA3D81F-9FA9-4E79-9F55-B4E94905B14F}" srcId="{10837E45-CE0C-4AF6-B0AB-8A9BA599909A}" destId="{6AD5B2D7-47EC-44D4-87BF-33560906A97C}" srcOrd="4" destOrd="0" parTransId="{2A8450D8-F68C-408F-8A21-F196285A6794}" sibTransId="{17BC5496-E23F-4887-B7F4-08E1A88B090B}"/>
    <dgm:cxn modelId="{B0017124-E0D7-4CAE-B216-3A55B4F1B449}" srcId="{10837E45-CE0C-4AF6-B0AB-8A9BA599909A}" destId="{1FED0922-E747-4A42-86AC-31BBF42836D8}" srcOrd="6" destOrd="0" parTransId="{B6A9D600-E4B7-49AF-88BC-1E4F6746786A}" sibTransId="{6AAC3737-829D-45B2-8D9E-630472872042}"/>
    <dgm:cxn modelId="{1A7AB226-2DBD-4273-A292-6F7F224EF5D7}" srcId="{10837E45-CE0C-4AF6-B0AB-8A9BA599909A}" destId="{45A3EB4B-A1B4-4C6F-988D-74884EE91184}" srcOrd="3" destOrd="0" parTransId="{30CC1AD6-FE51-44FA-BF38-C5E650DFD65C}" sibTransId="{99FAC690-C9DB-4668-B91A-E97A39A3C7AD}"/>
    <dgm:cxn modelId="{4B042028-1F3B-4EA4-8462-7F7449DF832F}" type="presOf" srcId="{2FDAFCC3-8CC4-490E-B58D-A83240610F36}" destId="{014CB7E0-7DED-4E65-85C7-B662D8910863}" srcOrd="0" destOrd="0" presId="urn:microsoft.com/office/officeart/2005/8/layout/process5"/>
    <dgm:cxn modelId="{9F54103A-CDBC-4154-81FE-C76CA1989BB2}" type="presOf" srcId="{F3421664-0B09-46C7-9B69-B39CA10A80B9}" destId="{0CDA5D5A-7C39-4EDE-B0AD-09ECB57E154A}" srcOrd="1" destOrd="0" presId="urn:microsoft.com/office/officeart/2005/8/layout/process5"/>
    <dgm:cxn modelId="{1C30A83F-42FD-4BBB-A07B-2DBC5C2B6A4E}" type="presOf" srcId="{6AAC3737-829D-45B2-8D9E-630472872042}" destId="{F280F5B7-F085-4852-988B-BDD7AADB5331}" srcOrd="1" destOrd="0" presId="urn:microsoft.com/office/officeart/2005/8/layout/process5"/>
    <dgm:cxn modelId="{BC81BF3F-3408-4487-9DC5-E8C2EA8D9EEA}" srcId="{10837E45-CE0C-4AF6-B0AB-8A9BA599909A}" destId="{34441796-D264-41A6-BAA4-EDE813CED8B2}" srcOrd="0" destOrd="0" parTransId="{7A2CCC79-9B20-4C30-8ED1-46AEB489D05C}" sibTransId="{2FEBF32E-156F-48D1-B9D8-13CC56792E78}"/>
    <dgm:cxn modelId="{0C2BFE61-7BE1-4126-8540-5E473A2F7077}" type="presOf" srcId="{82920B5D-7F10-4229-957F-13641689B1AD}" destId="{2998E088-7BFD-4AB6-8AC0-B592FB9E3E36}" srcOrd="1" destOrd="0" presId="urn:microsoft.com/office/officeart/2005/8/layout/process5"/>
    <dgm:cxn modelId="{68657264-82CE-4480-AAD1-2E08036A560A}" type="presOf" srcId="{2F1AC477-98F6-49FF-94CC-01AA5A0D0C8F}" destId="{CFE6D574-6E5B-4E8C-92B7-D598193C9A7C}" srcOrd="1" destOrd="0" presId="urn:microsoft.com/office/officeart/2005/8/layout/process5"/>
    <dgm:cxn modelId="{8E55A045-2E51-4F94-A613-A9943D84C338}" srcId="{10837E45-CE0C-4AF6-B0AB-8A9BA599909A}" destId="{3349DCE8-F2E5-4927-AA13-51308E5CFBDD}" srcOrd="11" destOrd="0" parTransId="{B5E4244C-CDC8-43D6-A4F6-C4782D40593D}" sibTransId="{788639C0-C4ED-4C43-90ED-0DE0D296E363}"/>
    <dgm:cxn modelId="{F704D749-9EC7-4699-8DAA-C7D2ACA81696}" type="presOf" srcId="{2FEBF32E-156F-48D1-B9D8-13CC56792E78}" destId="{714A1E25-F9D5-4B0E-8634-F921E253E90D}" srcOrd="1" destOrd="0" presId="urn:microsoft.com/office/officeart/2005/8/layout/process5"/>
    <dgm:cxn modelId="{197FB04E-CF25-430B-92BA-3A07CA1D149A}" type="presOf" srcId="{2FDAFCC3-8CC4-490E-B58D-A83240610F36}" destId="{8068B149-DBCC-4BF4-9263-5EEF45987D35}" srcOrd="1" destOrd="0" presId="urn:microsoft.com/office/officeart/2005/8/layout/process5"/>
    <dgm:cxn modelId="{EDBCC96E-06B6-49F3-83AA-D8BBFB0E4CF4}" type="presOf" srcId="{54699652-4E6C-4265-B86F-8322C50ACD25}" destId="{5CA4A117-A1FF-46AA-865A-227DF4444ED5}" srcOrd="1" destOrd="0" presId="urn:microsoft.com/office/officeart/2005/8/layout/process5"/>
    <dgm:cxn modelId="{048F0D4F-4963-49E3-B693-BCB353092C77}" type="presOf" srcId="{17BC5496-E23F-4887-B7F4-08E1A88B090B}" destId="{D24DBE7C-E775-4D75-B363-11A5AAEABD64}" srcOrd="0" destOrd="0" presId="urn:microsoft.com/office/officeart/2005/8/layout/process5"/>
    <dgm:cxn modelId="{1DB19A50-180C-4802-A0F4-FC1F4DADF1D0}" type="presOf" srcId="{DFE7F47A-2661-4C02-ABA6-0729DE48DF09}" destId="{CFFCBEBA-4E47-45C5-93CE-DCAB879DDAEB}" srcOrd="0" destOrd="0" presId="urn:microsoft.com/office/officeart/2005/8/layout/process5"/>
    <dgm:cxn modelId="{C2A59F51-468C-4267-B4FD-308CAE80FE99}" srcId="{10837E45-CE0C-4AF6-B0AB-8A9BA599909A}" destId="{ED670C81-F8CD-4900-B977-7CFB3F8CC36A}" srcOrd="9" destOrd="0" parTransId="{B5840004-1566-49FE-B5C3-F798BC348231}" sibTransId="{2FDAFCC3-8CC4-490E-B58D-A83240610F36}"/>
    <dgm:cxn modelId="{5DCD2955-9CFE-47C7-AF05-89783A8B877D}" srcId="{10837E45-CE0C-4AF6-B0AB-8A9BA599909A}" destId="{2AF6AACC-7976-443F-BF63-E289E37A8BE3}" srcOrd="7" destOrd="0" parTransId="{5C48098A-251A-447B-8EDB-F7F92C1E206E}" sibTransId="{4BE593F2-54C4-45DD-B672-C6965A31B58B}"/>
    <dgm:cxn modelId="{8C9C5E77-E634-41AC-A21A-04738F3B4275}" type="presOf" srcId="{6AC3E170-E94F-437E-8F93-593CF4C2985E}" destId="{29D0EE36-F422-484A-85A6-285107F92C26}" srcOrd="0" destOrd="0" presId="urn:microsoft.com/office/officeart/2005/8/layout/process5"/>
    <dgm:cxn modelId="{215E8F78-1454-4A69-856A-8ED3EB845B70}" srcId="{10837E45-CE0C-4AF6-B0AB-8A9BA599909A}" destId="{E6BCA3F0-0F05-46BF-BE80-C0544D1DA504}" srcOrd="8" destOrd="0" parTransId="{68F4EE87-CD53-4AFC-9E9B-A997F1DCCA1A}" sibTransId="{82920B5D-7F10-4229-957F-13641689B1AD}"/>
    <dgm:cxn modelId="{6B781979-6282-4185-A199-9B3854E6C63F}" type="presOf" srcId="{17BC5496-E23F-4887-B7F4-08E1A88B090B}" destId="{EAE1A7D9-C57F-46E7-85FD-55036699664A}" srcOrd="1" destOrd="0" presId="urn:microsoft.com/office/officeart/2005/8/layout/process5"/>
    <dgm:cxn modelId="{4F22FE84-C060-499B-8B2F-C5EDF302BDB8}" type="presOf" srcId="{2F1AC477-98F6-49FF-94CC-01AA5A0D0C8F}" destId="{E6321012-EB24-4963-82D0-930510E4F6A2}" srcOrd="0" destOrd="0" presId="urn:microsoft.com/office/officeart/2005/8/layout/process5"/>
    <dgm:cxn modelId="{4A92E789-B961-4CFD-91D3-2C808647AA1E}" type="presOf" srcId="{34441796-D264-41A6-BAA4-EDE813CED8B2}" destId="{654E8768-037C-49DE-A1DB-DE887DA31B0B}" srcOrd="0" destOrd="0" presId="urn:microsoft.com/office/officeart/2005/8/layout/process5"/>
    <dgm:cxn modelId="{0586E88B-4B29-448D-BEE3-3DCC1EB556EE}" type="presOf" srcId="{F3421664-0B09-46C7-9B69-B39CA10A80B9}" destId="{DFDBDAD3-1419-46EC-BCFA-9A850044C4CD}" srcOrd="0" destOrd="0" presId="urn:microsoft.com/office/officeart/2005/8/layout/process5"/>
    <dgm:cxn modelId="{2174A68E-C1B2-4685-B7FE-98019AD18C8F}" type="presOf" srcId="{E6BCA3F0-0F05-46BF-BE80-C0544D1DA504}" destId="{ACC39D55-B6BE-4C5F-8FD6-A3E8D5E07B59}" srcOrd="0" destOrd="0" presId="urn:microsoft.com/office/officeart/2005/8/layout/process5"/>
    <dgm:cxn modelId="{EC008893-14B8-4969-880C-BE44B10D64BF}" type="presOf" srcId="{37889E61-9CF6-4C8E-9584-24A5977EBD15}" destId="{ECAA4B5B-0698-4AFA-96E6-77AE1D26B1FE}" srcOrd="0" destOrd="0" presId="urn:microsoft.com/office/officeart/2005/8/layout/process5"/>
    <dgm:cxn modelId="{21C7A695-AB1D-4966-B74C-26ADDF11AD30}" type="presOf" srcId="{1FED0922-E747-4A42-86AC-31BBF42836D8}" destId="{05D3B237-1464-40E6-90D7-8935B2A1A65B}" srcOrd="0" destOrd="0" presId="urn:microsoft.com/office/officeart/2005/8/layout/process5"/>
    <dgm:cxn modelId="{A387D19B-5B36-4333-BB38-7CC93A831AEF}" type="presOf" srcId="{6AC3E170-E94F-437E-8F93-593CF4C2985E}" destId="{34A2F61E-EA93-4228-B403-07590EF1548F}" srcOrd="1" destOrd="0" presId="urn:microsoft.com/office/officeart/2005/8/layout/process5"/>
    <dgm:cxn modelId="{825D2FA7-6F28-4024-AF8B-5639CFD32610}" type="presOf" srcId="{99FAC690-C9DB-4668-B91A-E97A39A3C7AD}" destId="{0699F314-5F01-47C8-9A58-F4E688FC29F9}" srcOrd="1" destOrd="0" presId="urn:microsoft.com/office/officeart/2005/8/layout/process5"/>
    <dgm:cxn modelId="{8032CFAC-3D7F-41DC-B5CF-CCD508111CCC}" type="presOf" srcId="{4BE593F2-54C4-45DD-B672-C6965A31B58B}" destId="{67084216-040B-42FF-92E0-479353BD38C3}" srcOrd="1" destOrd="0" presId="urn:microsoft.com/office/officeart/2005/8/layout/process5"/>
    <dgm:cxn modelId="{716B7CB0-5A5A-4ABD-A893-2F5C8B36BDA2}" type="presOf" srcId="{9635A717-162A-4432-84FA-F50E069D11AC}" destId="{741E5167-9599-498D-9E8F-4F7AED7BE6C1}" srcOrd="0" destOrd="0" presId="urn:microsoft.com/office/officeart/2005/8/layout/process5"/>
    <dgm:cxn modelId="{DB6EE5B2-22C5-4E22-83E3-95D4C8BDF33A}" type="presOf" srcId="{2FEBF32E-156F-48D1-B9D8-13CC56792E78}" destId="{5FD5BCC1-9E24-402A-B9A4-83A57EEA6166}" srcOrd="0" destOrd="0" presId="urn:microsoft.com/office/officeart/2005/8/layout/process5"/>
    <dgm:cxn modelId="{EBF538B7-5E9F-44C5-A2A6-130478CF4E22}" type="presOf" srcId="{10837E45-CE0C-4AF6-B0AB-8A9BA599909A}" destId="{991CCAB3-0275-4BB2-B40C-5F2AED018D7A}" srcOrd="0" destOrd="0" presId="urn:microsoft.com/office/officeart/2005/8/layout/process5"/>
    <dgm:cxn modelId="{46CA2BB8-F0AC-4606-BDE6-FEF946BF2DF3}" type="presOf" srcId="{2AF6AACC-7976-443F-BF63-E289E37A8BE3}" destId="{D5F9F8B9-B98C-452D-AFAB-EAA03B0B6352}" srcOrd="0" destOrd="0" presId="urn:microsoft.com/office/officeart/2005/8/layout/process5"/>
    <dgm:cxn modelId="{BFA3F3B9-1014-44DA-B507-D69D40E0D4B7}" srcId="{10837E45-CE0C-4AF6-B0AB-8A9BA599909A}" destId="{DFE7F47A-2661-4C02-ABA6-0729DE48DF09}" srcOrd="1" destOrd="0" parTransId="{74EB5B6E-638D-4F99-BDF7-3CD0147B0C4B}" sibTransId="{2F1AC477-98F6-49FF-94CC-01AA5A0D0C8F}"/>
    <dgm:cxn modelId="{65112FCB-382C-4225-A9D5-40920623EC4B}" type="presOf" srcId="{45A3EB4B-A1B4-4C6F-988D-74884EE91184}" destId="{532AC6A3-9D32-422A-8B50-C8B5D1ED0FFD}" srcOrd="0" destOrd="0" presId="urn:microsoft.com/office/officeart/2005/8/layout/process5"/>
    <dgm:cxn modelId="{FC04D1DD-8494-477F-8D06-20A601244BD2}" type="presOf" srcId="{6AD5B2D7-47EC-44D4-87BF-33560906A97C}" destId="{FA9C61A7-D71C-4E26-BB75-02F93EF1DA91}" srcOrd="0" destOrd="0" presId="urn:microsoft.com/office/officeart/2005/8/layout/process5"/>
    <dgm:cxn modelId="{31DFA6DE-4EB2-4532-B61A-2C08CDFF3785}" type="presOf" srcId="{54699652-4E6C-4265-B86F-8322C50ACD25}" destId="{AFD2A3DA-9219-481C-ADBF-4CD703894DB3}" srcOrd="0" destOrd="0" presId="urn:microsoft.com/office/officeart/2005/8/layout/process5"/>
    <dgm:cxn modelId="{58578AEB-C993-418B-BC78-96117C142244}" srcId="{10837E45-CE0C-4AF6-B0AB-8A9BA599909A}" destId="{FBEB8654-8C81-4799-994F-6DE9D2134DDA}" srcOrd="2" destOrd="0" parTransId="{FA53FD02-EA13-4A4A-AEA4-5A61FEAEB602}" sibTransId="{6AC3E170-E94F-437E-8F93-593CF4C2985E}"/>
    <dgm:cxn modelId="{95D6F6EC-EE58-4FC1-97E9-DEEBB1DF4B4E}" type="presOf" srcId="{82920B5D-7F10-4229-957F-13641689B1AD}" destId="{B6E4B580-6648-4508-913E-48247E654693}" srcOrd="0" destOrd="0" presId="urn:microsoft.com/office/officeart/2005/8/layout/process5"/>
    <dgm:cxn modelId="{3510B7F4-3462-4577-8655-47447313E43A}" type="presOf" srcId="{ED670C81-F8CD-4900-B977-7CFB3F8CC36A}" destId="{FED7D4CF-8D6F-4C60-AD50-09394EDB1804}" srcOrd="0" destOrd="0" presId="urn:microsoft.com/office/officeart/2005/8/layout/process5"/>
    <dgm:cxn modelId="{8D9B5FF7-1AAA-4A52-AF33-7F7EAE957AA5}" type="presOf" srcId="{3349DCE8-F2E5-4927-AA13-51308E5CFBDD}" destId="{9EAE9A4A-6072-48C2-B70E-9837032E9AC6}" srcOrd="0" destOrd="0" presId="urn:microsoft.com/office/officeart/2005/8/layout/process5"/>
    <dgm:cxn modelId="{D09D5BFA-8647-4524-97D8-6BF7512CB2AA}" srcId="{10837E45-CE0C-4AF6-B0AB-8A9BA599909A}" destId="{9635A717-162A-4432-84FA-F50E069D11AC}" srcOrd="10" destOrd="0" parTransId="{EF5383CD-2619-466F-8A7C-E1CA8B9549A3}" sibTransId="{54699652-4E6C-4265-B86F-8322C50ACD25}"/>
    <dgm:cxn modelId="{7CB386FF-64EB-4968-996B-DFC0D00FB741}" srcId="{10837E45-CE0C-4AF6-B0AB-8A9BA599909A}" destId="{37889E61-9CF6-4C8E-9584-24A5977EBD15}" srcOrd="5" destOrd="0" parTransId="{2C966710-37D9-48F1-AC20-05650AB51E4C}" sibTransId="{F3421664-0B09-46C7-9B69-B39CA10A80B9}"/>
    <dgm:cxn modelId="{E9F21892-ABF8-4E91-80BC-7C744B1EE98B}" type="presParOf" srcId="{991CCAB3-0275-4BB2-B40C-5F2AED018D7A}" destId="{654E8768-037C-49DE-A1DB-DE887DA31B0B}" srcOrd="0" destOrd="0" presId="urn:microsoft.com/office/officeart/2005/8/layout/process5"/>
    <dgm:cxn modelId="{29D80092-8453-426D-951F-E1A108F0D857}" type="presParOf" srcId="{991CCAB3-0275-4BB2-B40C-5F2AED018D7A}" destId="{5FD5BCC1-9E24-402A-B9A4-83A57EEA6166}" srcOrd="1" destOrd="0" presId="urn:microsoft.com/office/officeart/2005/8/layout/process5"/>
    <dgm:cxn modelId="{4D14A5B1-2457-49CB-93E9-DA917773C961}" type="presParOf" srcId="{5FD5BCC1-9E24-402A-B9A4-83A57EEA6166}" destId="{714A1E25-F9D5-4B0E-8634-F921E253E90D}" srcOrd="0" destOrd="0" presId="urn:microsoft.com/office/officeart/2005/8/layout/process5"/>
    <dgm:cxn modelId="{1C3CE309-B99E-473B-9D3A-4DE73C42825D}" type="presParOf" srcId="{991CCAB3-0275-4BB2-B40C-5F2AED018D7A}" destId="{CFFCBEBA-4E47-45C5-93CE-DCAB879DDAEB}" srcOrd="2" destOrd="0" presId="urn:microsoft.com/office/officeart/2005/8/layout/process5"/>
    <dgm:cxn modelId="{75EF833D-322E-4518-852B-14ED4945602A}" type="presParOf" srcId="{991CCAB3-0275-4BB2-B40C-5F2AED018D7A}" destId="{E6321012-EB24-4963-82D0-930510E4F6A2}" srcOrd="3" destOrd="0" presId="urn:microsoft.com/office/officeart/2005/8/layout/process5"/>
    <dgm:cxn modelId="{BB6C1B69-9643-4B2D-97CD-A1209B5CD744}" type="presParOf" srcId="{E6321012-EB24-4963-82D0-930510E4F6A2}" destId="{CFE6D574-6E5B-4E8C-92B7-D598193C9A7C}" srcOrd="0" destOrd="0" presId="urn:microsoft.com/office/officeart/2005/8/layout/process5"/>
    <dgm:cxn modelId="{D8495F9C-7301-4DFD-B2BC-12A96B6385D8}" type="presParOf" srcId="{991CCAB3-0275-4BB2-B40C-5F2AED018D7A}" destId="{215A2429-C01A-4AB5-B742-303D0E1532B6}" srcOrd="4" destOrd="0" presId="urn:microsoft.com/office/officeart/2005/8/layout/process5"/>
    <dgm:cxn modelId="{AD77A436-BC7A-466D-816E-65EA89C19625}" type="presParOf" srcId="{991CCAB3-0275-4BB2-B40C-5F2AED018D7A}" destId="{29D0EE36-F422-484A-85A6-285107F92C26}" srcOrd="5" destOrd="0" presId="urn:microsoft.com/office/officeart/2005/8/layout/process5"/>
    <dgm:cxn modelId="{28FB7098-6C2E-4D3C-9C2E-4CF3E5AA4E60}" type="presParOf" srcId="{29D0EE36-F422-484A-85A6-285107F92C26}" destId="{34A2F61E-EA93-4228-B403-07590EF1548F}" srcOrd="0" destOrd="0" presId="urn:microsoft.com/office/officeart/2005/8/layout/process5"/>
    <dgm:cxn modelId="{BB203243-FB3B-4601-B88B-BDA75609CEAA}" type="presParOf" srcId="{991CCAB3-0275-4BB2-B40C-5F2AED018D7A}" destId="{532AC6A3-9D32-422A-8B50-C8B5D1ED0FFD}" srcOrd="6" destOrd="0" presId="urn:microsoft.com/office/officeart/2005/8/layout/process5"/>
    <dgm:cxn modelId="{0B477A14-79CD-4401-A4AB-81F6925E5672}" type="presParOf" srcId="{991CCAB3-0275-4BB2-B40C-5F2AED018D7A}" destId="{5B2F4D73-29F1-4F2A-A88F-74479DE8360A}" srcOrd="7" destOrd="0" presId="urn:microsoft.com/office/officeart/2005/8/layout/process5"/>
    <dgm:cxn modelId="{C320D0BD-DCBE-44FB-BBF0-C5031C711B7B}" type="presParOf" srcId="{5B2F4D73-29F1-4F2A-A88F-74479DE8360A}" destId="{0699F314-5F01-47C8-9A58-F4E688FC29F9}" srcOrd="0" destOrd="0" presId="urn:microsoft.com/office/officeart/2005/8/layout/process5"/>
    <dgm:cxn modelId="{D3F7B897-CD53-4029-AA1E-075426BADAA4}" type="presParOf" srcId="{991CCAB3-0275-4BB2-B40C-5F2AED018D7A}" destId="{FA9C61A7-D71C-4E26-BB75-02F93EF1DA91}" srcOrd="8" destOrd="0" presId="urn:microsoft.com/office/officeart/2005/8/layout/process5"/>
    <dgm:cxn modelId="{BBE85C4B-E6D3-4E22-9458-8D3CE3A4FFF2}" type="presParOf" srcId="{991CCAB3-0275-4BB2-B40C-5F2AED018D7A}" destId="{D24DBE7C-E775-4D75-B363-11A5AAEABD64}" srcOrd="9" destOrd="0" presId="urn:microsoft.com/office/officeart/2005/8/layout/process5"/>
    <dgm:cxn modelId="{046202B6-2146-465F-8D4C-69BFD1084B90}" type="presParOf" srcId="{D24DBE7C-E775-4D75-B363-11A5AAEABD64}" destId="{EAE1A7D9-C57F-46E7-85FD-55036699664A}" srcOrd="0" destOrd="0" presId="urn:microsoft.com/office/officeart/2005/8/layout/process5"/>
    <dgm:cxn modelId="{20970DCC-D5AA-4E54-A84A-EFB3B8CE7369}" type="presParOf" srcId="{991CCAB3-0275-4BB2-B40C-5F2AED018D7A}" destId="{ECAA4B5B-0698-4AFA-96E6-77AE1D26B1FE}" srcOrd="10" destOrd="0" presId="urn:microsoft.com/office/officeart/2005/8/layout/process5"/>
    <dgm:cxn modelId="{5C86BCC4-3B5C-44FE-AC75-95ADCC1FD981}" type="presParOf" srcId="{991CCAB3-0275-4BB2-B40C-5F2AED018D7A}" destId="{DFDBDAD3-1419-46EC-BCFA-9A850044C4CD}" srcOrd="11" destOrd="0" presId="urn:microsoft.com/office/officeart/2005/8/layout/process5"/>
    <dgm:cxn modelId="{E12125C6-3563-4373-82BE-B05C9C743A01}" type="presParOf" srcId="{DFDBDAD3-1419-46EC-BCFA-9A850044C4CD}" destId="{0CDA5D5A-7C39-4EDE-B0AD-09ECB57E154A}" srcOrd="0" destOrd="0" presId="urn:microsoft.com/office/officeart/2005/8/layout/process5"/>
    <dgm:cxn modelId="{40C81719-C656-4C70-B613-6C3D47FAFCE0}" type="presParOf" srcId="{991CCAB3-0275-4BB2-B40C-5F2AED018D7A}" destId="{05D3B237-1464-40E6-90D7-8935B2A1A65B}" srcOrd="12" destOrd="0" presId="urn:microsoft.com/office/officeart/2005/8/layout/process5"/>
    <dgm:cxn modelId="{0EB30A2F-5317-41CC-B461-4093B65B6F99}" type="presParOf" srcId="{991CCAB3-0275-4BB2-B40C-5F2AED018D7A}" destId="{6E4F5563-286F-4CC2-B844-19D5160794B6}" srcOrd="13" destOrd="0" presId="urn:microsoft.com/office/officeart/2005/8/layout/process5"/>
    <dgm:cxn modelId="{8F8D6389-6BDE-4763-B517-62FE45552E7D}" type="presParOf" srcId="{6E4F5563-286F-4CC2-B844-19D5160794B6}" destId="{F280F5B7-F085-4852-988B-BDD7AADB5331}" srcOrd="0" destOrd="0" presId="urn:microsoft.com/office/officeart/2005/8/layout/process5"/>
    <dgm:cxn modelId="{ADE9992A-0AAA-4B5F-AC09-18BC7704D7E9}" type="presParOf" srcId="{991CCAB3-0275-4BB2-B40C-5F2AED018D7A}" destId="{D5F9F8B9-B98C-452D-AFAB-EAA03B0B6352}" srcOrd="14" destOrd="0" presId="urn:microsoft.com/office/officeart/2005/8/layout/process5"/>
    <dgm:cxn modelId="{18E91D1A-E045-4B1B-A31E-56B69D5D5453}" type="presParOf" srcId="{991CCAB3-0275-4BB2-B40C-5F2AED018D7A}" destId="{3E308776-9A91-45D1-825F-90292745A233}" srcOrd="15" destOrd="0" presId="urn:microsoft.com/office/officeart/2005/8/layout/process5"/>
    <dgm:cxn modelId="{B277590A-AB07-4241-B15C-185073D9610D}" type="presParOf" srcId="{3E308776-9A91-45D1-825F-90292745A233}" destId="{67084216-040B-42FF-92E0-479353BD38C3}" srcOrd="0" destOrd="0" presId="urn:microsoft.com/office/officeart/2005/8/layout/process5"/>
    <dgm:cxn modelId="{2962068A-9FD8-4E31-9C91-FF15BEA288DD}" type="presParOf" srcId="{991CCAB3-0275-4BB2-B40C-5F2AED018D7A}" destId="{ACC39D55-B6BE-4C5F-8FD6-A3E8D5E07B59}" srcOrd="16" destOrd="0" presId="urn:microsoft.com/office/officeart/2005/8/layout/process5"/>
    <dgm:cxn modelId="{3AEFB321-5DB8-44E1-8FD5-83468F3B12FA}" type="presParOf" srcId="{991CCAB3-0275-4BB2-B40C-5F2AED018D7A}" destId="{B6E4B580-6648-4508-913E-48247E654693}" srcOrd="17" destOrd="0" presId="urn:microsoft.com/office/officeart/2005/8/layout/process5"/>
    <dgm:cxn modelId="{3CE0A82B-D338-4B91-87A6-721961FE2860}" type="presParOf" srcId="{B6E4B580-6648-4508-913E-48247E654693}" destId="{2998E088-7BFD-4AB6-8AC0-B592FB9E3E36}" srcOrd="0" destOrd="0" presId="urn:microsoft.com/office/officeart/2005/8/layout/process5"/>
    <dgm:cxn modelId="{CBAF60FF-1424-49D1-A418-481715EB8ED8}" type="presParOf" srcId="{991CCAB3-0275-4BB2-B40C-5F2AED018D7A}" destId="{FED7D4CF-8D6F-4C60-AD50-09394EDB1804}" srcOrd="18" destOrd="0" presId="urn:microsoft.com/office/officeart/2005/8/layout/process5"/>
    <dgm:cxn modelId="{86AEE622-2612-48D8-BC11-9A4C5572018C}" type="presParOf" srcId="{991CCAB3-0275-4BB2-B40C-5F2AED018D7A}" destId="{014CB7E0-7DED-4E65-85C7-B662D8910863}" srcOrd="19" destOrd="0" presId="urn:microsoft.com/office/officeart/2005/8/layout/process5"/>
    <dgm:cxn modelId="{C39E9FC4-D7D9-40F1-BD12-E20EC4831865}" type="presParOf" srcId="{014CB7E0-7DED-4E65-85C7-B662D8910863}" destId="{8068B149-DBCC-4BF4-9263-5EEF45987D35}" srcOrd="0" destOrd="0" presId="urn:microsoft.com/office/officeart/2005/8/layout/process5"/>
    <dgm:cxn modelId="{E4E4F843-2785-4A5D-964E-D39A4D810B92}" type="presParOf" srcId="{991CCAB3-0275-4BB2-B40C-5F2AED018D7A}" destId="{741E5167-9599-498D-9E8F-4F7AED7BE6C1}" srcOrd="20" destOrd="0" presId="urn:microsoft.com/office/officeart/2005/8/layout/process5"/>
    <dgm:cxn modelId="{9BEDD150-1891-4923-8642-DE0C9CEE4EA4}" type="presParOf" srcId="{991CCAB3-0275-4BB2-B40C-5F2AED018D7A}" destId="{AFD2A3DA-9219-481C-ADBF-4CD703894DB3}" srcOrd="21" destOrd="0" presId="urn:microsoft.com/office/officeart/2005/8/layout/process5"/>
    <dgm:cxn modelId="{4B0AF6AC-BCB3-47FB-A624-AAC944794A84}" type="presParOf" srcId="{AFD2A3DA-9219-481C-ADBF-4CD703894DB3}" destId="{5CA4A117-A1FF-46AA-865A-227DF4444ED5}" srcOrd="0" destOrd="0" presId="urn:microsoft.com/office/officeart/2005/8/layout/process5"/>
    <dgm:cxn modelId="{3AED55DD-F54E-4F7B-9910-E2D6B11FFA52}" type="presParOf" srcId="{991CCAB3-0275-4BB2-B40C-5F2AED018D7A}" destId="{9EAE9A4A-6072-48C2-B70E-9837032E9AC6}" srcOrd="2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0837E45-CE0C-4AF6-B0AB-8A9BA599909A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4441796-D264-41A6-BAA4-EDE813CED8B2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Causal Inference with Experiments</a:t>
          </a:r>
        </a:p>
      </dgm:t>
    </dgm:pt>
    <dgm:pt modelId="{7A2CCC79-9B20-4C30-8ED1-46AEB489D05C}" type="parTrans" cxnId="{BC81BF3F-3408-4487-9DC5-E8C2EA8D9EEA}">
      <dgm:prSet/>
      <dgm:spPr/>
      <dgm:t>
        <a:bodyPr/>
        <a:lstStyle/>
        <a:p>
          <a:endParaRPr lang="en-US"/>
        </a:p>
      </dgm:t>
    </dgm:pt>
    <dgm:pt modelId="{2FEBF32E-156F-48D1-B9D8-13CC56792E78}" type="sibTrans" cxnId="{BC81BF3F-3408-4487-9DC5-E8C2EA8D9EEA}">
      <dgm:prSet/>
      <dgm:spPr/>
      <dgm:t>
        <a:bodyPr/>
        <a:lstStyle/>
        <a:p>
          <a:endParaRPr lang="en-US"/>
        </a:p>
      </dgm:t>
    </dgm:pt>
    <dgm:pt modelId="{DFE7F47A-2661-4C02-ABA6-0729DE48DF09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Prediction with Linear Models</a:t>
          </a:r>
        </a:p>
      </dgm:t>
    </dgm:pt>
    <dgm:pt modelId="{74EB5B6E-638D-4F99-BDF7-3CD0147B0C4B}" type="parTrans" cxnId="{BFA3F3B9-1014-44DA-B507-D69D40E0D4B7}">
      <dgm:prSet/>
      <dgm:spPr/>
      <dgm:t>
        <a:bodyPr/>
        <a:lstStyle/>
        <a:p>
          <a:endParaRPr lang="en-US"/>
        </a:p>
      </dgm:t>
    </dgm:pt>
    <dgm:pt modelId="{2F1AC477-98F6-49FF-94CC-01AA5A0D0C8F}" type="sibTrans" cxnId="{BFA3F3B9-1014-44DA-B507-D69D40E0D4B7}">
      <dgm:prSet/>
      <dgm:spPr/>
      <dgm:t>
        <a:bodyPr/>
        <a:lstStyle/>
        <a:p>
          <a:endParaRPr lang="en-US"/>
        </a:p>
      </dgm:t>
    </dgm:pt>
    <dgm:pt modelId="{FBEB8654-8C81-4799-994F-6DE9D2134DDA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Prediction with High-Dim Linear Models</a:t>
          </a:r>
        </a:p>
      </dgm:t>
    </dgm:pt>
    <dgm:pt modelId="{FA53FD02-EA13-4A4A-AEA4-5A61FEAEB602}" type="parTrans" cxnId="{58578AEB-C993-418B-BC78-96117C142244}">
      <dgm:prSet/>
      <dgm:spPr/>
      <dgm:t>
        <a:bodyPr/>
        <a:lstStyle/>
        <a:p>
          <a:endParaRPr lang="en-US"/>
        </a:p>
      </dgm:t>
    </dgm:pt>
    <dgm:pt modelId="{6AC3E170-E94F-437E-8F93-593CF4C2985E}" type="sibTrans" cxnId="{58578AEB-C993-418B-BC78-96117C142244}">
      <dgm:prSet/>
      <dgm:spPr/>
      <dgm:t>
        <a:bodyPr/>
        <a:lstStyle/>
        <a:p>
          <a:endParaRPr lang="en-US"/>
        </a:p>
      </dgm:t>
    </dgm:pt>
    <dgm:pt modelId="{45A3EB4B-A1B4-4C6F-988D-74884EE91184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Inference on Causal and Predictive Effects with High-Dim Linear Models</a:t>
          </a:r>
        </a:p>
      </dgm:t>
    </dgm:pt>
    <dgm:pt modelId="{30CC1AD6-FE51-44FA-BF38-C5E650DFD65C}" type="parTrans" cxnId="{1A7AB226-2DBD-4273-A292-6F7F224EF5D7}">
      <dgm:prSet/>
      <dgm:spPr/>
      <dgm:t>
        <a:bodyPr/>
        <a:lstStyle/>
        <a:p>
          <a:endParaRPr lang="en-US"/>
        </a:p>
      </dgm:t>
    </dgm:pt>
    <dgm:pt modelId="{99FAC690-C9DB-4668-B91A-E97A39A3C7AD}" type="sibTrans" cxnId="{1A7AB226-2DBD-4273-A292-6F7F224EF5D7}">
      <dgm:prSet/>
      <dgm:spPr/>
      <dgm:t>
        <a:bodyPr/>
        <a:lstStyle/>
        <a:p>
          <a:endParaRPr lang="en-US"/>
        </a:p>
      </dgm:t>
    </dgm:pt>
    <dgm:pt modelId="{6AD5B2D7-47EC-44D4-87BF-33560906A97C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Potential Outcomes and Conditional </a:t>
          </a:r>
          <a:r>
            <a:rPr lang="en-US" dirty="0" err="1"/>
            <a:t>Ignorability</a:t>
          </a:r>
          <a:endParaRPr lang="en-US" dirty="0"/>
        </a:p>
      </dgm:t>
    </dgm:pt>
    <dgm:pt modelId="{2A8450D8-F68C-408F-8A21-F196285A6794}" type="parTrans" cxnId="{1DA3D81F-9FA9-4E79-9F55-B4E94905B14F}">
      <dgm:prSet/>
      <dgm:spPr/>
      <dgm:t>
        <a:bodyPr/>
        <a:lstStyle/>
        <a:p>
          <a:endParaRPr lang="en-US"/>
        </a:p>
      </dgm:t>
    </dgm:pt>
    <dgm:pt modelId="{17BC5496-E23F-4887-B7F4-08E1A88B090B}" type="sibTrans" cxnId="{1DA3D81F-9FA9-4E79-9F55-B4E94905B14F}">
      <dgm:prSet/>
      <dgm:spPr/>
      <dgm:t>
        <a:bodyPr/>
        <a:lstStyle/>
        <a:p>
          <a:endParaRPr lang="en-US"/>
        </a:p>
      </dgm:t>
    </dgm:pt>
    <dgm:pt modelId="{37889E61-9CF6-4C8E-9584-24A5977EBD15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Structural Equation Models and Conditional Exogeneity</a:t>
          </a:r>
        </a:p>
      </dgm:t>
    </dgm:pt>
    <dgm:pt modelId="{2C966710-37D9-48F1-AC20-05650AB51E4C}" type="parTrans" cxnId="{7CB386FF-64EB-4968-996B-DFC0D00FB741}">
      <dgm:prSet/>
      <dgm:spPr/>
      <dgm:t>
        <a:bodyPr/>
        <a:lstStyle/>
        <a:p>
          <a:endParaRPr lang="en-US"/>
        </a:p>
      </dgm:t>
    </dgm:pt>
    <dgm:pt modelId="{F3421664-0B09-46C7-9B69-B39CA10A80B9}" type="sibTrans" cxnId="{7CB386FF-64EB-4968-996B-DFC0D00FB741}">
      <dgm:prSet/>
      <dgm:spPr/>
      <dgm:t>
        <a:bodyPr/>
        <a:lstStyle/>
        <a:p>
          <a:endParaRPr lang="en-US"/>
        </a:p>
      </dgm:t>
    </dgm:pt>
    <dgm:pt modelId="{1FED0922-E747-4A42-86AC-31BBF42836D8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Directed Acyclic Graphs</a:t>
          </a:r>
        </a:p>
      </dgm:t>
    </dgm:pt>
    <dgm:pt modelId="{B6A9D600-E4B7-49AF-88BC-1E4F6746786A}" type="parTrans" cxnId="{B0017124-E0D7-4CAE-B216-3A55B4F1B449}">
      <dgm:prSet/>
      <dgm:spPr/>
      <dgm:t>
        <a:bodyPr/>
        <a:lstStyle/>
        <a:p>
          <a:endParaRPr lang="en-US"/>
        </a:p>
      </dgm:t>
    </dgm:pt>
    <dgm:pt modelId="{6AAC3737-829D-45B2-8D9E-630472872042}" type="sibTrans" cxnId="{B0017124-E0D7-4CAE-B216-3A55B4F1B449}">
      <dgm:prSet/>
      <dgm:spPr/>
      <dgm:t>
        <a:bodyPr/>
        <a:lstStyle/>
        <a:p>
          <a:endParaRPr lang="en-US"/>
        </a:p>
      </dgm:t>
    </dgm:pt>
    <dgm:pt modelId="{2AF6AACC-7976-443F-BF63-E289E37A8BE3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Prediction with Non-Linear Models</a:t>
          </a:r>
        </a:p>
      </dgm:t>
    </dgm:pt>
    <dgm:pt modelId="{5C48098A-251A-447B-8EDB-F7F92C1E206E}" type="parTrans" cxnId="{5DCD2955-9CFE-47C7-AF05-89783A8B877D}">
      <dgm:prSet/>
      <dgm:spPr/>
      <dgm:t>
        <a:bodyPr/>
        <a:lstStyle/>
        <a:p>
          <a:endParaRPr lang="en-US"/>
        </a:p>
      </dgm:t>
    </dgm:pt>
    <dgm:pt modelId="{4BE593F2-54C4-45DD-B672-C6965A31B58B}" type="sibTrans" cxnId="{5DCD2955-9CFE-47C7-AF05-89783A8B877D}">
      <dgm:prSet/>
      <dgm:spPr/>
      <dgm:t>
        <a:bodyPr/>
        <a:lstStyle/>
        <a:p>
          <a:endParaRPr lang="en-US"/>
        </a:p>
      </dgm:t>
    </dgm:pt>
    <dgm:pt modelId="{E6BCA3F0-0F05-46BF-BE80-C0544D1DA504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Inference on Causal Effects with Non-Linear Models</a:t>
          </a:r>
        </a:p>
      </dgm:t>
    </dgm:pt>
    <dgm:pt modelId="{68F4EE87-CD53-4AFC-9E9B-A997F1DCCA1A}" type="parTrans" cxnId="{215E8F78-1454-4A69-856A-8ED3EB845B70}">
      <dgm:prSet/>
      <dgm:spPr/>
      <dgm:t>
        <a:bodyPr/>
        <a:lstStyle/>
        <a:p>
          <a:endParaRPr lang="en-US"/>
        </a:p>
      </dgm:t>
    </dgm:pt>
    <dgm:pt modelId="{82920B5D-7F10-4229-957F-13641689B1AD}" type="sibTrans" cxnId="{215E8F78-1454-4A69-856A-8ED3EB845B70}">
      <dgm:prSet/>
      <dgm:spPr/>
      <dgm:t>
        <a:bodyPr/>
        <a:lstStyle/>
        <a:p>
          <a:endParaRPr lang="en-US"/>
        </a:p>
      </dgm:t>
    </dgm:pt>
    <dgm:pt modelId="{ED670C81-F8CD-4900-B977-7CFB3F8CC36A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/>
            <a:t>Un-observed Confounding and Instruments</a:t>
          </a:r>
        </a:p>
      </dgm:t>
    </dgm:pt>
    <dgm:pt modelId="{B5840004-1566-49FE-B5C3-F798BC348231}" type="parTrans" cxnId="{C2A59F51-468C-4267-B4FD-308CAE80FE99}">
      <dgm:prSet/>
      <dgm:spPr/>
      <dgm:t>
        <a:bodyPr/>
        <a:lstStyle/>
        <a:p>
          <a:endParaRPr lang="en-US"/>
        </a:p>
      </dgm:t>
    </dgm:pt>
    <dgm:pt modelId="{2FDAFCC3-8CC4-490E-B58D-A83240610F36}" type="sibTrans" cxnId="{C2A59F51-468C-4267-B4FD-308CAE80FE99}">
      <dgm:prSet/>
      <dgm:spPr/>
      <dgm:t>
        <a:bodyPr/>
        <a:lstStyle/>
        <a:p>
          <a:endParaRPr lang="en-US"/>
        </a:p>
      </dgm:t>
    </dgm:pt>
    <dgm:pt modelId="{9635A717-162A-4432-84FA-F50E069D11AC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Identification of Causal Effects in Longitudinal Data</a:t>
          </a:r>
        </a:p>
      </dgm:t>
    </dgm:pt>
    <dgm:pt modelId="{EF5383CD-2619-466F-8A7C-E1CA8B9549A3}" type="parTrans" cxnId="{D09D5BFA-8647-4524-97D8-6BF7512CB2AA}">
      <dgm:prSet/>
      <dgm:spPr/>
      <dgm:t>
        <a:bodyPr/>
        <a:lstStyle/>
        <a:p>
          <a:endParaRPr lang="en-US"/>
        </a:p>
      </dgm:t>
    </dgm:pt>
    <dgm:pt modelId="{54699652-4E6C-4265-B86F-8322C50ACD25}" type="sibTrans" cxnId="{D09D5BFA-8647-4524-97D8-6BF7512CB2AA}">
      <dgm:prSet/>
      <dgm:spPr/>
      <dgm:t>
        <a:bodyPr/>
        <a:lstStyle/>
        <a:p>
          <a:endParaRPr lang="en-US"/>
        </a:p>
      </dgm:t>
    </dgm:pt>
    <dgm:pt modelId="{3349DCE8-F2E5-4927-AA13-51308E5CFBDD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Estimation of Heterogeneous Causal Effects</a:t>
          </a:r>
        </a:p>
      </dgm:t>
    </dgm:pt>
    <dgm:pt modelId="{B5E4244C-CDC8-43D6-A4F6-C4782D40593D}" type="parTrans" cxnId="{8E55A045-2E51-4F94-A613-A9943D84C338}">
      <dgm:prSet/>
      <dgm:spPr/>
      <dgm:t>
        <a:bodyPr/>
        <a:lstStyle/>
        <a:p>
          <a:endParaRPr lang="en-US"/>
        </a:p>
      </dgm:t>
    </dgm:pt>
    <dgm:pt modelId="{788639C0-C4ED-4C43-90ED-0DE0D296E363}" type="sibTrans" cxnId="{8E55A045-2E51-4F94-A613-A9943D84C338}">
      <dgm:prSet/>
      <dgm:spPr/>
      <dgm:t>
        <a:bodyPr/>
        <a:lstStyle/>
        <a:p>
          <a:endParaRPr lang="en-US"/>
        </a:p>
      </dgm:t>
    </dgm:pt>
    <dgm:pt modelId="{991CCAB3-0275-4BB2-B40C-5F2AED018D7A}" type="pres">
      <dgm:prSet presAssocID="{10837E45-CE0C-4AF6-B0AB-8A9BA599909A}" presName="diagram" presStyleCnt="0">
        <dgm:presLayoutVars>
          <dgm:dir/>
          <dgm:resizeHandles val="exact"/>
        </dgm:presLayoutVars>
      </dgm:prSet>
      <dgm:spPr/>
    </dgm:pt>
    <dgm:pt modelId="{654E8768-037C-49DE-A1DB-DE887DA31B0B}" type="pres">
      <dgm:prSet presAssocID="{34441796-D264-41A6-BAA4-EDE813CED8B2}" presName="node" presStyleLbl="node1" presStyleIdx="0" presStyleCnt="12">
        <dgm:presLayoutVars>
          <dgm:bulletEnabled val="1"/>
        </dgm:presLayoutVars>
      </dgm:prSet>
      <dgm:spPr/>
    </dgm:pt>
    <dgm:pt modelId="{5FD5BCC1-9E24-402A-B9A4-83A57EEA6166}" type="pres">
      <dgm:prSet presAssocID="{2FEBF32E-156F-48D1-B9D8-13CC56792E78}" presName="sibTrans" presStyleLbl="sibTrans2D1" presStyleIdx="0" presStyleCnt="11"/>
      <dgm:spPr/>
    </dgm:pt>
    <dgm:pt modelId="{714A1E25-F9D5-4B0E-8634-F921E253E90D}" type="pres">
      <dgm:prSet presAssocID="{2FEBF32E-156F-48D1-B9D8-13CC56792E78}" presName="connectorText" presStyleLbl="sibTrans2D1" presStyleIdx="0" presStyleCnt="11"/>
      <dgm:spPr/>
    </dgm:pt>
    <dgm:pt modelId="{CFFCBEBA-4E47-45C5-93CE-DCAB879DDAEB}" type="pres">
      <dgm:prSet presAssocID="{DFE7F47A-2661-4C02-ABA6-0729DE48DF09}" presName="node" presStyleLbl="node1" presStyleIdx="1" presStyleCnt="12">
        <dgm:presLayoutVars>
          <dgm:bulletEnabled val="1"/>
        </dgm:presLayoutVars>
      </dgm:prSet>
      <dgm:spPr/>
    </dgm:pt>
    <dgm:pt modelId="{E6321012-EB24-4963-82D0-930510E4F6A2}" type="pres">
      <dgm:prSet presAssocID="{2F1AC477-98F6-49FF-94CC-01AA5A0D0C8F}" presName="sibTrans" presStyleLbl="sibTrans2D1" presStyleIdx="1" presStyleCnt="11"/>
      <dgm:spPr/>
    </dgm:pt>
    <dgm:pt modelId="{CFE6D574-6E5B-4E8C-92B7-D598193C9A7C}" type="pres">
      <dgm:prSet presAssocID="{2F1AC477-98F6-49FF-94CC-01AA5A0D0C8F}" presName="connectorText" presStyleLbl="sibTrans2D1" presStyleIdx="1" presStyleCnt="11"/>
      <dgm:spPr/>
    </dgm:pt>
    <dgm:pt modelId="{215A2429-C01A-4AB5-B742-303D0E1532B6}" type="pres">
      <dgm:prSet presAssocID="{FBEB8654-8C81-4799-994F-6DE9D2134DDA}" presName="node" presStyleLbl="node1" presStyleIdx="2" presStyleCnt="12">
        <dgm:presLayoutVars>
          <dgm:bulletEnabled val="1"/>
        </dgm:presLayoutVars>
      </dgm:prSet>
      <dgm:spPr/>
    </dgm:pt>
    <dgm:pt modelId="{29D0EE36-F422-484A-85A6-285107F92C26}" type="pres">
      <dgm:prSet presAssocID="{6AC3E170-E94F-437E-8F93-593CF4C2985E}" presName="sibTrans" presStyleLbl="sibTrans2D1" presStyleIdx="2" presStyleCnt="11"/>
      <dgm:spPr/>
    </dgm:pt>
    <dgm:pt modelId="{34A2F61E-EA93-4228-B403-07590EF1548F}" type="pres">
      <dgm:prSet presAssocID="{6AC3E170-E94F-437E-8F93-593CF4C2985E}" presName="connectorText" presStyleLbl="sibTrans2D1" presStyleIdx="2" presStyleCnt="11"/>
      <dgm:spPr/>
    </dgm:pt>
    <dgm:pt modelId="{532AC6A3-9D32-422A-8B50-C8B5D1ED0FFD}" type="pres">
      <dgm:prSet presAssocID="{45A3EB4B-A1B4-4C6F-988D-74884EE91184}" presName="node" presStyleLbl="node1" presStyleIdx="3" presStyleCnt="12">
        <dgm:presLayoutVars>
          <dgm:bulletEnabled val="1"/>
        </dgm:presLayoutVars>
      </dgm:prSet>
      <dgm:spPr/>
    </dgm:pt>
    <dgm:pt modelId="{5B2F4D73-29F1-4F2A-A88F-74479DE8360A}" type="pres">
      <dgm:prSet presAssocID="{99FAC690-C9DB-4668-B91A-E97A39A3C7AD}" presName="sibTrans" presStyleLbl="sibTrans2D1" presStyleIdx="3" presStyleCnt="11"/>
      <dgm:spPr/>
    </dgm:pt>
    <dgm:pt modelId="{0699F314-5F01-47C8-9A58-F4E688FC29F9}" type="pres">
      <dgm:prSet presAssocID="{99FAC690-C9DB-4668-B91A-E97A39A3C7AD}" presName="connectorText" presStyleLbl="sibTrans2D1" presStyleIdx="3" presStyleCnt="11"/>
      <dgm:spPr/>
    </dgm:pt>
    <dgm:pt modelId="{FA9C61A7-D71C-4E26-BB75-02F93EF1DA91}" type="pres">
      <dgm:prSet presAssocID="{6AD5B2D7-47EC-44D4-87BF-33560906A97C}" presName="node" presStyleLbl="node1" presStyleIdx="4" presStyleCnt="12">
        <dgm:presLayoutVars>
          <dgm:bulletEnabled val="1"/>
        </dgm:presLayoutVars>
      </dgm:prSet>
      <dgm:spPr/>
    </dgm:pt>
    <dgm:pt modelId="{D24DBE7C-E775-4D75-B363-11A5AAEABD64}" type="pres">
      <dgm:prSet presAssocID="{17BC5496-E23F-4887-B7F4-08E1A88B090B}" presName="sibTrans" presStyleLbl="sibTrans2D1" presStyleIdx="4" presStyleCnt="11"/>
      <dgm:spPr/>
    </dgm:pt>
    <dgm:pt modelId="{EAE1A7D9-C57F-46E7-85FD-55036699664A}" type="pres">
      <dgm:prSet presAssocID="{17BC5496-E23F-4887-B7F4-08E1A88B090B}" presName="connectorText" presStyleLbl="sibTrans2D1" presStyleIdx="4" presStyleCnt="11"/>
      <dgm:spPr/>
    </dgm:pt>
    <dgm:pt modelId="{ECAA4B5B-0698-4AFA-96E6-77AE1D26B1FE}" type="pres">
      <dgm:prSet presAssocID="{37889E61-9CF6-4C8E-9584-24A5977EBD15}" presName="node" presStyleLbl="node1" presStyleIdx="5" presStyleCnt="12">
        <dgm:presLayoutVars>
          <dgm:bulletEnabled val="1"/>
        </dgm:presLayoutVars>
      </dgm:prSet>
      <dgm:spPr/>
    </dgm:pt>
    <dgm:pt modelId="{DFDBDAD3-1419-46EC-BCFA-9A850044C4CD}" type="pres">
      <dgm:prSet presAssocID="{F3421664-0B09-46C7-9B69-B39CA10A80B9}" presName="sibTrans" presStyleLbl="sibTrans2D1" presStyleIdx="5" presStyleCnt="11"/>
      <dgm:spPr/>
    </dgm:pt>
    <dgm:pt modelId="{0CDA5D5A-7C39-4EDE-B0AD-09ECB57E154A}" type="pres">
      <dgm:prSet presAssocID="{F3421664-0B09-46C7-9B69-B39CA10A80B9}" presName="connectorText" presStyleLbl="sibTrans2D1" presStyleIdx="5" presStyleCnt="11"/>
      <dgm:spPr/>
    </dgm:pt>
    <dgm:pt modelId="{05D3B237-1464-40E6-90D7-8935B2A1A65B}" type="pres">
      <dgm:prSet presAssocID="{1FED0922-E747-4A42-86AC-31BBF42836D8}" presName="node" presStyleLbl="node1" presStyleIdx="6" presStyleCnt="12">
        <dgm:presLayoutVars>
          <dgm:bulletEnabled val="1"/>
        </dgm:presLayoutVars>
      </dgm:prSet>
      <dgm:spPr/>
    </dgm:pt>
    <dgm:pt modelId="{6E4F5563-286F-4CC2-B844-19D5160794B6}" type="pres">
      <dgm:prSet presAssocID="{6AAC3737-829D-45B2-8D9E-630472872042}" presName="sibTrans" presStyleLbl="sibTrans2D1" presStyleIdx="6" presStyleCnt="11"/>
      <dgm:spPr/>
    </dgm:pt>
    <dgm:pt modelId="{F280F5B7-F085-4852-988B-BDD7AADB5331}" type="pres">
      <dgm:prSet presAssocID="{6AAC3737-829D-45B2-8D9E-630472872042}" presName="connectorText" presStyleLbl="sibTrans2D1" presStyleIdx="6" presStyleCnt="11"/>
      <dgm:spPr/>
    </dgm:pt>
    <dgm:pt modelId="{D5F9F8B9-B98C-452D-AFAB-EAA03B0B6352}" type="pres">
      <dgm:prSet presAssocID="{2AF6AACC-7976-443F-BF63-E289E37A8BE3}" presName="node" presStyleLbl="node1" presStyleIdx="7" presStyleCnt="12">
        <dgm:presLayoutVars>
          <dgm:bulletEnabled val="1"/>
        </dgm:presLayoutVars>
      </dgm:prSet>
      <dgm:spPr/>
    </dgm:pt>
    <dgm:pt modelId="{3E308776-9A91-45D1-825F-90292745A233}" type="pres">
      <dgm:prSet presAssocID="{4BE593F2-54C4-45DD-B672-C6965A31B58B}" presName="sibTrans" presStyleLbl="sibTrans2D1" presStyleIdx="7" presStyleCnt="11"/>
      <dgm:spPr/>
    </dgm:pt>
    <dgm:pt modelId="{67084216-040B-42FF-92E0-479353BD38C3}" type="pres">
      <dgm:prSet presAssocID="{4BE593F2-54C4-45DD-B672-C6965A31B58B}" presName="connectorText" presStyleLbl="sibTrans2D1" presStyleIdx="7" presStyleCnt="11"/>
      <dgm:spPr/>
    </dgm:pt>
    <dgm:pt modelId="{ACC39D55-B6BE-4C5F-8FD6-A3E8D5E07B59}" type="pres">
      <dgm:prSet presAssocID="{E6BCA3F0-0F05-46BF-BE80-C0544D1DA504}" presName="node" presStyleLbl="node1" presStyleIdx="8" presStyleCnt="12">
        <dgm:presLayoutVars>
          <dgm:bulletEnabled val="1"/>
        </dgm:presLayoutVars>
      </dgm:prSet>
      <dgm:spPr/>
    </dgm:pt>
    <dgm:pt modelId="{B6E4B580-6648-4508-913E-48247E654693}" type="pres">
      <dgm:prSet presAssocID="{82920B5D-7F10-4229-957F-13641689B1AD}" presName="sibTrans" presStyleLbl="sibTrans2D1" presStyleIdx="8" presStyleCnt="11"/>
      <dgm:spPr/>
    </dgm:pt>
    <dgm:pt modelId="{2998E088-7BFD-4AB6-8AC0-B592FB9E3E36}" type="pres">
      <dgm:prSet presAssocID="{82920B5D-7F10-4229-957F-13641689B1AD}" presName="connectorText" presStyleLbl="sibTrans2D1" presStyleIdx="8" presStyleCnt="11"/>
      <dgm:spPr/>
    </dgm:pt>
    <dgm:pt modelId="{FED7D4CF-8D6F-4C60-AD50-09394EDB1804}" type="pres">
      <dgm:prSet presAssocID="{ED670C81-F8CD-4900-B977-7CFB3F8CC36A}" presName="node" presStyleLbl="node1" presStyleIdx="9" presStyleCnt="12">
        <dgm:presLayoutVars>
          <dgm:bulletEnabled val="1"/>
        </dgm:presLayoutVars>
      </dgm:prSet>
      <dgm:spPr/>
    </dgm:pt>
    <dgm:pt modelId="{014CB7E0-7DED-4E65-85C7-B662D8910863}" type="pres">
      <dgm:prSet presAssocID="{2FDAFCC3-8CC4-490E-B58D-A83240610F36}" presName="sibTrans" presStyleLbl="sibTrans2D1" presStyleIdx="9" presStyleCnt="11"/>
      <dgm:spPr/>
    </dgm:pt>
    <dgm:pt modelId="{8068B149-DBCC-4BF4-9263-5EEF45987D35}" type="pres">
      <dgm:prSet presAssocID="{2FDAFCC3-8CC4-490E-B58D-A83240610F36}" presName="connectorText" presStyleLbl="sibTrans2D1" presStyleIdx="9" presStyleCnt="11"/>
      <dgm:spPr/>
    </dgm:pt>
    <dgm:pt modelId="{741E5167-9599-498D-9E8F-4F7AED7BE6C1}" type="pres">
      <dgm:prSet presAssocID="{9635A717-162A-4432-84FA-F50E069D11AC}" presName="node" presStyleLbl="node1" presStyleIdx="10" presStyleCnt="12">
        <dgm:presLayoutVars>
          <dgm:bulletEnabled val="1"/>
        </dgm:presLayoutVars>
      </dgm:prSet>
      <dgm:spPr/>
    </dgm:pt>
    <dgm:pt modelId="{AFD2A3DA-9219-481C-ADBF-4CD703894DB3}" type="pres">
      <dgm:prSet presAssocID="{54699652-4E6C-4265-B86F-8322C50ACD25}" presName="sibTrans" presStyleLbl="sibTrans2D1" presStyleIdx="10" presStyleCnt="11"/>
      <dgm:spPr/>
    </dgm:pt>
    <dgm:pt modelId="{5CA4A117-A1FF-46AA-865A-227DF4444ED5}" type="pres">
      <dgm:prSet presAssocID="{54699652-4E6C-4265-B86F-8322C50ACD25}" presName="connectorText" presStyleLbl="sibTrans2D1" presStyleIdx="10" presStyleCnt="11"/>
      <dgm:spPr/>
    </dgm:pt>
    <dgm:pt modelId="{9EAE9A4A-6072-48C2-B70E-9837032E9AC6}" type="pres">
      <dgm:prSet presAssocID="{3349DCE8-F2E5-4927-AA13-51308E5CFBDD}" presName="node" presStyleLbl="node1" presStyleIdx="11" presStyleCnt="12">
        <dgm:presLayoutVars>
          <dgm:bulletEnabled val="1"/>
        </dgm:presLayoutVars>
      </dgm:prSet>
      <dgm:spPr/>
    </dgm:pt>
  </dgm:ptLst>
  <dgm:cxnLst>
    <dgm:cxn modelId="{545C8405-3DD0-4025-AFD0-B67DD089E13E}" type="presOf" srcId="{99FAC690-C9DB-4668-B91A-E97A39A3C7AD}" destId="{5B2F4D73-29F1-4F2A-A88F-74479DE8360A}" srcOrd="0" destOrd="0" presId="urn:microsoft.com/office/officeart/2005/8/layout/process5"/>
    <dgm:cxn modelId="{26BE560D-EEAD-4F21-B0D1-CB9F5A3B8AFF}" type="presOf" srcId="{FBEB8654-8C81-4799-994F-6DE9D2134DDA}" destId="{215A2429-C01A-4AB5-B742-303D0E1532B6}" srcOrd="0" destOrd="0" presId="urn:microsoft.com/office/officeart/2005/8/layout/process5"/>
    <dgm:cxn modelId="{C149B00E-19E3-4B4C-90FD-D3DAACD8FAC2}" type="presOf" srcId="{4BE593F2-54C4-45DD-B672-C6965A31B58B}" destId="{3E308776-9A91-45D1-825F-90292745A233}" srcOrd="0" destOrd="0" presId="urn:microsoft.com/office/officeart/2005/8/layout/process5"/>
    <dgm:cxn modelId="{B9EF471C-F727-415F-9163-5AA6468F1FD6}" type="presOf" srcId="{6AAC3737-829D-45B2-8D9E-630472872042}" destId="{6E4F5563-286F-4CC2-B844-19D5160794B6}" srcOrd="0" destOrd="0" presId="urn:microsoft.com/office/officeart/2005/8/layout/process5"/>
    <dgm:cxn modelId="{1DA3D81F-9FA9-4E79-9F55-B4E94905B14F}" srcId="{10837E45-CE0C-4AF6-B0AB-8A9BA599909A}" destId="{6AD5B2D7-47EC-44D4-87BF-33560906A97C}" srcOrd="4" destOrd="0" parTransId="{2A8450D8-F68C-408F-8A21-F196285A6794}" sibTransId="{17BC5496-E23F-4887-B7F4-08E1A88B090B}"/>
    <dgm:cxn modelId="{B0017124-E0D7-4CAE-B216-3A55B4F1B449}" srcId="{10837E45-CE0C-4AF6-B0AB-8A9BA599909A}" destId="{1FED0922-E747-4A42-86AC-31BBF42836D8}" srcOrd="6" destOrd="0" parTransId="{B6A9D600-E4B7-49AF-88BC-1E4F6746786A}" sibTransId="{6AAC3737-829D-45B2-8D9E-630472872042}"/>
    <dgm:cxn modelId="{1A7AB226-2DBD-4273-A292-6F7F224EF5D7}" srcId="{10837E45-CE0C-4AF6-B0AB-8A9BA599909A}" destId="{45A3EB4B-A1B4-4C6F-988D-74884EE91184}" srcOrd="3" destOrd="0" parTransId="{30CC1AD6-FE51-44FA-BF38-C5E650DFD65C}" sibTransId="{99FAC690-C9DB-4668-B91A-E97A39A3C7AD}"/>
    <dgm:cxn modelId="{4B042028-1F3B-4EA4-8462-7F7449DF832F}" type="presOf" srcId="{2FDAFCC3-8CC4-490E-B58D-A83240610F36}" destId="{014CB7E0-7DED-4E65-85C7-B662D8910863}" srcOrd="0" destOrd="0" presId="urn:microsoft.com/office/officeart/2005/8/layout/process5"/>
    <dgm:cxn modelId="{9F54103A-CDBC-4154-81FE-C76CA1989BB2}" type="presOf" srcId="{F3421664-0B09-46C7-9B69-B39CA10A80B9}" destId="{0CDA5D5A-7C39-4EDE-B0AD-09ECB57E154A}" srcOrd="1" destOrd="0" presId="urn:microsoft.com/office/officeart/2005/8/layout/process5"/>
    <dgm:cxn modelId="{1C30A83F-42FD-4BBB-A07B-2DBC5C2B6A4E}" type="presOf" srcId="{6AAC3737-829D-45B2-8D9E-630472872042}" destId="{F280F5B7-F085-4852-988B-BDD7AADB5331}" srcOrd="1" destOrd="0" presId="urn:microsoft.com/office/officeart/2005/8/layout/process5"/>
    <dgm:cxn modelId="{BC81BF3F-3408-4487-9DC5-E8C2EA8D9EEA}" srcId="{10837E45-CE0C-4AF6-B0AB-8A9BA599909A}" destId="{34441796-D264-41A6-BAA4-EDE813CED8B2}" srcOrd="0" destOrd="0" parTransId="{7A2CCC79-9B20-4C30-8ED1-46AEB489D05C}" sibTransId="{2FEBF32E-156F-48D1-B9D8-13CC56792E78}"/>
    <dgm:cxn modelId="{0C2BFE61-7BE1-4126-8540-5E473A2F7077}" type="presOf" srcId="{82920B5D-7F10-4229-957F-13641689B1AD}" destId="{2998E088-7BFD-4AB6-8AC0-B592FB9E3E36}" srcOrd="1" destOrd="0" presId="urn:microsoft.com/office/officeart/2005/8/layout/process5"/>
    <dgm:cxn modelId="{68657264-82CE-4480-AAD1-2E08036A560A}" type="presOf" srcId="{2F1AC477-98F6-49FF-94CC-01AA5A0D0C8F}" destId="{CFE6D574-6E5B-4E8C-92B7-D598193C9A7C}" srcOrd="1" destOrd="0" presId="urn:microsoft.com/office/officeart/2005/8/layout/process5"/>
    <dgm:cxn modelId="{8E55A045-2E51-4F94-A613-A9943D84C338}" srcId="{10837E45-CE0C-4AF6-B0AB-8A9BA599909A}" destId="{3349DCE8-F2E5-4927-AA13-51308E5CFBDD}" srcOrd="11" destOrd="0" parTransId="{B5E4244C-CDC8-43D6-A4F6-C4782D40593D}" sibTransId="{788639C0-C4ED-4C43-90ED-0DE0D296E363}"/>
    <dgm:cxn modelId="{F704D749-9EC7-4699-8DAA-C7D2ACA81696}" type="presOf" srcId="{2FEBF32E-156F-48D1-B9D8-13CC56792E78}" destId="{714A1E25-F9D5-4B0E-8634-F921E253E90D}" srcOrd="1" destOrd="0" presId="urn:microsoft.com/office/officeart/2005/8/layout/process5"/>
    <dgm:cxn modelId="{197FB04E-CF25-430B-92BA-3A07CA1D149A}" type="presOf" srcId="{2FDAFCC3-8CC4-490E-B58D-A83240610F36}" destId="{8068B149-DBCC-4BF4-9263-5EEF45987D35}" srcOrd="1" destOrd="0" presId="urn:microsoft.com/office/officeart/2005/8/layout/process5"/>
    <dgm:cxn modelId="{EDBCC96E-06B6-49F3-83AA-D8BBFB0E4CF4}" type="presOf" srcId="{54699652-4E6C-4265-B86F-8322C50ACD25}" destId="{5CA4A117-A1FF-46AA-865A-227DF4444ED5}" srcOrd="1" destOrd="0" presId="urn:microsoft.com/office/officeart/2005/8/layout/process5"/>
    <dgm:cxn modelId="{048F0D4F-4963-49E3-B693-BCB353092C77}" type="presOf" srcId="{17BC5496-E23F-4887-B7F4-08E1A88B090B}" destId="{D24DBE7C-E775-4D75-B363-11A5AAEABD64}" srcOrd="0" destOrd="0" presId="urn:microsoft.com/office/officeart/2005/8/layout/process5"/>
    <dgm:cxn modelId="{1DB19A50-180C-4802-A0F4-FC1F4DADF1D0}" type="presOf" srcId="{DFE7F47A-2661-4C02-ABA6-0729DE48DF09}" destId="{CFFCBEBA-4E47-45C5-93CE-DCAB879DDAEB}" srcOrd="0" destOrd="0" presId="urn:microsoft.com/office/officeart/2005/8/layout/process5"/>
    <dgm:cxn modelId="{C2A59F51-468C-4267-B4FD-308CAE80FE99}" srcId="{10837E45-CE0C-4AF6-B0AB-8A9BA599909A}" destId="{ED670C81-F8CD-4900-B977-7CFB3F8CC36A}" srcOrd="9" destOrd="0" parTransId="{B5840004-1566-49FE-B5C3-F798BC348231}" sibTransId="{2FDAFCC3-8CC4-490E-B58D-A83240610F36}"/>
    <dgm:cxn modelId="{5DCD2955-9CFE-47C7-AF05-89783A8B877D}" srcId="{10837E45-CE0C-4AF6-B0AB-8A9BA599909A}" destId="{2AF6AACC-7976-443F-BF63-E289E37A8BE3}" srcOrd="7" destOrd="0" parTransId="{5C48098A-251A-447B-8EDB-F7F92C1E206E}" sibTransId="{4BE593F2-54C4-45DD-B672-C6965A31B58B}"/>
    <dgm:cxn modelId="{8C9C5E77-E634-41AC-A21A-04738F3B4275}" type="presOf" srcId="{6AC3E170-E94F-437E-8F93-593CF4C2985E}" destId="{29D0EE36-F422-484A-85A6-285107F92C26}" srcOrd="0" destOrd="0" presId="urn:microsoft.com/office/officeart/2005/8/layout/process5"/>
    <dgm:cxn modelId="{215E8F78-1454-4A69-856A-8ED3EB845B70}" srcId="{10837E45-CE0C-4AF6-B0AB-8A9BA599909A}" destId="{E6BCA3F0-0F05-46BF-BE80-C0544D1DA504}" srcOrd="8" destOrd="0" parTransId="{68F4EE87-CD53-4AFC-9E9B-A997F1DCCA1A}" sibTransId="{82920B5D-7F10-4229-957F-13641689B1AD}"/>
    <dgm:cxn modelId="{6B781979-6282-4185-A199-9B3854E6C63F}" type="presOf" srcId="{17BC5496-E23F-4887-B7F4-08E1A88B090B}" destId="{EAE1A7D9-C57F-46E7-85FD-55036699664A}" srcOrd="1" destOrd="0" presId="urn:microsoft.com/office/officeart/2005/8/layout/process5"/>
    <dgm:cxn modelId="{4F22FE84-C060-499B-8B2F-C5EDF302BDB8}" type="presOf" srcId="{2F1AC477-98F6-49FF-94CC-01AA5A0D0C8F}" destId="{E6321012-EB24-4963-82D0-930510E4F6A2}" srcOrd="0" destOrd="0" presId="urn:microsoft.com/office/officeart/2005/8/layout/process5"/>
    <dgm:cxn modelId="{4A92E789-B961-4CFD-91D3-2C808647AA1E}" type="presOf" srcId="{34441796-D264-41A6-BAA4-EDE813CED8B2}" destId="{654E8768-037C-49DE-A1DB-DE887DA31B0B}" srcOrd="0" destOrd="0" presId="urn:microsoft.com/office/officeart/2005/8/layout/process5"/>
    <dgm:cxn modelId="{0586E88B-4B29-448D-BEE3-3DCC1EB556EE}" type="presOf" srcId="{F3421664-0B09-46C7-9B69-B39CA10A80B9}" destId="{DFDBDAD3-1419-46EC-BCFA-9A850044C4CD}" srcOrd="0" destOrd="0" presId="urn:microsoft.com/office/officeart/2005/8/layout/process5"/>
    <dgm:cxn modelId="{2174A68E-C1B2-4685-B7FE-98019AD18C8F}" type="presOf" srcId="{E6BCA3F0-0F05-46BF-BE80-C0544D1DA504}" destId="{ACC39D55-B6BE-4C5F-8FD6-A3E8D5E07B59}" srcOrd="0" destOrd="0" presId="urn:microsoft.com/office/officeart/2005/8/layout/process5"/>
    <dgm:cxn modelId="{EC008893-14B8-4969-880C-BE44B10D64BF}" type="presOf" srcId="{37889E61-9CF6-4C8E-9584-24A5977EBD15}" destId="{ECAA4B5B-0698-4AFA-96E6-77AE1D26B1FE}" srcOrd="0" destOrd="0" presId="urn:microsoft.com/office/officeart/2005/8/layout/process5"/>
    <dgm:cxn modelId="{21C7A695-AB1D-4966-B74C-26ADDF11AD30}" type="presOf" srcId="{1FED0922-E747-4A42-86AC-31BBF42836D8}" destId="{05D3B237-1464-40E6-90D7-8935B2A1A65B}" srcOrd="0" destOrd="0" presId="urn:microsoft.com/office/officeart/2005/8/layout/process5"/>
    <dgm:cxn modelId="{A387D19B-5B36-4333-BB38-7CC93A831AEF}" type="presOf" srcId="{6AC3E170-E94F-437E-8F93-593CF4C2985E}" destId="{34A2F61E-EA93-4228-B403-07590EF1548F}" srcOrd="1" destOrd="0" presId="urn:microsoft.com/office/officeart/2005/8/layout/process5"/>
    <dgm:cxn modelId="{825D2FA7-6F28-4024-AF8B-5639CFD32610}" type="presOf" srcId="{99FAC690-C9DB-4668-B91A-E97A39A3C7AD}" destId="{0699F314-5F01-47C8-9A58-F4E688FC29F9}" srcOrd="1" destOrd="0" presId="urn:microsoft.com/office/officeart/2005/8/layout/process5"/>
    <dgm:cxn modelId="{8032CFAC-3D7F-41DC-B5CF-CCD508111CCC}" type="presOf" srcId="{4BE593F2-54C4-45DD-B672-C6965A31B58B}" destId="{67084216-040B-42FF-92E0-479353BD38C3}" srcOrd="1" destOrd="0" presId="urn:microsoft.com/office/officeart/2005/8/layout/process5"/>
    <dgm:cxn modelId="{716B7CB0-5A5A-4ABD-A893-2F5C8B36BDA2}" type="presOf" srcId="{9635A717-162A-4432-84FA-F50E069D11AC}" destId="{741E5167-9599-498D-9E8F-4F7AED7BE6C1}" srcOrd="0" destOrd="0" presId="urn:microsoft.com/office/officeart/2005/8/layout/process5"/>
    <dgm:cxn modelId="{DB6EE5B2-22C5-4E22-83E3-95D4C8BDF33A}" type="presOf" srcId="{2FEBF32E-156F-48D1-B9D8-13CC56792E78}" destId="{5FD5BCC1-9E24-402A-B9A4-83A57EEA6166}" srcOrd="0" destOrd="0" presId="urn:microsoft.com/office/officeart/2005/8/layout/process5"/>
    <dgm:cxn modelId="{EBF538B7-5E9F-44C5-A2A6-130478CF4E22}" type="presOf" srcId="{10837E45-CE0C-4AF6-B0AB-8A9BA599909A}" destId="{991CCAB3-0275-4BB2-B40C-5F2AED018D7A}" srcOrd="0" destOrd="0" presId="urn:microsoft.com/office/officeart/2005/8/layout/process5"/>
    <dgm:cxn modelId="{46CA2BB8-F0AC-4606-BDE6-FEF946BF2DF3}" type="presOf" srcId="{2AF6AACC-7976-443F-BF63-E289E37A8BE3}" destId="{D5F9F8B9-B98C-452D-AFAB-EAA03B0B6352}" srcOrd="0" destOrd="0" presId="urn:microsoft.com/office/officeart/2005/8/layout/process5"/>
    <dgm:cxn modelId="{BFA3F3B9-1014-44DA-B507-D69D40E0D4B7}" srcId="{10837E45-CE0C-4AF6-B0AB-8A9BA599909A}" destId="{DFE7F47A-2661-4C02-ABA6-0729DE48DF09}" srcOrd="1" destOrd="0" parTransId="{74EB5B6E-638D-4F99-BDF7-3CD0147B0C4B}" sibTransId="{2F1AC477-98F6-49FF-94CC-01AA5A0D0C8F}"/>
    <dgm:cxn modelId="{65112FCB-382C-4225-A9D5-40920623EC4B}" type="presOf" srcId="{45A3EB4B-A1B4-4C6F-988D-74884EE91184}" destId="{532AC6A3-9D32-422A-8B50-C8B5D1ED0FFD}" srcOrd="0" destOrd="0" presId="urn:microsoft.com/office/officeart/2005/8/layout/process5"/>
    <dgm:cxn modelId="{FC04D1DD-8494-477F-8D06-20A601244BD2}" type="presOf" srcId="{6AD5B2D7-47EC-44D4-87BF-33560906A97C}" destId="{FA9C61A7-D71C-4E26-BB75-02F93EF1DA91}" srcOrd="0" destOrd="0" presId="urn:microsoft.com/office/officeart/2005/8/layout/process5"/>
    <dgm:cxn modelId="{31DFA6DE-4EB2-4532-B61A-2C08CDFF3785}" type="presOf" srcId="{54699652-4E6C-4265-B86F-8322C50ACD25}" destId="{AFD2A3DA-9219-481C-ADBF-4CD703894DB3}" srcOrd="0" destOrd="0" presId="urn:microsoft.com/office/officeart/2005/8/layout/process5"/>
    <dgm:cxn modelId="{58578AEB-C993-418B-BC78-96117C142244}" srcId="{10837E45-CE0C-4AF6-B0AB-8A9BA599909A}" destId="{FBEB8654-8C81-4799-994F-6DE9D2134DDA}" srcOrd="2" destOrd="0" parTransId="{FA53FD02-EA13-4A4A-AEA4-5A61FEAEB602}" sibTransId="{6AC3E170-E94F-437E-8F93-593CF4C2985E}"/>
    <dgm:cxn modelId="{95D6F6EC-EE58-4FC1-97E9-DEEBB1DF4B4E}" type="presOf" srcId="{82920B5D-7F10-4229-957F-13641689B1AD}" destId="{B6E4B580-6648-4508-913E-48247E654693}" srcOrd="0" destOrd="0" presId="urn:microsoft.com/office/officeart/2005/8/layout/process5"/>
    <dgm:cxn modelId="{3510B7F4-3462-4577-8655-47447313E43A}" type="presOf" srcId="{ED670C81-F8CD-4900-B977-7CFB3F8CC36A}" destId="{FED7D4CF-8D6F-4C60-AD50-09394EDB1804}" srcOrd="0" destOrd="0" presId="urn:microsoft.com/office/officeart/2005/8/layout/process5"/>
    <dgm:cxn modelId="{8D9B5FF7-1AAA-4A52-AF33-7F7EAE957AA5}" type="presOf" srcId="{3349DCE8-F2E5-4927-AA13-51308E5CFBDD}" destId="{9EAE9A4A-6072-48C2-B70E-9837032E9AC6}" srcOrd="0" destOrd="0" presId="urn:microsoft.com/office/officeart/2005/8/layout/process5"/>
    <dgm:cxn modelId="{D09D5BFA-8647-4524-97D8-6BF7512CB2AA}" srcId="{10837E45-CE0C-4AF6-B0AB-8A9BA599909A}" destId="{9635A717-162A-4432-84FA-F50E069D11AC}" srcOrd="10" destOrd="0" parTransId="{EF5383CD-2619-466F-8A7C-E1CA8B9549A3}" sibTransId="{54699652-4E6C-4265-B86F-8322C50ACD25}"/>
    <dgm:cxn modelId="{7CB386FF-64EB-4968-996B-DFC0D00FB741}" srcId="{10837E45-CE0C-4AF6-B0AB-8A9BA599909A}" destId="{37889E61-9CF6-4C8E-9584-24A5977EBD15}" srcOrd="5" destOrd="0" parTransId="{2C966710-37D9-48F1-AC20-05650AB51E4C}" sibTransId="{F3421664-0B09-46C7-9B69-B39CA10A80B9}"/>
    <dgm:cxn modelId="{E9F21892-ABF8-4E91-80BC-7C744B1EE98B}" type="presParOf" srcId="{991CCAB3-0275-4BB2-B40C-5F2AED018D7A}" destId="{654E8768-037C-49DE-A1DB-DE887DA31B0B}" srcOrd="0" destOrd="0" presId="urn:microsoft.com/office/officeart/2005/8/layout/process5"/>
    <dgm:cxn modelId="{29D80092-8453-426D-951F-E1A108F0D857}" type="presParOf" srcId="{991CCAB3-0275-4BB2-B40C-5F2AED018D7A}" destId="{5FD5BCC1-9E24-402A-B9A4-83A57EEA6166}" srcOrd="1" destOrd="0" presId="urn:microsoft.com/office/officeart/2005/8/layout/process5"/>
    <dgm:cxn modelId="{4D14A5B1-2457-49CB-93E9-DA917773C961}" type="presParOf" srcId="{5FD5BCC1-9E24-402A-B9A4-83A57EEA6166}" destId="{714A1E25-F9D5-4B0E-8634-F921E253E90D}" srcOrd="0" destOrd="0" presId="urn:microsoft.com/office/officeart/2005/8/layout/process5"/>
    <dgm:cxn modelId="{1C3CE309-B99E-473B-9D3A-4DE73C42825D}" type="presParOf" srcId="{991CCAB3-0275-4BB2-B40C-5F2AED018D7A}" destId="{CFFCBEBA-4E47-45C5-93CE-DCAB879DDAEB}" srcOrd="2" destOrd="0" presId="urn:microsoft.com/office/officeart/2005/8/layout/process5"/>
    <dgm:cxn modelId="{75EF833D-322E-4518-852B-14ED4945602A}" type="presParOf" srcId="{991CCAB3-0275-4BB2-B40C-5F2AED018D7A}" destId="{E6321012-EB24-4963-82D0-930510E4F6A2}" srcOrd="3" destOrd="0" presId="urn:microsoft.com/office/officeart/2005/8/layout/process5"/>
    <dgm:cxn modelId="{BB6C1B69-9643-4B2D-97CD-A1209B5CD744}" type="presParOf" srcId="{E6321012-EB24-4963-82D0-930510E4F6A2}" destId="{CFE6D574-6E5B-4E8C-92B7-D598193C9A7C}" srcOrd="0" destOrd="0" presId="urn:microsoft.com/office/officeart/2005/8/layout/process5"/>
    <dgm:cxn modelId="{D8495F9C-7301-4DFD-B2BC-12A96B6385D8}" type="presParOf" srcId="{991CCAB3-0275-4BB2-B40C-5F2AED018D7A}" destId="{215A2429-C01A-4AB5-B742-303D0E1532B6}" srcOrd="4" destOrd="0" presId="urn:microsoft.com/office/officeart/2005/8/layout/process5"/>
    <dgm:cxn modelId="{AD77A436-BC7A-466D-816E-65EA89C19625}" type="presParOf" srcId="{991CCAB3-0275-4BB2-B40C-5F2AED018D7A}" destId="{29D0EE36-F422-484A-85A6-285107F92C26}" srcOrd="5" destOrd="0" presId="urn:microsoft.com/office/officeart/2005/8/layout/process5"/>
    <dgm:cxn modelId="{28FB7098-6C2E-4D3C-9C2E-4CF3E5AA4E60}" type="presParOf" srcId="{29D0EE36-F422-484A-85A6-285107F92C26}" destId="{34A2F61E-EA93-4228-B403-07590EF1548F}" srcOrd="0" destOrd="0" presId="urn:microsoft.com/office/officeart/2005/8/layout/process5"/>
    <dgm:cxn modelId="{BB203243-FB3B-4601-B88B-BDA75609CEAA}" type="presParOf" srcId="{991CCAB3-0275-4BB2-B40C-5F2AED018D7A}" destId="{532AC6A3-9D32-422A-8B50-C8B5D1ED0FFD}" srcOrd="6" destOrd="0" presId="urn:microsoft.com/office/officeart/2005/8/layout/process5"/>
    <dgm:cxn modelId="{0B477A14-79CD-4401-A4AB-81F6925E5672}" type="presParOf" srcId="{991CCAB3-0275-4BB2-B40C-5F2AED018D7A}" destId="{5B2F4D73-29F1-4F2A-A88F-74479DE8360A}" srcOrd="7" destOrd="0" presId="urn:microsoft.com/office/officeart/2005/8/layout/process5"/>
    <dgm:cxn modelId="{C320D0BD-DCBE-44FB-BBF0-C5031C711B7B}" type="presParOf" srcId="{5B2F4D73-29F1-4F2A-A88F-74479DE8360A}" destId="{0699F314-5F01-47C8-9A58-F4E688FC29F9}" srcOrd="0" destOrd="0" presId="urn:microsoft.com/office/officeart/2005/8/layout/process5"/>
    <dgm:cxn modelId="{D3F7B897-CD53-4029-AA1E-075426BADAA4}" type="presParOf" srcId="{991CCAB3-0275-4BB2-B40C-5F2AED018D7A}" destId="{FA9C61A7-D71C-4E26-BB75-02F93EF1DA91}" srcOrd="8" destOrd="0" presId="urn:microsoft.com/office/officeart/2005/8/layout/process5"/>
    <dgm:cxn modelId="{BBE85C4B-E6D3-4E22-9458-8D3CE3A4FFF2}" type="presParOf" srcId="{991CCAB3-0275-4BB2-B40C-5F2AED018D7A}" destId="{D24DBE7C-E775-4D75-B363-11A5AAEABD64}" srcOrd="9" destOrd="0" presId="urn:microsoft.com/office/officeart/2005/8/layout/process5"/>
    <dgm:cxn modelId="{046202B6-2146-465F-8D4C-69BFD1084B90}" type="presParOf" srcId="{D24DBE7C-E775-4D75-B363-11A5AAEABD64}" destId="{EAE1A7D9-C57F-46E7-85FD-55036699664A}" srcOrd="0" destOrd="0" presId="urn:microsoft.com/office/officeart/2005/8/layout/process5"/>
    <dgm:cxn modelId="{20970DCC-D5AA-4E54-A84A-EFB3B8CE7369}" type="presParOf" srcId="{991CCAB3-0275-4BB2-B40C-5F2AED018D7A}" destId="{ECAA4B5B-0698-4AFA-96E6-77AE1D26B1FE}" srcOrd="10" destOrd="0" presId="urn:microsoft.com/office/officeart/2005/8/layout/process5"/>
    <dgm:cxn modelId="{5C86BCC4-3B5C-44FE-AC75-95ADCC1FD981}" type="presParOf" srcId="{991CCAB3-0275-4BB2-B40C-5F2AED018D7A}" destId="{DFDBDAD3-1419-46EC-BCFA-9A850044C4CD}" srcOrd="11" destOrd="0" presId="urn:microsoft.com/office/officeart/2005/8/layout/process5"/>
    <dgm:cxn modelId="{E12125C6-3563-4373-82BE-B05C9C743A01}" type="presParOf" srcId="{DFDBDAD3-1419-46EC-BCFA-9A850044C4CD}" destId="{0CDA5D5A-7C39-4EDE-B0AD-09ECB57E154A}" srcOrd="0" destOrd="0" presId="urn:microsoft.com/office/officeart/2005/8/layout/process5"/>
    <dgm:cxn modelId="{40C81719-C656-4C70-B613-6C3D47FAFCE0}" type="presParOf" srcId="{991CCAB3-0275-4BB2-B40C-5F2AED018D7A}" destId="{05D3B237-1464-40E6-90D7-8935B2A1A65B}" srcOrd="12" destOrd="0" presId="urn:microsoft.com/office/officeart/2005/8/layout/process5"/>
    <dgm:cxn modelId="{0EB30A2F-5317-41CC-B461-4093B65B6F99}" type="presParOf" srcId="{991CCAB3-0275-4BB2-B40C-5F2AED018D7A}" destId="{6E4F5563-286F-4CC2-B844-19D5160794B6}" srcOrd="13" destOrd="0" presId="urn:microsoft.com/office/officeart/2005/8/layout/process5"/>
    <dgm:cxn modelId="{8F8D6389-6BDE-4763-B517-62FE45552E7D}" type="presParOf" srcId="{6E4F5563-286F-4CC2-B844-19D5160794B6}" destId="{F280F5B7-F085-4852-988B-BDD7AADB5331}" srcOrd="0" destOrd="0" presId="urn:microsoft.com/office/officeart/2005/8/layout/process5"/>
    <dgm:cxn modelId="{ADE9992A-0AAA-4B5F-AC09-18BC7704D7E9}" type="presParOf" srcId="{991CCAB3-0275-4BB2-B40C-5F2AED018D7A}" destId="{D5F9F8B9-B98C-452D-AFAB-EAA03B0B6352}" srcOrd="14" destOrd="0" presId="urn:microsoft.com/office/officeart/2005/8/layout/process5"/>
    <dgm:cxn modelId="{18E91D1A-E045-4B1B-A31E-56B69D5D5453}" type="presParOf" srcId="{991CCAB3-0275-4BB2-B40C-5F2AED018D7A}" destId="{3E308776-9A91-45D1-825F-90292745A233}" srcOrd="15" destOrd="0" presId="urn:microsoft.com/office/officeart/2005/8/layout/process5"/>
    <dgm:cxn modelId="{B277590A-AB07-4241-B15C-185073D9610D}" type="presParOf" srcId="{3E308776-9A91-45D1-825F-90292745A233}" destId="{67084216-040B-42FF-92E0-479353BD38C3}" srcOrd="0" destOrd="0" presId="urn:microsoft.com/office/officeart/2005/8/layout/process5"/>
    <dgm:cxn modelId="{2962068A-9FD8-4E31-9C91-FF15BEA288DD}" type="presParOf" srcId="{991CCAB3-0275-4BB2-B40C-5F2AED018D7A}" destId="{ACC39D55-B6BE-4C5F-8FD6-A3E8D5E07B59}" srcOrd="16" destOrd="0" presId="urn:microsoft.com/office/officeart/2005/8/layout/process5"/>
    <dgm:cxn modelId="{3AEFB321-5DB8-44E1-8FD5-83468F3B12FA}" type="presParOf" srcId="{991CCAB3-0275-4BB2-B40C-5F2AED018D7A}" destId="{B6E4B580-6648-4508-913E-48247E654693}" srcOrd="17" destOrd="0" presId="urn:microsoft.com/office/officeart/2005/8/layout/process5"/>
    <dgm:cxn modelId="{3CE0A82B-D338-4B91-87A6-721961FE2860}" type="presParOf" srcId="{B6E4B580-6648-4508-913E-48247E654693}" destId="{2998E088-7BFD-4AB6-8AC0-B592FB9E3E36}" srcOrd="0" destOrd="0" presId="urn:microsoft.com/office/officeart/2005/8/layout/process5"/>
    <dgm:cxn modelId="{CBAF60FF-1424-49D1-A418-481715EB8ED8}" type="presParOf" srcId="{991CCAB3-0275-4BB2-B40C-5F2AED018D7A}" destId="{FED7D4CF-8D6F-4C60-AD50-09394EDB1804}" srcOrd="18" destOrd="0" presId="urn:microsoft.com/office/officeart/2005/8/layout/process5"/>
    <dgm:cxn modelId="{86AEE622-2612-48D8-BC11-9A4C5572018C}" type="presParOf" srcId="{991CCAB3-0275-4BB2-B40C-5F2AED018D7A}" destId="{014CB7E0-7DED-4E65-85C7-B662D8910863}" srcOrd="19" destOrd="0" presId="urn:microsoft.com/office/officeart/2005/8/layout/process5"/>
    <dgm:cxn modelId="{C39E9FC4-D7D9-40F1-BD12-E20EC4831865}" type="presParOf" srcId="{014CB7E0-7DED-4E65-85C7-B662D8910863}" destId="{8068B149-DBCC-4BF4-9263-5EEF45987D35}" srcOrd="0" destOrd="0" presId="urn:microsoft.com/office/officeart/2005/8/layout/process5"/>
    <dgm:cxn modelId="{E4E4F843-2785-4A5D-964E-D39A4D810B92}" type="presParOf" srcId="{991CCAB3-0275-4BB2-B40C-5F2AED018D7A}" destId="{741E5167-9599-498D-9E8F-4F7AED7BE6C1}" srcOrd="20" destOrd="0" presId="urn:microsoft.com/office/officeart/2005/8/layout/process5"/>
    <dgm:cxn modelId="{9BEDD150-1891-4923-8642-DE0C9CEE4EA4}" type="presParOf" srcId="{991CCAB3-0275-4BB2-B40C-5F2AED018D7A}" destId="{AFD2A3DA-9219-481C-ADBF-4CD703894DB3}" srcOrd="21" destOrd="0" presId="urn:microsoft.com/office/officeart/2005/8/layout/process5"/>
    <dgm:cxn modelId="{4B0AF6AC-BCB3-47FB-A624-AAC944794A84}" type="presParOf" srcId="{AFD2A3DA-9219-481C-ADBF-4CD703894DB3}" destId="{5CA4A117-A1FF-46AA-865A-227DF4444ED5}" srcOrd="0" destOrd="0" presId="urn:microsoft.com/office/officeart/2005/8/layout/process5"/>
    <dgm:cxn modelId="{3AED55DD-F54E-4F7B-9910-E2D6B11FFA52}" type="presParOf" srcId="{991CCAB3-0275-4BB2-B40C-5F2AED018D7A}" destId="{9EAE9A4A-6072-48C2-B70E-9837032E9AC6}" srcOrd="2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DF35E2D-A8AF-4135-AA19-BFC896A57A5B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9CDC6747-2A78-4C3E-AACA-13A35B9A6C3A}">
      <dgm:prSet phldrT="[Text]"/>
      <dgm:spPr/>
      <dgm:t>
        <a:bodyPr/>
        <a:lstStyle/>
        <a:p>
          <a:r>
            <a:rPr lang="en-US" dirty="0"/>
            <a:t>Data Collection</a:t>
          </a:r>
        </a:p>
      </dgm:t>
    </dgm:pt>
    <dgm:pt modelId="{CB5A990B-0057-4A78-BAFC-C3F605899021}" type="parTrans" cxnId="{362DD1AB-28F7-421E-A628-138DADB202FD}">
      <dgm:prSet/>
      <dgm:spPr/>
      <dgm:t>
        <a:bodyPr/>
        <a:lstStyle/>
        <a:p>
          <a:endParaRPr lang="en-US"/>
        </a:p>
      </dgm:t>
    </dgm:pt>
    <dgm:pt modelId="{A951993E-910C-4096-934D-75AB507D2FDA}" type="sibTrans" cxnId="{362DD1AB-28F7-421E-A628-138DADB202FD}">
      <dgm:prSet/>
      <dgm:spPr/>
      <dgm:t>
        <a:bodyPr/>
        <a:lstStyle/>
        <a:p>
          <a:endParaRPr lang="en-US"/>
        </a:p>
      </dgm:t>
    </dgm:pt>
    <dgm:pt modelId="{27558668-DB18-4FE1-880F-1F209D9E8803}">
      <dgm:prSet phldrT="[Text]"/>
      <dgm:spPr/>
      <dgm:t>
        <a:bodyPr/>
        <a:lstStyle/>
        <a:p>
          <a:r>
            <a:rPr lang="en-US" dirty="0"/>
            <a:t>Estimation</a:t>
          </a:r>
        </a:p>
        <a:p>
          <a:r>
            <a:rPr lang="en-US" dirty="0"/>
            <a:t>(training)</a:t>
          </a:r>
        </a:p>
      </dgm:t>
    </dgm:pt>
    <dgm:pt modelId="{98F53ACA-65BF-429E-BF1B-5F46BA10C69E}" type="parTrans" cxnId="{0368E739-96DC-4E4A-9B74-FBDBC310A5FB}">
      <dgm:prSet/>
      <dgm:spPr/>
      <dgm:t>
        <a:bodyPr/>
        <a:lstStyle/>
        <a:p>
          <a:endParaRPr lang="en-US"/>
        </a:p>
      </dgm:t>
    </dgm:pt>
    <dgm:pt modelId="{45B440C7-EC6D-4835-8F77-D4BB07E8D9CD}" type="sibTrans" cxnId="{0368E739-96DC-4E4A-9B74-FBDBC310A5FB}">
      <dgm:prSet/>
      <dgm:spPr/>
      <dgm:t>
        <a:bodyPr/>
        <a:lstStyle/>
        <a:p>
          <a:endParaRPr lang="en-US"/>
        </a:p>
      </dgm:t>
    </dgm:pt>
    <dgm:pt modelId="{F83530EB-39B7-44BB-93F4-1B5B524A370B}">
      <dgm:prSet phldrT="[Text]"/>
      <dgm:spPr/>
      <dgm:t>
        <a:bodyPr/>
        <a:lstStyle/>
        <a:p>
          <a:r>
            <a:rPr lang="en-US" dirty="0"/>
            <a:t>Validation</a:t>
          </a:r>
        </a:p>
        <a:p>
          <a:r>
            <a:rPr lang="en-US" dirty="0"/>
            <a:t>(testing)</a:t>
          </a:r>
        </a:p>
      </dgm:t>
    </dgm:pt>
    <dgm:pt modelId="{E4606701-40B6-43A9-B172-93AF16F2F6D0}" type="parTrans" cxnId="{0762F5C9-89DE-4862-8E69-A51376068073}">
      <dgm:prSet/>
      <dgm:spPr/>
      <dgm:t>
        <a:bodyPr/>
        <a:lstStyle/>
        <a:p>
          <a:endParaRPr lang="en-US"/>
        </a:p>
      </dgm:t>
    </dgm:pt>
    <dgm:pt modelId="{33658DA8-ECF9-4428-BD8C-6C83947AD50A}" type="sibTrans" cxnId="{0762F5C9-89DE-4862-8E69-A51376068073}">
      <dgm:prSet/>
      <dgm:spPr/>
      <dgm:t>
        <a:bodyPr/>
        <a:lstStyle/>
        <a:p>
          <a:endParaRPr lang="en-US" dirty="0"/>
        </a:p>
      </dgm:t>
    </dgm:pt>
    <dgm:pt modelId="{6A2053A4-9A06-4667-9ED9-ADA82EAFFA4E}">
      <dgm:prSet phldrT="[Text]"/>
      <dgm:spPr/>
      <dgm:t>
        <a:bodyPr/>
        <a:lstStyle/>
        <a:p>
          <a:r>
            <a:rPr lang="en-US" dirty="0"/>
            <a:t>Domain Assumption Elicitation</a:t>
          </a:r>
        </a:p>
      </dgm:t>
    </dgm:pt>
    <dgm:pt modelId="{B0595638-FF04-47C1-86E0-A6AF21A825B1}" type="parTrans" cxnId="{E8AAA05B-FCA1-4547-9CFF-78F1FBA44419}">
      <dgm:prSet/>
      <dgm:spPr/>
      <dgm:t>
        <a:bodyPr/>
        <a:lstStyle/>
        <a:p>
          <a:endParaRPr lang="en-US"/>
        </a:p>
      </dgm:t>
    </dgm:pt>
    <dgm:pt modelId="{C96C160C-D05E-4D28-B2BB-F5540C8F4CD3}" type="sibTrans" cxnId="{E8AAA05B-FCA1-4547-9CFF-78F1FBA44419}">
      <dgm:prSet/>
      <dgm:spPr/>
      <dgm:t>
        <a:bodyPr/>
        <a:lstStyle/>
        <a:p>
          <a:endParaRPr lang="en-US"/>
        </a:p>
      </dgm:t>
    </dgm:pt>
    <dgm:pt modelId="{72D0F0B8-0655-4024-B075-00B5CE13DCC8}">
      <dgm:prSet phldrT="[Text]"/>
      <dgm:spPr/>
      <dgm:t>
        <a:bodyPr/>
        <a:lstStyle/>
        <a:p>
          <a:r>
            <a:rPr lang="en-US" dirty="0"/>
            <a:t>Identification</a:t>
          </a:r>
        </a:p>
      </dgm:t>
    </dgm:pt>
    <dgm:pt modelId="{D2AF115A-DA75-4CEC-9BC2-4ED9AD414D5C}" type="parTrans" cxnId="{220E1223-4A58-4BAA-89BF-A9862837EF74}">
      <dgm:prSet/>
      <dgm:spPr/>
      <dgm:t>
        <a:bodyPr/>
        <a:lstStyle/>
        <a:p>
          <a:endParaRPr lang="en-US"/>
        </a:p>
      </dgm:t>
    </dgm:pt>
    <dgm:pt modelId="{51FDABBA-67C5-4310-B1DE-A1969221DC21}" type="sibTrans" cxnId="{220E1223-4A58-4BAA-89BF-A9862837EF74}">
      <dgm:prSet/>
      <dgm:spPr/>
      <dgm:t>
        <a:bodyPr/>
        <a:lstStyle/>
        <a:p>
          <a:endParaRPr lang="en-US"/>
        </a:p>
      </dgm:t>
    </dgm:pt>
    <dgm:pt modelId="{15306B5C-DAB2-45D2-BCFD-CFC52F1AE132}">
      <dgm:prSet phldrT="[Text]"/>
      <dgm:spPr/>
      <dgm:t>
        <a:bodyPr/>
        <a:lstStyle/>
        <a:p>
          <a:r>
            <a:rPr lang="en-US" dirty="0"/>
            <a:t>Inference (Confidence Intervals)</a:t>
          </a:r>
        </a:p>
      </dgm:t>
    </dgm:pt>
    <dgm:pt modelId="{1A7B73FA-BE48-48FD-B76C-EF40B9CA7E8E}" type="parTrans" cxnId="{80D121EE-3763-43FB-89D9-111D20ADA4E8}">
      <dgm:prSet/>
      <dgm:spPr/>
      <dgm:t>
        <a:bodyPr/>
        <a:lstStyle/>
        <a:p>
          <a:endParaRPr lang="en-US"/>
        </a:p>
      </dgm:t>
    </dgm:pt>
    <dgm:pt modelId="{FADB9E2C-9799-4081-8308-A346A6934679}" type="sibTrans" cxnId="{80D121EE-3763-43FB-89D9-111D20ADA4E8}">
      <dgm:prSet/>
      <dgm:spPr/>
      <dgm:t>
        <a:bodyPr/>
        <a:lstStyle/>
        <a:p>
          <a:endParaRPr lang="en-US"/>
        </a:p>
      </dgm:t>
    </dgm:pt>
    <dgm:pt modelId="{2560291F-2BF3-4135-9D37-FA67B2136D23}" type="pres">
      <dgm:prSet presAssocID="{EDF35E2D-A8AF-4135-AA19-BFC896A57A5B}" presName="Name0" presStyleCnt="0">
        <dgm:presLayoutVars>
          <dgm:dir/>
          <dgm:resizeHandles val="exact"/>
        </dgm:presLayoutVars>
      </dgm:prSet>
      <dgm:spPr/>
    </dgm:pt>
    <dgm:pt modelId="{41F773A9-1471-4111-97A7-6B9FD63CBD28}" type="pres">
      <dgm:prSet presAssocID="{9CDC6747-2A78-4C3E-AACA-13A35B9A6C3A}" presName="node" presStyleLbl="node1" presStyleIdx="0" presStyleCnt="6">
        <dgm:presLayoutVars>
          <dgm:bulletEnabled val="1"/>
        </dgm:presLayoutVars>
      </dgm:prSet>
      <dgm:spPr/>
    </dgm:pt>
    <dgm:pt modelId="{799C908E-7728-490F-98A4-EA8DFE6F5AEA}" type="pres">
      <dgm:prSet presAssocID="{A951993E-910C-4096-934D-75AB507D2FDA}" presName="sibTrans" presStyleLbl="sibTrans2D1" presStyleIdx="0" presStyleCnt="5"/>
      <dgm:spPr/>
    </dgm:pt>
    <dgm:pt modelId="{55512C91-C1B1-437C-BB17-E76D8CA49835}" type="pres">
      <dgm:prSet presAssocID="{A951993E-910C-4096-934D-75AB507D2FDA}" presName="connectorText" presStyleLbl="sibTrans2D1" presStyleIdx="0" presStyleCnt="5"/>
      <dgm:spPr/>
    </dgm:pt>
    <dgm:pt modelId="{B442865C-6E12-4B99-B12E-2B98F4ABF26F}" type="pres">
      <dgm:prSet presAssocID="{6A2053A4-9A06-4667-9ED9-ADA82EAFFA4E}" presName="node" presStyleLbl="node1" presStyleIdx="1" presStyleCnt="6">
        <dgm:presLayoutVars>
          <dgm:bulletEnabled val="1"/>
        </dgm:presLayoutVars>
      </dgm:prSet>
      <dgm:spPr/>
    </dgm:pt>
    <dgm:pt modelId="{A585E2D5-DDC0-4089-A298-ABF36AF7F087}" type="pres">
      <dgm:prSet presAssocID="{C96C160C-D05E-4D28-B2BB-F5540C8F4CD3}" presName="sibTrans" presStyleLbl="sibTrans2D1" presStyleIdx="1" presStyleCnt="5"/>
      <dgm:spPr/>
    </dgm:pt>
    <dgm:pt modelId="{07CAA293-5835-4256-B953-068439889290}" type="pres">
      <dgm:prSet presAssocID="{C96C160C-D05E-4D28-B2BB-F5540C8F4CD3}" presName="connectorText" presStyleLbl="sibTrans2D1" presStyleIdx="1" presStyleCnt="5"/>
      <dgm:spPr/>
    </dgm:pt>
    <dgm:pt modelId="{E3522795-F8BD-4306-B33A-92C194C4F8CD}" type="pres">
      <dgm:prSet presAssocID="{72D0F0B8-0655-4024-B075-00B5CE13DCC8}" presName="node" presStyleLbl="node1" presStyleIdx="2" presStyleCnt="6">
        <dgm:presLayoutVars>
          <dgm:bulletEnabled val="1"/>
        </dgm:presLayoutVars>
      </dgm:prSet>
      <dgm:spPr/>
    </dgm:pt>
    <dgm:pt modelId="{801E1E22-F6A5-4323-9DD4-C2A69D36E838}" type="pres">
      <dgm:prSet presAssocID="{51FDABBA-67C5-4310-B1DE-A1969221DC21}" presName="sibTrans" presStyleLbl="sibTrans2D1" presStyleIdx="2" presStyleCnt="5"/>
      <dgm:spPr/>
    </dgm:pt>
    <dgm:pt modelId="{AE8403F7-B9CA-435A-B16F-9162ED7355D0}" type="pres">
      <dgm:prSet presAssocID="{51FDABBA-67C5-4310-B1DE-A1969221DC21}" presName="connectorText" presStyleLbl="sibTrans2D1" presStyleIdx="2" presStyleCnt="5"/>
      <dgm:spPr/>
    </dgm:pt>
    <dgm:pt modelId="{A9BB5528-3C8B-471C-AFE5-6BBABEE59A99}" type="pres">
      <dgm:prSet presAssocID="{27558668-DB18-4FE1-880F-1F209D9E8803}" presName="node" presStyleLbl="node1" presStyleIdx="3" presStyleCnt="6">
        <dgm:presLayoutVars>
          <dgm:bulletEnabled val="1"/>
        </dgm:presLayoutVars>
      </dgm:prSet>
      <dgm:spPr/>
    </dgm:pt>
    <dgm:pt modelId="{760FDF7C-315E-4776-A79F-0F13930FA5A4}" type="pres">
      <dgm:prSet presAssocID="{45B440C7-EC6D-4835-8F77-D4BB07E8D9CD}" presName="sibTrans" presStyleLbl="sibTrans2D1" presStyleIdx="3" presStyleCnt="5"/>
      <dgm:spPr/>
    </dgm:pt>
    <dgm:pt modelId="{97A784FF-D1A7-483A-A349-4B24C82B8F01}" type="pres">
      <dgm:prSet presAssocID="{45B440C7-EC6D-4835-8F77-D4BB07E8D9CD}" presName="connectorText" presStyleLbl="sibTrans2D1" presStyleIdx="3" presStyleCnt="5"/>
      <dgm:spPr/>
    </dgm:pt>
    <dgm:pt modelId="{3A292899-D4CB-4480-B98D-1DC97DF151C9}" type="pres">
      <dgm:prSet presAssocID="{F83530EB-39B7-44BB-93F4-1B5B524A370B}" presName="node" presStyleLbl="node1" presStyleIdx="4" presStyleCnt="6">
        <dgm:presLayoutVars>
          <dgm:bulletEnabled val="1"/>
        </dgm:presLayoutVars>
      </dgm:prSet>
      <dgm:spPr/>
    </dgm:pt>
    <dgm:pt modelId="{AA200D7D-BED0-460F-A349-78A142A5323C}" type="pres">
      <dgm:prSet presAssocID="{33658DA8-ECF9-4428-BD8C-6C83947AD50A}" presName="sibTrans" presStyleLbl="sibTrans2D1" presStyleIdx="4" presStyleCnt="5" custAng="5400000" custLinFactX="128541" custLinFactY="100000" custLinFactNeighborX="200000" custLinFactNeighborY="127277"/>
      <dgm:spPr/>
    </dgm:pt>
    <dgm:pt modelId="{AC8DF10C-18AF-43FB-B1A1-1AC7E4CED0FA}" type="pres">
      <dgm:prSet presAssocID="{33658DA8-ECF9-4428-BD8C-6C83947AD50A}" presName="connectorText" presStyleLbl="sibTrans2D1" presStyleIdx="4" presStyleCnt="5"/>
      <dgm:spPr/>
    </dgm:pt>
    <dgm:pt modelId="{14ADAECA-3C71-4955-B41F-F9FF7C3FCD9A}" type="pres">
      <dgm:prSet presAssocID="{15306B5C-DAB2-45D2-BCFD-CFC52F1AE132}" presName="node" presStyleLbl="node1" presStyleIdx="5" presStyleCnt="6">
        <dgm:presLayoutVars>
          <dgm:bulletEnabled val="1"/>
        </dgm:presLayoutVars>
      </dgm:prSet>
      <dgm:spPr/>
    </dgm:pt>
  </dgm:ptLst>
  <dgm:cxnLst>
    <dgm:cxn modelId="{AB1C920C-6E73-4AAE-A368-211154E04618}" type="presOf" srcId="{72D0F0B8-0655-4024-B075-00B5CE13DCC8}" destId="{E3522795-F8BD-4306-B33A-92C194C4F8CD}" srcOrd="0" destOrd="0" presId="urn:microsoft.com/office/officeart/2005/8/layout/process1"/>
    <dgm:cxn modelId="{C5F19F11-B126-46CB-A3A8-64F0CC0ADD7E}" type="presOf" srcId="{27558668-DB18-4FE1-880F-1F209D9E8803}" destId="{A9BB5528-3C8B-471C-AFE5-6BBABEE59A99}" srcOrd="0" destOrd="0" presId="urn:microsoft.com/office/officeart/2005/8/layout/process1"/>
    <dgm:cxn modelId="{220E1223-4A58-4BAA-89BF-A9862837EF74}" srcId="{EDF35E2D-A8AF-4135-AA19-BFC896A57A5B}" destId="{72D0F0B8-0655-4024-B075-00B5CE13DCC8}" srcOrd="2" destOrd="0" parTransId="{D2AF115A-DA75-4CEC-9BC2-4ED9AD414D5C}" sibTransId="{51FDABBA-67C5-4310-B1DE-A1969221DC21}"/>
    <dgm:cxn modelId="{48F6E124-4D81-4753-9ABE-F4CFDA134B46}" type="presOf" srcId="{33658DA8-ECF9-4428-BD8C-6C83947AD50A}" destId="{AC8DF10C-18AF-43FB-B1A1-1AC7E4CED0FA}" srcOrd="1" destOrd="0" presId="urn:microsoft.com/office/officeart/2005/8/layout/process1"/>
    <dgm:cxn modelId="{2DFB5327-9A8A-4CE9-861B-26704B6530CB}" type="presOf" srcId="{33658DA8-ECF9-4428-BD8C-6C83947AD50A}" destId="{AA200D7D-BED0-460F-A349-78A142A5323C}" srcOrd="0" destOrd="0" presId="urn:microsoft.com/office/officeart/2005/8/layout/process1"/>
    <dgm:cxn modelId="{0368E739-96DC-4E4A-9B74-FBDBC310A5FB}" srcId="{EDF35E2D-A8AF-4135-AA19-BFC896A57A5B}" destId="{27558668-DB18-4FE1-880F-1F209D9E8803}" srcOrd="3" destOrd="0" parTransId="{98F53ACA-65BF-429E-BF1B-5F46BA10C69E}" sibTransId="{45B440C7-EC6D-4835-8F77-D4BB07E8D9CD}"/>
    <dgm:cxn modelId="{E8AAA05B-FCA1-4547-9CFF-78F1FBA44419}" srcId="{EDF35E2D-A8AF-4135-AA19-BFC896A57A5B}" destId="{6A2053A4-9A06-4667-9ED9-ADA82EAFFA4E}" srcOrd="1" destOrd="0" parTransId="{B0595638-FF04-47C1-86E0-A6AF21A825B1}" sibTransId="{C96C160C-D05E-4D28-B2BB-F5540C8F4CD3}"/>
    <dgm:cxn modelId="{8C8EAB62-BAC8-4C99-904D-15CE734640BA}" type="presOf" srcId="{A951993E-910C-4096-934D-75AB507D2FDA}" destId="{799C908E-7728-490F-98A4-EA8DFE6F5AEA}" srcOrd="0" destOrd="0" presId="urn:microsoft.com/office/officeart/2005/8/layout/process1"/>
    <dgm:cxn modelId="{29A1A36E-D23C-4150-82FC-42006F12487C}" type="presOf" srcId="{9CDC6747-2A78-4C3E-AACA-13A35B9A6C3A}" destId="{41F773A9-1471-4111-97A7-6B9FD63CBD28}" srcOrd="0" destOrd="0" presId="urn:microsoft.com/office/officeart/2005/8/layout/process1"/>
    <dgm:cxn modelId="{5CF2907B-712A-42A0-AC7A-F533A1124954}" type="presOf" srcId="{45B440C7-EC6D-4835-8F77-D4BB07E8D9CD}" destId="{760FDF7C-315E-4776-A79F-0F13930FA5A4}" srcOrd="0" destOrd="0" presId="urn:microsoft.com/office/officeart/2005/8/layout/process1"/>
    <dgm:cxn modelId="{FB85567E-B13E-49A1-909C-530548C74236}" type="presOf" srcId="{EDF35E2D-A8AF-4135-AA19-BFC896A57A5B}" destId="{2560291F-2BF3-4135-9D37-FA67B2136D23}" srcOrd="0" destOrd="0" presId="urn:microsoft.com/office/officeart/2005/8/layout/process1"/>
    <dgm:cxn modelId="{8D6AD985-C592-4F48-A1FA-8DABBFC94240}" type="presOf" srcId="{51FDABBA-67C5-4310-B1DE-A1969221DC21}" destId="{AE8403F7-B9CA-435A-B16F-9162ED7355D0}" srcOrd="1" destOrd="0" presId="urn:microsoft.com/office/officeart/2005/8/layout/process1"/>
    <dgm:cxn modelId="{F1FA6A99-D3EB-4833-A5A4-E7BAF9DCBC1F}" type="presOf" srcId="{45B440C7-EC6D-4835-8F77-D4BB07E8D9CD}" destId="{97A784FF-D1A7-483A-A349-4B24C82B8F01}" srcOrd="1" destOrd="0" presId="urn:microsoft.com/office/officeart/2005/8/layout/process1"/>
    <dgm:cxn modelId="{29C6BBA5-98F7-4ED6-B82B-7389C7F5E20E}" type="presOf" srcId="{C96C160C-D05E-4D28-B2BB-F5540C8F4CD3}" destId="{07CAA293-5835-4256-B953-068439889290}" srcOrd="1" destOrd="0" presId="urn:microsoft.com/office/officeart/2005/8/layout/process1"/>
    <dgm:cxn modelId="{CF13EAA5-26A4-47EE-87A6-A474D00DA6F5}" type="presOf" srcId="{F83530EB-39B7-44BB-93F4-1B5B524A370B}" destId="{3A292899-D4CB-4480-B98D-1DC97DF151C9}" srcOrd="0" destOrd="0" presId="urn:microsoft.com/office/officeart/2005/8/layout/process1"/>
    <dgm:cxn modelId="{362DD1AB-28F7-421E-A628-138DADB202FD}" srcId="{EDF35E2D-A8AF-4135-AA19-BFC896A57A5B}" destId="{9CDC6747-2A78-4C3E-AACA-13A35B9A6C3A}" srcOrd="0" destOrd="0" parTransId="{CB5A990B-0057-4A78-BAFC-C3F605899021}" sibTransId="{A951993E-910C-4096-934D-75AB507D2FDA}"/>
    <dgm:cxn modelId="{E7BC88BF-77D0-47D4-B936-B09CCCAB9B81}" type="presOf" srcId="{C96C160C-D05E-4D28-B2BB-F5540C8F4CD3}" destId="{A585E2D5-DDC0-4089-A298-ABF36AF7F087}" srcOrd="0" destOrd="0" presId="urn:microsoft.com/office/officeart/2005/8/layout/process1"/>
    <dgm:cxn modelId="{455FA0C6-1E35-4C69-8BB7-3DD9722851DC}" type="presOf" srcId="{6A2053A4-9A06-4667-9ED9-ADA82EAFFA4E}" destId="{B442865C-6E12-4B99-B12E-2B98F4ABF26F}" srcOrd="0" destOrd="0" presId="urn:microsoft.com/office/officeart/2005/8/layout/process1"/>
    <dgm:cxn modelId="{0762F5C9-89DE-4862-8E69-A51376068073}" srcId="{EDF35E2D-A8AF-4135-AA19-BFC896A57A5B}" destId="{F83530EB-39B7-44BB-93F4-1B5B524A370B}" srcOrd="4" destOrd="0" parTransId="{E4606701-40B6-43A9-B172-93AF16F2F6D0}" sibTransId="{33658DA8-ECF9-4428-BD8C-6C83947AD50A}"/>
    <dgm:cxn modelId="{2153A7CE-5037-4604-96E8-C81DA9475422}" type="presOf" srcId="{15306B5C-DAB2-45D2-BCFD-CFC52F1AE132}" destId="{14ADAECA-3C71-4955-B41F-F9FF7C3FCD9A}" srcOrd="0" destOrd="0" presId="urn:microsoft.com/office/officeart/2005/8/layout/process1"/>
    <dgm:cxn modelId="{868DC3E4-C10B-4CDE-835B-63909FC21E32}" type="presOf" srcId="{A951993E-910C-4096-934D-75AB507D2FDA}" destId="{55512C91-C1B1-437C-BB17-E76D8CA49835}" srcOrd="1" destOrd="0" presId="urn:microsoft.com/office/officeart/2005/8/layout/process1"/>
    <dgm:cxn modelId="{7058FAE7-48C0-42B9-8FF8-317EB7EEE5BC}" type="presOf" srcId="{51FDABBA-67C5-4310-B1DE-A1969221DC21}" destId="{801E1E22-F6A5-4323-9DD4-C2A69D36E838}" srcOrd="0" destOrd="0" presId="urn:microsoft.com/office/officeart/2005/8/layout/process1"/>
    <dgm:cxn modelId="{80D121EE-3763-43FB-89D9-111D20ADA4E8}" srcId="{EDF35E2D-A8AF-4135-AA19-BFC896A57A5B}" destId="{15306B5C-DAB2-45D2-BCFD-CFC52F1AE132}" srcOrd="5" destOrd="0" parTransId="{1A7B73FA-BE48-48FD-B76C-EF40B9CA7E8E}" sibTransId="{FADB9E2C-9799-4081-8308-A346A6934679}"/>
    <dgm:cxn modelId="{65B43A54-B926-4C75-BA4F-DB3A878327ED}" type="presParOf" srcId="{2560291F-2BF3-4135-9D37-FA67B2136D23}" destId="{41F773A9-1471-4111-97A7-6B9FD63CBD28}" srcOrd="0" destOrd="0" presId="urn:microsoft.com/office/officeart/2005/8/layout/process1"/>
    <dgm:cxn modelId="{DD1F43CA-2328-4243-80A9-37EE979D34AE}" type="presParOf" srcId="{2560291F-2BF3-4135-9D37-FA67B2136D23}" destId="{799C908E-7728-490F-98A4-EA8DFE6F5AEA}" srcOrd="1" destOrd="0" presId="urn:microsoft.com/office/officeart/2005/8/layout/process1"/>
    <dgm:cxn modelId="{797005A3-095A-44DE-8AB6-A4EF73108ED9}" type="presParOf" srcId="{799C908E-7728-490F-98A4-EA8DFE6F5AEA}" destId="{55512C91-C1B1-437C-BB17-E76D8CA49835}" srcOrd="0" destOrd="0" presId="urn:microsoft.com/office/officeart/2005/8/layout/process1"/>
    <dgm:cxn modelId="{5A4BD7FE-4DE1-477A-AC2B-244A8801F5B6}" type="presParOf" srcId="{2560291F-2BF3-4135-9D37-FA67B2136D23}" destId="{B442865C-6E12-4B99-B12E-2B98F4ABF26F}" srcOrd="2" destOrd="0" presId="urn:microsoft.com/office/officeart/2005/8/layout/process1"/>
    <dgm:cxn modelId="{101AAF70-32B6-4B26-A9C9-52A111567745}" type="presParOf" srcId="{2560291F-2BF3-4135-9D37-FA67B2136D23}" destId="{A585E2D5-DDC0-4089-A298-ABF36AF7F087}" srcOrd="3" destOrd="0" presId="urn:microsoft.com/office/officeart/2005/8/layout/process1"/>
    <dgm:cxn modelId="{B67B641E-DCB6-469A-9DA7-2AC6686DA8DD}" type="presParOf" srcId="{A585E2D5-DDC0-4089-A298-ABF36AF7F087}" destId="{07CAA293-5835-4256-B953-068439889290}" srcOrd="0" destOrd="0" presId="urn:microsoft.com/office/officeart/2005/8/layout/process1"/>
    <dgm:cxn modelId="{30507ABE-CC0C-4705-9E4C-E1B4B3454789}" type="presParOf" srcId="{2560291F-2BF3-4135-9D37-FA67B2136D23}" destId="{E3522795-F8BD-4306-B33A-92C194C4F8CD}" srcOrd="4" destOrd="0" presId="urn:microsoft.com/office/officeart/2005/8/layout/process1"/>
    <dgm:cxn modelId="{86B83C8C-1767-4D63-8D3B-648F21ABAA5F}" type="presParOf" srcId="{2560291F-2BF3-4135-9D37-FA67B2136D23}" destId="{801E1E22-F6A5-4323-9DD4-C2A69D36E838}" srcOrd="5" destOrd="0" presId="urn:microsoft.com/office/officeart/2005/8/layout/process1"/>
    <dgm:cxn modelId="{2C788449-5953-446F-B67F-04DC62B60E42}" type="presParOf" srcId="{801E1E22-F6A5-4323-9DD4-C2A69D36E838}" destId="{AE8403F7-B9CA-435A-B16F-9162ED7355D0}" srcOrd="0" destOrd="0" presId="urn:microsoft.com/office/officeart/2005/8/layout/process1"/>
    <dgm:cxn modelId="{C8B28CC3-244C-4567-A5C2-0A926864DD47}" type="presParOf" srcId="{2560291F-2BF3-4135-9D37-FA67B2136D23}" destId="{A9BB5528-3C8B-471C-AFE5-6BBABEE59A99}" srcOrd="6" destOrd="0" presId="urn:microsoft.com/office/officeart/2005/8/layout/process1"/>
    <dgm:cxn modelId="{C7069980-91A5-4379-BF0F-2A0FB753B79A}" type="presParOf" srcId="{2560291F-2BF3-4135-9D37-FA67B2136D23}" destId="{760FDF7C-315E-4776-A79F-0F13930FA5A4}" srcOrd="7" destOrd="0" presId="urn:microsoft.com/office/officeart/2005/8/layout/process1"/>
    <dgm:cxn modelId="{2AEF3A2B-81C6-4355-B266-3CC1C7B1A9D6}" type="presParOf" srcId="{760FDF7C-315E-4776-A79F-0F13930FA5A4}" destId="{97A784FF-D1A7-483A-A349-4B24C82B8F01}" srcOrd="0" destOrd="0" presId="urn:microsoft.com/office/officeart/2005/8/layout/process1"/>
    <dgm:cxn modelId="{4809BEE7-48C6-4500-A45C-30DCBC00B6CE}" type="presParOf" srcId="{2560291F-2BF3-4135-9D37-FA67B2136D23}" destId="{3A292899-D4CB-4480-B98D-1DC97DF151C9}" srcOrd="8" destOrd="0" presId="urn:microsoft.com/office/officeart/2005/8/layout/process1"/>
    <dgm:cxn modelId="{3221F238-6910-49C5-8043-9AFA32E51DD7}" type="presParOf" srcId="{2560291F-2BF3-4135-9D37-FA67B2136D23}" destId="{AA200D7D-BED0-460F-A349-78A142A5323C}" srcOrd="9" destOrd="0" presId="urn:microsoft.com/office/officeart/2005/8/layout/process1"/>
    <dgm:cxn modelId="{F2C2A7A7-6351-4564-BDE8-37CC4639E603}" type="presParOf" srcId="{AA200D7D-BED0-460F-A349-78A142A5323C}" destId="{AC8DF10C-18AF-43FB-B1A1-1AC7E4CED0FA}" srcOrd="0" destOrd="0" presId="urn:microsoft.com/office/officeart/2005/8/layout/process1"/>
    <dgm:cxn modelId="{769B2DBF-47DC-4426-8C5B-1CD6282D3B07}" type="presParOf" srcId="{2560291F-2BF3-4135-9D37-FA67B2136D23}" destId="{14ADAECA-3C71-4955-B41F-F9FF7C3FCD9A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DF35E2D-A8AF-4135-AA19-BFC896A57A5B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9CDC6747-2A78-4C3E-AACA-13A35B9A6C3A}">
      <dgm:prSet phldrT="[Text]"/>
      <dgm:spPr/>
      <dgm:t>
        <a:bodyPr/>
        <a:lstStyle/>
        <a:p>
          <a:r>
            <a:rPr lang="en-US" dirty="0"/>
            <a:t>Data Collection</a:t>
          </a:r>
        </a:p>
      </dgm:t>
    </dgm:pt>
    <dgm:pt modelId="{CB5A990B-0057-4A78-BAFC-C3F605899021}" type="parTrans" cxnId="{362DD1AB-28F7-421E-A628-138DADB202FD}">
      <dgm:prSet/>
      <dgm:spPr/>
      <dgm:t>
        <a:bodyPr/>
        <a:lstStyle/>
        <a:p>
          <a:endParaRPr lang="en-US"/>
        </a:p>
      </dgm:t>
    </dgm:pt>
    <dgm:pt modelId="{A951993E-910C-4096-934D-75AB507D2FDA}" type="sibTrans" cxnId="{362DD1AB-28F7-421E-A628-138DADB202FD}">
      <dgm:prSet/>
      <dgm:spPr/>
      <dgm:t>
        <a:bodyPr/>
        <a:lstStyle/>
        <a:p>
          <a:endParaRPr lang="en-US"/>
        </a:p>
      </dgm:t>
    </dgm:pt>
    <dgm:pt modelId="{27558668-DB18-4FE1-880F-1F209D9E8803}">
      <dgm:prSet phldrT="[Text]"/>
      <dgm:spPr/>
      <dgm:t>
        <a:bodyPr/>
        <a:lstStyle/>
        <a:p>
          <a:r>
            <a:rPr lang="en-US" dirty="0"/>
            <a:t>Estimation</a:t>
          </a:r>
        </a:p>
        <a:p>
          <a:r>
            <a:rPr lang="en-US" dirty="0"/>
            <a:t>(training)</a:t>
          </a:r>
        </a:p>
      </dgm:t>
    </dgm:pt>
    <dgm:pt modelId="{98F53ACA-65BF-429E-BF1B-5F46BA10C69E}" type="parTrans" cxnId="{0368E739-96DC-4E4A-9B74-FBDBC310A5FB}">
      <dgm:prSet/>
      <dgm:spPr/>
      <dgm:t>
        <a:bodyPr/>
        <a:lstStyle/>
        <a:p>
          <a:endParaRPr lang="en-US"/>
        </a:p>
      </dgm:t>
    </dgm:pt>
    <dgm:pt modelId="{45B440C7-EC6D-4835-8F77-D4BB07E8D9CD}" type="sibTrans" cxnId="{0368E739-96DC-4E4A-9B74-FBDBC310A5FB}">
      <dgm:prSet/>
      <dgm:spPr/>
      <dgm:t>
        <a:bodyPr/>
        <a:lstStyle/>
        <a:p>
          <a:endParaRPr lang="en-US"/>
        </a:p>
      </dgm:t>
    </dgm:pt>
    <dgm:pt modelId="{F83530EB-39B7-44BB-93F4-1B5B524A370B}">
      <dgm:prSet phldrT="[Text]"/>
      <dgm:spPr/>
      <dgm:t>
        <a:bodyPr/>
        <a:lstStyle/>
        <a:p>
          <a:r>
            <a:rPr lang="en-US" dirty="0"/>
            <a:t>Validation</a:t>
          </a:r>
        </a:p>
        <a:p>
          <a:r>
            <a:rPr lang="en-US" dirty="0"/>
            <a:t>(testing)</a:t>
          </a:r>
        </a:p>
      </dgm:t>
    </dgm:pt>
    <dgm:pt modelId="{E4606701-40B6-43A9-B172-93AF16F2F6D0}" type="parTrans" cxnId="{0762F5C9-89DE-4862-8E69-A51376068073}">
      <dgm:prSet/>
      <dgm:spPr/>
      <dgm:t>
        <a:bodyPr/>
        <a:lstStyle/>
        <a:p>
          <a:endParaRPr lang="en-US"/>
        </a:p>
      </dgm:t>
    </dgm:pt>
    <dgm:pt modelId="{33658DA8-ECF9-4428-BD8C-6C83947AD50A}" type="sibTrans" cxnId="{0762F5C9-89DE-4862-8E69-A51376068073}">
      <dgm:prSet/>
      <dgm:spPr/>
      <dgm:t>
        <a:bodyPr/>
        <a:lstStyle/>
        <a:p>
          <a:endParaRPr lang="en-US" dirty="0"/>
        </a:p>
      </dgm:t>
    </dgm:pt>
    <dgm:pt modelId="{6A2053A4-9A06-4667-9ED9-ADA82EAFFA4E}">
      <dgm:prSet phldrT="[Text]"/>
      <dgm:spPr/>
      <dgm:t>
        <a:bodyPr/>
        <a:lstStyle/>
        <a:p>
          <a:r>
            <a:rPr lang="en-US" dirty="0"/>
            <a:t>Domain Assumption Elicitation</a:t>
          </a:r>
        </a:p>
      </dgm:t>
    </dgm:pt>
    <dgm:pt modelId="{B0595638-FF04-47C1-86E0-A6AF21A825B1}" type="parTrans" cxnId="{E8AAA05B-FCA1-4547-9CFF-78F1FBA44419}">
      <dgm:prSet/>
      <dgm:spPr/>
      <dgm:t>
        <a:bodyPr/>
        <a:lstStyle/>
        <a:p>
          <a:endParaRPr lang="en-US"/>
        </a:p>
      </dgm:t>
    </dgm:pt>
    <dgm:pt modelId="{C96C160C-D05E-4D28-B2BB-F5540C8F4CD3}" type="sibTrans" cxnId="{E8AAA05B-FCA1-4547-9CFF-78F1FBA44419}">
      <dgm:prSet/>
      <dgm:spPr/>
      <dgm:t>
        <a:bodyPr/>
        <a:lstStyle/>
        <a:p>
          <a:endParaRPr lang="en-US"/>
        </a:p>
      </dgm:t>
    </dgm:pt>
    <dgm:pt modelId="{72D0F0B8-0655-4024-B075-00B5CE13DCC8}">
      <dgm:prSet phldrT="[Text]"/>
      <dgm:spPr/>
      <dgm:t>
        <a:bodyPr/>
        <a:lstStyle/>
        <a:p>
          <a:r>
            <a:rPr lang="en-US" dirty="0"/>
            <a:t>Identification</a:t>
          </a:r>
        </a:p>
      </dgm:t>
    </dgm:pt>
    <dgm:pt modelId="{D2AF115A-DA75-4CEC-9BC2-4ED9AD414D5C}" type="parTrans" cxnId="{220E1223-4A58-4BAA-89BF-A9862837EF74}">
      <dgm:prSet/>
      <dgm:spPr/>
      <dgm:t>
        <a:bodyPr/>
        <a:lstStyle/>
        <a:p>
          <a:endParaRPr lang="en-US"/>
        </a:p>
      </dgm:t>
    </dgm:pt>
    <dgm:pt modelId="{51FDABBA-67C5-4310-B1DE-A1969221DC21}" type="sibTrans" cxnId="{220E1223-4A58-4BAA-89BF-A9862837EF74}">
      <dgm:prSet/>
      <dgm:spPr/>
      <dgm:t>
        <a:bodyPr/>
        <a:lstStyle/>
        <a:p>
          <a:endParaRPr lang="en-US"/>
        </a:p>
      </dgm:t>
    </dgm:pt>
    <dgm:pt modelId="{15306B5C-DAB2-45D2-BCFD-CFC52F1AE132}">
      <dgm:prSet phldrT="[Text]"/>
      <dgm:spPr/>
      <dgm:t>
        <a:bodyPr/>
        <a:lstStyle/>
        <a:p>
          <a:r>
            <a:rPr lang="en-US" dirty="0"/>
            <a:t>Inference (Confidence Intervals)</a:t>
          </a:r>
        </a:p>
      </dgm:t>
    </dgm:pt>
    <dgm:pt modelId="{1A7B73FA-BE48-48FD-B76C-EF40B9CA7E8E}" type="parTrans" cxnId="{80D121EE-3763-43FB-89D9-111D20ADA4E8}">
      <dgm:prSet/>
      <dgm:spPr/>
      <dgm:t>
        <a:bodyPr/>
        <a:lstStyle/>
        <a:p>
          <a:endParaRPr lang="en-US"/>
        </a:p>
      </dgm:t>
    </dgm:pt>
    <dgm:pt modelId="{FADB9E2C-9799-4081-8308-A346A6934679}" type="sibTrans" cxnId="{80D121EE-3763-43FB-89D9-111D20ADA4E8}">
      <dgm:prSet/>
      <dgm:spPr/>
      <dgm:t>
        <a:bodyPr/>
        <a:lstStyle/>
        <a:p>
          <a:endParaRPr lang="en-US"/>
        </a:p>
      </dgm:t>
    </dgm:pt>
    <dgm:pt modelId="{2560291F-2BF3-4135-9D37-FA67B2136D23}" type="pres">
      <dgm:prSet presAssocID="{EDF35E2D-A8AF-4135-AA19-BFC896A57A5B}" presName="Name0" presStyleCnt="0">
        <dgm:presLayoutVars>
          <dgm:dir/>
          <dgm:resizeHandles val="exact"/>
        </dgm:presLayoutVars>
      </dgm:prSet>
      <dgm:spPr/>
    </dgm:pt>
    <dgm:pt modelId="{41F773A9-1471-4111-97A7-6B9FD63CBD28}" type="pres">
      <dgm:prSet presAssocID="{9CDC6747-2A78-4C3E-AACA-13A35B9A6C3A}" presName="node" presStyleLbl="node1" presStyleIdx="0" presStyleCnt="6">
        <dgm:presLayoutVars>
          <dgm:bulletEnabled val="1"/>
        </dgm:presLayoutVars>
      </dgm:prSet>
      <dgm:spPr/>
    </dgm:pt>
    <dgm:pt modelId="{799C908E-7728-490F-98A4-EA8DFE6F5AEA}" type="pres">
      <dgm:prSet presAssocID="{A951993E-910C-4096-934D-75AB507D2FDA}" presName="sibTrans" presStyleLbl="sibTrans2D1" presStyleIdx="0" presStyleCnt="5"/>
      <dgm:spPr/>
    </dgm:pt>
    <dgm:pt modelId="{55512C91-C1B1-437C-BB17-E76D8CA49835}" type="pres">
      <dgm:prSet presAssocID="{A951993E-910C-4096-934D-75AB507D2FDA}" presName="connectorText" presStyleLbl="sibTrans2D1" presStyleIdx="0" presStyleCnt="5"/>
      <dgm:spPr/>
    </dgm:pt>
    <dgm:pt modelId="{B442865C-6E12-4B99-B12E-2B98F4ABF26F}" type="pres">
      <dgm:prSet presAssocID="{6A2053A4-9A06-4667-9ED9-ADA82EAFFA4E}" presName="node" presStyleLbl="node1" presStyleIdx="1" presStyleCnt="6">
        <dgm:presLayoutVars>
          <dgm:bulletEnabled val="1"/>
        </dgm:presLayoutVars>
      </dgm:prSet>
      <dgm:spPr/>
    </dgm:pt>
    <dgm:pt modelId="{A585E2D5-DDC0-4089-A298-ABF36AF7F087}" type="pres">
      <dgm:prSet presAssocID="{C96C160C-D05E-4D28-B2BB-F5540C8F4CD3}" presName="sibTrans" presStyleLbl="sibTrans2D1" presStyleIdx="1" presStyleCnt="5"/>
      <dgm:spPr/>
    </dgm:pt>
    <dgm:pt modelId="{07CAA293-5835-4256-B953-068439889290}" type="pres">
      <dgm:prSet presAssocID="{C96C160C-D05E-4D28-B2BB-F5540C8F4CD3}" presName="connectorText" presStyleLbl="sibTrans2D1" presStyleIdx="1" presStyleCnt="5"/>
      <dgm:spPr/>
    </dgm:pt>
    <dgm:pt modelId="{E3522795-F8BD-4306-B33A-92C194C4F8CD}" type="pres">
      <dgm:prSet presAssocID="{72D0F0B8-0655-4024-B075-00B5CE13DCC8}" presName="node" presStyleLbl="node1" presStyleIdx="2" presStyleCnt="6">
        <dgm:presLayoutVars>
          <dgm:bulletEnabled val="1"/>
        </dgm:presLayoutVars>
      </dgm:prSet>
      <dgm:spPr/>
    </dgm:pt>
    <dgm:pt modelId="{801E1E22-F6A5-4323-9DD4-C2A69D36E838}" type="pres">
      <dgm:prSet presAssocID="{51FDABBA-67C5-4310-B1DE-A1969221DC21}" presName="sibTrans" presStyleLbl="sibTrans2D1" presStyleIdx="2" presStyleCnt="5"/>
      <dgm:spPr/>
    </dgm:pt>
    <dgm:pt modelId="{AE8403F7-B9CA-435A-B16F-9162ED7355D0}" type="pres">
      <dgm:prSet presAssocID="{51FDABBA-67C5-4310-B1DE-A1969221DC21}" presName="connectorText" presStyleLbl="sibTrans2D1" presStyleIdx="2" presStyleCnt="5"/>
      <dgm:spPr/>
    </dgm:pt>
    <dgm:pt modelId="{A9BB5528-3C8B-471C-AFE5-6BBABEE59A99}" type="pres">
      <dgm:prSet presAssocID="{27558668-DB18-4FE1-880F-1F209D9E8803}" presName="node" presStyleLbl="node1" presStyleIdx="3" presStyleCnt="6">
        <dgm:presLayoutVars>
          <dgm:bulletEnabled val="1"/>
        </dgm:presLayoutVars>
      </dgm:prSet>
      <dgm:spPr/>
    </dgm:pt>
    <dgm:pt modelId="{760FDF7C-315E-4776-A79F-0F13930FA5A4}" type="pres">
      <dgm:prSet presAssocID="{45B440C7-EC6D-4835-8F77-D4BB07E8D9CD}" presName="sibTrans" presStyleLbl="sibTrans2D1" presStyleIdx="3" presStyleCnt="5"/>
      <dgm:spPr/>
    </dgm:pt>
    <dgm:pt modelId="{97A784FF-D1A7-483A-A349-4B24C82B8F01}" type="pres">
      <dgm:prSet presAssocID="{45B440C7-EC6D-4835-8F77-D4BB07E8D9CD}" presName="connectorText" presStyleLbl="sibTrans2D1" presStyleIdx="3" presStyleCnt="5"/>
      <dgm:spPr/>
    </dgm:pt>
    <dgm:pt modelId="{3A292899-D4CB-4480-B98D-1DC97DF151C9}" type="pres">
      <dgm:prSet presAssocID="{F83530EB-39B7-44BB-93F4-1B5B524A370B}" presName="node" presStyleLbl="node1" presStyleIdx="4" presStyleCnt="6">
        <dgm:presLayoutVars>
          <dgm:bulletEnabled val="1"/>
        </dgm:presLayoutVars>
      </dgm:prSet>
      <dgm:spPr/>
    </dgm:pt>
    <dgm:pt modelId="{AA200D7D-BED0-460F-A349-78A142A5323C}" type="pres">
      <dgm:prSet presAssocID="{33658DA8-ECF9-4428-BD8C-6C83947AD50A}" presName="sibTrans" presStyleLbl="sibTrans2D1" presStyleIdx="4" presStyleCnt="5" custAng="5400000" custLinFactX="128541" custLinFactY="100000" custLinFactNeighborX="200000" custLinFactNeighborY="127277"/>
      <dgm:spPr/>
    </dgm:pt>
    <dgm:pt modelId="{AC8DF10C-18AF-43FB-B1A1-1AC7E4CED0FA}" type="pres">
      <dgm:prSet presAssocID="{33658DA8-ECF9-4428-BD8C-6C83947AD50A}" presName="connectorText" presStyleLbl="sibTrans2D1" presStyleIdx="4" presStyleCnt="5"/>
      <dgm:spPr/>
    </dgm:pt>
    <dgm:pt modelId="{14ADAECA-3C71-4955-B41F-F9FF7C3FCD9A}" type="pres">
      <dgm:prSet presAssocID="{15306B5C-DAB2-45D2-BCFD-CFC52F1AE132}" presName="node" presStyleLbl="node1" presStyleIdx="5" presStyleCnt="6">
        <dgm:presLayoutVars>
          <dgm:bulletEnabled val="1"/>
        </dgm:presLayoutVars>
      </dgm:prSet>
      <dgm:spPr/>
    </dgm:pt>
  </dgm:ptLst>
  <dgm:cxnLst>
    <dgm:cxn modelId="{AB1C920C-6E73-4AAE-A368-211154E04618}" type="presOf" srcId="{72D0F0B8-0655-4024-B075-00B5CE13DCC8}" destId="{E3522795-F8BD-4306-B33A-92C194C4F8CD}" srcOrd="0" destOrd="0" presId="urn:microsoft.com/office/officeart/2005/8/layout/process1"/>
    <dgm:cxn modelId="{C5F19F11-B126-46CB-A3A8-64F0CC0ADD7E}" type="presOf" srcId="{27558668-DB18-4FE1-880F-1F209D9E8803}" destId="{A9BB5528-3C8B-471C-AFE5-6BBABEE59A99}" srcOrd="0" destOrd="0" presId="urn:microsoft.com/office/officeart/2005/8/layout/process1"/>
    <dgm:cxn modelId="{220E1223-4A58-4BAA-89BF-A9862837EF74}" srcId="{EDF35E2D-A8AF-4135-AA19-BFC896A57A5B}" destId="{72D0F0B8-0655-4024-B075-00B5CE13DCC8}" srcOrd="2" destOrd="0" parTransId="{D2AF115A-DA75-4CEC-9BC2-4ED9AD414D5C}" sibTransId="{51FDABBA-67C5-4310-B1DE-A1969221DC21}"/>
    <dgm:cxn modelId="{48F6E124-4D81-4753-9ABE-F4CFDA134B46}" type="presOf" srcId="{33658DA8-ECF9-4428-BD8C-6C83947AD50A}" destId="{AC8DF10C-18AF-43FB-B1A1-1AC7E4CED0FA}" srcOrd="1" destOrd="0" presId="urn:microsoft.com/office/officeart/2005/8/layout/process1"/>
    <dgm:cxn modelId="{2DFB5327-9A8A-4CE9-861B-26704B6530CB}" type="presOf" srcId="{33658DA8-ECF9-4428-BD8C-6C83947AD50A}" destId="{AA200D7D-BED0-460F-A349-78A142A5323C}" srcOrd="0" destOrd="0" presId="urn:microsoft.com/office/officeart/2005/8/layout/process1"/>
    <dgm:cxn modelId="{0368E739-96DC-4E4A-9B74-FBDBC310A5FB}" srcId="{EDF35E2D-A8AF-4135-AA19-BFC896A57A5B}" destId="{27558668-DB18-4FE1-880F-1F209D9E8803}" srcOrd="3" destOrd="0" parTransId="{98F53ACA-65BF-429E-BF1B-5F46BA10C69E}" sibTransId="{45B440C7-EC6D-4835-8F77-D4BB07E8D9CD}"/>
    <dgm:cxn modelId="{E8AAA05B-FCA1-4547-9CFF-78F1FBA44419}" srcId="{EDF35E2D-A8AF-4135-AA19-BFC896A57A5B}" destId="{6A2053A4-9A06-4667-9ED9-ADA82EAFFA4E}" srcOrd="1" destOrd="0" parTransId="{B0595638-FF04-47C1-86E0-A6AF21A825B1}" sibTransId="{C96C160C-D05E-4D28-B2BB-F5540C8F4CD3}"/>
    <dgm:cxn modelId="{8C8EAB62-BAC8-4C99-904D-15CE734640BA}" type="presOf" srcId="{A951993E-910C-4096-934D-75AB507D2FDA}" destId="{799C908E-7728-490F-98A4-EA8DFE6F5AEA}" srcOrd="0" destOrd="0" presId="urn:microsoft.com/office/officeart/2005/8/layout/process1"/>
    <dgm:cxn modelId="{29A1A36E-D23C-4150-82FC-42006F12487C}" type="presOf" srcId="{9CDC6747-2A78-4C3E-AACA-13A35B9A6C3A}" destId="{41F773A9-1471-4111-97A7-6B9FD63CBD28}" srcOrd="0" destOrd="0" presId="urn:microsoft.com/office/officeart/2005/8/layout/process1"/>
    <dgm:cxn modelId="{5CF2907B-712A-42A0-AC7A-F533A1124954}" type="presOf" srcId="{45B440C7-EC6D-4835-8F77-D4BB07E8D9CD}" destId="{760FDF7C-315E-4776-A79F-0F13930FA5A4}" srcOrd="0" destOrd="0" presId="urn:microsoft.com/office/officeart/2005/8/layout/process1"/>
    <dgm:cxn modelId="{FB85567E-B13E-49A1-909C-530548C74236}" type="presOf" srcId="{EDF35E2D-A8AF-4135-AA19-BFC896A57A5B}" destId="{2560291F-2BF3-4135-9D37-FA67B2136D23}" srcOrd="0" destOrd="0" presId="urn:microsoft.com/office/officeart/2005/8/layout/process1"/>
    <dgm:cxn modelId="{8D6AD985-C592-4F48-A1FA-8DABBFC94240}" type="presOf" srcId="{51FDABBA-67C5-4310-B1DE-A1969221DC21}" destId="{AE8403F7-B9CA-435A-B16F-9162ED7355D0}" srcOrd="1" destOrd="0" presId="urn:microsoft.com/office/officeart/2005/8/layout/process1"/>
    <dgm:cxn modelId="{F1FA6A99-D3EB-4833-A5A4-E7BAF9DCBC1F}" type="presOf" srcId="{45B440C7-EC6D-4835-8F77-D4BB07E8D9CD}" destId="{97A784FF-D1A7-483A-A349-4B24C82B8F01}" srcOrd="1" destOrd="0" presId="urn:microsoft.com/office/officeart/2005/8/layout/process1"/>
    <dgm:cxn modelId="{29C6BBA5-98F7-4ED6-B82B-7389C7F5E20E}" type="presOf" srcId="{C96C160C-D05E-4D28-B2BB-F5540C8F4CD3}" destId="{07CAA293-5835-4256-B953-068439889290}" srcOrd="1" destOrd="0" presId="urn:microsoft.com/office/officeart/2005/8/layout/process1"/>
    <dgm:cxn modelId="{CF13EAA5-26A4-47EE-87A6-A474D00DA6F5}" type="presOf" srcId="{F83530EB-39B7-44BB-93F4-1B5B524A370B}" destId="{3A292899-D4CB-4480-B98D-1DC97DF151C9}" srcOrd="0" destOrd="0" presId="urn:microsoft.com/office/officeart/2005/8/layout/process1"/>
    <dgm:cxn modelId="{362DD1AB-28F7-421E-A628-138DADB202FD}" srcId="{EDF35E2D-A8AF-4135-AA19-BFC896A57A5B}" destId="{9CDC6747-2A78-4C3E-AACA-13A35B9A6C3A}" srcOrd="0" destOrd="0" parTransId="{CB5A990B-0057-4A78-BAFC-C3F605899021}" sibTransId="{A951993E-910C-4096-934D-75AB507D2FDA}"/>
    <dgm:cxn modelId="{E7BC88BF-77D0-47D4-B936-B09CCCAB9B81}" type="presOf" srcId="{C96C160C-D05E-4D28-B2BB-F5540C8F4CD3}" destId="{A585E2D5-DDC0-4089-A298-ABF36AF7F087}" srcOrd="0" destOrd="0" presId="urn:microsoft.com/office/officeart/2005/8/layout/process1"/>
    <dgm:cxn modelId="{455FA0C6-1E35-4C69-8BB7-3DD9722851DC}" type="presOf" srcId="{6A2053A4-9A06-4667-9ED9-ADA82EAFFA4E}" destId="{B442865C-6E12-4B99-B12E-2B98F4ABF26F}" srcOrd="0" destOrd="0" presId="urn:microsoft.com/office/officeart/2005/8/layout/process1"/>
    <dgm:cxn modelId="{0762F5C9-89DE-4862-8E69-A51376068073}" srcId="{EDF35E2D-A8AF-4135-AA19-BFC896A57A5B}" destId="{F83530EB-39B7-44BB-93F4-1B5B524A370B}" srcOrd="4" destOrd="0" parTransId="{E4606701-40B6-43A9-B172-93AF16F2F6D0}" sibTransId="{33658DA8-ECF9-4428-BD8C-6C83947AD50A}"/>
    <dgm:cxn modelId="{2153A7CE-5037-4604-96E8-C81DA9475422}" type="presOf" srcId="{15306B5C-DAB2-45D2-BCFD-CFC52F1AE132}" destId="{14ADAECA-3C71-4955-B41F-F9FF7C3FCD9A}" srcOrd="0" destOrd="0" presId="urn:microsoft.com/office/officeart/2005/8/layout/process1"/>
    <dgm:cxn modelId="{868DC3E4-C10B-4CDE-835B-63909FC21E32}" type="presOf" srcId="{A951993E-910C-4096-934D-75AB507D2FDA}" destId="{55512C91-C1B1-437C-BB17-E76D8CA49835}" srcOrd="1" destOrd="0" presId="urn:microsoft.com/office/officeart/2005/8/layout/process1"/>
    <dgm:cxn modelId="{7058FAE7-48C0-42B9-8FF8-317EB7EEE5BC}" type="presOf" srcId="{51FDABBA-67C5-4310-B1DE-A1969221DC21}" destId="{801E1E22-F6A5-4323-9DD4-C2A69D36E838}" srcOrd="0" destOrd="0" presId="urn:microsoft.com/office/officeart/2005/8/layout/process1"/>
    <dgm:cxn modelId="{80D121EE-3763-43FB-89D9-111D20ADA4E8}" srcId="{EDF35E2D-A8AF-4135-AA19-BFC896A57A5B}" destId="{15306B5C-DAB2-45D2-BCFD-CFC52F1AE132}" srcOrd="5" destOrd="0" parTransId="{1A7B73FA-BE48-48FD-B76C-EF40B9CA7E8E}" sibTransId="{FADB9E2C-9799-4081-8308-A346A6934679}"/>
    <dgm:cxn modelId="{65B43A54-B926-4C75-BA4F-DB3A878327ED}" type="presParOf" srcId="{2560291F-2BF3-4135-9D37-FA67B2136D23}" destId="{41F773A9-1471-4111-97A7-6B9FD63CBD28}" srcOrd="0" destOrd="0" presId="urn:microsoft.com/office/officeart/2005/8/layout/process1"/>
    <dgm:cxn modelId="{DD1F43CA-2328-4243-80A9-37EE979D34AE}" type="presParOf" srcId="{2560291F-2BF3-4135-9D37-FA67B2136D23}" destId="{799C908E-7728-490F-98A4-EA8DFE6F5AEA}" srcOrd="1" destOrd="0" presId="urn:microsoft.com/office/officeart/2005/8/layout/process1"/>
    <dgm:cxn modelId="{797005A3-095A-44DE-8AB6-A4EF73108ED9}" type="presParOf" srcId="{799C908E-7728-490F-98A4-EA8DFE6F5AEA}" destId="{55512C91-C1B1-437C-BB17-E76D8CA49835}" srcOrd="0" destOrd="0" presId="urn:microsoft.com/office/officeart/2005/8/layout/process1"/>
    <dgm:cxn modelId="{5A4BD7FE-4DE1-477A-AC2B-244A8801F5B6}" type="presParOf" srcId="{2560291F-2BF3-4135-9D37-FA67B2136D23}" destId="{B442865C-6E12-4B99-B12E-2B98F4ABF26F}" srcOrd="2" destOrd="0" presId="urn:microsoft.com/office/officeart/2005/8/layout/process1"/>
    <dgm:cxn modelId="{101AAF70-32B6-4B26-A9C9-52A111567745}" type="presParOf" srcId="{2560291F-2BF3-4135-9D37-FA67B2136D23}" destId="{A585E2D5-DDC0-4089-A298-ABF36AF7F087}" srcOrd="3" destOrd="0" presId="urn:microsoft.com/office/officeart/2005/8/layout/process1"/>
    <dgm:cxn modelId="{B67B641E-DCB6-469A-9DA7-2AC6686DA8DD}" type="presParOf" srcId="{A585E2D5-DDC0-4089-A298-ABF36AF7F087}" destId="{07CAA293-5835-4256-B953-068439889290}" srcOrd="0" destOrd="0" presId="urn:microsoft.com/office/officeart/2005/8/layout/process1"/>
    <dgm:cxn modelId="{30507ABE-CC0C-4705-9E4C-E1B4B3454789}" type="presParOf" srcId="{2560291F-2BF3-4135-9D37-FA67B2136D23}" destId="{E3522795-F8BD-4306-B33A-92C194C4F8CD}" srcOrd="4" destOrd="0" presId="urn:microsoft.com/office/officeart/2005/8/layout/process1"/>
    <dgm:cxn modelId="{86B83C8C-1767-4D63-8D3B-648F21ABAA5F}" type="presParOf" srcId="{2560291F-2BF3-4135-9D37-FA67B2136D23}" destId="{801E1E22-F6A5-4323-9DD4-C2A69D36E838}" srcOrd="5" destOrd="0" presId="urn:microsoft.com/office/officeart/2005/8/layout/process1"/>
    <dgm:cxn modelId="{2C788449-5953-446F-B67F-04DC62B60E42}" type="presParOf" srcId="{801E1E22-F6A5-4323-9DD4-C2A69D36E838}" destId="{AE8403F7-B9CA-435A-B16F-9162ED7355D0}" srcOrd="0" destOrd="0" presId="urn:microsoft.com/office/officeart/2005/8/layout/process1"/>
    <dgm:cxn modelId="{C8B28CC3-244C-4567-A5C2-0A926864DD47}" type="presParOf" srcId="{2560291F-2BF3-4135-9D37-FA67B2136D23}" destId="{A9BB5528-3C8B-471C-AFE5-6BBABEE59A99}" srcOrd="6" destOrd="0" presId="urn:microsoft.com/office/officeart/2005/8/layout/process1"/>
    <dgm:cxn modelId="{C7069980-91A5-4379-BF0F-2A0FB753B79A}" type="presParOf" srcId="{2560291F-2BF3-4135-9D37-FA67B2136D23}" destId="{760FDF7C-315E-4776-A79F-0F13930FA5A4}" srcOrd="7" destOrd="0" presId="urn:microsoft.com/office/officeart/2005/8/layout/process1"/>
    <dgm:cxn modelId="{2AEF3A2B-81C6-4355-B266-3CC1C7B1A9D6}" type="presParOf" srcId="{760FDF7C-315E-4776-A79F-0F13930FA5A4}" destId="{97A784FF-D1A7-483A-A349-4B24C82B8F01}" srcOrd="0" destOrd="0" presId="urn:microsoft.com/office/officeart/2005/8/layout/process1"/>
    <dgm:cxn modelId="{4809BEE7-48C6-4500-A45C-30DCBC00B6CE}" type="presParOf" srcId="{2560291F-2BF3-4135-9D37-FA67B2136D23}" destId="{3A292899-D4CB-4480-B98D-1DC97DF151C9}" srcOrd="8" destOrd="0" presId="urn:microsoft.com/office/officeart/2005/8/layout/process1"/>
    <dgm:cxn modelId="{3221F238-6910-49C5-8043-9AFA32E51DD7}" type="presParOf" srcId="{2560291F-2BF3-4135-9D37-FA67B2136D23}" destId="{AA200D7D-BED0-460F-A349-78A142A5323C}" srcOrd="9" destOrd="0" presId="urn:microsoft.com/office/officeart/2005/8/layout/process1"/>
    <dgm:cxn modelId="{F2C2A7A7-6351-4564-BDE8-37CC4639E603}" type="presParOf" srcId="{AA200D7D-BED0-460F-A349-78A142A5323C}" destId="{AC8DF10C-18AF-43FB-B1A1-1AC7E4CED0FA}" srcOrd="0" destOrd="0" presId="urn:microsoft.com/office/officeart/2005/8/layout/process1"/>
    <dgm:cxn modelId="{769B2DBF-47DC-4426-8C5B-1CD6282D3B07}" type="presParOf" srcId="{2560291F-2BF3-4135-9D37-FA67B2136D23}" destId="{14ADAECA-3C71-4955-B41F-F9FF7C3FCD9A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4E8768-037C-49DE-A1DB-DE887DA31B0B}">
      <dsp:nvSpPr>
        <dsp:cNvPr id="0" name=""/>
        <dsp:cNvSpPr/>
      </dsp:nvSpPr>
      <dsp:spPr>
        <a:xfrm>
          <a:off x="3571" y="679119"/>
          <a:ext cx="1561703" cy="9370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Causal Inference with Experiments</a:t>
          </a:r>
        </a:p>
      </dsp:txBody>
      <dsp:txXfrm>
        <a:off x="31015" y="706563"/>
        <a:ext cx="1506815" cy="882133"/>
      </dsp:txXfrm>
    </dsp:sp>
    <dsp:sp modelId="{5FD5BCC1-9E24-402A-B9A4-83A57EEA6166}">
      <dsp:nvSpPr>
        <dsp:cNvPr id="0" name=""/>
        <dsp:cNvSpPr/>
      </dsp:nvSpPr>
      <dsp:spPr>
        <a:xfrm>
          <a:off x="1702704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702704" y="1031439"/>
        <a:ext cx="231757" cy="232382"/>
      </dsp:txXfrm>
    </dsp:sp>
    <dsp:sp modelId="{CFFCBEBA-4E47-45C5-93CE-DCAB879DDAEB}">
      <dsp:nvSpPr>
        <dsp:cNvPr id="0" name=""/>
        <dsp:cNvSpPr/>
      </dsp:nvSpPr>
      <dsp:spPr>
        <a:xfrm>
          <a:off x="2189956" y="679119"/>
          <a:ext cx="1561703" cy="937021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Linear Models</a:t>
          </a:r>
        </a:p>
      </dsp:txBody>
      <dsp:txXfrm>
        <a:off x="2217400" y="706563"/>
        <a:ext cx="1506815" cy="882133"/>
      </dsp:txXfrm>
    </dsp:sp>
    <dsp:sp modelId="{E6321012-EB24-4963-82D0-930510E4F6A2}">
      <dsp:nvSpPr>
        <dsp:cNvPr id="0" name=""/>
        <dsp:cNvSpPr/>
      </dsp:nvSpPr>
      <dsp:spPr>
        <a:xfrm>
          <a:off x="3889089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889089" y="1031439"/>
        <a:ext cx="231757" cy="232382"/>
      </dsp:txXfrm>
    </dsp:sp>
    <dsp:sp modelId="{215A2429-C01A-4AB5-B742-303D0E1532B6}">
      <dsp:nvSpPr>
        <dsp:cNvPr id="0" name=""/>
        <dsp:cNvSpPr/>
      </dsp:nvSpPr>
      <dsp:spPr>
        <a:xfrm>
          <a:off x="4376340" y="679119"/>
          <a:ext cx="1561703" cy="937021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High-Dim Linear Models</a:t>
          </a:r>
        </a:p>
      </dsp:txBody>
      <dsp:txXfrm>
        <a:off x="4403784" y="706563"/>
        <a:ext cx="1506815" cy="882133"/>
      </dsp:txXfrm>
    </dsp:sp>
    <dsp:sp modelId="{29D0EE36-F422-484A-85A6-285107F92C26}">
      <dsp:nvSpPr>
        <dsp:cNvPr id="0" name=""/>
        <dsp:cNvSpPr/>
      </dsp:nvSpPr>
      <dsp:spPr>
        <a:xfrm>
          <a:off x="6075473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6075473" y="1031439"/>
        <a:ext cx="231757" cy="232382"/>
      </dsp:txXfrm>
    </dsp:sp>
    <dsp:sp modelId="{532AC6A3-9D32-422A-8B50-C8B5D1ED0FFD}">
      <dsp:nvSpPr>
        <dsp:cNvPr id="0" name=""/>
        <dsp:cNvSpPr/>
      </dsp:nvSpPr>
      <dsp:spPr>
        <a:xfrm>
          <a:off x="6562724" y="679119"/>
          <a:ext cx="1561703" cy="937021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Inference on Causal and Predictive Effects with High-Dim Linear Models</a:t>
          </a:r>
        </a:p>
      </dsp:txBody>
      <dsp:txXfrm>
        <a:off x="6590168" y="706563"/>
        <a:ext cx="1506815" cy="882133"/>
      </dsp:txXfrm>
    </dsp:sp>
    <dsp:sp modelId="{5B2F4D73-29F1-4F2A-A88F-74479DE8360A}">
      <dsp:nvSpPr>
        <dsp:cNvPr id="0" name=""/>
        <dsp:cNvSpPr/>
      </dsp:nvSpPr>
      <dsp:spPr>
        <a:xfrm rot="5400000">
          <a:off x="7178036" y="1725460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7227386" y="1753570"/>
        <a:ext cx="232382" cy="231757"/>
      </dsp:txXfrm>
    </dsp:sp>
    <dsp:sp modelId="{FA9C61A7-D71C-4E26-BB75-02F93EF1DA91}">
      <dsp:nvSpPr>
        <dsp:cNvPr id="0" name=""/>
        <dsp:cNvSpPr/>
      </dsp:nvSpPr>
      <dsp:spPr>
        <a:xfrm>
          <a:off x="6562724" y="2240822"/>
          <a:ext cx="1561703" cy="937021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Potential Outcomes and Conditional </a:t>
          </a:r>
          <a:r>
            <a:rPr lang="en-US" sz="1300" kern="1200" dirty="0" err="1"/>
            <a:t>Ignorability</a:t>
          </a:r>
          <a:endParaRPr lang="en-US" sz="1300" kern="1200" dirty="0"/>
        </a:p>
      </dsp:txBody>
      <dsp:txXfrm>
        <a:off x="6590168" y="2268266"/>
        <a:ext cx="1506815" cy="882133"/>
      </dsp:txXfrm>
    </dsp:sp>
    <dsp:sp modelId="{D24DBE7C-E775-4D75-B363-11A5AAEABD64}">
      <dsp:nvSpPr>
        <dsp:cNvPr id="0" name=""/>
        <dsp:cNvSpPr/>
      </dsp:nvSpPr>
      <dsp:spPr>
        <a:xfrm rot="10800000">
          <a:off x="6094214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6193538" y="2593142"/>
        <a:ext cx="231757" cy="232382"/>
      </dsp:txXfrm>
    </dsp:sp>
    <dsp:sp modelId="{ECAA4B5B-0698-4AFA-96E6-77AE1D26B1FE}">
      <dsp:nvSpPr>
        <dsp:cNvPr id="0" name=""/>
        <dsp:cNvSpPr/>
      </dsp:nvSpPr>
      <dsp:spPr>
        <a:xfrm>
          <a:off x="4376340" y="2240822"/>
          <a:ext cx="1561703" cy="937021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Structural Equation Models and Conditional Exogeneity</a:t>
          </a:r>
        </a:p>
      </dsp:txBody>
      <dsp:txXfrm>
        <a:off x="4403784" y="2268266"/>
        <a:ext cx="1506815" cy="882133"/>
      </dsp:txXfrm>
    </dsp:sp>
    <dsp:sp modelId="{DFDBDAD3-1419-46EC-BCFA-9A850044C4CD}">
      <dsp:nvSpPr>
        <dsp:cNvPr id="0" name=""/>
        <dsp:cNvSpPr/>
      </dsp:nvSpPr>
      <dsp:spPr>
        <a:xfrm rot="10800000">
          <a:off x="3907829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4007153" y="2593142"/>
        <a:ext cx="231757" cy="232382"/>
      </dsp:txXfrm>
    </dsp:sp>
    <dsp:sp modelId="{05D3B237-1464-40E6-90D7-8935B2A1A65B}">
      <dsp:nvSpPr>
        <dsp:cNvPr id="0" name=""/>
        <dsp:cNvSpPr/>
      </dsp:nvSpPr>
      <dsp:spPr>
        <a:xfrm>
          <a:off x="2189956" y="2240822"/>
          <a:ext cx="1561703" cy="937021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Directed Acyclic Graphs</a:t>
          </a:r>
        </a:p>
      </dsp:txBody>
      <dsp:txXfrm>
        <a:off x="2217400" y="2268266"/>
        <a:ext cx="1506815" cy="882133"/>
      </dsp:txXfrm>
    </dsp:sp>
    <dsp:sp modelId="{6E4F5563-286F-4CC2-B844-19D5160794B6}">
      <dsp:nvSpPr>
        <dsp:cNvPr id="0" name=""/>
        <dsp:cNvSpPr/>
      </dsp:nvSpPr>
      <dsp:spPr>
        <a:xfrm rot="10800000">
          <a:off x="1721445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1820769" y="2593142"/>
        <a:ext cx="231757" cy="232382"/>
      </dsp:txXfrm>
    </dsp:sp>
    <dsp:sp modelId="{D5F9F8B9-B98C-452D-AFAB-EAA03B0B6352}">
      <dsp:nvSpPr>
        <dsp:cNvPr id="0" name=""/>
        <dsp:cNvSpPr/>
      </dsp:nvSpPr>
      <dsp:spPr>
        <a:xfrm>
          <a:off x="3571" y="2240822"/>
          <a:ext cx="1561703" cy="937021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Non-Linear Models</a:t>
          </a:r>
        </a:p>
      </dsp:txBody>
      <dsp:txXfrm>
        <a:off x="31015" y="2268266"/>
        <a:ext cx="1506815" cy="882133"/>
      </dsp:txXfrm>
    </dsp:sp>
    <dsp:sp modelId="{3E308776-9A91-45D1-825F-90292745A233}">
      <dsp:nvSpPr>
        <dsp:cNvPr id="0" name=""/>
        <dsp:cNvSpPr/>
      </dsp:nvSpPr>
      <dsp:spPr>
        <a:xfrm rot="5400000">
          <a:off x="618882" y="3287163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668232" y="3315273"/>
        <a:ext cx="232382" cy="231757"/>
      </dsp:txXfrm>
    </dsp:sp>
    <dsp:sp modelId="{ACC39D55-B6BE-4C5F-8FD6-A3E8D5E07B59}">
      <dsp:nvSpPr>
        <dsp:cNvPr id="0" name=""/>
        <dsp:cNvSpPr/>
      </dsp:nvSpPr>
      <dsp:spPr>
        <a:xfrm>
          <a:off x="3571" y="3802525"/>
          <a:ext cx="1561703" cy="937021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Inference on Causal Effects with Non-Linear Models</a:t>
          </a:r>
        </a:p>
      </dsp:txBody>
      <dsp:txXfrm>
        <a:off x="31015" y="3829969"/>
        <a:ext cx="1506815" cy="882133"/>
      </dsp:txXfrm>
    </dsp:sp>
    <dsp:sp modelId="{B6E4B580-6648-4508-913E-48247E654693}">
      <dsp:nvSpPr>
        <dsp:cNvPr id="0" name=""/>
        <dsp:cNvSpPr/>
      </dsp:nvSpPr>
      <dsp:spPr>
        <a:xfrm>
          <a:off x="1702704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702704" y="4154845"/>
        <a:ext cx="231757" cy="232382"/>
      </dsp:txXfrm>
    </dsp:sp>
    <dsp:sp modelId="{FED7D4CF-8D6F-4C60-AD50-09394EDB1804}">
      <dsp:nvSpPr>
        <dsp:cNvPr id="0" name=""/>
        <dsp:cNvSpPr/>
      </dsp:nvSpPr>
      <dsp:spPr>
        <a:xfrm>
          <a:off x="2189956" y="3802525"/>
          <a:ext cx="1561703" cy="937021"/>
        </a:xfrm>
        <a:prstGeom prst="roundRect">
          <a:avLst>
            <a:gd name="adj" fmla="val 10000"/>
          </a:avLst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Un-observed Confounding and Instruments</a:t>
          </a:r>
        </a:p>
      </dsp:txBody>
      <dsp:txXfrm>
        <a:off x="2217400" y="3829969"/>
        <a:ext cx="1506815" cy="882133"/>
      </dsp:txXfrm>
    </dsp:sp>
    <dsp:sp modelId="{014CB7E0-7DED-4E65-85C7-B662D8910863}">
      <dsp:nvSpPr>
        <dsp:cNvPr id="0" name=""/>
        <dsp:cNvSpPr/>
      </dsp:nvSpPr>
      <dsp:spPr>
        <a:xfrm>
          <a:off x="3889089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889089" y="4154845"/>
        <a:ext cx="231757" cy="232382"/>
      </dsp:txXfrm>
    </dsp:sp>
    <dsp:sp modelId="{741E5167-9599-498D-9E8F-4F7AED7BE6C1}">
      <dsp:nvSpPr>
        <dsp:cNvPr id="0" name=""/>
        <dsp:cNvSpPr/>
      </dsp:nvSpPr>
      <dsp:spPr>
        <a:xfrm>
          <a:off x="4376340" y="3802525"/>
          <a:ext cx="1561703" cy="937021"/>
        </a:xfrm>
        <a:prstGeom prst="roundRect">
          <a:avLst>
            <a:gd name="adj" fmla="val 10000"/>
          </a:avLst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Identification of Causal Effects in Longitudinal Data</a:t>
          </a:r>
        </a:p>
      </dsp:txBody>
      <dsp:txXfrm>
        <a:off x="4403784" y="3829969"/>
        <a:ext cx="1506815" cy="882133"/>
      </dsp:txXfrm>
    </dsp:sp>
    <dsp:sp modelId="{AFD2A3DA-9219-481C-ADBF-4CD703894DB3}">
      <dsp:nvSpPr>
        <dsp:cNvPr id="0" name=""/>
        <dsp:cNvSpPr/>
      </dsp:nvSpPr>
      <dsp:spPr>
        <a:xfrm>
          <a:off x="6075473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6075473" y="4154845"/>
        <a:ext cx="231757" cy="232382"/>
      </dsp:txXfrm>
    </dsp:sp>
    <dsp:sp modelId="{9EAE9A4A-6072-48C2-B70E-9837032E9AC6}">
      <dsp:nvSpPr>
        <dsp:cNvPr id="0" name=""/>
        <dsp:cNvSpPr/>
      </dsp:nvSpPr>
      <dsp:spPr>
        <a:xfrm>
          <a:off x="6562724" y="3802525"/>
          <a:ext cx="1561703" cy="937021"/>
        </a:xfrm>
        <a:prstGeom prst="roundRect">
          <a:avLst>
            <a:gd name="adj" fmla="val 10000"/>
          </a:avLst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Estimation of Heterogeneous Causal Effects</a:t>
          </a:r>
        </a:p>
      </dsp:txBody>
      <dsp:txXfrm>
        <a:off x="6590168" y="3829969"/>
        <a:ext cx="1506815" cy="8821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4E8768-037C-49DE-A1DB-DE887DA31B0B}">
      <dsp:nvSpPr>
        <dsp:cNvPr id="0" name=""/>
        <dsp:cNvSpPr/>
      </dsp:nvSpPr>
      <dsp:spPr>
        <a:xfrm>
          <a:off x="3571" y="679119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Causal Inference with Experiments</a:t>
          </a:r>
        </a:p>
      </dsp:txBody>
      <dsp:txXfrm>
        <a:off x="31015" y="706563"/>
        <a:ext cx="1506815" cy="882133"/>
      </dsp:txXfrm>
    </dsp:sp>
    <dsp:sp modelId="{5FD5BCC1-9E24-402A-B9A4-83A57EEA6166}">
      <dsp:nvSpPr>
        <dsp:cNvPr id="0" name=""/>
        <dsp:cNvSpPr/>
      </dsp:nvSpPr>
      <dsp:spPr>
        <a:xfrm>
          <a:off x="1702704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702704" y="1031439"/>
        <a:ext cx="231757" cy="232382"/>
      </dsp:txXfrm>
    </dsp:sp>
    <dsp:sp modelId="{CFFCBEBA-4E47-45C5-93CE-DCAB879DDAEB}">
      <dsp:nvSpPr>
        <dsp:cNvPr id="0" name=""/>
        <dsp:cNvSpPr/>
      </dsp:nvSpPr>
      <dsp:spPr>
        <a:xfrm>
          <a:off x="2189956" y="679119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Linear Models</a:t>
          </a:r>
        </a:p>
      </dsp:txBody>
      <dsp:txXfrm>
        <a:off x="2217400" y="706563"/>
        <a:ext cx="1506815" cy="882133"/>
      </dsp:txXfrm>
    </dsp:sp>
    <dsp:sp modelId="{E6321012-EB24-4963-82D0-930510E4F6A2}">
      <dsp:nvSpPr>
        <dsp:cNvPr id="0" name=""/>
        <dsp:cNvSpPr/>
      </dsp:nvSpPr>
      <dsp:spPr>
        <a:xfrm>
          <a:off x="3889089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889089" y="1031439"/>
        <a:ext cx="231757" cy="232382"/>
      </dsp:txXfrm>
    </dsp:sp>
    <dsp:sp modelId="{215A2429-C01A-4AB5-B742-303D0E1532B6}">
      <dsp:nvSpPr>
        <dsp:cNvPr id="0" name=""/>
        <dsp:cNvSpPr/>
      </dsp:nvSpPr>
      <dsp:spPr>
        <a:xfrm>
          <a:off x="4376340" y="679119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High-Dim Linear Models</a:t>
          </a:r>
        </a:p>
      </dsp:txBody>
      <dsp:txXfrm>
        <a:off x="4403784" y="706563"/>
        <a:ext cx="1506815" cy="882133"/>
      </dsp:txXfrm>
    </dsp:sp>
    <dsp:sp modelId="{29D0EE36-F422-484A-85A6-285107F92C26}">
      <dsp:nvSpPr>
        <dsp:cNvPr id="0" name=""/>
        <dsp:cNvSpPr/>
      </dsp:nvSpPr>
      <dsp:spPr>
        <a:xfrm>
          <a:off x="6075473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6075473" y="1031439"/>
        <a:ext cx="231757" cy="232382"/>
      </dsp:txXfrm>
    </dsp:sp>
    <dsp:sp modelId="{532AC6A3-9D32-422A-8B50-C8B5D1ED0FFD}">
      <dsp:nvSpPr>
        <dsp:cNvPr id="0" name=""/>
        <dsp:cNvSpPr/>
      </dsp:nvSpPr>
      <dsp:spPr>
        <a:xfrm>
          <a:off x="6562724" y="679119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Inference on Causal and Predictive Effects with High-Dim Linear Models</a:t>
          </a:r>
        </a:p>
      </dsp:txBody>
      <dsp:txXfrm>
        <a:off x="6590168" y="706563"/>
        <a:ext cx="1506815" cy="882133"/>
      </dsp:txXfrm>
    </dsp:sp>
    <dsp:sp modelId="{5B2F4D73-29F1-4F2A-A88F-74479DE8360A}">
      <dsp:nvSpPr>
        <dsp:cNvPr id="0" name=""/>
        <dsp:cNvSpPr/>
      </dsp:nvSpPr>
      <dsp:spPr>
        <a:xfrm rot="5400000">
          <a:off x="7178036" y="1725460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7227386" y="1753570"/>
        <a:ext cx="232382" cy="231757"/>
      </dsp:txXfrm>
    </dsp:sp>
    <dsp:sp modelId="{FA9C61A7-D71C-4E26-BB75-02F93EF1DA91}">
      <dsp:nvSpPr>
        <dsp:cNvPr id="0" name=""/>
        <dsp:cNvSpPr/>
      </dsp:nvSpPr>
      <dsp:spPr>
        <a:xfrm>
          <a:off x="6562724" y="2240822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Potential Outcomes and Conditional </a:t>
          </a:r>
          <a:r>
            <a:rPr lang="en-US" sz="1300" kern="1200" dirty="0" err="1"/>
            <a:t>Ignorability</a:t>
          </a:r>
          <a:endParaRPr lang="en-US" sz="1300" kern="1200" dirty="0"/>
        </a:p>
      </dsp:txBody>
      <dsp:txXfrm>
        <a:off x="6590168" y="2268266"/>
        <a:ext cx="1506815" cy="882133"/>
      </dsp:txXfrm>
    </dsp:sp>
    <dsp:sp modelId="{D24DBE7C-E775-4D75-B363-11A5AAEABD64}">
      <dsp:nvSpPr>
        <dsp:cNvPr id="0" name=""/>
        <dsp:cNvSpPr/>
      </dsp:nvSpPr>
      <dsp:spPr>
        <a:xfrm rot="10800000">
          <a:off x="6094214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6193538" y="2593142"/>
        <a:ext cx="231757" cy="232382"/>
      </dsp:txXfrm>
    </dsp:sp>
    <dsp:sp modelId="{ECAA4B5B-0698-4AFA-96E6-77AE1D26B1FE}">
      <dsp:nvSpPr>
        <dsp:cNvPr id="0" name=""/>
        <dsp:cNvSpPr/>
      </dsp:nvSpPr>
      <dsp:spPr>
        <a:xfrm>
          <a:off x="4376340" y="2240822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Structural Equation Models and Conditional Exogeneity</a:t>
          </a:r>
        </a:p>
      </dsp:txBody>
      <dsp:txXfrm>
        <a:off x="4403784" y="2268266"/>
        <a:ext cx="1506815" cy="882133"/>
      </dsp:txXfrm>
    </dsp:sp>
    <dsp:sp modelId="{DFDBDAD3-1419-46EC-BCFA-9A850044C4CD}">
      <dsp:nvSpPr>
        <dsp:cNvPr id="0" name=""/>
        <dsp:cNvSpPr/>
      </dsp:nvSpPr>
      <dsp:spPr>
        <a:xfrm rot="10800000">
          <a:off x="3907829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4007153" y="2593142"/>
        <a:ext cx="231757" cy="232382"/>
      </dsp:txXfrm>
    </dsp:sp>
    <dsp:sp modelId="{05D3B237-1464-40E6-90D7-8935B2A1A65B}">
      <dsp:nvSpPr>
        <dsp:cNvPr id="0" name=""/>
        <dsp:cNvSpPr/>
      </dsp:nvSpPr>
      <dsp:spPr>
        <a:xfrm>
          <a:off x="2189956" y="2240822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Directed Acyclic Graphs</a:t>
          </a:r>
        </a:p>
      </dsp:txBody>
      <dsp:txXfrm>
        <a:off x="2217400" y="2268266"/>
        <a:ext cx="1506815" cy="882133"/>
      </dsp:txXfrm>
    </dsp:sp>
    <dsp:sp modelId="{6E4F5563-286F-4CC2-B844-19D5160794B6}">
      <dsp:nvSpPr>
        <dsp:cNvPr id="0" name=""/>
        <dsp:cNvSpPr/>
      </dsp:nvSpPr>
      <dsp:spPr>
        <a:xfrm rot="10800000">
          <a:off x="1721445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1820769" y="2593142"/>
        <a:ext cx="231757" cy="232382"/>
      </dsp:txXfrm>
    </dsp:sp>
    <dsp:sp modelId="{D5F9F8B9-B98C-452D-AFAB-EAA03B0B6352}">
      <dsp:nvSpPr>
        <dsp:cNvPr id="0" name=""/>
        <dsp:cNvSpPr/>
      </dsp:nvSpPr>
      <dsp:spPr>
        <a:xfrm>
          <a:off x="3571" y="2240822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Non-Linear Models</a:t>
          </a:r>
        </a:p>
      </dsp:txBody>
      <dsp:txXfrm>
        <a:off x="31015" y="2268266"/>
        <a:ext cx="1506815" cy="882133"/>
      </dsp:txXfrm>
    </dsp:sp>
    <dsp:sp modelId="{3E308776-9A91-45D1-825F-90292745A233}">
      <dsp:nvSpPr>
        <dsp:cNvPr id="0" name=""/>
        <dsp:cNvSpPr/>
      </dsp:nvSpPr>
      <dsp:spPr>
        <a:xfrm rot="5400000">
          <a:off x="618882" y="3287163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668232" y="3315273"/>
        <a:ext cx="232382" cy="231757"/>
      </dsp:txXfrm>
    </dsp:sp>
    <dsp:sp modelId="{ACC39D55-B6BE-4C5F-8FD6-A3E8D5E07B59}">
      <dsp:nvSpPr>
        <dsp:cNvPr id="0" name=""/>
        <dsp:cNvSpPr/>
      </dsp:nvSpPr>
      <dsp:spPr>
        <a:xfrm>
          <a:off x="3571" y="3802525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Inference on Causal Effects with Non-Linear Models</a:t>
          </a:r>
        </a:p>
      </dsp:txBody>
      <dsp:txXfrm>
        <a:off x="31015" y="3829969"/>
        <a:ext cx="1506815" cy="882133"/>
      </dsp:txXfrm>
    </dsp:sp>
    <dsp:sp modelId="{B6E4B580-6648-4508-913E-48247E654693}">
      <dsp:nvSpPr>
        <dsp:cNvPr id="0" name=""/>
        <dsp:cNvSpPr/>
      </dsp:nvSpPr>
      <dsp:spPr>
        <a:xfrm>
          <a:off x="1702704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702704" y="4154845"/>
        <a:ext cx="231757" cy="232382"/>
      </dsp:txXfrm>
    </dsp:sp>
    <dsp:sp modelId="{FED7D4CF-8D6F-4C60-AD50-09394EDB1804}">
      <dsp:nvSpPr>
        <dsp:cNvPr id="0" name=""/>
        <dsp:cNvSpPr/>
      </dsp:nvSpPr>
      <dsp:spPr>
        <a:xfrm>
          <a:off x="2189956" y="3802525"/>
          <a:ext cx="1561703" cy="937021"/>
        </a:xfrm>
        <a:prstGeom prst="roundRect">
          <a:avLst>
            <a:gd name="adj" fmla="val 10000"/>
          </a:avLst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Un-observed Confounding and Instruments</a:t>
          </a:r>
        </a:p>
      </dsp:txBody>
      <dsp:txXfrm>
        <a:off x="2217400" y="3829969"/>
        <a:ext cx="1506815" cy="882133"/>
      </dsp:txXfrm>
    </dsp:sp>
    <dsp:sp modelId="{014CB7E0-7DED-4E65-85C7-B662D8910863}">
      <dsp:nvSpPr>
        <dsp:cNvPr id="0" name=""/>
        <dsp:cNvSpPr/>
      </dsp:nvSpPr>
      <dsp:spPr>
        <a:xfrm>
          <a:off x="3889089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889089" y="4154845"/>
        <a:ext cx="231757" cy="232382"/>
      </dsp:txXfrm>
    </dsp:sp>
    <dsp:sp modelId="{741E5167-9599-498D-9E8F-4F7AED7BE6C1}">
      <dsp:nvSpPr>
        <dsp:cNvPr id="0" name=""/>
        <dsp:cNvSpPr/>
      </dsp:nvSpPr>
      <dsp:spPr>
        <a:xfrm>
          <a:off x="4376340" y="3802525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Identification of Causal Effects in Longitudinal Data</a:t>
          </a:r>
        </a:p>
      </dsp:txBody>
      <dsp:txXfrm>
        <a:off x="4403784" y="3829969"/>
        <a:ext cx="1506815" cy="882133"/>
      </dsp:txXfrm>
    </dsp:sp>
    <dsp:sp modelId="{AFD2A3DA-9219-481C-ADBF-4CD703894DB3}">
      <dsp:nvSpPr>
        <dsp:cNvPr id="0" name=""/>
        <dsp:cNvSpPr/>
      </dsp:nvSpPr>
      <dsp:spPr>
        <a:xfrm>
          <a:off x="6075473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6075473" y="4154845"/>
        <a:ext cx="231757" cy="232382"/>
      </dsp:txXfrm>
    </dsp:sp>
    <dsp:sp modelId="{9EAE9A4A-6072-48C2-B70E-9837032E9AC6}">
      <dsp:nvSpPr>
        <dsp:cNvPr id="0" name=""/>
        <dsp:cNvSpPr/>
      </dsp:nvSpPr>
      <dsp:spPr>
        <a:xfrm>
          <a:off x="6562724" y="3802525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Estimation of Heterogeneous Causal Effects</a:t>
          </a:r>
        </a:p>
      </dsp:txBody>
      <dsp:txXfrm>
        <a:off x="6590168" y="3829969"/>
        <a:ext cx="1506815" cy="88213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F773A9-1471-4111-97A7-6B9FD63CBD28}">
      <dsp:nvSpPr>
        <dsp:cNvPr id="0" name=""/>
        <dsp:cNvSpPr/>
      </dsp:nvSpPr>
      <dsp:spPr>
        <a:xfrm>
          <a:off x="0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Data Collection</a:t>
          </a:r>
        </a:p>
      </dsp:txBody>
      <dsp:txXfrm>
        <a:off x="23725" y="2328037"/>
        <a:ext cx="1186900" cy="762592"/>
      </dsp:txXfrm>
    </dsp:sp>
    <dsp:sp modelId="{799C908E-7728-490F-98A4-EA8DFE6F5AEA}">
      <dsp:nvSpPr>
        <dsp:cNvPr id="0" name=""/>
        <dsp:cNvSpPr/>
      </dsp:nvSpPr>
      <dsp:spPr>
        <a:xfrm>
          <a:off x="1357785" y="2556274"/>
          <a:ext cx="261682" cy="3061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1357785" y="2617498"/>
        <a:ext cx="183177" cy="183670"/>
      </dsp:txXfrm>
    </dsp:sp>
    <dsp:sp modelId="{B442865C-6E12-4B99-B12E-2B98F4ABF26F}">
      <dsp:nvSpPr>
        <dsp:cNvPr id="0" name=""/>
        <dsp:cNvSpPr/>
      </dsp:nvSpPr>
      <dsp:spPr>
        <a:xfrm>
          <a:off x="1728090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Domain Assumption Elicitation</a:t>
          </a:r>
        </a:p>
      </dsp:txBody>
      <dsp:txXfrm>
        <a:off x="1751815" y="2328037"/>
        <a:ext cx="1186900" cy="762592"/>
      </dsp:txXfrm>
    </dsp:sp>
    <dsp:sp modelId="{A585E2D5-DDC0-4089-A298-ABF36AF7F087}">
      <dsp:nvSpPr>
        <dsp:cNvPr id="0" name=""/>
        <dsp:cNvSpPr/>
      </dsp:nvSpPr>
      <dsp:spPr>
        <a:xfrm>
          <a:off x="3085875" y="2556274"/>
          <a:ext cx="261682" cy="3061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3085875" y="2617498"/>
        <a:ext cx="183177" cy="183670"/>
      </dsp:txXfrm>
    </dsp:sp>
    <dsp:sp modelId="{E3522795-F8BD-4306-B33A-92C194C4F8CD}">
      <dsp:nvSpPr>
        <dsp:cNvPr id="0" name=""/>
        <dsp:cNvSpPr/>
      </dsp:nvSpPr>
      <dsp:spPr>
        <a:xfrm>
          <a:off x="3456181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Identification</a:t>
          </a:r>
        </a:p>
      </dsp:txBody>
      <dsp:txXfrm>
        <a:off x="3479906" y="2328037"/>
        <a:ext cx="1186900" cy="762592"/>
      </dsp:txXfrm>
    </dsp:sp>
    <dsp:sp modelId="{801E1E22-F6A5-4323-9DD4-C2A69D36E838}">
      <dsp:nvSpPr>
        <dsp:cNvPr id="0" name=""/>
        <dsp:cNvSpPr/>
      </dsp:nvSpPr>
      <dsp:spPr>
        <a:xfrm>
          <a:off x="4813966" y="2556274"/>
          <a:ext cx="261682" cy="3061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4813966" y="2617498"/>
        <a:ext cx="183177" cy="183670"/>
      </dsp:txXfrm>
    </dsp:sp>
    <dsp:sp modelId="{A9BB5528-3C8B-471C-AFE5-6BBABEE59A99}">
      <dsp:nvSpPr>
        <dsp:cNvPr id="0" name=""/>
        <dsp:cNvSpPr/>
      </dsp:nvSpPr>
      <dsp:spPr>
        <a:xfrm>
          <a:off x="5184271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Estimation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(training)</a:t>
          </a:r>
        </a:p>
      </dsp:txBody>
      <dsp:txXfrm>
        <a:off x="5207996" y="2328037"/>
        <a:ext cx="1186900" cy="762592"/>
      </dsp:txXfrm>
    </dsp:sp>
    <dsp:sp modelId="{760FDF7C-315E-4776-A79F-0F13930FA5A4}">
      <dsp:nvSpPr>
        <dsp:cNvPr id="0" name=""/>
        <dsp:cNvSpPr/>
      </dsp:nvSpPr>
      <dsp:spPr>
        <a:xfrm>
          <a:off x="6542056" y="2556274"/>
          <a:ext cx="261682" cy="3061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6542056" y="2617498"/>
        <a:ext cx="183177" cy="183670"/>
      </dsp:txXfrm>
    </dsp:sp>
    <dsp:sp modelId="{3A292899-D4CB-4480-B98D-1DC97DF151C9}">
      <dsp:nvSpPr>
        <dsp:cNvPr id="0" name=""/>
        <dsp:cNvSpPr/>
      </dsp:nvSpPr>
      <dsp:spPr>
        <a:xfrm>
          <a:off x="6912362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Validation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(testing)</a:t>
          </a:r>
        </a:p>
      </dsp:txBody>
      <dsp:txXfrm>
        <a:off x="6936087" y="2328037"/>
        <a:ext cx="1186900" cy="762592"/>
      </dsp:txXfrm>
    </dsp:sp>
    <dsp:sp modelId="{AA200D7D-BED0-460F-A349-78A142A5323C}">
      <dsp:nvSpPr>
        <dsp:cNvPr id="0" name=""/>
        <dsp:cNvSpPr/>
      </dsp:nvSpPr>
      <dsp:spPr>
        <a:xfrm rot="5400000">
          <a:off x="9129881" y="3252011"/>
          <a:ext cx="261682" cy="3061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9169134" y="3273983"/>
        <a:ext cx="183177" cy="183670"/>
      </dsp:txXfrm>
    </dsp:sp>
    <dsp:sp modelId="{14ADAECA-3C71-4955-B41F-F9FF7C3FCD9A}">
      <dsp:nvSpPr>
        <dsp:cNvPr id="0" name=""/>
        <dsp:cNvSpPr/>
      </dsp:nvSpPr>
      <dsp:spPr>
        <a:xfrm>
          <a:off x="8640452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Inference (Confidence Intervals)</a:t>
          </a:r>
        </a:p>
      </dsp:txBody>
      <dsp:txXfrm>
        <a:off x="8664177" y="2328037"/>
        <a:ext cx="1186900" cy="76259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F773A9-1471-4111-97A7-6B9FD63CBD28}">
      <dsp:nvSpPr>
        <dsp:cNvPr id="0" name=""/>
        <dsp:cNvSpPr/>
      </dsp:nvSpPr>
      <dsp:spPr>
        <a:xfrm>
          <a:off x="0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Data Collection</a:t>
          </a:r>
        </a:p>
      </dsp:txBody>
      <dsp:txXfrm>
        <a:off x="23725" y="2328037"/>
        <a:ext cx="1186900" cy="762592"/>
      </dsp:txXfrm>
    </dsp:sp>
    <dsp:sp modelId="{799C908E-7728-490F-98A4-EA8DFE6F5AEA}">
      <dsp:nvSpPr>
        <dsp:cNvPr id="0" name=""/>
        <dsp:cNvSpPr/>
      </dsp:nvSpPr>
      <dsp:spPr>
        <a:xfrm>
          <a:off x="1357785" y="2556274"/>
          <a:ext cx="261682" cy="3061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1357785" y="2617498"/>
        <a:ext cx="183177" cy="183670"/>
      </dsp:txXfrm>
    </dsp:sp>
    <dsp:sp modelId="{B442865C-6E12-4B99-B12E-2B98F4ABF26F}">
      <dsp:nvSpPr>
        <dsp:cNvPr id="0" name=""/>
        <dsp:cNvSpPr/>
      </dsp:nvSpPr>
      <dsp:spPr>
        <a:xfrm>
          <a:off x="1728090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Domain Assumption Elicitation</a:t>
          </a:r>
        </a:p>
      </dsp:txBody>
      <dsp:txXfrm>
        <a:off x="1751815" y="2328037"/>
        <a:ext cx="1186900" cy="762592"/>
      </dsp:txXfrm>
    </dsp:sp>
    <dsp:sp modelId="{A585E2D5-DDC0-4089-A298-ABF36AF7F087}">
      <dsp:nvSpPr>
        <dsp:cNvPr id="0" name=""/>
        <dsp:cNvSpPr/>
      </dsp:nvSpPr>
      <dsp:spPr>
        <a:xfrm>
          <a:off x="3085875" y="2556274"/>
          <a:ext cx="261682" cy="3061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3085875" y="2617498"/>
        <a:ext cx="183177" cy="183670"/>
      </dsp:txXfrm>
    </dsp:sp>
    <dsp:sp modelId="{E3522795-F8BD-4306-B33A-92C194C4F8CD}">
      <dsp:nvSpPr>
        <dsp:cNvPr id="0" name=""/>
        <dsp:cNvSpPr/>
      </dsp:nvSpPr>
      <dsp:spPr>
        <a:xfrm>
          <a:off x="3456181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Identification</a:t>
          </a:r>
        </a:p>
      </dsp:txBody>
      <dsp:txXfrm>
        <a:off x="3479906" y="2328037"/>
        <a:ext cx="1186900" cy="762592"/>
      </dsp:txXfrm>
    </dsp:sp>
    <dsp:sp modelId="{801E1E22-F6A5-4323-9DD4-C2A69D36E838}">
      <dsp:nvSpPr>
        <dsp:cNvPr id="0" name=""/>
        <dsp:cNvSpPr/>
      </dsp:nvSpPr>
      <dsp:spPr>
        <a:xfrm>
          <a:off x="4813966" y="2556274"/>
          <a:ext cx="261682" cy="3061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4813966" y="2617498"/>
        <a:ext cx="183177" cy="183670"/>
      </dsp:txXfrm>
    </dsp:sp>
    <dsp:sp modelId="{A9BB5528-3C8B-471C-AFE5-6BBABEE59A99}">
      <dsp:nvSpPr>
        <dsp:cNvPr id="0" name=""/>
        <dsp:cNvSpPr/>
      </dsp:nvSpPr>
      <dsp:spPr>
        <a:xfrm>
          <a:off x="5184271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Estimation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(training)</a:t>
          </a:r>
        </a:p>
      </dsp:txBody>
      <dsp:txXfrm>
        <a:off x="5207996" y="2328037"/>
        <a:ext cx="1186900" cy="762592"/>
      </dsp:txXfrm>
    </dsp:sp>
    <dsp:sp modelId="{760FDF7C-315E-4776-A79F-0F13930FA5A4}">
      <dsp:nvSpPr>
        <dsp:cNvPr id="0" name=""/>
        <dsp:cNvSpPr/>
      </dsp:nvSpPr>
      <dsp:spPr>
        <a:xfrm>
          <a:off x="6542056" y="2556274"/>
          <a:ext cx="261682" cy="3061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6542056" y="2617498"/>
        <a:ext cx="183177" cy="183670"/>
      </dsp:txXfrm>
    </dsp:sp>
    <dsp:sp modelId="{3A292899-D4CB-4480-B98D-1DC97DF151C9}">
      <dsp:nvSpPr>
        <dsp:cNvPr id="0" name=""/>
        <dsp:cNvSpPr/>
      </dsp:nvSpPr>
      <dsp:spPr>
        <a:xfrm>
          <a:off x="6912362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Validation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(testing)</a:t>
          </a:r>
        </a:p>
      </dsp:txBody>
      <dsp:txXfrm>
        <a:off x="6936087" y="2328037"/>
        <a:ext cx="1186900" cy="762592"/>
      </dsp:txXfrm>
    </dsp:sp>
    <dsp:sp modelId="{AA200D7D-BED0-460F-A349-78A142A5323C}">
      <dsp:nvSpPr>
        <dsp:cNvPr id="0" name=""/>
        <dsp:cNvSpPr/>
      </dsp:nvSpPr>
      <dsp:spPr>
        <a:xfrm rot="5400000">
          <a:off x="9129881" y="3252011"/>
          <a:ext cx="261682" cy="3061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9169134" y="3273983"/>
        <a:ext cx="183177" cy="183670"/>
      </dsp:txXfrm>
    </dsp:sp>
    <dsp:sp modelId="{14ADAECA-3C71-4955-B41F-F9FF7C3FCD9A}">
      <dsp:nvSpPr>
        <dsp:cNvPr id="0" name=""/>
        <dsp:cNvSpPr/>
      </dsp:nvSpPr>
      <dsp:spPr>
        <a:xfrm>
          <a:off x="8640452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Inference (Confidence Intervals)</a:t>
          </a:r>
        </a:p>
      </dsp:txBody>
      <dsp:txXfrm>
        <a:off x="8664177" y="2328037"/>
        <a:ext cx="1186900" cy="7625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7ED377-BA95-43A1-87AB-1C158AE39CC0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AF7A4B-5B22-4BBA-909F-2ED8A79EF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92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D21E8-D1A8-4FA7-36F3-15AE1F201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55E944-F757-C71A-30FC-39B01DD465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CE9476-D3A5-1843-8088-F2194FF7E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40CAF-218B-323B-E00E-0A906EE76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9C4BC-6B68-1C45-655E-5E928A8F2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433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CD74A-940B-9325-AC0E-4E312AF69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CB3D7F-F5FE-F556-1295-6CB334B343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42BDCC-A15C-0CBF-067C-6389C7D2E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05BC5-1A4B-CA85-6C92-9D8EDD368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A85CBC-004A-2E47-33C0-2CCAC7255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002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1E5B93-41AC-018E-0D3C-2E7A6A77EE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F3BF44-0940-0A4F-B0E7-A444D0AA68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C65EE4-78CD-1E3E-3FEB-15FC2109D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2900B1-0971-A498-4784-33B44AA47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ADA1D-139A-9E04-5249-08F1605E0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129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155EB-9647-5722-3E43-F0E79062C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03119-2849-97A4-81E9-F58772AA9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64DF6D-4358-38E7-CA5F-0DFD11BE3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A55A6-F484-D0F0-DD4F-6430B395A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97D59-14CF-12DF-A24D-BA8671138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264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2C56F-7582-F5E5-6760-0A48127A7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EA0176-1FFE-A4DC-BDDD-7AB0D78326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6021F2-D914-AA71-2A13-C6AD793C6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191815-F32C-79C6-F80C-A5BBD2C06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A1C5C-8202-C2B0-6F99-1BA0298AE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952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A604F-7807-AF97-88C5-8E6D2FA29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A9397-89DF-65C1-9E32-81C93174B0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0F490D-873A-0C48-46D6-D3C9390373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DFE2A9-3B82-EEB3-E11B-CF498EB6D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718C81-3240-EC54-F4DF-4DFC3627C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DE98B5-3F04-CF4D-2277-871D78E1E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688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14C3F-45A7-DA67-F289-6F809EC3D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4ABB36-A006-B3F9-A145-70C6BCD21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D71977-979A-99C0-CE46-6C14719377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A7613D-1728-12D5-8D7F-D158B85E98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D205F0-5FF5-2E8C-5914-D55636BFAE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BE2D11-B1D6-FD98-FEE3-B50DF9CAB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DE0587-0F4D-1056-2D6B-8D7000165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769514-D4D3-1A0C-718A-0565EDC00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527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1F843-F750-3E88-99A3-567A70535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CAF55A-A754-5EAB-2605-A5C089E6B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0B8E6A-683E-93FE-D008-2BB236947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74B0FA-5B2A-D625-E59C-07418CA8A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068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F8395A-8E7B-E646-828F-4F9AE8805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031A2E-0DF7-4404-65B2-F3C992E43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790C0A-C670-4146-9E75-78C1E3C77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993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99DE2-D029-A208-FC2A-F79160C88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D694B-7DBD-0C78-383F-42CAA4C0C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4358C2-1B9C-26CE-0DE4-294C23B551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DA6462-808D-1E93-9819-527733533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F74754-9004-74CF-72C6-30CF5B890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86DE7-1C51-233F-32DD-831DF7542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907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79B7F-AB62-3B55-3377-85101AB69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77D260-78A4-5423-46E5-AB99F29830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1176F8-A8D8-016E-8A9C-46BCE38914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854A23-94C1-BEFD-3F67-71C80972B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655BF0-D34F-899D-1FB8-B37FD1C15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4FCC56-80A0-3F27-57FF-DF10380C7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78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A959D4-A39C-C2A9-E35A-17CBC20BE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5D15EE-5F98-EAC8-3D57-93F05E541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DF279-581C-0FF7-E891-4C053EA0E9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BA60F-DE6F-45D4-98F5-DAB0AE3C7AA8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869D4-ACD8-E120-D12F-BA4F2A2383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AD0BB-1444-8ED2-EC8E-0F95756A2B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077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sv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7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9.png"/><Relationship Id="rId12" Type="http://schemas.openxmlformats.org/officeDocument/2006/relationships/image" Target="../media/image13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openxmlformats.org/officeDocument/2006/relationships/image" Target="../media/image8.png"/><Relationship Id="rId5" Type="http://schemas.openxmlformats.org/officeDocument/2006/relationships/diagramColors" Target="../diagrams/colors3.xml"/><Relationship Id="rId10" Type="http://schemas.openxmlformats.org/officeDocument/2006/relationships/image" Target="../media/image7.png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11.png"/><Relationship Id="rId1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arloscinelli.com/files/Cinelli%20and%20Hazlett%20(2020)%20-%20Making%20Sense%20of%20Sensitivity.pdf" TargetMode="External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hyperlink" Target="https://arxiv.org/abs/2112.13398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3.png"/><Relationship Id="rId12" Type="http://schemas.openxmlformats.org/officeDocument/2006/relationships/image" Target="../media/image6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openxmlformats.org/officeDocument/2006/relationships/image" Target="../media/image5.png"/><Relationship Id="rId5" Type="http://schemas.openxmlformats.org/officeDocument/2006/relationships/diagramColors" Target="../diagrams/colors4.xml"/><Relationship Id="rId10" Type="http://schemas.openxmlformats.org/officeDocument/2006/relationships/image" Target="../media/image4.png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110.png"/><Relationship Id="rId1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F75B5-ED69-27C1-9FB0-854DF4386A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MS&amp;E 228: Unobserved Confounding and Instruments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45C2F9-CD64-87A9-69E9-D402FA9F04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Vasilis Syrgkanis</a:t>
            </a:r>
          </a:p>
          <a:p>
            <a:r>
              <a:rPr lang="en-US" dirty="0"/>
              <a:t>MS&amp;E, Stanford</a:t>
            </a:r>
          </a:p>
        </p:txBody>
      </p:sp>
    </p:spTree>
    <p:extLst>
      <p:ext uri="{BB962C8B-B14F-4D97-AF65-F5344CB8AC3E}">
        <p14:creationId xmlns:p14="http://schemas.microsoft.com/office/powerpoint/2010/main" val="1536910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CABBAA-AD5E-C200-44A2-E31BCAF8F7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67A9AA7-D9A1-118A-F557-E49784E5DBE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911628" y="1080468"/>
                <a:ext cx="8678781" cy="4205894"/>
              </a:xfrm>
            </p:spPr>
            <p:txBody>
              <a:bodyPr vert="horz" lIns="91440" tIns="45720" rIns="91440" bIns="45720" rtlCol="0" anchor="b">
                <a:normAutofit fontScale="90000"/>
              </a:bodyPr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sz="2800" dirty="0"/>
                  <a:t>If we only have a conditionally valid instrument, i.e. </a:t>
                </a:r>
                <a:br>
                  <a:rPr lang="en-US" sz="28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2800" b="0" i="1" spc="-800" smtClean="0">
                          <a:latin typeface="Cambria Math" panose="02040503050406030204" pitchFamily="18" charset="0"/>
                        </a:rPr>
                        <m:t>⊥⊥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∣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br>
                  <a:rPr lang="en-US" sz="2800" b="0" dirty="0"/>
                </a:br>
                <a:r>
                  <a:rPr lang="en-US" sz="2800" kern="1200" dirty="0">
                    <a:solidFill>
                      <a:schemeClr val="tx1"/>
                    </a:solidFill>
                  </a:rPr>
                  <a:t>then still we have that:</a:t>
                </a:r>
                <a:br>
                  <a:rPr lang="en-US" sz="2800" kern="1200" dirty="0">
                    <a:solidFill>
                      <a:schemeClr val="tx1"/>
                    </a:solidFill>
                  </a:rPr>
                </a:br>
                <a:br>
                  <a:rPr lang="en-US" sz="2800" kern="1200" dirty="0">
                    <a:solidFill>
                      <a:schemeClr val="tx1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28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𝐴𝑇𝐸</m:t>
                          </m:r>
                          <m:r>
                            <a:rPr lang="en-US" sz="28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8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28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28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8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𝐴𝑇𝐸</m:t>
                          </m:r>
                          <m:r>
                            <a:rPr lang="en-US" sz="28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8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28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8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8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sepChr m:val="∣"/>
                          <m:ctrlPr>
                            <a:rPr lang="en-US" sz="28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d>
                            <m:dPr>
                              <m:ctrlPr>
                                <a:rPr lang="en-US" sz="28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sz="28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d>
                            <m:dPr>
                              <m:ctrlPr>
                                <a:rPr lang="en-US" sz="28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  <m:e>
                          <m:r>
                            <a:rPr lang="en-US" sz="28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  <m:d>
                            <m:dPr>
                              <m:ctrlPr>
                                <a:rPr lang="en-US" sz="28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sz="28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sz="28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  <m:d>
                            <m:dPr>
                              <m:ctrlPr>
                                <a:rPr lang="en-US" sz="28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br>
                  <a:rPr lang="en-US" sz="2800" kern="1200" dirty="0">
                    <a:solidFill>
                      <a:schemeClr val="tx1"/>
                    </a:solidFill>
                  </a:rPr>
                </a:br>
                <a:br>
                  <a:rPr lang="en-US" sz="2800" kern="1200" dirty="0">
                    <a:solidFill>
                      <a:schemeClr val="tx1"/>
                    </a:solidFill>
                  </a:rPr>
                </a:br>
                <a:r>
                  <a:rPr lang="en-US" sz="2800" dirty="0"/>
                  <a:t>But now this ratio is identified by a ratio of g-formulas</a:t>
                </a:r>
                <a:br>
                  <a:rPr lang="en-US" sz="2800" dirty="0"/>
                </a:br>
                <a:br>
                  <a:rPr lang="en-US" sz="28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sepChr m:val="∣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=1,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sepChr m:val="∣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=0,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sepChr m:val="∣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=1,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sepChr m:val="∣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=0,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den>
                      </m:f>
                    </m:oMath>
                  </m:oMathPara>
                </a14:m>
                <a:endParaRPr lang="en-US" sz="2800" kern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67A9AA7-D9A1-118A-F557-E49784E5DB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11628" y="1080468"/>
                <a:ext cx="8678781" cy="4205894"/>
              </a:xfrm>
              <a:blipFill>
                <a:blip r:embed="rId2"/>
                <a:stretch>
                  <a:fillRect l="-1195" t="-13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aphic 4" descr="Work from home house outline">
            <a:extLst>
              <a:ext uri="{FF2B5EF4-FFF2-40B4-BE49-F238E27FC236}">
                <a16:creationId xmlns:a16="http://schemas.microsoft.com/office/drawing/2014/main" id="{E5236409-671B-880C-107A-A4F6C1EFB5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5803" y="4189082"/>
            <a:ext cx="1097280" cy="1097280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05BDBDF4-95B1-E5EC-D2D6-939786D8FA2F}"/>
              </a:ext>
            </a:extLst>
          </p:cNvPr>
          <p:cNvGrpSpPr/>
          <p:nvPr/>
        </p:nvGrpSpPr>
        <p:grpSpPr>
          <a:xfrm>
            <a:off x="8656120" y="415548"/>
            <a:ext cx="3658646" cy="1913214"/>
            <a:chOff x="3791164" y="3429000"/>
            <a:chExt cx="5100548" cy="2740663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92A39C36-3DA7-31B5-4B04-13125A6E8F15}"/>
                </a:ext>
              </a:extLst>
            </p:cNvPr>
            <p:cNvSpPr/>
            <p:nvPr/>
          </p:nvSpPr>
          <p:spPr>
            <a:xfrm>
              <a:off x="5918533" y="4527304"/>
              <a:ext cx="740301" cy="72857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1020F78-758B-ED56-9640-00A99E3691AC}"/>
                </a:ext>
              </a:extLst>
            </p:cNvPr>
            <p:cNvSpPr/>
            <p:nvPr/>
          </p:nvSpPr>
          <p:spPr>
            <a:xfrm>
              <a:off x="7724344" y="4527304"/>
              <a:ext cx="740301" cy="72857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8A5F26D-FFFA-BA0D-E9E7-7DE4855D40FD}"/>
                </a:ext>
              </a:extLst>
            </p:cNvPr>
            <p:cNvSpPr/>
            <p:nvPr/>
          </p:nvSpPr>
          <p:spPr>
            <a:xfrm>
              <a:off x="6829897" y="3429000"/>
              <a:ext cx="740301" cy="728575"/>
            </a:xfrm>
            <a:prstGeom prst="ellipse">
              <a:avLst/>
            </a:prstGeom>
            <a:pattFill prst="smConfetti">
              <a:fgClr>
                <a:srgbClr val="4472C4"/>
              </a:fgClr>
              <a:bgClr>
                <a:sysClr val="window" lastClr="FFFFFF"/>
              </a:bgClr>
            </a:patt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CD65E6C-E416-B098-AB2C-6C917E23F4C4}"/>
                </a:ext>
              </a:extLst>
            </p:cNvPr>
            <p:cNvCxnSpPr>
              <a:cxnSpLocks/>
              <a:stCxn id="7" idx="3"/>
              <a:endCxn id="4" idx="7"/>
            </p:cNvCxnSpPr>
            <p:nvPr/>
          </p:nvCxnSpPr>
          <p:spPr>
            <a:xfrm flipH="1">
              <a:off x="6550419" y="4050878"/>
              <a:ext cx="387893" cy="583123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B152A31-0067-07D5-1D5A-3FCC67BB1D5A}"/>
                </a:ext>
              </a:extLst>
            </p:cNvPr>
            <p:cNvCxnSpPr>
              <a:cxnSpLocks/>
              <a:stCxn id="7" idx="5"/>
              <a:endCxn id="6" idx="1"/>
            </p:cNvCxnSpPr>
            <p:nvPr/>
          </p:nvCxnSpPr>
          <p:spPr>
            <a:xfrm>
              <a:off x="7461783" y="4050878"/>
              <a:ext cx="370976" cy="583123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1C40617F-0B79-EC5C-5EBC-DC513BEF5BBE}"/>
                </a:ext>
              </a:extLst>
            </p:cNvPr>
            <p:cNvCxnSpPr>
              <a:cxnSpLocks/>
              <a:stCxn id="4" idx="6"/>
              <a:endCxn id="6" idx="2"/>
            </p:cNvCxnSpPr>
            <p:nvPr/>
          </p:nvCxnSpPr>
          <p:spPr>
            <a:xfrm>
              <a:off x="6658834" y="4891592"/>
              <a:ext cx="1065510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D88E4BD-B768-3384-9C80-3B9AFF52C328}"/>
                </a:ext>
              </a:extLst>
            </p:cNvPr>
            <p:cNvSpPr/>
            <p:nvPr/>
          </p:nvSpPr>
          <p:spPr>
            <a:xfrm>
              <a:off x="4097506" y="4527304"/>
              <a:ext cx="740301" cy="72857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Z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02E9DB10-DEFA-A483-4EA8-5F2F0782527E}"/>
                </a:ext>
              </a:extLst>
            </p:cNvPr>
            <p:cNvCxnSpPr>
              <a:cxnSpLocks/>
            </p:cNvCxnSpPr>
            <p:nvPr/>
          </p:nvCxnSpPr>
          <p:spPr>
            <a:xfrm>
              <a:off x="4853023" y="4892683"/>
              <a:ext cx="1065510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E756441-01E9-E988-CAC3-930F6D95E1CC}"/>
                </a:ext>
              </a:extLst>
            </p:cNvPr>
            <p:cNvSpPr txBox="1"/>
            <p:nvPr/>
          </p:nvSpPr>
          <p:spPr>
            <a:xfrm>
              <a:off x="7570197" y="3429000"/>
              <a:ext cx="1321515" cy="661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unobserved confounder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6E838F6-DB5F-6277-32B2-17C2F8115F7E}"/>
                </a:ext>
              </a:extLst>
            </p:cNvPr>
            <p:cNvSpPr txBox="1"/>
            <p:nvPr/>
          </p:nvSpPr>
          <p:spPr>
            <a:xfrm>
              <a:off x="7724344" y="5295146"/>
              <a:ext cx="1124012" cy="3747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outcome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F57BD20-DC55-0A65-D3DC-0F26A29030BD}"/>
                </a:ext>
              </a:extLst>
            </p:cNvPr>
            <p:cNvSpPr txBox="1"/>
            <p:nvPr/>
          </p:nvSpPr>
          <p:spPr>
            <a:xfrm>
              <a:off x="5508383" y="4140563"/>
              <a:ext cx="1150451" cy="396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treatment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566B9A6-5772-313A-152D-42976A3C36F5}"/>
                </a:ext>
              </a:extLst>
            </p:cNvPr>
            <p:cNvSpPr txBox="1"/>
            <p:nvPr/>
          </p:nvSpPr>
          <p:spPr>
            <a:xfrm>
              <a:off x="3791164" y="4157773"/>
              <a:ext cx="1389639" cy="396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instrument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5C98D85E-EE7F-FCE8-A3B7-856A41F27475}"/>
                </a:ext>
              </a:extLst>
            </p:cNvPr>
            <p:cNvCxnSpPr>
              <a:cxnSpLocks/>
              <a:stCxn id="19" idx="0"/>
              <a:endCxn id="4" idx="4"/>
            </p:cNvCxnSpPr>
            <p:nvPr/>
          </p:nvCxnSpPr>
          <p:spPr>
            <a:xfrm flipV="1">
              <a:off x="6288684" y="5255879"/>
              <a:ext cx="0" cy="807086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1F39856E-49ED-569A-BACB-A33C1B31DEC4}"/>
                </a:ext>
              </a:extLst>
            </p:cNvPr>
            <p:cNvCxnSpPr>
              <a:cxnSpLocks/>
              <a:stCxn id="19" idx="7"/>
              <a:endCxn id="6" idx="3"/>
            </p:cNvCxnSpPr>
            <p:nvPr/>
          </p:nvCxnSpPr>
          <p:spPr>
            <a:xfrm flipV="1">
              <a:off x="6550419" y="5149182"/>
              <a:ext cx="1282340" cy="1020481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18A50B1D-4BA3-1F18-8F16-4A0171255A0E}"/>
              </a:ext>
            </a:extLst>
          </p:cNvPr>
          <p:cNvSpPr/>
          <p:nvPr/>
        </p:nvSpPr>
        <p:spPr>
          <a:xfrm>
            <a:off x="10182091" y="2254278"/>
            <a:ext cx="531021" cy="508607"/>
          </a:xfrm>
          <a:prstGeom prst="ellipse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CFBC7A0-0854-A261-21EF-08BE90C8B18F}"/>
              </a:ext>
            </a:extLst>
          </p:cNvPr>
          <p:cNvCxnSpPr>
            <a:cxnSpLocks/>
            <a:stCxn id="19" idx="1"/>
            <a:endCxn id="11" idx="5"/>
          </p:cNvCxnSpPr>
          <p:nvPr/>
        </p:nvCxnSpPr>
        <p:spPr>
          <a:xfrm flipH="1" flipV="1">
            <a:off x="9329115" y="1616380"/>
            <a:ext cx="930742" cy="712382"/>
          </a:xfrm>
          <a:prstGeom prst="straightConnector1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8204535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FD6736-5971-334C-5956-17C0197C1E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FAC5E96-8530-3F0C-A888-295BE11FA44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911628" y="1080467"/>
                <a:ext cx="8678781" cy="5248365"/>
              </a:xfrm>
            </p:spPr>
            <p:txBody>
              <a:bodyPr vert="horz" lIns="91440" tIns="45720" rIns="91440" bIns="45720" rtlCol="0" anchor="b">
                <a:normAutofit fontScale="90000"/>
              </a:bodyPr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sz="2800" dirty="0"/>
                  <a:t>If we only have a conditionally valid instrument, i.e. </a:t>
                </a:r>
                <a:br>
                  <a:rPr lang="en-US" sz="28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2800" b="0" i="1" spc="-800" smtClean="0">
                          <a:latin typeface="Cambria Math" panose="02040503050406030204" pitchFamily="18" charset="0"/>
                        </a:rPr>
                        <m:t>⊥⊥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∣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br>
                  <a:rPr lang="en-US" sz="2800" b="0" dirty="0"/>
                </a:br>
                <a:r>
                  <a:rPr lang="en-US" sz="2800" kern="1200" dirty="0">
                    <a:solidFill>
                      <a:schemeClr val="tx1"/>
                    </a:solidFill>
                  </a:rPr>
                  <a:t>then still we have that:</a:t>
                </a:r>
                <a:br>
                  <a:rPr lang="en-US" sz="2800" kern="1200" dirty="0">
                    <a:solidFill>
                      <a:schemeClr val="tx1"/>
                    </a:solidFill>
                  </a:rPr>
                </a:br>
                <a:br>
                  <a:rPr lang="en-US" sz="2800" kern="1200" dirty="0">
                    <a:solidFill>
                      <a:schemeClr val="tx1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28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𝐴𝑇𝐸</m:t>
                          </m:r>
                          <m:r>
                            <a:rPr lang="en-US" sz="28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8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28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28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8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𝐴𝑇𝐸</m:t>
                          </m:r>
                          <m:r>
                            <a:rPr lang="en-US" sz="28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8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28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8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8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sepChr m:val="∣"/>
                          <m:ctrlPr>
                            <a:rPr lang="en-US" sz="28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d>
                            <m:dPr>
                              <m:ctrlPr>
                                <a:rPr lang="en-US" sz="28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sz="28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d>
                            <m:dPr>
                              <m:ctrlPr>
                                <a:rPr lang="en-US" sz="28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  <m:e>
                          <m:r>
                            <a:rPr lang="en-US" sz="28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  <m:d>
                            <m:dPr>
                              <m:ctrlPr>
                                <a:rPr lang="en-US" sz="28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sz="28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sz="28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  <m:d>
                            <m:dPr>
                              <m:ctrlPr>
                                <a:rPr lang="en-US" sz="28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br>
                  <a:rPr lang="en-US" sz="2800" kern="1200" dirty="0">
                    <a:solidFill>
                      <a:schemeClr val="tx1"/>
                    </a:solidFill>
                  </a:rPr>
                </a:br>
                <a:br>
                  <a:rPr lang="en-US" sz="2800" kern="1200" dirty="0">
                    <a:solidFill>
                      <a:schemeClr val="tx1"/>
                    </a:solidFill>
                  </a:rPr>
                </a:br>
                <a:r>
                  <a:rPr lang="en-US" sz="2800" dirty="0"/>
                  <a:t>But now this ratio is identified by a ratio of g-formulas</a:t>
                </a:r>
                <a:br>
                  <a:rPr lang="en-US" sz="2800" dirty="0"/>
                </a:br>
                <a:br>
                  <a:rPr lang="en-US" sz="28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sepChr m:val="∣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=1,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sepChr m:val="∣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=0,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sepChr m:val="∣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=1,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sepChr m:val="∣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=0,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den>
                      </m:f>
                    </m:oMath>
                  </m:oMathPara>
                </a14:m>
                <a:br>
                  <a:rPr lang="en-US" sz="2800" kern="1200" dirty="0">
                    <a:solidFill>
                      <a:schemeClr val="tx1"/>
                    </a:solidFill>
                  </a:rPr>
                </a:br>
                <a:r>
                  <a:rPr lang="en-US" sz="2800" dirty="0"/>
                  <a:t>If we further assume that</a:t>
                </a:r>
                <a:br>
                  <a:rPr lang="en-US" sz="28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a:rPr lang="en-US" sz="2800" i="1" spc="-800">
                          <a:latin typeface="Cambria Math" panose="02040503050406030204" pitchFamily="18" charset="0"/>
                        </a:rPr>
                        <m:t>⊥⊥</m:t>
                      </m:r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D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z</m:t>
                          </m:r>
                          <m: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D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z</m:t>
                          </m:r>
                          <m: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</m:oMath>
                  </m:oMathPara>
                </a14:m>
                <a:br>
                  <a:rPr lang="en-US" sz="2800" kern="1200" dirty="0">
                    <a:solidFill>
                      <a:schemeClr val="tx1"/>
                    </a:solidFill>
                  </a:rPr>
                </a:br>
                <a:r>
                  <a:rPr lang="en-US" sz="2800" dirty="0"/>
                  <a:t>Then this estimates the ATE</a:t>
                </a:r>
                <a:endParaRPr lang="en-US" sz="2800" kern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FAC5E96-8530-3F0C-A888-295BE11FA4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11628" y="1080467"/>
                <a:ext cx="8678781" cy="5248365"/>
              </a:xfrm>
              <a:blipFill>
                <a:blip r:embed="rId2"/>
                <a:stretch>
                  <a:fillRect l="-1195" b="-29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aphic 4" descr="Work from home house outline">
            <a:extLst>
              <a:ext uri="{FF2B5EF4-FFF2-40B4-BE49-F238E27FC236}">
                <a16:creationId xmlns:a16="http://schemas.microsoft.com/office/drawing/2014/main" id="{4578C5A0-8E2F-9535-5DA3-6C8FF82479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5803" y="4189082"/>
            <a:ext cx="1097280" cy="1097280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4CCA83E4-2853-7BD2-3DE1-8F7DE860CD71}"/>
              </a:ext>
            </a:extLst>
          </p:cNvPr>
          <p:cNvGrpSpPr/>
          <p:nvPr/>
        </p:nvGrpSpPr>
        <p:grpSpPr>
          <a:xfrm>
            <a:off x="8656120" y="415548"/>
            <a:ext cx="3658646" cy="1913214"/>
            <a:chOff x="3791164" y="3429000"/>
            <a:chExt cx="5100548" cy="2740663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75CF51E-E98F-F31E-243D-22C43088E6BE}"/>
                </a:ext>
              </a:extLst>
            </p:cNvPr>
            <p:cNvSpPr/>
            <p:nvPr/>
          </p:nvSpPr>
          <p:spPr>
            <a:xfrm>
              <a:off x="5918533" y="4527304"/>
              <a:ext cx="740301" cy="72857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785FBD5-13F6-5434-BF31-64AC383D88BF}"/>
                </a:ext>
              </a:extLst>
            </p:cNvPr>
            <p:cNvSpPr/>
            <p:nvPr/>
          </p:nvSpPr>
          <p:spPr>
            <a:xfrm>
              <a:off x="7724344" y="4527304"/>
              <a:ext cx="740301" cy="72857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094A7B2-36B8-35B1-2F59-A07D9D2E9E44}"/>
                </a:ext>
              </a:extLst>
            </p:cNvPr>
            <p:cNvSpPr/>
            <p:nvPr/>
          </p:nvSpPr>
          <p:spPr>
            <a:xfrm>
              <a:off x="6829897" y="3429000"/>
              <a:ext cx="740301" cy="728575"/>
            </a:xfrm>
            <a:prstGeom prst="ellipse">
              <a:avLst/>
            </a:prstGeom>
            <a:pattFill prst="smConfetti">
              <a:fgClr>
                <a:srgbClr val="4472C4"/>
              </a:fgClr>
              <a:bgClr>
                <a:sysClr val="window" lastClr="FFFFFF"/>
              </a:bgClr>
            </a:patt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0AABAAB4-D226-EF96-47AA-6E3F15B15CB1}"/>
                </a:ext>
              </a:extLst>
            </p:cNvPr>
            <p:cNvCxnSpPr>
              <a:cxnSpLocks/>
              <a:stCxn id="7" idx="3"/>
              <a:endCxn id="4" idx="7"/>
            </p:cNvCxnSpPr>
            <p:nvPr/>
          </p:nvCxnSpPr>
          <p:spPr>
            <a:xfrm flipH="1">
              <a:off x="6550419" y="4050878"/>
              <a:ext cx="387893" cy="583123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216DFA88-12C2-F25B-51BE-D51FEB7A4C3D}"/>
                </a:ext>
              </a:extLst>
            </p:cNvPr>
            <p:cNvCxnSpPr>
              <a:cxnSpLocks/>
              <a:stCxn id="7" idx="5"/>
              <a:endCxn id="6" idx="1"/>
            </p:cNvCxnSpPr>
            <p:nvPr/>
          </p:nvCxnSpPr>
          <p:spPr>
            <a:xfrm>
              <a:off x="7461783" y="4050878"/>
              <a:ext cx="370976" cy="583123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2532307E-6174-B6A1-8EE7-E72A8874EF3A}"/>
                </a:ext>
              </a:extLst>
            </p:cNvPr>
            <p:cNvCxnSpPr>
              <a:cxnSpLocks/>
              <a:stCxn id="4" idx="6"/>
              <a:endCxn id="6" idx="2"/>
            </p:cNvCxnSpPr>
            <p:nvPr/>
          </p:nvCxnSpPr>
          <p:spPr>
            <a:xfrm>
              <a:off x="6658834" y="4891592"/>
              <a:ext cx="1065510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A9ADAFE-F090-DC89-92F6-E1FFB7190E37}"/>
                </a:ext>
              </a:extLst>
            </p:cNvPr>
            <p:cNvSpPr/>
            <p:nvPr/>
          </p:nvSpPr>
          <p:spPr>
            <a:xfrm>
              <a:off x="4097506" y="4527304"/>
              <a:ext cx="740301" cy="72857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Z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CE9174CC-240E-DFC4-1EE6-5006CCA21696}"/>
                </a:ext>
              </a:extLst>
            </p:cNvPr>
            <p:cNvCxnSpPr>
              <a:cxnSpLocks/>
            </p:cNvCxnSpPr>
            <p:nvPr/>
          </p:nvCxnSpPr>
          <p:spPr>
            <a:xfrm>
              <a:off x="4853023" y="4892683"/>
              <a:ext cx="1065510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44CCEF8-8928-993F-B1B4-3C9911E86F32}"/>
                </a:ext>
              </a:extLst>
            </p:cNvPr>
            <p:cNvSpPr txBox="1"/>
            <p:nvPr/>
          </p:nvSpPr>
          <p:spPr>
            <a:xfrm>
              <a:off x="7570197" y="3429000"/>
              <a:ext cx="1321515" cy="661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unobserved confounder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75F4603-6718-00E6-3258-84CF1E221365}"/>
                </a:ext>
              </a:extLst>
            </p:cNvPr>
            <p:cNvSpPr txBox="1"/>
            <p:nvPr/>
          </p:nvSpPr>
          <p:spPr>
            <a:xfrm>
              <a:off x="7724344" y="5295146"/>
              <a:ext cx="1124012" cy="3747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outcome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730667B-D01E-3217-08D1-D5E2641D0E01}"/>
                </a:ext>
              </a:extLst>
            </p:cNvPr>
            <p:cNvSpPr txBox="1"/>
            <p:nvPr/>
          </p:nvSpPr>
          <p:spPr>
            <a:xfrm>
              <a:off x="5508383" y="4140563"/>
              <a:ext cx="1150451" cy="396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treatment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8A05D67-F0EC-921B-99AE-3ED9F59AD62F}"/>
                </a:ext>
              </a:extLst>
            </p:cNvPr>
            <p:cNvSpPr txBox="1"/>
            <p:nvPr/>
          </p:nvSpPr>
          <p:spPr>
            <a:xfrm>
              <a:off x="3791164" y="4157773"/>
              <a:ext cx="1389639" cy="396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instrument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A04E50B9-C5FD-F756-4CC4-188B30BF854A}"/>
                </a:ext>
              </a:extLst>
            </p:cNvPr>
            <p:cNvCxnSpPr>
              <a:cxnSpLocks/>
              <a:stCxn id="19" idx="0"/>
              <a:endCxn id="4" idx="4"/>
            </p:cNvCxnSpPr>
            <p:nvPr/>
          </p:nvCxnSpPr>
          <p:spPr>
            <a:xfrm flipV="1">
              <a:off x="6288684" y="5255879"/>
              <a:ext cx="0" cy="807086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EA2583D4-C256-1FA5-890B-60BD6D89D04A}"/>
                </a:ext>
              </a:extLst>
            </p:cNvPr>
            <p:cNvCxnSpPr>
              <a:cxnSpLocks/>
              <a:stCxn id="19" idx="7"/>
              <a:endCxn id="6" idx="3"/>
            </p:cNvCxnSpPr>
            <p:nvPr/>
          </p:nvCxnSpPr>
          <p:spPr>
            <a:xfrm flipV="1">
              <a:off x="6550419" y="5149182"/>
              <a:ext cx="1282340" cy="1020481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C0334B16-F021-2E94-BCF0-0ADBCC93C0F2}"/>
              </a:ext>
            </a:extLst>
          </p:cNvPr>
          <p:cNvSpPr/>
          <p:nvPr/>
        </p:nvSpPr>
        <p:spPr>
          <a:xfrm>
            <a:off x="10182091" y="2254278"/>
            <a:ext cx="531021" cy="508607"/>
          </a:xfrm>
          <a:prstGeom prst="ellipse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9B2E731-1FE4-83A1-8155-FF46C937FFDD}"/>
              </a:ext>
            </a:extLst>
          </p:cNvPr>
          <p:cNvCxnSpPr>
            <a:cxnSpLocks/>
            <a:stCxn id="19" idx="1"/>
            <a:endCxn id="11" idx="5"/>
          </p:cNvCxnSpPr>
          <p:nvPr/>
        </p:nvCxnSpPr>
        <p:spPr>
          <a:xfrm flipH="1" flipV="1">
            <a:off x="9329115" y="1616380"/>
            <a:ext cx="930742" cy="712382"/>
          </a:xfrm>
          <a:prstGeom prst="straightConnector1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5821199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F047F5-C3AC-AC5B-83E1-EBCC44A53E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0236FD1-97AC-8990-B017-BA172044002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911628" y="1080467"/>
                <a:ext cx="8678781" cy="5248365"/>
              </a:xfrm>
            </p:spPr>
            <p:txBody>
              <a:bodyPr vert="horz" lIns="91440" tIns="45720" rIns="91440" bIns="45720" rtlCol="0" anchor="b">
                <a:normAutofit fontScale="90000"/>
              </a:bodyPr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sz="2800" dirty="0"/>
                  <a:t>If we only have a conditionally valid instrument, i.e. </a:t>
                </a:r>
                <a:br>
                  <a:rPr lang="en-US" sz="28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2800" b="0" i="1" spc="-800" smtClean="0">
                          <a:latin typeface="Cambria Math" panose="02040503050406030204" pitchFamily="18" charset="0"/>
                        </a:rPr>
                        <m:t>⊥⊥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∣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br>
                  <a:rPr lang="en-US" sz="2800" b="0" dirty="0"/>
                </a:br>
                <a:r>
                  <a:rPr lang="en-US" sz="2800" dirty="0"/>
                  <a:t>If we just assume that</a:t>
                </a:r>
                <a:br>
                  <a:rPr lang="en-US" sz="28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a:rPr lang="en-US" sz="2800" i="1" spc="-800">
                          <a:latin typeface="Cambria Math" panose="02040503050406030204" pitchFamily="18" charset="0"/>
                        </a:rPr>
                        <m:t>⊥⊥</m:t>
                      </m:r>
                      <m:r>
                        <a:rPr lang="en-US" sz="28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800">
                          <a:latin typeface="Cambria Math" panose="02040503050406030204" pitchFamily="18" charset="0"/>
                        </a:rPr>
                        <m:t>D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z</m:t>
                          </m:r>
                          <m:r>
                            <a:rPr lang="en-US" sz="280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sz="280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2800">
                          <a:latin typeface="Cambria Math" panose="02040503050406030204" pitchFamily="18" charset="0"/>
                        </a:rPr>
                        <m:t>D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z</m:t>
                          </m:r>
                          <m:r>
                            <a:rPr lang="en-US" sz="280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∣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br>
                  <a:rPr lang="en-US" sz="2800" dirty="0"/>
                </a:br>
                <a:r>
                  <a:rPr lang="en-US" sz="2800" dirty="0"/>
                  <a:t>Then the ATE </a:t>
                </a:r>
                <a:r>
                  <a:rPr lang="en-US" sz="2800" kern="1200" dirty="0">
                    <a:solidFill>
                      <a:schemeClr val="tx1"/>
                    </a:solidFill>
                  </a:rPr>
                  <a:t>can be identified as:</a:t>
                </a:r>
                <a:br>
                  <a:rPr lang="en-US" sz="2800" kern="1200" dirty="0">
                    <a:solidFill>
                      <a:schemeClr val="tx1"/>
                    </a:solidFill>
                  </a:rPr>
                </a:br>
                <a:br>
                  <a:rPr lang="en-US" sz="2800" kern="1200" dirty="0">
                    <a:solidFill>
                      <a:schemeClr val="tx1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28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8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8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𝐴𝑇𝐸</m:t>
                              </m:r>
                              <m:d>
                                <m:dPr>
                                  <m:ctrlPr>
                                    <a:rPr lang="en-US" sz="2800" b="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  <m:r>
                                    <a:rPr lang="en-US" sz="2800" b="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→</m:t>
                                  </m:r>
                                  <m:r>
                                    <a:rPr lang="en-US" sz="2800" b="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sz="2800" b="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∣</m:t>
                                  </m:r>
                                  <m:r>
                                    <a:rPr lang="en-US" sz="2800" b="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sz="28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𝐴𝑇𝐸</m:t>
                              </m:r>
                              <m:d>
                                <m:dPr>
                                  <m:ctrlPr>
                                    <a:rPr lang="en-US" sz="2800" b="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  <m:r>
                                    <a:rPr lang="en-US" sz="2800" b="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→</m:t>
                                  </m:r>
                                  <m:r>
                                    <a:rPr lang="en-US" sz="2800" b="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sz="2800" b="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∣</m:t>
                                  </m:r>
                                  <m:r>
                                    <a:rPr lang="en-US" sz="2800" b="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den>
                          </m:f>
                        </m:e>
                      </m:d>
                      <m:r>
                        <a:rPr lang="en-US" sz="28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d>
                            <m:dPr>
                              <m:ctrlPr>
                                <a:rPr lang="en-US" sz="28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sz="28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d>
                            <m:dPr>
                              <m:ctrlPr>
                                <a:rPr lang="en-US" sz="28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br>
                  <a:rPr lang="en-US" sz="2800" kern="1200" dirty="0">
                    <a:solidFill>
                      <a:schemeClr val="tx1"/>
                    </a:solidFill>
                  </a:rPr>
                </a:br>
                <a:br>
                  <a:rPr lang="en-US" sz="2800" kern="1200" dirty="0">
                    <a:solidFill>
                      <a:schemeClr val="tx1"/>
                    </a:solidFill>
                  </a:rPr>
                </a:br>
                <a:r>
                  <a:rPr lang="en-US" sz="2800" dirty="0"/>
                  <a:t>This is identified by the expected ratio of g-formulas</a:t>
                </a:r>
                <a:br>
                  <a:rPr lang="en-US" sz="2800" dirty="0"/>
                </a:br>
                <a:br>
                  <a:rPr lang="en-US" sz="28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sepChr m:val="∣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=1,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sepChr m:val="∣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=0,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sepChr m:val="∣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=1,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sepChr m:val="∣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=0,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den>
                          </m:f>
                        </m:e>
                      </m:d>
                    </m:oMath>
                  </m:oMathPara>
                </a14:m>
                <a:br>
                  <a:rPr lang="en-US" sz="2800" kern="1200" dirty="0">
                    <a:solidFill>
                      <a:schemeClr val="tx1"/>
                    </a:solidFill>
                  </a:rPr>
                </a:br>
                <a:endParaRPr lang="en-US" sz="2800" kern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0236FD1-97AC-8990-B017-BA17204400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11628" y="1080467"/>
                <a:ext cx="8678781" cy="5248365"/>
              </a:xfrm>
              <a:blipFill>
                <a:blip r:embed="rId2"/>
                <a:stretch>
                  <a:fillRect l="-1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aphic 4" descr="Work from home house outline">
            <a:extLst>
              <a:ext uri="{FF2B5EF4-FFF2-40B4-BE49-F238E27FC236}">
                <a16:creationId xmlns:a16="http://schemas.microsoft.com/office/drawing/2014/main" id="{8720FBD5-CAF6-4D2C-7F75-E8076761AE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5803" y="4189082"/>
            <a:ext cx="1097280" cy="1097280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F945650C-9DCD-B973-82DF-3EC4351C159B}"/>
              </a:ext>
            </a:extLst>
          </p:cNvPr>
          <p:cNvGrpSpPr/>
          <p:nvPr/>
        </p:nvGrpSpPr>
        <p:grpSpPr>
          <a:xfrm>
            <a:off x="8656120" y="415548"/>
            <a:ext cx="3658646" cy="1913214"/>
            <a:chOff x="3791164" y="3429000"/>
            <a:chExt cx="5100548" cy="2740663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4CB7A759-0643-ED6C-6F8E-2A830EBD3DB7}"/>
                </a:ext>
              </a:extLst>
            </p:cNvPr>
            <p:cNvSpPr/>
            <p:nvPr/>
          </p:nvSpPr>
          <p:spPr>
            <a:xfrm>
              <a:off x="5918533" y="4527304"/>
              <a:ext cx="740301" cy="72857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FDDB8D9-2C2D-6028-DC8A-25B37A4F2E7E}"/>
                </a:ext>
              </a:extLst>
            </p:cNvPr>
            <p:cNvSpPr/>
            <p:nvPr/>
          </p:nvSpPr>
          <p:spPr>
            <a:xfrm>
              <a:off x="7724344" y="4527304"/>
              <a:ext cx="740301" cy="72857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976E799-3B09-3AD4-F34E-48B917C31AA3}"/>
                </a:ext>
              </a:extLst>
            </p:cNvPr>
            <p:cNvSpPr/>
            <p:nvPr/>
          </p:nvSpPr>
          <p:spPr>
            <a:xfrm>
              <a:off x="6829897" y="3429000"/>
              <a:ext cx="740301" cy="728575"/>
            </a:xfrm>
            <a:prstGeom prst="ellipse">
              <a:avLst/>
            </a:prstGeom>
            <a:pattFill prst="smConfetti">
              <a:fgClr>
                <a:srgbClr val="4472C4"/>
              </a:fgClr>
              <a:bgClr>
                <a:sysClr val="window" lastClr="FFFFFF"/>
              </a:bgClr>
            </a:patt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5707B9E9-728B-3B2C-A69F-BCC281716F94}"/>
                </a:ext>
              </a:extLst>
            </p:cNvPr>
            <p:cNvCxnSpPr>
              <a:cxnSpLocks/>
              <a:stCxn id="7" idx="3"/>
              <a:endCxn id="4" idx="7"/>
            </p:cNvCxnSpPr>
            <p:nvPr/>
          </p:nvCxnSpPr>
          <p:spPr>
            <a:xfrm flipH="1">
              <a:off x="6550419" y="4050878"/>
              <a:ext cx="387893" cy="583123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0989743C-4A23-564C-8A3E-2247478AE05C}"/>
                </a:ext>
              </a:extLst>
            </p:cNvPr>
            <p:cNvCxnSpPr>
              <a:cxnSpLocks/>
              <a:stCxn id="7" idx="5"/>
              <a:endCxn id="6" idx="1"/>
            </p:cNvCxnSpPr>
            <p:nvPr/>
          </p:nvCxnSpPr>
          <p:spPr>
            <a:xfrm>
              <a:off x="7461783" y="4050878"/>
              <a:ext cx="370976" cy="583123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F85167BC-E238-AE49-028C-16DCA094F94A}"/>
                </a:ext>
              </a:extLst>
            </p:cNvPr>
            <p:cNvCxnSpPr>
              <a:cxnSpLocks/>
              <a:stCxn id="4" idx="6"/>
              <a:endCxn id="6" idx="2"/>
            </p:cNvCxnSpPr>
            <p:nvPr/>
          </p:nvCxnSpPr>
          <p:spPr>
            <a:xfrm>
              <a:off x="6658834" y="4891592"/>
              <a:ext cx="1065510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A3A58EF-9333-06FD-75FD-B51E9FC515EB}"/>
                </a:ext>
              </a:extLst>
            </p:cNvPr>
            <p:cNvSpPr/>
            <p:nvPr/>
          </p:nvSpPr>
          <p:spPr>
            <a:xfrm>
              <a:off x="4097506" y="4527304"/>
              <a:ext cx="740301" cy="72857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Z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2822B75D-CCB1-F47F-48EA-550660C64AB2}"/>
                </a:ext>
              </a:extLst>
            </p:cNvPr>
            <p:cNvCxnSpPr>
              <a:cxnSpLocks/>
            </p:cNvCxnSpPr>
            <p:nvPr/>
          </p:nvCxnSpPr>
          <p:spPr>
            <a:xfrm>
              <a:off x="4853023" y="4892683"/>
              <a:ext cx="1065510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8F12A14-8AD5-18E3-EBDD-BB84BFDBA460}"/>
                </a:ext>
              </a:extLst>
            </p:cNvPr>
            <p:cNvSpPr txBox="1"/>
            <p:nvPr/>
          </p:nvSpPr>
          <p:spPr>
            <a:xfrm>
              <a:off x="7570197" y="3429000"/>
              <a:ext cx="1321515" cy="661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unobserved confounder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67BB28C-DD86-3924-C8B2-62D41416F242}"/>
                </a:ext>
              </a:extLst>
            </p:cNvPr>
            <p:cNvSpPr txBox="1"/>
            <p:nvPr/>
          </p:nvSpPr>
          <p:spPr>
            <a:xfrm>
              <a:off x="7724344" y="5295146"/>
              <a:ext cx="1124012" cy="3747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outcome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F714400-EA58-1BCD-A61D-0A047E19D3C3}"/>
                </a:ext>
              </a:extLst>
            </p:cNvPr>
            <p:cNvSpPr txBox="1"/>
            <p:nvPr/>
          </p:nvSpPr>
          <p:spPr>
            <a:xfrm>
              <a:off x="5508383" y="4140563"/>
              <a:ext cx="1150451" cy="396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treatment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D31B21E-1B07-6219-EE40-0A8ABFA93DC1}"/>
                </a:ext>
              </a:extLst>
            </p:cNvPr>
            <p:cNvSpPr txBox="1"/>
            <p:nvPr/>
          </p:nvSpPr>
          <p:spPr>
            <a:xfrm>
              <a:off x="3791164" y="4157773"/>
              <a:ext cx="1389639" cy="396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instrument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FEB74284-536F-7AD5-A7BD-AA0222222F47}"/>
                </a:ext>
              </a:extLst>
            </p:cNvPr>
            <p:cNvCxnSpPr>
              <a:cxnSpLocks/>
              <a:stCxn id="19" idx="0"/>
              <a:endCxn id="4" idx="4"/>
            </p:cNvCxnSpPr>
            <p:nvPr/>
          </p:nvCxnSpPr>
          <p:spPr>
            <a:xfrm flipV="1">
              <a:off x="6288684" y="5255879"/>
              <a:ext cx="0" cy="807086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EDD7D6CE-77ED-981C-9FC8-2D6097064FC6}"/>
                </a:ext>
              </a:extLst>
            </p:cNvPr>
            <p:cNvCxnSpPr>
              <a:cxnSpLocks/>
              <a:stCxn id="19" idx="7"/>
              <a:endCxn id="6" idx="3"/>
            </p:cNvCxnSpPr>
            <p:nvPr/>
          </p:nvCxnSpPr>
          <p:spPr>
            <a:xfrm flipV="1">
              <a:off x="6550419" y="5149182"/>
              <a:ext cx="1282340" cy="1020481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253B81C3-FA48-1140-BF4B-A06933024D1B}"/>
              </a:ext>
            </a:extLst>
          </p:cNvPr>
          <p:cNvSpPr/>
          <p:nvPr/>
        </p:nvSpPr>
        <p:spPr>
          <a:xfrm>
            <a:off x="10182091" y="2254278"/>
            <a:ext cx="531021" cy="508607"/>
          </a:xfrm>
          <a:prstGeom prst="ellipse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3BCD76B-853F-B733-4301-5E9AD5472CE5}"/>
              </a:ext>
            </a:extLst>
          </p:cNvPr>
          <p:cNvCxnSpPr>
            <a:cxnSpLocks/>
            <a:stCxn id="19" idx="1"/>
            <a:endCxn id="11" idx="5"/>
          </p:cNvCxnSpPr>
          <p:nvPr/>
        </p:nvCxnSpPr>
        <p:spPr>
          <a:xfrm flipH="1" flipV="1">
            <a:off x="9329115" y="1616380"/>
            <a:ext cx="930742" cy="712382"/>
          </a:xfrm>
          <a:prstGeom prst="straightConnector1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100818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4AD6F4-7846-1DDE-940B-3B6561AC88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900FFA1-0B3F-ACA1-BA8E-56D9414A16A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911628" y="1080467"/>
                <a:ext cx="8678781" cy="5248365"/>
              </a:xfrm>
            </p:spPr>
            <p:txBody>
              <a:bodyPr vert="horz" lIns="91440" tIns="45720" rIns="91440" bIns="45720" rtlCol="0" anchor="b">
                <a:normAutofit/>
              </a:bodyPr>
              <a:lstStyle/>
              <a:p>
                <a:pPr>
                  <a:spcBef>
                    <a:spcPts val="2400"/>
                  </a:spcBef>
                  <a:spcAft>
                    <a:spcPts val="2400"/>
                  </a:spcAft>
                </a:pPr>
                <a:r>
                  <a:rPr lang="en-US" sz="2800" dirty="0"/>
                  <a:t>If we have a possibly continuous instrument or treatment and assume the semi-parametric structural equation:</a:t>
                </a:r>
                <a:br>
                  <a:rPr lang="en-US" sz="28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br>
                  <a:rPr lang="en-US" sz="2800" dirty="0"/>
                </a:br>
                <a:br>
                  <a:rPr lang="en-US" sz="2800" dirty="0"/>
                </a:br>
                <a:r>
                  <a:rPr lang="en-US" sz="2800" dirty="0"/>
                  <a:t>then we have the identifying moment condition:</a:t>
                </a:r>
                <a:br>
                  <a:rPr lang="en-US" sz="28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acc>
                                <m:accPr>
                                  <m:chr m:val="̃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acc>
                            <m:accPr>
                              <m:chr m:val="̃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acc>
                        </m:e>
                      </m:d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acc>
                            <m:accPr>
                              <m:chr m:val="̃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acc>
                        </m:e>
                      </m:d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br>
                  <a:rPr lang="en-US" sz="2800" dirty="0"/>
                </a:br>
                <a:br>
                  <a:rPr lang="en-US" sz="2800" dirty="0"/>
                </a:br>
                <a:r>
                  <a:rPr lang="en-US" sz="2800" dirty="0"/>
                  <a:t>where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  <m:r>
                      <a:rPr lang="en-US" sz="28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sz="2800" dirty="0"/>
                  <a:t> </a:t>
                </a:r>
                <a:br>
                  <a:rPr lang="en-US" sz="2800" dirty="0"/>
                </a:br>
                <a:br>
                  <a:rPr lang="en-US" sz="2800" dirty="0"/>
                </a:br>
                <a:r>
                  <a:rPr lang="en-US" sz="2800" dirty="0"/>
                  <a:t>This moment is also </a:t>
                </a:r>
                <a:r>
                  <a:rPr lang="en-US" sz="2800" dirty="0" err="1"/>
                  <a:t>Neyman</a:t>
                </a:r>
                <a:r>
                  <a:rPr lang="en-US" sz="2800" dirty="0"/>
                  <a:t> orthogonal</a:t>
                </a:r>
                <a:endParaRPr lang="en-US" sz="2800" kern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900FFA1-0B3F-ACA1-BA8E-56D9414A16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11628" y="1080467"/>
                <a:ext cx="8678781" cy="5248365"/>
              </a:xfrm>
              <a:blipFill>
                <a:blip r:embed="rId2"/>
                <a:stretch>
                  <a:fillRect l="-1476" b="-32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aphic 4" descr="Work from home house outline">
            <a:extLst>
              <a:ext uri="{FF2B5EF4-FFF2-40B4-BE49-F238E27FC236}">
                <a16:creationId xmlns:a16="http://schemas.microsoft.com/office/drawing/2014/main" id="{E0384CE1-62BF-5BF0-98B4-16E6882F58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5803" y="4189082"/>
            <a:ext cx="1097280" cy="1097280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4B90B7DE-66F0-CB4B-FEAD-744B596D85A7}"/>
              </a:ext>
            </a:extLst>
          </p:cNvPr>
          <p:cNvGrpSpPr/>
          <p:nvPr/>
        </p:nvGrpSpPr>
        <p:grpSpPr>
          <a:xfrm>
            <a:off x="8656120" y="415548"/>
            <a:ext cx="3658646" cy="1913214"/>
            <a:chOff x="3791164" y="3429000"/>
            <a:chExt cx="5100548" cy="2740663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48C8158E-0794-BCCA-005E-A87803645A69}"/>
                </a:ext>
              </a:extLst>
            </p:cNvPr>
            <p:cNvSpPr/>
            <p:nvPr/>
          </p:nvSpPr>
          <p:spPr>
            <a:xfrm>
              <a:off x="5918533" y="4527304"/>
              <a:ext cx="740301" cy="72857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964CB28-6589-ED7C-2C94-2755FBED0E2A}"/>
                </a:ext>
              </a:extLst>
            </p:cNvPr>
            <p:cNvSpPr/>
            <p:nvPr/>
          </p:nvSpPr>
          <p:spPr>
            <a:xfrm>
              <a:off x="7724344" y="4527304"/>
              <a:ext cx="740301" cy="72857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59961BE-78C5-24C1-CA48-E68D78F763F1}"/>
                </a:ext>
              </a:extLst>
            </p:cNvPr>
            <p:cNvSpPr/>
            <p:nvPr/>
          </p:nvSpPr>
          <p:spPr>
            <a:xfrm>
              <a:off x="6829897" y="3429000"/>
              <a:ext cx="740301" cy="728575"/>
            </a:xfrm>
            <a:prstGeom prst="ellipse">
              <a:avLst/>
            </a:prstGeom>
            <a:pattFill prst="smConfetti">
              <a:fgClr>
                <a:srgbClr val="4472C4"/>
              </a:fgClr>
              <a:bgClr>
                <a:sysClr val="window" lastClr="FFFFFF"/>
              </a:bgClr>
            </a:patt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6B969A35-8DD6-9CF2-790B-6EE4250FC302}"/>
                </a:ext>
              </a:extLst>
            </p:cNvPr>
            <p:cNvCxnSpPr>
              <a:cxnSpLocks/>
              <a:stCxn id="7" idx="3"/>
              <a:endCxn id="4" idx="7"/>
            </p:cNvCxnSpPr>
            <p:nvPr/>
          </p:nvCxnSpPr>
          <p:spPr>
            <a:xfrm flipH="1">
              <a:off x="6550419" y="4050878"/>
              <a:ext cx="387893" cy="583123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CD8CF6DF-A5B6-131C-84BD-64FF5D0E9A8A}"/>
                </a:ext>
              </a:extLst>
            </p:cNvPr>
            <p:cNvCxnSpPr>
              <a:cxnSpLocks/>
              <a:stCxn id="7" idx="5"/>
              <a:endCxn id="6" idx="1"/>
            </p:cNvCxnSpPr>
            <p:nvPr/>
          </p:nvCxnSpPr>
          <p:spPr>
            <a:xfrm>
              <a:off x="7461783" y="4050878"/>
              <a:ext cx="370976" cy="583123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DB7C534F-F3E2-470A-D209-3FA728991156}"/>
                </a:ext>
              </a:extLst>
            </p:cNvPr>
            <p:cNvCxnSpPr>
              <a:cxnSpLocks/>
              <a:stCxn id="4" idx="6"/>
              <a:endCxn id="6" idx="2"/>
            </p:cNvCxnSpPr>
            <p:nvPr/>
          </p:nvCxnSpPr>
          <p:spPr>
            <a:xfrm>
              <a:off x="6658834" y="4891592"/>
              <a:ext cx="1065510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A3AA2E1-4DF5-CBCC-FA29-FDECC4F1BB7D}"/>
                </a:ext>
              </a:extLst>
            </p:cNvPr>
            <p:cNvSpPr/>
            <p:nvPr/>
          </p:nvSpPr>
          <p:spPr>
            <a:xfrm>
              <a:off x="4097506" y="4527304"/>
              <a:ext cx="740301" cy="72857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Z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8C700A14-F31D-9D0A-49E2-72138E9ACFF4}"/>
                </a:ext>
              </a:extLst>
            </p:cNvPr>
            <p:cNvCxnSpPr>
              <a:cxnSpLocks/>
            </p:cNvCxnSpPr>
            <p:nvPr/>
          </p:nvCxnSpPr>
          <p:spPr>
            <a:xfrm>
              <a:off x="4853023" y="4892683"/>
              <a:ext cx="1065510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6E283DE-005E-D2FC-3A4E-68DA2BDE3C75}"/>
                </a:ext>
              </a:extLst>
            </p:cNvPr>
            <p:cNvSpPr txBox="1"/>
            <p:nvPr/>
          </p:nvSpPr>
          <p:spPr>
            <a:xfrm>
              <a:off x="7570197" y="3429000"/>
              <a:ext cx="1321515" cy="661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unobserved confounder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32D0266-484A-0247-8632-2A977EAB8434}"/>
                </a:ext>
              </a:extLst>
            </p:cNvPr>
            <p:cNvSpPr txBox="1"/>
            <p:nvPr/>
          </p:nvSpPr>
          <p:spPr>
            <a:xfrm>
              <a:off x="7724344" y="5295146"/>
              <a:ext cx="1124012" cy="3747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outcome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C9B4121-E898-EEA5-1CDF-443AE48E5356}"/>
                </a:ext>
              </a:extLst>
            </p:cNvPr>
            <p:cNvSpPr txBox="1"/>
            <p:nvPr/>
          </p:nvSpPr>
          <p:spPr>
            <a:xfrm>
              <a:off x="5508383" y="4140563"/>
              <a:ext cx="1150451" cy="396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treatment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CFD1981-ED36-C3DC-FAA5-516A529D6614}"/>
                </a:ext>
              </a:extLst>
            </p:cNvPr>
            <p:cNvSpPr txBox="1"/>
            <p:nvPr/>
          </p:nvSpPr>
          <p:spPr>
            <a:xfrm>
              <a:off x="3791164" y="4157773"/>
              <a:ext cx="1389639" cy="396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instrument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4985AC40-7153-8DA1-C664-BA168F05C8C6}"/>
                </a:ext>
              </a:extLst>
            </p:cNvPr>
            <p:cNvCxnSpPr>
              <a:cxnSpLocks/>
              <a:stCxn id="19" idx="0"/>
              <a:endCxn id="4" idx="4"/>
            </p:cNvCxnSpPr>
            <p:nvPr/>
          </p:nvCxnSpPr>
          <p:spPr>
            <a:xfrm flipV="1">
              <a:off x="6288684" y="5255879"/>
              <a:ext cx="0" cy="807086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B1E64676-B957-1F8F-0DF0-1F677E64518B}"/>
                </a:ext>
              </a:extLst>
            </p:cNvPr>
            <p:cNvCxnSpPr>
              <a:cxnSpLocks/>
              <a:stCxn id="19" idx="7"/>
              <a:endCxn id="6" idx="3"/>
            </p:cNvCxnSpPr>
            <p:nvPr/>
          </p:nvCxnSpPr>
          <p:spPr>
            <a:xfrm flipV="1">
              <a:off x="6550419" y="5149182"/>
              <a:ext cx="1282340" cy="1020481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718BCF33-F86F-D70D-7062-04481496FBF9}"/>
              </a:ext>
            </a:extLst>
          </p:cNvPr>
          <p:cNvSpPr/>
          <p:nvPr/>
        </p:nvSpPr>
        <p:spPr>
          <a:xfrm>
            <a:off x="10182091" y="2254278"/>
            <a:ext cx="531021" cy="508607"/>
          </a:xfrm>
          <a:prstGeom prst="ellipse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2F54E5D-9607-FAAE-4D19-D33DCE94245D}"/>
              </a:ext>
            </a:extLst>
          </p:cNvPr>
          <p:cNvCxnSpPr>
            <a:cxnSpLocks/>
            <a:stCxn id="19" idx="1"/>
            <a:endCxn id="11" idx="5"/>
          </p:cNvCxnSpPr>
          <p:nvPr/>
        </p:nvCxnSpPr>
        <p:spPr>
          <a:xfrm flipH="1" flipV="1">
            <a:off x="9329115" y="1616380"/>
            <a:ext cx="930742" cy="712382"/>
          </a:xfrm>
          <a:prstGeom prst="straightConnector1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8205967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42D807-248E-DE66-BD02-F09C9999C8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48CC4B0-7C9C-3589-5DFD-AF241E5D2C0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911628" y="1080467"/>
                <a:ext cx="8678781" cy="5248365"/>
              </a:xfrm>
            </p:spPr>
            <p:txBody>
              <a:bodyPr vert="horz" lIns="91440" tIns="45720" rIns="91440" bIns="45720" rtlCol="0" anchor="b">
                <a:normAutofit/>
              </a:bodyPr>
              <a:lstStyle/>
              <a:p>
                <a:pPr>
                  <a:spcBef>
                    <a:spcPts val="2400"/>
                  </a:spcBef>
                  <a:spcAft>
                    <a:spcPts val="2400"/>
                  </a:spcAft>
                </a:pPr>
                <a:r>
                  <a:rPr lang="en-US" sz="2800" dirty="0"/>
                  <a:t>If we have a possibly continuous instrument or treatment and assume the semi-parametric structural equation:</a:t>
                </a:r>
                <a:br>
                  <a:rPr lang="en-US" sz="28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br>
                  <a:rPr lang="en-US" sz="2800" dirty="0"/>
                </a:br>
                <a:br>
                  <a:rPr lang="en-US" sz="2800" dirty="0"/>
                </a:br>
                <a:r>
                  <a:rPr lang="en-US" sz="2800" dirty="0"/>
                  <a:t>then we have the identifying moment condition:</a:t>
                </a:r>
                <a:br>
                  <a:rPr lang="en-US" sz="28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acc>
                                    <m:accPr>
                                      <m:chr m:val="̃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acc>
                                <m:accPr>
                                  <m:chr m:val="̃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</m:acc>
                            </m:e>
                          </m:d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&amp;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𝜖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𝑌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𝜖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acc>
                                <m:accPr>
                                  <m:chr m:val="̃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</m:acc>
                            </m:e>
                          </m:d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=&amp;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𝜖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acc>
                                <m:accPr>
                                  <m:chr m:val="̃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</m:acc>
                            </m:e>
                          </m:d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=&amp;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𝜖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acc>
                                <m:accPr>
                                  <m:chr m:val="̃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</m:acc>
                            </m:e>
                          </m:d>
                        </m:e>
                      </m:eqArr>
                    </m:oMath>
                  </m:oMathPara>
                </a14:m>
                <a:br>
                  <a:rPr lang="en-US" sz="2400" dirty="0"/>
                </a:br>
                <a:br>
                  <a:rPr lang="en-US" sz="24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acc>
                                <m:accPr>
                                  <m:chr m:val="̃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acc>
                            <m:accPr>
                              <m:chr m:val="̃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acc>
                        </m:e>
                      </m:d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=0⇒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Average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Marginal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Effect</m:t>
                      </m:r>
                    </m:oMath>
                  </m:oMathPara>
                </a14:m>
                <a:br>
                  <a:rPr lang="en-US" sz="2800" dirty="0"/>
                </a:br>
                <a:endParaRPr lang="en-US" sz="2800" kern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48CC4B0-7C9C-3589-5DFD-AF241E5D2C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11628" y="1080467"/>
                <a:ext cx="8678781" cy="5248365"/>
              </a:xfrm>
              <a:blipFill>
                <a:blip r:embed="rId2"/>
                <a:stretch>
                  <a:fillRect l="-1476" b="-13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aphic 4" descr="Work from home house outline">
            <a:extLst>
              <a:ext uri="{FF2B5EF4-FFF2-40B4-BE49-F238E27FC236}">
                <a16:creationId xmlns:a16="http://schemas.microsoft.com/office/drawing/2014/main" id="{1DB17CA8-6598-0C6E-74F5-930D0952C4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5803" y="4189082"/>
            <a:ext cx="1097280" cy="1097280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66EFDF1C-D2A3-4D2A-6E05-8A1CEBB4B524}"/>
              </a:ext>
            </a:extLst>
          </p:cNvPr>
          <p:cNvGrpSpPr/>
          <p:nvPr/>
        </p:nvGrpSpPr>
        <p:grpSpPr>
          <a:xfrm>
            <a:off x="8673052" y="182718"/>
            <a:ext cx="3658646" cy="1913214"/>
            <a:chOff x="3791164" y="3429000"/>
            <a:chExt cx="5100548" cy="2740663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8991E665-A871-2BF1-7CC3-B4093D779431}"/>
                </a:ext>
              </a:extLst>
            </p:cNvPr>
            <p:cNvSpPr/>
            <p:nvPr/>
          </p:nvSpPr>
          <p:spPr>
            <a:xfrm>
              <a:off x="5918533" y="4527304"/>
              <a:ext cx="740301" cy="72857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F347FEF-D266-C406-1745-6B9A1DC065C6}"/>
                </a:ext>
              </a:extLst>
            </p:cNvPr>
            <p:cNvSpPr/>
            <p:nvPr/>
          </p:nvSpPr>
          <p:spPr>
            <a:xfrm>
              <a:off x="7724344" y="4527304"/>
              <a:ext cx="740301" cy="72857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0BB29E7-5FC5-70AF-AD44-0799745D4132}"/>
                </a:ext>
              </a:extLst>
            </p:cNvPr>
            <p:cNvSpPr/>
            <p:nvPr/>
          </p:nvSpPr>
          <p:spPr>
            <a:xfrm>
              <a:off x="6829897" y="3429000"/>
              <a:ext cx="740301" cy="728575"/>
            </a:xfrm>
            <a:prstGeom prst="ellipse">
              <a:avLst/>
            </a:prstGeom>
            <a:pattFill prst="smConfetti">
              <a:fgClr>
                <a:srgbClr val="4472C4"/>
              </a:fgClr>
              <a:bgClr>
                <a:sysClr val="window" lastClr="FFFFFF"/>
              </a:bgClr>
            </a:patt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E9A03F84-1A2B-6124-E998-20A3BF34AECB}"/>
                </a:ext>
              </a:extLst>
            </p:cNvPr>
            <p:cNvCxnSpPr>
              <a:cxnSpLocks/>
              <a:stCxn id="7" idx="3"/>
              <a:endCxn id="4" idx="7"/>
            </p:cNvCxnSpPr>
            <p:nvPr/>
          </p:nvCxnSpPr>
          <p:spPr>
            <a:xfrm flipH="1">
              <a:off x="6550419" y="4050878"/>
              <a:ext cx="387893" cy="583123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96B5D72A-08A9-3CE5-966B-E67F0385455A}"/>
                </a:ext>
              </a:extLst>
            </p:cNvPr>
            <p:cNvCxnSpPr>
              <a:cxnSpLocks/>
              <a:stCxn id="7" idx="5"/>
              <a:endCxn id="6" idx="1"/>
            </p:cNvCxnSpPr>
            <p:nvPr/>
          </p:nvCxnSpPr>
          <p:spPr>
            <a:xfrm>
              <a:off x="7461783" y="4050878"/>
              <a:ext cx="370976" cy="583123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53C456F7-D36D-8B0B-475E-772B2FA194FF}"/>
                </a:ext>
              </a:extLst>
            </p:cNvPr>
            <p:cNvCxnSpPr>
              <a:cxnSpLocks/>
              <a:stCxn id="4" idx="6"/>
              <a:endCxn id="6" idx="2"/>
            </p:cNvCxnSpPr>
            <p:nvPr/>
          </p:nvCxnSpPr>
          <p:spPr>
            <a:xfrm>
              <a:off x="6658834" y="4891592"/>
              <a:ext cx="1065510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7809A6F-E30E-949D-B17A-12EBDFEA7396}"/>
                </a:ext>
              </a:extLst>
            </p:cNvPr>
            <p:cNvSpPr/>
            <p:nvPr/>
          </p:nvSpPr>
          <p:spPr>
            <a:xfrm>
              <a:off x="4097506" y="4527304"/>
              <a:ext cx="740301" cy="72857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Z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8C3DA35B-B9ED-D60B-B95D-CEF033399F20}"/>
                </a:ext>
              </a:extLst>
            </p:cNvPr>
            <p:cNvCxnSpPr>
              <a:cxnSpLocks/>
            </p:cNvCxnSpPr>
            <p:nvPr/>
          </p:nvCxnSpPr>
          <p:spPr>
            <a:xfrm>
              <a:off x="4853023" y="4892683"/>
              <a:ext cx="1065510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D174EEF-CAE8-CE68-E074-62BB228B2DB1}"/>
                </a:ext>
              </a:extLst>
            </p:cNvPr>
            <p:cNvSpPr txBox="1"/>
            <p:nvPr/>
          </p:nvSpPr>
          <p:spPr>
            <a:xfrm>
              <a:off x="7570197" y="3429000"/>
              <a:ext cx="1321515" cy="661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unobserved confounder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BBB70F9-04B5-D62B-1B9F-4A19AEAA04B5}"/>
                </a:ext>
              </a:extLst>
            </p:cNvPr>
            <p:cNvSpPr txBox="1"/>
            <p:nvPr/>
          </p:nvSpPr>
          <p:spPr>
            <a:xfrm>
              <a:off x="7724344" y="5295146"/>
              <a:ext cx="1124012" cy="3747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outcome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5841684-969E-FF3E-E40A-9BDBD8A8A522}"/>
                </a:ext>
              </a:extLst>
            </p:cNvPr>
            <p:cNvSpPr txBox="1"/>
            <p:nvPr/>
          </p:nvSpPr>
          <p:spPr>
            <a:xfrm>
              <a:off x="5508383" y="4140563"/>
              <a:ext cx="1150451" cy="396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treatment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4C2F946-A954-2C5D-C6D5-5B54BDEC9999}"/>
                </a:ext>
              </a:extLst>
            </p:cNvPr>
            <p:cNvSpPr txBox="1"/>
            <p:nvPr/>
          </p:nvSpPr>
          <p:spPr>
            <a:xfrm>
              <a:off x="3791164" y="4157773"/>
              <a:ext cx="1389639" cy="396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instrument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6D010688-54CB-FC44-7E43-88CB2A0409FE}"/>
                </a:ext>
              </a:extLst>
            </p:cNvPr>
            <p:cNvCxnSpPr>
              <a:cxnSpLocks/>
              <a:stCxn id="19" idx="0"/>
              <a:endCxn id="4" idx="4"/>
            </p:cNvCxnSpPr>
            <p:nvPr/>
          </p:nvCxnSpPr>
          <p:spPr>
            <a:xfrm flipV="1">
              <a:off x="6288684" y="5255879"/>
              <a:ext cx="0" cy="807086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787C0949-1CA4-54A3-3408-8CC5F36DCFAC}"/>
                </a:ext>
              </a:extLst>
            </p:cNvPr>
            <p:cNvCxnSpPr>
              <a:cxnSpLocks/>
              <a:stCxn id="19" idx="7"/>
              <a:endCxn id="6" idx="3"/>
            </p:cNvCxnSpPr>
            <p:nvPr/>
          </p:nvCxnSpPr>
          <p:spPr>
            <a:xfrm flipV="1">
              <a:off x="6550419" y="5149182"/>
              <a:ext cx="1282340" cy="1020481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D6421FF1-F820-5D63-7CC1-3B094690C2DF}"/>
              </a:ext>
            </a:extLst>
          </p:cNvPr>
          <p:cNvSpPr/>
          <p:nvPr/>
        </p:nvSpPr>
        <p:spPr>
          <a:xfrm>
            <a:off x="10199023" y="2021448"/>
            <a:ext cx="531021" cy="508607"/>
          </a:xfrm>
          <a:prstGeom prst="ellipse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CACB89D-C18F-DD59-3175-77EBAA843E19}"/>
              </a:ext>
            </a:extLst>
          </p:cNvPr>
          <p:cNvCxnSpPr>
            <a:cxnSpLocks/>
            <a:stCxn id="19" idx="1"/>
            <a:endCxn id="11" idx="5"/>
          </p:cNvCxnSpPr>
          <p:nvPr/>
        </p:nvCxnSpPr>
        <p:spPr>
          <a:xfrm flipH="1" flipV="1">
            <a:off x="9346047" y="1383550"/>
            <a:ext cx="930742" cy="712382"/>
          </a:xfrm>
          <a:prstGeom prst="straightConnector1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6265753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16D953-9D73-C31F-82DE-2C8E2F9F99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2DE117B-2749-5B29-EA81-1ECC3D29592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911628" y="1080467"/>
                <a:ext cx="8678781" cy="5248365"/>
              </a:xfrm>
            </p:spPr>
            <p:txBody>
              <a:bodyPr vert="horz" lIns="91440" tIns="45720" rIns="91440" bIns="45720" rtlCol="0" anchor="b">
                <a:normAutofit/>
              </a:bodyPr>
              <a:lstStyle/>
              <a:p>
                <a:pPr>
                  <a:spcBef>
                    <a:spcPts val="2400"/>
                  </a:spcBef>
                  <a:spcAft>
                    <a:spcPts val="2400"/>
                  </a:spcAft>
                </a:pPr>
                <a:r>
                  <a:rPr lang="en-US" sz="2800" dirty="0"/>
                  <a:t>If we have a possibly continuous instrument or treatment and assume the semi-parametric structural equation:</a:t>
                </a:r>
                <a:br>
                  <a:rPr lang="en-US" sz="28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𝑍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</m:sSub>
                    </m:oMath>
                  </m:oMathPara>
                </a14:m>
                <a:br>
                  <a:rPr lang="en-US" sz="2000" dirty="0"/>
                </a:br>
                <a:br>
                  <a:rPr lang="en-US" sz="2000" dirty="0"/>
                </a:br>
                <a:r>
                  <a:rPr lang="en-US" sz="2800" dirty="0"/>
                  <a:t>then we can also argue that:</a:t>
                </a:r>
                <a:br>
                  <a:rPr lang="en-US" sz="2800" dirty="0"/>
                </a:br>
                <a:br>
                  <a:rPr lang="en-US" sz="28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acc>
                                <m:accPr>
                                  <m:chr m:val="̃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acc>
                            <m:accPr>
                              <m:chr m:val="̃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acc>
                        </m:e>
                      </m:d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=0⇒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Average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Marginal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Effect</m:t>
                      </m:r>
                    </m:oMath>
                  </m:oMathPara>
                </a14:m>
                <a:br>
                  <a:rPr lang="en-US" sz="2800" dirty="0"/>
                </a:br>
                <a:endParaRPr lang="en-US" sz="2800" kern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2DE117B-2749-5B29-EA81-1ECC3D2959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11628" y="1080467"/>
                <a:ext cx="8678781" cy="5248365"/>
              </a:xfrm>
              <a:blipFill>
                <a:blip r:embed="rId2"/>
                <a:stretch>
                  <a:fillRect l="-1476" b="-10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aphic 4" descr="Work from home house outline">
            <a:extLst>
              <a:ext uri="{FF2B5EF4-FFF2-40B4-BE49-F238E27FC236}">
                <a16:creationId xmlns:a16="http://schemas.microsoft.com/office/drawing/2014/main" id="{C2AE11D0-15F1-4461-2DAC-9DADF58D24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5803" y="4189082"/>
            <a:ext cx="1097280" cy="1097280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D339D2E6-E4DA-9019-2E8F-F04EBA744979}"/>
              </a:ext>
            </a:extLst>
          </p:cNvPr>
          <p:cNvGrpSpPr/>
          <p:nvPr/>
        </p:nvGrpSpPr>
        <p:grpSpPr>
          <a:xfrm>
            <a:off x="8656120" y="415548"/>
            <a:ext cx="3658646" cy="1913214"/>
            <a:chOff x="3791164" y="3429000"/>
            <a:chExt cx="5100548" cy="2740663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FCA7B3B-CC45-6DC3-D8C5-8E0AC9DD745C}"/>
                </a:ext>
              </a:extLst>
            </p:cNvPr>
            <p:cNvSpPr/>
            <p:nvPr/>
          </p:nvSpPr>
          <p:spPr>
            <a:xfrm>
              <a:off x="5918533" y="4527304"/>
              <a:ext cx="740301" cy="72857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95372EA-DF9C-9D99-4C12-F09EC3659C31}"/>
                </a:ext>
              </a:extLst>
            </p:cNvPr>
            <p:cNvSpPr/>
            <p:nvPr/>
          </p:nvSpPr>
          <p:spPr>
            <a:xfrm>
              <a:off x="7724344" y="4527304"/>
              <a:ext cx="740301" cy="72857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D43DD55-1181-BA05-6324-5B407140C9A3}"/>
                </a:ext>
              </a:extLst>
            </p:cNvPr>
            <p:cNvSpPr/>
            <p:nvPr/>
          </p:nvSpPr>
          <p:spPr>
            <a:xfrm>
              <a:off x="6829897" y="3429000"/>
              <a:ext cx="740301" cy="728575"/>
            </a:xfrm>
            <a:prstGeom prst="ellipse">
              <a:avLst/>
            </a:prstGeom>
            <a:pattFill prst="smConfetti">
              <a:fgClr>
                <a:srgbClr val="4472C4"/>
              </a:fgClr>
              <a:bgClr>
                <a:sysClr val="window" lastClr="FFFFFF"/>
              </a:bgClr>
            </a:patt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E1E7D37-C89F-D494-5205-795D51BF7281}"/>
                </a:ext>
              </a:extLst>
            </p:cNvPr>
            <p:cNvCxnSpPr>
              <a:cxnSpLocks/>
              <a:stCxn id="7" idx="3"/>
              <a:endCxn id="4" idx="7"/>
            </p:cNvCxnSpPr>
            <p:nvPr/>
          </p:nvCxnSpPr>
          <p:spPr>
            <a:xfrm flipH="1">
              <a:off x="6550419" y="4050878"/>
              <a:ext cx="387893" cy="583123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E7EAB6B-5172-6E0C-186C-60BD72B1B728}"/>
                </a:ext>
              </a:extLst>
            </p:cNvPr>
            <p:cNvCxnSpPr>
              <a:cxnSpLocks/>
              <a:stCxn id="7" idx="5"/>
              <a:endCxn id="6" idx="1"/>
            </p:cNvCxnSpPr>
            <p:nvPr/>
          </p:nvCxnSpPr>
          <p:spPr>
            <a:xfrm>
              <a:off x="7461783" y="4050878"/>
              <a:ext cx="370976" cy="583123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B38E4D61-3D01-D3F8-D44C-42435832A9C1}"/>
                </a:ext>
              </a:extLst>
            </p:cNvPr>
            <p:cNvCxnSpPr>
              <a:cxnSpLocks/>
              <a:stCxn id="4" idx="6"/>
              <a:endCxn id="6" idx="2"/>
            </p:cNvCxnSpPr>
            <p:nvPr/>
          </p:nvCxnSpPr>
          <p:spPr>
            <a:xfrm>
              <a:off x="6658834" y="4891592"/>
              <a:ext cx="1065510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4F4F34C-EAFB-2B58-6633-999F8E1885A0}"/>
                </a:ext>
              </a:extLst>
            </p:cNvPr>
            <p:cNvSpPr/>
            <p:nvPr/>
          </p:nvSpPr>
          <p:spPr>
            <a:xfrm>
              <a:off x="4097506" y="4527304"/>
              <a:ext cx="740301" cy="72857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Z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9C8F66E-06A0-3069-29FF-66646C4B5C8A}"/>
                </a:ext>
              </a:extLst>
            </p:cNvPr>
            <p:cNvCxnSpPr>
              <a:cxnSpLocks/>
            </p:cNvCxnSpPr>
            <p:nvPr/>
          </p:nvCxnSpPr>
          <p:spPr>
            <a:xfrm>
              <a:off x="4853023" y="4892683"/>
              <a:ext cx="1065510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F9C6309-0A17-23C5-51D5-ABB6C409CDB3}"/>
                </a:ext>
              </a:extLst>
            </p:cNvPr>
            <p:cNvSpPr txBox="1"/>
            <p:nvPr/>
          </p:nvSpPr>
          <p:spPr>
            <a:xfrm>
              <a:off x="7570197" y="3429000"/>
              <a:ext cx="1321515" cy="661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unobserved confounder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3C268FF-6B7A-7F3E-1997-B0498A781E9F}"/>
                </a:ext>
              </a:extLst>
            </p:cNvPr>
            <p:cNvSpPr txBox="1"/>
            <p:nvPr/>
          </p:nvSpPr>
          <p:spPr>
            <a:xfrm>
              <a:off x="7724344" y="5295146"/>
              <a:ext cx="1124012" cy="3747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outcome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8614A5C-07DC-F09C-472A-A72E1C49A922}"/>
                </a:ext>
              </a:extLst>
            </p:cNvPr>
            <p:cNvSpPr txBox="1"/>
            <p:nvPr/>
          </p:nvSpPr>
          <p:spPr>
            <a:xfrm>
              <a:off x="5508383" y="4140563"/>
              <a:ext cx="1150451" cy="396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treatment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52A4DF8-C9CC-6F93-A141-295B40C66211}"/>
                </a:ext>
              </a:extLst>
            </p:cNvPr>
            <p:cNvSpPr txBox="1"/>
            <p:nvPr/>
          </p:nvSpPr>
          <p:spPr>
            <a:xfrm>
              <a:off x="3791164" y="4157773"/>
              <a:ext cx="1389639" cy="396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instrument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8BFA0CE6-77F1-17B2-1056-B329EA409416}"/>
                </a:ext>
              </a:extLst>
            </p:cNvPr>
            <p:cNvCxnSpPr>
              <a:cxnSpLocks/>
              <a:stCxn id="19" idx="0"/>
              <a:endCxn id="4" idx="4"/>
            </p:cNvCxnSpPr>
            <p:nvPr/>
          </p:nvCxnSpPr>
          <p:spPr>
            <a:xfrm flipV="1">
              <a:off x="6288684" y="5255879"/>
              <a:ext cx="0" cy="807086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D1B000E-3627-6F8A-CBE9-503DED399C52}"/>
                </a:ext>
              </a:extLst>
            </p:cNvPr>
            <p:cNvCxnSpPr>
              <a:cxnSpLocks/>
              <a:stCxn id="19" idx="7"/>
              <a:endCxn id="6" idx="3"/>
            </p:cNvCxnSpPr>
            <p:nvPr/>
          </p:nvCxnSpPr>
          <p:spPr>
            <a:xfrm flipV="1">
              <a:off x="6550419" y="5149182"/>
              <a:ext cx="1282340" cy="1020481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26443312-2031-6843-6F8D-2DE62DEC49C0}"/>
              </a:ext>
            </a:extLst>
          </p:cNvPr>
          <p:cNvSpPr/>
          <p:nvPr/>
        </p:nvSpPr>
        <p:spPr>
          <a:xfrm>
            <a:off x="10182091" y="2254278"/>
            <a:ext cx="531021" cy="508607"/>
          </a:xfrm>
          <a:prstGeom prst="ellipse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C8306CA-1522-400C-BCD8-A9E5719DBE3B}"/>
              </a:ext>
            </a:extLst>
          </p:cNvPr>
          <p:cNvCxnSpPr>
            <a:cxnSpLocks/>
            <a:stCxn id="19" idx="1"/>
            <a:endCxn id="11" idx="5"/>
          </p:cNvCxnSpPr>
          <p:nvPr/>
        </p:nvCxnSpPr>
        <p:spPr>
          <a:xfrm flipH="1" flipV="1">
            <a:off x="9329115" y="1616380"/>
            <a:ext cx="930742" cy="712382"/>
          </a:xfrm>
          <a:prstGeom prst="straightConnector1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0600413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75FFB-E33F-41E7-9FDB-9C3ED3105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Orthogonal Method: Double ML for IV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3D4301-216F-494B-ADCE-9F1D05ABFE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5" y="2076450"/>
                <a:ext cx="10596120" cy="4310803"/>
              </a:xfrm>
            </p:spPr>
            <p:txBody>
              <a:bodyPr>
                <a:normAutofit/>
              </a:bodyPr>
              <a:lstStyle/>
              <a:p>
                <a:pPr marL="36900" indent="0">
                  <a:buNone/>
                </a:pPr>
                <a:r>
                  <a:rPr lang="en-US" sz="2000" b="1" dirty="0">
                    <a:solidFill>
                      <a:srgbClr val="FFC000"/>
                    </a:solidFill>
                  </a:rPr>
                  <a:t>Double ML.</a:t>
                </a:r>
                <a:r>
                  <a:rPr lang="en-US" sz="2000" dirty="0"/>
                  <a:t> Split samples in half</a:t>
                </a:r>
              </a:p>
              <a:p>
                <a:r>
                  <a:rPr lang="en-US" sz="2000" dirty="0"/>
                  <a:t>Regress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000" dirty="0"/>
                  <a:t> with ML on first half, to get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acc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en-US" sz="2000" dirty="0"/>
                  <a:t> of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sz="2000" dirty="0"/>
              </a:p>
              <a:p>
                <a:r>
                  <a:rPr lang="en-US" sz="2000" dirty="0"/>
                  <a:t>Regress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000" dirty="0"/>
                  <a:t> with ML on first half, to get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en-US" sz="2000" dirty="0"/>
                  <a:t> of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sz="2000" dirty="0"/>
              </a:p>
              <a:p>
                <a:r>
                  <a:rPr lang="en-US" sz="2000" dirty="0"/>
                  <a:t>Regress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000" dirty="0"/>
                  <a:t> with ML on first half, to get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acc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en-US" sz="2000" dirty="0"/>
                  <a:t> of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sz="2000" dirty="0"/>
              </a:p>
              <a:p>
                <a:r>
                  <a:rPr lang="en-US" sz="2000" dirty="0"/>
                  <a:t>Construct residuals on other half,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acc>
                    <m:r>
                      <a:rPr lang="en-US" sz="20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acc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̂"/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acc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acc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sz="2000" dirty="0"/>
              </a:p>
              <a:p>
                <a:r>
                  <a:rPr lang="en-US" sz="2000" dirty="0"/>
                  <a:t>Solve moment condition: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</m:e>
                          </m:d>
                          <m:acc>
                            <m:accPr>
                              <m:chr m:val="̂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acc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3D4301-216F-494B-ADCE-9F1D05ABFE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5" y="2076450"/>
                <a:ext cx="10596120" cy="4310803"/>
              </a:xfrm>
              <a:blipFill>
                <a:blip r:embed="rId2"/>
                <a:stretch>
                  <a:fillRect l="-518" t="-1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67404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C94D0-4013-B738-E062-BFF4029AF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with DML in PLIV Setting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94BFF8-4AEF-A438-5D9A-8B82EF86C4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5" y="2076450"/>
                <a:ext cx="10353762" cy="4171950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sz="3400" dirty="0"/>
                  <a:t>The estimate can be written as: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  <m:acc>
                                <m:accPr>
                                  <m:chr m:val="̂"/>
                                  <m:ctrlP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</m:acc>
                              <m:acc>
                                <m:accPr>
                                  <m:chr m:val="̂"/>
                                  <m:ctrlP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</m:e>
                          </m:d>
                        </m:den>
                      </m:f>
                    </m:oMath>
                  </m:oMathPara>
                </a14:m>
                <a:endParaRPr lang="en-US" sz="2800" dirty="0"/>
              </a:p>
              <a:p>
                <a:r>
                  <a:rPr lang="en-US" sz="3400" dirty="0"/>
                  <a:t>If RMSE of propensity models and outcome model goes down at rate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3400" b="0" i="1" smtClean="0">
                            <a:latin typeface="Cambria Math" panose="02040503050406030204" pitchFamily="18" charset="0"/>
                          </a:rPr>
                          <m:t>1/4</m:t>
                        </m:r>
                      </m:sup>
                    </m:sSup>
                  </m:oMath>
                </a14:m>
                <a:r>
                  <a:rPr lang="en-US" sz="3400" b="0" i="1" dirty="0">
                    <a:latin typeface="Cambria Math" panose="02040503050406030204" pitchFamily="18" charset="0"/>
                  </a:rPr>
                  <a:t>, </a:t>
                </a:r>
                <a:r>
                  <a:rPr lang="en-US" sz="3400" dirty="0"/>
                  <a:t>plus regularity conditions</a:t>
                </a:r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pPr marL="3690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∼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0, 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≔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</m:acc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acc>
                                        <m:accPr>
                                          <m:chr m:val="̃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  <m:acc>
                                    <m:accPr>
                                      <m:chr m:val="̃"/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800" i="1" dirty="0"/>
              </a:p>
              <a:p>
                <a:r>
                  <a:rPr lang="en-US" sz="3400" i="1" dirty="0"/>
                  <a:t>Confidence intervals</a:t>
                </a:r>
                <a:r>
                  <a:rPr lang="en-US" sz="3400" dirty="0"/>
                  <a:t> for any projection based on estimate of variance are asymptotically valid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ℓ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±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ad>
                            <m:radPr>
                              <m:degHide m:val="on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ℓ</m:t>
                                      </m:r>
                                    </m:e>
                                    <m:sup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acc>
                                    <m:accPr>
                                      <m:chr m:val="̂"/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</m:acc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ℓ</m:t>
                                  </m:r>
                                </m:num>
                                <m:den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rad>
                        </m:e>
                      </m:d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</m:acc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</m:acc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acc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</m:acc>
                                  <m:acc>
                                    <m:accPr>
                                      <m:chr m:val="̂"/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94BFF8-4AEF-A438-5D9A-8B82EF86C4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5" y="2076450"/>
                <a:ext cx="10353762" cy="4171950"/>
              </a:xfrm>
              <a:blipFill>
                <a:blip r:embed="rId2"/>
                <a:stretch>
                  <a:fillRect l="-824" t="-33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4374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598C6-D1EF-72B0-3740-FF3CE5384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LATE in the Binary Case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358021-D1BE-4BD8-5DB0-8191A8B39B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4" y="2076450"/>
                <a:ext cx="10519863" cy="3714749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sz="2400" dirty="0"/>
                  <a:t>Under monotonicity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sepChr m:val="∣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=1,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=0,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=1,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=0,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den>
                      </m:f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Moment formulation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=1,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=0,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=1,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=0,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=1|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Orthogonal moment formulation: apply ATE debiasing twice</a:t>
                </a:r>
              </a:p>
              <a:p>
                <a:pPr marL="3690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358021-D1BE-4BD8-5DB0-8191A8B39B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4" y="2076450"/>
                <a:ext cx="10519863" cy="3714749"/>
              </a:xfrm>
              <a:blipFill>
                <a:blip r:embed="rId2"/>
                <a:stretch>
                  <a:fillRect l="-695" t="-27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F798DD1-D818-BE6B-0EAE-AF4167328288}"/>
                  </a:ext>
                </a:extLst>
              </p:cNvPr>
              <p:cNvSpPr txBox="1"/>
              <p:nvPr/>
            </p:nvSpPr>
            <p:spPr>
              <a:xfrm>
                <a:off x="2207941" y="3735303"/>
                <a:ext cx="3487542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1" i="1" u="none" strike="noStrike" kern="1200" cap="none" spc="0" normalizeH="0" baseline="0" noProof="0" smtClean="0">
                          <a:ln>
                            <a:solidFill>
                              <a:prstClr val="white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srgbClr val="C00000"/>
                          </a:solidFill>
                          <a:effectLst>
                            <a:outerShdw blurRad="9525" dist="25400" dir="14640000" algn="tl" rotWithShape="0">
                              <a:prstClr val="white">
                                <a:alpha val="30000"/>
                              </a:prstClr>
                            </a:outerShdw>
                          </a:effectLst>
                          <a:uLnTx/>
                          <a:uFillTx/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kumimoji="0" lang="en-US" sz="2000" b="1" i="1" u="none" strike="noStrike" kern="1200" cap="none" spc="0" normalizeH="0" baseline="0" noProof="0" dirty="0">
                  <a:ln>
                    <a:solidFill>
                      <a:prstClr val="white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srgbClr val="C00000"/>
                  </a:solidFill>
                  <a:effectLst>
                    <a:outerShdw blurRad="9525" dist="25400" dir="14640000" algn="tl" rotWithShape="0">
                      <a:prstClr val="white">
                        <a:alpha val="30000"/>
                      </a:prstClr>
                    </a:outerShdw>
                  </a:effectLst>
                  <a:uLnTx/>
                  <a:uFillTx/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1" i="1" u="none" strike="noStrike" kern="1200" cap="none" spc="0" normalizeH="0" baseline="0" noProof="0" smtClean="0">
                          <a:ln>
                            <a:solidFill>
                              <a:prstClr val="white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srgbClr val="C00000"/>
                          </a:solidFill>
                          <a:effectLst>
                            <a:outerShdw blurRad="9525" dist="25400" dir="14640000" algn="tl" rotWithShape="0">
                              <a:prstClr val="white">
                                <a:alpha val="30000"/>
                              </a:prstClr>
                            </a:outerShdw>
                          </a:effectLst>
                          <a:uLnTx/>
                          <a:uFillTx/>
                          <a:latin typeface="Cambria Math" panose="02040503050406030204" pitchFamily="18" charset="0"/>
                        </a:rPr>
                        <m:t>𝒂</m:t>
                      </m:r>
                      <m:d>
                        <m:dPr>
                          <m:ctrlPr>
                            <a:rPr kumimoji="0" lang="en-US" sz="2000" b="1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0" lang="en-US" sz="2000" b="1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𝒁</m:t>
                          </m:r>
                          <m:r>
                            <a:rPr kumimoji="0" lang="en-US" sz="2000" b="1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0" lang="en-US" sz="2000" b="1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d>
                        <m:dPr>
                          <m:ctrlPr>
                            <a:rPr kumimoji="0" lang="en-US" sz="2000" b="1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0" lang="en-US" sz="2000" b="1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𝒀</m:t>
                          </m:r>
                          <m:r>
                            <a:rPr kumimoji="0" lang="en-US" sz="2000" b="1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kumimoji="0" lang="en-US" sz="2000" b="1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𝑬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sz="2000" b="1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C00000"/>
                                  </a:solidFill>
                                  <a:effectLst>
                                    <a:outerShdw blurRad="9525" dist="25400" dir="14640000" algn="tl" rotWithShape="0">
                                      <a:prstClr val="white">
                                        <a:alpha val="30000"/>
                                      </a:prstClr>
                                    </a:outerShdw>
                                  </a:effectLst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0" lang="en-US" sz="2000" b="1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C00000"/>
                                  </a:solidFill>
                                  <a:effectLst>
                                    <a:outerShdw blurRad="9525" dist="25400" dir="14640000" algn="tl" rotWithShape="0">
                                      <a:prstClr val="white">
                                        <a:alpha val="30000"/>
                                      </a:prstClr>
                                    </a:outerShdw>
                                  </a:effectLst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𝒀</m:t>
                              </m:r>
                            </m:e>
                            <m:e>
                              <m:r>
                                <a:rPr kumimoji="0" lang="en-US" sz="2000" b="1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C00000"/>
                                  </a:solidFill>
                                  <a:effectLst>
                                    <a:outerShdw blurRad="9525" dist="25400" dir="14640000" algn="tl" rotWithShape="0">
                                      <a:prstClr val="white">
                                        <a:alpha val="30000"/>
                                      </a:prstClr>
                                    </a:outerShdw>
                                  </a:effectLst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  <m:r>
                                <a:rPr kumimoji="0" lang="en-US" sz="2000" b="1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C00000"/>
                                  </a:solidFill>
                                  <a:effectLst>
                                    <a:outerShdw blurRad="9525" dist="25400" dir="14640000" algn="tl" rotWithShape="0">
                                      <a:prstClr val="white">
                                        <a:alpha val="30000"/>
                                      </a:prstClr>
                                    </a:outerShdw>
                                  </a:effectLst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0" lang="en-US" sz="2000" b="1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C00000"/>
                                  </a:solidFill>
                                  <a:effectLst>
                                    <a:outerShdw blurRad="9525" dist="25400" dir="14640000" algn="tl" rotWithShape="0">
                                      <a:prstClr val="white">
                                        <a:alpha val="30000"/>
                                      </a:prstClr>
                                    </a:outerShdw>
                                  </a:effectLst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F798DD1-D818-BE6B-0EAE-AF41673282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7941" y="3735303"/>
                <a:ext cx="3487542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753BAAB-4B25-EF97-6ABF-21CE933490E7}"/>
                  </a:ext>
                </a:extLst>
              </p:cNvPr>
              <p:cNvSpPr txBox="1"/>
              <p:nvPr/>
            </p:nvSpPr>
            <p:spPr>
              <a:xfrm>
                <a:off x="6255834" y="3735303"/>
                <a:ext cx="3487542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1" i="1" u="none" strike="noStrike" kern="1200" cap="none" spc="0" normalizeH="0" baseline="0" noProof="0" smtClean="0">
                          <a:ln>
                            <a:solidFill>
                              <a:prstClr val="white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srgbClr val="C00000"/>
                          </a:solidFill>
                          <a:effectLst>
                            <a:outerShdw blurRad="9525" dist="25400" dir="14640000" algn="tl" rotWithShape="0">
                              <a:prstClr val="white">
                                <a:alpha val="30000"/>
                              </a:prstClr>
                            </a:outerShdw>
                          </a:effectLst>
                          <a:uLnTx/>
                          <a:uFillTx/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kumimoji="0" lang="en-US" sz="2000" b="1" i="1" u="none" strike="noStrike" kern="1200" cap="none" spc="0" normalizeH="0" baseline="0" noProof="0" dirty="0">
                  <a:ln>
                    <a:solidFill>
                      <a:prstClr val="white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srgbClr val="C00000"/>
                  </a:solidFill>
                  <a:effectLst>
                    <a:outerShdw blurRad="9525" dist="25400" dir="14640000" algn="tl" rotWithShape="0">
                      <a:prstClr val="white">
                        <a:alpha val="30000"/>
                      </a:prstClr>
                    </a:outerShdw>
                  </a:effectLst>
                  <a:uLnTx/>
                  <a:uFillTx/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solidFill>
                              <a:prstClr val="white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srgbClr val="C00000"/>
                          </a:solidFill>
                          <a:effectLst>
                            <a:outerShdw blurRad="9525" dist="25400" dir="14640000" algn="tl" rotWithShape="0">
                              <a:prstClr val="white">
                                <a:alpha val="30000"/>
                              </a:prstClr>
                            </a:outerShdw>
                          </a:effectLst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sz="2000" b="1" i="1">
                          <a:ln>
                            <a:solidFill>
                              <a:prstClr val="white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srgbClr val="C00000"/>
                          </a:solidFill>
                          <a:effectLst>
                            <a:outerShdw blurRad="9525" dist="25400" dir="14640000" algn="tl" rotWithShape="0">
                              <a:prstClr val="white">
                                <a:alpha val="30000"/>
                              </a:prstClr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kumimoji="0" lang="en-US" sz="2000" b="1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0" lang="en-US" sz="2000" b="1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𝒁</m:t>
                          </m:r>
                          <m:r>
                            <a:rPr kumimoji="0" lang="en-US" sz="2000" b="1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0" lang="en-US" sz="2000" b="1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d>
                        <m:dPr>
                          <m:ctrlPr>
                            <a:rPr kumimoji="0" lang="en-US" sz="2000" b="1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0" lang="en-US" sz="2000" b="1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𝑫</m:t>
                          </m:r>
                          <m:r>
                            <a:rPr kumimoji="0" lang="en-US" sz="2000" b="1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kumimoji="0" lang="en-US" sz="2000" b="1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𝑬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sz="2000" b="1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C00000"/>
                                  </a:solidFill>
                                  <a:effectLst>
                                    <a:outerShdw blurRad="9525" dist="25400" dir="14640000" algn="tl" rotWithShape="0">
                                      <a:prstClr val="white">
                                        <a:alpha val="30000"/>
                                      </a:prstClr>
                                    </a:outerShdw>
                                  </a:effectLst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0" lang="en-US" sz="2000" b="1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C00000"/>
                                  </a:solidFill>
                                  <a:effectLst>
                                    <a:outerShdw blurRad="9525" dist="25400" dir="14640000" algn="tl" rotWithShape="0">
                                      <a:prstClr val="white">
                                        <a:alpha val="30000"/>
                                      </a:prstClr>
                                    </a:outerShdw>
                                  </a:effectLst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</m:e>
                            <m:e>
                              <m:r>
                                <a:rPr kumimoji="0" lang="en-US" sz="2000" b="1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C00000"/>
                                  </a:solidFill>
                                  <a:effectLst>
                                    <a:outerShdw blurRad="9525" dist="25400" dir="14640000" algn="tl" rotWithShape="0">
                                      <a:prstClr val="white">
                                        <a:alpha val="30000"/>
                                      </a:prstClr>
                                    </a:outerShdw>
                                  </a:effectLst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  <m:r>
                                <a:rPr kumimoji="0" lang="en-US" sz="2000" b="1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C00000"/>
                                  </a:solidFill>
                                  <a:effectLst>
                                    <a:outerShdw blurRad="9525" dist="25400" dir="14640000" algn="tl" rotWithShape="0">
                                      <a:prstClr val="white">
                                        <a:alpha val="30000"/>
                                      </a:prstClr>
                                    </a:outerShdw>
                                  </a:effectLst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0" lang="en-US" sz="2000" b="1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C00000"/>
                                  </a:solidFill>
                                  <a:effectLst>
                                    <a:outerShdw blurRad="9525" dist="25400" dir="14640000" algn="tl" rotWithShape="0">
                                      <a:prstClr val="white">
                                        <a:alpha val="30000"/>
                                      </a:prstClr>
                                    </a:outerShdw>
                                  </a:effectLst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753BAAB-4B25-EF97-6ABF-21CE933490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5834" y="3735303"/>
                <a:ext cx="3487542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0410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598C6-D1EF-72B0-3740-FF3CE5384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Inference on LATE in the Binary Case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358021-D1BE-4BD8-5DB0-8191A8B39B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4" y="2076450"/>
                <a:ext cx="10519863" cy="371474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→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1, 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→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0,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→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→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1, 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→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0, 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→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den>
                      </m:f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If RMSE of propensity models and outcome model goes down at rate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1/4</m:t>
                        </m:r>
                      </m:sup>
                    </m:sSup>
                  </m:oMath>
                </a14:m>
                <a:r>
                  <a:rPr lang="en-US" sz="2400" b="0" i="1" dirty="0">
                    <a:latin typeface="Cambria Math" panose="02040503050406030204" pitchFamily="18" charset="0"/>
                  </a:rPr>
                  <a:t>, </a:t>
                </a:r>
                <a:r>
                  <a:rPr lang="en-US" sz="2400" dirty="0"/>
                  <a:t>plus regularity conditions</a:t>
                </a:r>
                <a:endParaRPr lang="en-US" sz="1800" b="0" i="1" dirty="0">
                  <a:latin typeface="Cambria Math" panose="02040503050406030204" pitchFamily="18" charset="0"/>
                </a:endParaRPr>
              </a:p>
              <a:p>
                <a:pPr marL="3690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</m:oMath>
                  </m:oMathPara>
                </a14:m>
                <a:endParaRPr lang="en-US" sz="1800" i="1" dirty="0"/>
              </a:p>
              <a:p>
                <a:endParaRPr lang="en-US" sz="2400" dirty="0"/>
              </a:p>
              <a:p>
                <a:pPr marL="3690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358021-D1BE-4BD8-5DB0-8191A8B39B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4" y="2076450"/>
                <a:ext cx="10519863" cy="3714749"/>
              </a:xfrm>
              <a:blipFill>
                <a:blip r:embed="rId2"/>
                <a:stretch>
                  <a:fillRect l="-811" t="-1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3485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A4510B6E-6D01-53DC-6ABA-8232ED4661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6152008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BCEB70C-AAEE-3028-D611-021779E731E1}"/>
              </a:ext>
            </a:extLst>
          </p:cNvPr>
          <p:cNvSpPr/>
          <p:nvPr/>
        </p:nvSpPr>
        <p:spPr>
          <a:xfrm>
            <a:off x="4106333" y="1236130"/>
            <a:ext cx="6244167" cy="1214969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72FBD6-AE6A-9133-4F69-84D8C54CD121}"/>
              </a:ext>
            </a:extLst>
          </p:cNvPr>
          <p:cNvSpPr txBox="1"/>
          <p:nvPr/>
        </p:nvSpPr>
        <p:spPr>
          <a:xfrm>
            <a:off x="4969933" y="923977"/>
            <a:ext cx="4726550" cy="408623"/>
          </a:xfrm>
          <a:prstGeom prst="round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Linear Predictive Models and Statistical Inference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43A5474-8A26-3674-2F68-6CB0817ECA97}"/>
              </a:ext>
            </a:extLst>
          </p:cNvPr>
          <p:cNvSpPr/>
          <p:nvPr/>
        </p:nvSpPr>
        <p:spPr>
          <a:xfrm>
            <a:off x="4106332" y="2832100"/>
            <a:ext cx="6244167" cy="121496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616602-CB05-3404-90FD-3B74FCE46A4E}"/>
              </a:ext>
            </a:extLst>
          </p:cNvPr>
          <p:cNvSpPr txBox="1"/>
          <p:nvPr/>
        </p:nvSpPr>
        <p:spPr>
          <a:xfrm>
            <a:off x="5008332" y="2558940"/>
            <a:ext cx="4109523" cy="408623"/>
          </a:xfrm>
          <a:prstGeom prst="round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Causal Identification in Observational Data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A85F8D1-C801-04ED-CE9D-B551CE31EE96}"/>
              </a:ext>
            </a:extLst>
          </p:cNvPr>
          <p:cNvSpPr/>
          <p:nvPr/>
        </p:nvSpPr>
        <p:spPr>
          <a:xfrm>
            <a:off x="1924346" y="2832099"/>
            <a:ext cx="1788285" cy="2777067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A65510-B30B-B667-097E-AD9B5A3797E9}"/>
              </a:ext>
            </a:extLst>
          </p:cNvPr>
          <p:cNvSpPr txBox="1"/>
          <p:nvPr/>
        </p:nvSpPr>
        <p:spPr>
          <a:xfrm>
            <a:off x="42333" y="3515120"/>
            <a:ext cx="1989667" cy="1328023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+mj-lt"/>
              </a:rPr>
              <a:t>Non-Linear Predictive Models and Statistical Inference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62BA2E2-020E-3773-B6EE-2826901489CE}"/>
              </a:ext>
            </a:extLst>
          </p:cNvPr>
          <p:cNvSpPr/>
          <p:nvPr/>
        </p:nvSpPr>
        <p:spPr>
          <a:xfrm>
            <a:off x="4106332" y="4394198"/>
            <a:ext cx="6244167" cy="121496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F861B1-18ED-9DEC-88D6-1F7209F94171}"/>
              </a:ext>
            </a:extLst>
          </p:cNvPr>
          <p:cNvSpPr txBox="1"/>
          <p:nvPr/>
        </p:nvSpPr>
        <p:spPr>
          <a:xfrm>
            <a:off x="5932793" y="5579319"/>
            <a:ext cx="2260599" cy="408623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Topics</a:t>
            </a:r>
          </a:p>
        </p:txBody>
      </p:sp>
    </p:spTree>
    <p:extLst>
      <p:ext uri="{BB962C8B-B14F-4D97-AF65-F5344CB8AC3E}">
        <p14:creationId xmlns:p14="http://schemas.microsoft.com/office/powerpoint/2010/main" val="11393619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6BB205-3780-7D3E-5C23-8B5672546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US" sz="4000"/>
              <a:t>Weak Identification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EBD1D0-DF0E-C39B-088A-D0E59BF4FF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0719" y="2330505"/>
                <a:ext cx="4559425" cy="3979585"/>
              </a:xfrm>
            </p:spPr>
            <p:txBody>
              <a:bodyPr anchor="ctr">
                <a:normAutofit/>
              </a:bodyPr>
              <a:lstStyle/>
              <a:p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</a:rPr>
                      <m:t>𝑬</m:t>
                    </m:r>
                    <m:d>
                      <m:dPr>
                        <m:begChr m:val="["/>
                        <m:endChr m:val="]"/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𝑫</m:t>
                            </m:r>
                          </m:e>
                        </m:acc>
                        <m:acc>
                          <m:accPr>
                            <m:chr m:val="̃"/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𝒁</m:t>
                            </m:r>
                          </m:e>
                        </m:acc>
                      </m:e>
                    </m:d>
                  </m:oMath>
                </a14:m>
                <a:r>
                  <a:rPr lang="en-US" sz="2000" dirty="0"/>
                  <a:t> is small and comparable with the sample size, then approximation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p>
                        <m:sSupPr>
                          <m:ctrlPr>
                            <a:rPr lang="en-US" sz="2000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sz="2000" b="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  <m:acc>
                                <m:accPr>
                                  <m:chr m:val="̃"/>
                                  <m:ctrlPr>
                                    <a:rPr lang="en-US" sz="2000" b="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000" b="0" i="1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𝐸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sz="2000" b="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  <m:acc>
                                <m:accPr>
                                  <m:chr m:val="̃"/>
                                  <m:ctrlPr>
                                    <a:rPr lang="en-US" sz="2000" b="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  <a:p>
                <a:r>
                  <a:rPr lang="en-US" sz="2000" dirty="0"/>
                  <a:t>Can be inaccurate in finite samples and normal based approximation will yield in-correct confidence intervals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EBD1D0-DF0E-C39B-088A-D0E59BF4FF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0719" y="2330505"/>
                <a:ext cx="4559425" cy="3979585"/>
              </a:xfrm>
              <a:blipFill>
                <a:blip r:embed="rId2"/>
                <a:stretch>
                  <a:fillRect l="-12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8505EA27-E520-A58F-0910-EBA8BBA7A7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" b="3065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402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B864D-40C7-7EFD-19A5-3A38DEDB9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More Robust Inference Approach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D230B9-8F8B-604F-06E9-E735FC1381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Even in the weak regime the moment constraint is still well-behaved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</m:e>
                          </m:d>
                          <m:acc>
                            <m:accPr>
                              <m:chr m:val="̃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At the true parameter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we know that: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C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ad>
                                    <m:radPr>
                                      <m:degHide m:val="on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ra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acc>
                                            <m:accPr>
                                              <m:chr m:val="̃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𝑌</m:t>
                                              </m:r>
                                            </m:e>
                                          </m:acc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  <m:acc>
                                            <m:accPr>
                                              <m:chr m:val="̃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𝐷</m:t>
                                              </m:r>
                                            </m:e>
                                          </m:acc>
                                        </m:e>
                                      </m:d>
                                      <m:acc>
                                        <m:accPr>
                                          <m:chr m:val="̃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𝑍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𝑉𝑎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acc>
                                    <m:accPr>
                                      <m:chr m:val="̃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</m:d>
                              <m:acc>
                                <m:accPr>
                                  <m:chr m:val="̃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</m:acc>
                            </m:e>
                          </m:d>
                        </m:den>
                      </m:f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0,1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This statistic does not hinge on inversion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acc>
                        <m:acc>
                          <m:accPr>
                            <m:chr m:val="̃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acc>
                      </m:e>
                    </m:d>
                  </m:oMath>
                </a14:m>
                <a:r>
                  <a:rPr lang="en-US" dirty="0"/>
                  <a:t>; approximation remains valid even with cross-fitted approximate residuals due to </a:t>
                </a:r>
                <a:r>
                  <a:rPr lang="en-US" dirty="0" err="1"/>
                  <a:t>Neyman</a:t>
                </a:r>
                <a:r>
                  <a:rPr lang="en-US" dirty="0"/>
                  <a:t> orthogonality</a:t>
                </a:r>
              </a:p>
              <a:p>
                <a:r>
                  <a:rPr lang="en-US" dirty="0"/>
                  <a:t>We can perform a grid search over candidate parameters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and for every such parameter test whether (for confidence interval with confidence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quantile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Then by construction: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≈1−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D230B9-8F8B-604F-06E9-E735FC1381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3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3014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2DE4C-3F9A-05BE-8A0D-CD5AB9F50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Moments and Weak Identification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05E30D-B650-643C-471E-78232CCFB0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For a general </a:t>
                </a:r>
                <a:r>
                  <a:rPr lang="en-US" dirty="0" err="1"/>
                  <a:t>Neyman</a:t>
                </a:r>
                <a:r>
                  <a:rPr lang="en-US" dirty="0"/>
                  <a:t> orthogonal moment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We can construct a statistic that is robust to weak identification (i.e. Jacobian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;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dirty="0"/>
                  <a:t> very small)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ad>
                                    <m:radPr>
                                      <m:degHide m:val="on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rad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𝑍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;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𝑔</m:t>
                                              </m:r>
                                            </m:e>
                                          </m:acc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𝑉𝑎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</m:acc>
                                </m:e>
                              </m:d>
                            </m:e>
                          </m:d>
                        </m:den>
                      </m:f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~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Construct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-confidence region by including all parameter values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s.t.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quantile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Then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by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construction</m:t>
                    </m:r>
                    <m:r>
                      <m:rPr>
                        <m:nor/>
                      </m:rPr>
                      <a:rPr lang="en-US" dirty="0"/>
                      <m:t>: 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≈1−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05E30D-B650-643C-471E-78232CCFB0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5969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A4510B6E-6D01-53DC-6ABA-8232ED4661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098254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BCEB70C-AAEE-3028-D611-021779E731E1}"/>
              </a:ext>
            </a:extLst>
          </p:cNvPr>
          <p:cNvSpPr/>
          <p:nvPr/>
        </p:nvSpPr>
        <p:spPr>
          <a:xfrm>
            <a:off x="4106333" y="1236130"/>
            <a:ext cx="6244167" cy="1214969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72FBD6-AE6A-9133-4F69-84D8C54CD121}"/>
              </a:ext>
            </a:extLst>
          </p:cNvPr>
          <p:cNvSpPr txBox="1"/>
          <p:nvPr/>
        </p:nvSpPr>
        <p:spPr>
          <a:xfrm>
            <a:off x="4969933" y="923977"/>
            <a:ext cx="4726550" cy="408623"/>
          </a:xfrm>
          <a:prstGeom prst="round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Linear Predictive Models and Statistical Inference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43A5474-8A26-3674-2F68-6CB0817ECA97}"/>
              </a:ext>
            </a:extLst>
          </p:cNvPr>
          <p:cNvSpPr/>
          <p:nvPr/>
        </p:nvSpPr>
        <p:spPr>
          <a:xfrm>
            <a:off x="4106332" y="2832100"/>
            <a:ext cx="6244167" cy="121496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616602-CB05-3404-90FD-3B74FCE46A4E}"/>
              </a:ext>
            </a:extLst>
          </p:cNvPr>
          <p:cNvSpPr txBox="1"/>
          <p:nvPr/>
        </p:nvSpPr>
        <p:spPr>
          <a:xfrm>
            <a:off x="5008332" y="2558940"/>
            <a:ext cx="4109523" cy="408623"/>
          </a:xfrm>
          <a:prstGeom prst="round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Causal Identification in Observational Data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A85F8D1-C801-04ED-CE9D-B551CE31EE96}"/>
              </a:ext>
            </a:extLst>
          </p:cNvPr>
          <p:cNvSpPr/>
          <p:nvPr/>
        </p:nvSpPr>
        <p:spPr>
          <a:xfrm>
            <a:off x="1924346" y="2832099"/>
            <a:ext cx="1788285" cy="2777067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A65510-B30B-B667-097E-AD9B5A3797E9}"/>
              </a:ext>
            </a:extLst>
          </p:cNvPr>
          <p:cNvSpPr txBox="1"/>
          <p:nvPr/>
        </p:nvSpPr>
        <p:spPr>
          <a:xfrm>
            <a:off x="42333" y="3515120"/>
            <a:ext cx="1989667" cy="1328023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+mj-lt"/>
              </a:rPr>
              <a:t>Non-Linear Predictive Models and Statistical Inference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62BA2E2-020E-3773-B6EE-2826901489CE}"/>
              </a:ext>
            </a:extLst>
          </p:cNvPr>
          <p:cNvSpPr/>
          <p:nvPr/>
        </p:nvSpPr>
        <p:spPr>
          <a:xfrm>
            <a:off x="4106332" y="4394198"/>
            <a:ext cx="6244167" cy="121496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F861B1-18ED-9DEC-88D6-1F7209F94171}"/>
              </a:ext>
            </a:extLst>
          </p:cNvPr>
          <p:cNvSpPr txBox="1"/>
          <p:nvPr/>
        </p:nvSpPr>
        <p:spPr>
          <a:xfrm>
            <a:off x="5932793" y="5579319"/>
            <a:ext cx="2260599" cy="408623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Topics</a:t>
            </a:r>
          </a:p>
        </p:txBody>
      </p:sp>
    </p:spTree>
    <p:extLst>
      <p:ext uri="{BB962C8B-B14F-4D97-AF65-F5344CB8AC3E}">
        <p14:creationId xmlns:p14="http://schemas.microsoft.com/office/powerpoint/2010/main" val="1413997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FA713-3F9D-4EEA-5C79-C23B818A1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7C28F-4663-29CB-3066-6470665C00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can we do when we have un-observed confounding</a:t>
            </a:r>
          </a:p>
          <a:p>
            <a:r>
              <a:rPr lang="en-US" dirty="0"/>
              <a:t>Omitted variable bias bounds</a:t>
            </a:r>
          </a:p>
          <a:p>
            <a:r>
              <a:rPr lang="en-US" dirty="0"/>
              <a:t>Introduction to “Instruments”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714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A228E-8DD3-48A0-B586-E5AAF17DC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Causal Inference Pipeline</a:t>
            </a:r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81945626-3AFC-4798-A9BE-2CCC7A58D300}"/>
              </a:ext>
            </a:extLst>
          </p:cNvPr>
          <p:cNvGraphicFramePr/>
          <p:nvPr/>
        </p:nvGraphicFramePr>
        <p:xfrm>
          <a:off x="1614815" y="989806"/>
          <a:ext cx="9874803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C8E07525-847A-3B9E-7E71-EB786FD5DF2E}"/>
              </a:ext>
            </a:extLst>
          </p:cNvPr>
          <p:cNvSpPr txBox="1"/>
          <p:nvPr/>
        </p:nvSpPr>
        <p:spPr>
          <a:xfrm>
            <a:off x="14813" y="1934922"/>
            <a:ext cx="13229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+mj-lt"/>
              </a:rPr>
              <a:t>Theory</a:t>
            </a:r>
            <a:endParaRPr lang="en-US" sz="1600" dirty="0">
              <a:latin typeface="+mj-l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C1A0DD0-02EC-B6BB-E872-9C33E9AE95A0}"/>
              </a:ext>
            </a:extLst>
          </p:cNvPr>
          <p:cNvSpPr txBox="1"/>
          <p:nvPr/>
        </p:nvSpPr>
        <p:spPr>
          <a:xfrm>
            <a:off x="14813" y="5347363"/>
            <a:ext cx="13229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+mj-lt"/>
              </a:rPr>
              <a:t>Practice</a:t>
            </a:r>
            <a:endParaRPr lang="en-US" sz="1600" dirty="0">
              <a:latin typeface="+mj-lt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0DD8588-CEAD-1B3D-70CB-DBB4EFA970D4}"/>
              </a:ext>
            </a:extLst>
          </p:cNvPr>
          <p:cNvSpPr txBox="1"/>
          <p:nvPr/>
        </p:nvSpPr>
        <p:spPr>
          <a:xfrm>
            <a:off x="2233723" y="1949609"/>
            <a:ext cx="2087034" cy="73152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en-US" dirty="0">
              <a:latin typeface="+mj-lt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36840E3-D55F-2AAE-AFA6-62DF8422871D}"/>
              </a:ext>
            </a:extLst>
          </p:cNvPr>
          <p:cNvSpPr txBox="1"/>
          <p:nvPr/>
        </p:nvSpPr>
        <p:spPr>
          <a:xfrm>
            <a:off x="1409840" y="1715558"/>
            <a:ext cx="1480941" cy="40862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kumimoji="0" lang="en-US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DAGs/ASEMs</a:t>
            </a:r>
            <a:endParaRPr lang="en-US" sz="1600" dirty="0">
              <a:solidFill>
                <a:schemeClr val="bg1"/>
              </a:solidFill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F939CE3-4DC5-CD8F-7581-62157C5C5375}"/>
              </a:ext>
            </a:extLst>
          </p:cNvPr>
          <p:cNvGrpSpPr/>
          <p:nvPr/>
        </p:nvGrpSpPr>
        <p:grpSpPr>
          <a:xfrm>
            <a:off x="2773923" y="2011930"/>
            <a:ext cx="959671" cy="606877"/>
            <a:chOff x="8312539" y="881054"/>
            <a:chExt cx="3039767" cy="196949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510041C9-0886-D2B6-B4EF-9196756E415E}"/>
                    </a:ext>
                  </a:extLst>
                </p:cNvPr>
                <p:cNvSpPr/>
                <p:nvPr/>
              </p:nvSpPr>
              <p:spPr>
                <a:xfrm>
                  <a:off x="8312539" y="2074860"/>
                  <a:ext cx="740301" cy="728573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1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𝒁</m:t>
                        </m:r>
                      </m:oMath>
                    </m:oMathPara>
                  </a14:m>
                  <a:endParaRPr kumimoji="0" lang="en-US" sz="11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510041C9-0886-D2B6-B4EF-9196756E415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12539" y="2074860"/>
                  <a:ext cx="740301" cy="728573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2E020F95-1B71-CBA4-EF6B-89B23ED6F36B}"/>
                    </a:ext>
                  </a:extLst>
                </p:cNvPr>
                <p:cNvSpPr/>
                <p:nvPr/>
              </p:nvSpPr>
              <p:spPr>
                <a:xfrm>
                  <a:off x="10612005" y="2121971"/>
                  <a:ext cx="740301" cy="728573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05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𝒀</m:t>
                        </m:r>
                      </m:oMath>
                    </m:oMathPara>
                  </a14:m>
                  <a:endParaRPr kumimoji="0" lang="en-US" sz="11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2E020F95-1B71-CBA4-EF6B-89B23ED6F36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12005" y="2121971"/>
                  <a:ext cx="740301" cy="728573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73007C31-5D9B-7424-1598-E54D97818CBF}"/>
                </a:ext>
              </a:extLst>
            </p:cNvPr>
            <p:cNvCxnSpPr>
              <a:cxnSpLocks/>
              <a:stCxn id="28" idx="6"/>
            </p:cNvCxnSpPr>
            <p:nvPr/>
          </p:nvCxnSpPr>
          <p:spPr>
            <a:xfrm>
              <a:off x="9052840" y="2439147"/>
              <a:ext cx="1572297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AFA4B0E0-01C9-5EB1-5696-BD9706FD79E4}"/>
                    </a:ext>
                  </a:extLst>
                </p:cNvPr>
                <p:cNvSpPr/>
                <p:nvPr/>
              </p:nvSpPr>
              <p:spPr>
                <a:xfrm>
                  <a:off x="9557502" y="881054"/>
                  <a:ext cx="740301" cy="728573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1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𝑫</m:t>
                        </m:r>
                      </m:oMath>
                    </m:oMathPara>
                  </a14:m>
                  <a:endParaRPr kumimoji="0" lang="en-US" sz="11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AFA4B0E0-01C9-5EB1-5696-BD9706FD79E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57502" y="881054"/>
                  <a:ext cx="740301" cy="728573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E9C9225B-A47C-E4BF-9BF2-B5F3B50F29E8}"/>
                </a:ext>
              </a:extLst>
            </p:cNvPr>
            <p:cNvCxnSpPr>
              <a:cxnSpLocks/>
              <a:stCxn id="31" idx="5"/>
              <a:endCxn id="29" idx="1"/>
            </p:cNvCxnSpPr>
            <p:nvPr/>
          </p:nvCxnSpPr>
          <p:spPr>
            <a:xfrm>
              <a:off x="10189388" y="1502930"/>
              <a:ext cx="531032" cy="72573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723733B5-754B-4137-130B-FEBA5E69CCB1}"/>
                </a:ext>
              </a:extLst>
            </p:cNvPr>
            <p:cNvCxnSpPr>
              <a:stCxn id="28" idx="7"/>
              <a:endCxn id="31" idx="3"/>
            </p:cNvCxnSpPr>
            <p:nvPr/>
          </p:nvCxnSpPr>
          <p:spPr>
            <a:xfrm flipV="1">
              <a:off x="8944425" y="1502930"/>
              <a:ext cx="721492" cy="67862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A248AB20-D040-D5F9-1654-CF3C0CCACB85}"/>
              </a:ext>
            </a:extLst>
          </p:cNvPr>
          <p:cNvGrpSpPr/>
          <p:nvPr/>
        </p:nvGrpSpPr>
        <p:grpSpPr>
          <a:xfrm>
            <a:off x="4369751" y="2171564"/>
            <a:ext cx="260826" cy="305117"/>
            <a:chOff x="3079750" y="2556774"/>
            <a:chExt cx="260826" cy="305117"/>
          </a:xfrm>
        </p:grpSpPr>
        <p:sp>
          <p:nvSpPr>
            <p:cNvPr id="4" name="Arrow: Right 3">
              <a:extLst>
                <a:ext uri="{FF2B5EF4-FFF2-40B4-BE49-F238E27FC236}">
                  <a16:creationId xmlns:a16="http://schemas.microsoft.com/office/drawing/2014/main" id="{48D9BDE4-4620-AE96-A077-D49662799F7E}"/>
                </a:ext>
              </a:extLst>
            </p:cNvPr>
            <p:cNvSpPr/>
            <p:nvPr/>
          </p:nvSpPr>
          <p:spPr>
            <a:xfrm>
              <a:off x="3079750" y="2556774"/>
              <a:ext cx="260826" cy="305117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43F41D39-BDF2-74D7-538D-30DFDE526B2C}"/>
                </a:ext>
              </a:extLst>
            </p:cNvPr>
            <p:cNvSpPr txBox="1"/>
            <p:nvPr/>
          </p:nvSpPr>
          <p:spPr>
            <a:xfrm>
              <a:off x="3079750" y="2617797"/>
              <a:ext cx="182578" cy="1830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200" kern="12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5950B7C-A85E-D553-B31D-DFA330A51DF1}"/>
                  </a:ext>
                </a:extLst>
              </p:cNvPr>
              <p:cNvSpPr txBox="1"/>
              <p:nvPr/>
            </p:nvSpPr>
            <p:spPr>
              <a:xfrm>
                <a:off x="4650457" y="1838109"/>
                <a:ext cx="1704614" cy="954517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sz="1600" b="0" i="1" dirty="0">
                  <a:latin typeface="Cambria Math" panose="02040503050406030204" pitchFamily="18" charset="0"/>
                </a:endParaRPr>
              </a:p>
              <a:p>
                <a:endParaRPr lang="en-US" sz="16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5950B7C-A85E-D553-B31D-DFA330A51D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0457" y="1838109"/>
                <a:ext cx="1704614" cy="954517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776B3F4-735F-F480-822F-D6F62E0A30DE}"/>
                  </a:ext>
                </a:extLst>
              </p:cNvPr>
              <p:cNvSpPr txBox="1"/>
              <p:nvPr/>
            </p:nvSpPr>
            <p:spPr>
              <a:xfrm rot="5400000">
                <a:off x="5257278" y="2138832"/>
                <a:ext cx="48577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</m:oMath>
                  </m:oMathPara>
                </a14:m>
                <a:endParaRPr kumimoji="0" lang="en-US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776B3F4-735F-F480-822F-D6F62E0A30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5257278" y="2138832"/>
                <a:ext cx="485773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75C7E8E-7452-CD1D-8F8D-C02262A4308E}"/>
                  </a:ext>
                </a:extLst>
              </p:cNvPr>
              <p:cNvSpPr txBox="1"/>
              <p:nvPr/>
            </p:nvSpPr>
            <p:spPr>
              <a:xfrm>
                <a:off x="6672882" y="1583251"/>
                <a:ext cx="3044931" cy="146423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1600" dirty="0">
                    <a:latin typeface="+mj-lt"/>
                  </a:rPr>
                  <a:t>Construct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acc>
                    <m:d>
                      <m:dPr>
                        <m:ctrlPr>
                          <a:rPr lang="en-US" sz="1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sz="1600" b="0" dirty="0">
                    <a:latin typeface="+mj-lt"/>
                  </a:rPr>
                  <a:t> of predictive model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sepChr m:val="∣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sz="1600" b="0" dirty="0">
                  <a:latin typeface="+mj-lt"/>
                </a:endParaRPr>
              </a:p>
              <a:p>
                <a:r>
                  <a:rPr lang="en-US" sz="1600" dirty="0">
                    <a:latin typeface="+mj-lt"/>
                  </a:rPr>
                  <a:t>Estimate mean counterfactual</a:t>
                </a:r>
                <a:endParaRPr lang="en-US" sz="1600" b="0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  <m:d>
                            <m:dPr>
                              <m:ctrlP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75C7E8E-7452-CD1D-8F8D-C02262A430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2882" y="1583251"/>
                <a:ext cx="3044931" cy="1464231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C03EBCC7-F01F-D7B7-DE73-D9FE49F88FED}"/>
              </a:ext>
            </a:extLst>
          </p:cNvPr>
          <p:cNvGrpSpPr/>
          <p:nvPr/>
        </p:nvGrpSpPr>
        <p:grpSpPr>
          <a:xfrm>
            <a:off x="6391951" y="2201439"/>
            <a:ext cx="260826" cy="305117"/>
            <a:chOff x="3079750" y="2556774"/>
            <a:chExt cx="260826" cy="305117"/>
          </a:xfrm>
        </p:grpSpPr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CCCABAA8-1E99-087E-D548-E324D6B07262}"/>
                </a:ext>
              </a:extLst>
            </p:cNvPr>
            <p:cNvSpPr/>
            <p:nvPr/>
          </p:nvSpPr>
          <p:spPr>
            <a:xfrm>
              <a:off x="3079750" y="2556774"/>
              <a:ext cx="260826" cy="305117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2" name="Arrow: Right 4">
              <a:extLst>
                <a:ext uri="{FF2B5EF4-FFF2-40B4-BE49-F238E27FC236}">
                  <a16:creationId xmlns:a16="http://schemas.microsoft.com/office/drawing/2014/main" id="{D57FCB3C-CE99-0EFB-5C2B-9BF9BC2897DD}"/>
                </a:ext>
              </a:extLst>
            </p:cNvPr>
            <p:cNvSpPr txBox="1"/>
            <p:nvPr/>
          </p:nvSpPr>
          <p:spPr>
            <a:xfrm>
              <a:off x="3079750" y="2617797"/>
              <a:ext cx="182578" cy="1830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200" kern="120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AD584A3-45CC-57D1-F6CB-3D508ABCDB7C}"/>
              </a:ext>
            </a:extLst>
          </p:cNvPr>
          <p:cNvGrpSpPr/>
          <p:nvPr/>
        </p:nvGrpSpPr>
        <p:grpSpPr>
          <a:xfrm>
            <a:off x="9881055" y="2201439"/>
            <a:ext cx="260826" cy="305117"/>
            <a:chOff x="3079750" y="2556774"/>
            <a:chExt cx="260826" cy="305117"/>
          </a:xfrm>
        </p:grpSpPr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C69E6F2F-73FF-DC33-1B4A-DBD2048BAA47}"/>
                </a:ext>
              </a:extLst>
            </p:cNvPr>
            <p:cNvSpPr/>
            <p:nvPr/>
          </p:nvSpPr>
          <p:spPr>
            <a:xfrm>
              <a:off x="3079750" y="2556774"/>
              <a:ext cx="260826" cy="305117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" name="Arrow: Right 4">
              <a:extLst>
                <a:ext uri="{FF2B5EF4-FFF2-40B4-BE49-F238E27FC236}">
                  <a16:creationId xmlns:a16="http://schemas.microsoft.com/office/drawing/2014/main" id="{308B8628-E456-D200-2DFD-B1B4519F61FD}"/>
                </a:ext>
              </a:extLst>
            </p:cNvPr>
            <p:cNvSpPr txBox="1"/>
            <p:nvPr/>
          </p:nvSpPr>
          <p:spPr>
            <a:xfrm>
              <a:off x="3079750" y="2617797"/>
              <a:ext cx="182578" cy="1830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200" kern="12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A27A0E5-0BDD-B987-ABC0-15398E4FF36A}"/>
                  </a:ext>
                </a:extLst>
              </p:cNvPr>
              <p:cNvSpPr txBox="1"/>
              <p:nvPr/>
            </p:nvSpPr>
            <p:spPr>
              <a:xfrm>
                <a:off x="10215689" y="2171564"/>
                <a:ext cx="1437171" cy="37457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±2</m:t>
                      </m:r>
                      <m:acc>
                        <m:accPr>
                          <m:chr m:val="̂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acc>
                    </m:oMath>
                  </m:oMathPara>
                </a14:m>
                <a:endParaRPr lang="en-US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A27A0E5-0BDD-B987-ABC0-15398E4FF3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5689" y="2171564"/>
                <a:ext cx="1437171" cy="374571"/>
              </a:xfrm>
              <a:prstGeom prst="roundRect">
                <a:avLst/>
              </a:prstGeom>
              <a:blipFill>
                <a:blip r:embed="rId13"/>
                <a:stretch>
                  <a:fillRect r="-1260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75E3EA2B-6856-BE9F-0AEC-C6FED296DD60}"/>
              </a:ext>
            </a:extLst>
          </p:cNvPr>
          <p:cNvGrpSpPr/>
          <p:nvPr/>
        </p:nvGrpSpPr>
        <p:grpSpPr>
          <a:xfrm>
            <a:off x="10255268" y="4720119"/>
            <a:ext cx="1234350" cy="810042"/>
            <a:chOff x="8640452" y="2304312"/>
            <a:chExt cx="1234350" cy="810042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38FBDF2F-7633-1DBF-1E18-A1FC12BEBC55}"/>
                </a:ext>
              </a:extLst>
            </p:cNvPr>
            <p:cNvSpPr/>
            <p:nvPr/>
          </p:nvSpPr>
          <p:spPr>
            <a:xfrm>
              <a:off x="8640452" y="2304312"/>
              <a:ext cx="1234350" cy="81004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Rectangle: Rounded Corners 4">
              <a:extLst>
                <a:ext uri="{FF2B5EF4-FFF2-40B4-BE49-F238E27FC236}">
                  <a16:creationId xmlns:a16="http://schemas.microsoft.com/office/drawing/2014/main" id="{3AD9CB5B-12D7-C4DB-B9A9-4ABCDC867CD3}"/>
                </a:ext>
              </a:extLst>
            </p:cNvPr>
            <p:cNvSpPr txBox="1"/>
            <p:nvPr/>
          </p:nvSpPr>
          <p:spPr>
            <a:xfrm>
              <a:off x="8664177" y="2328037"/>
              <a:ext cx="1186900" cy="76259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Sensitivity Analysis</a:t>
              </a:r>
            </a:p>
          </p:txBody>
        </p:sp>
      </p:grpSp>
      <p:sp>
        <p:nvSpPr>
          <p:cNvPr id="34" name="Arrow: Bent 33">
            <a:extLst>
              <a:ext uri="{FF2B5EF4-FFF2-40B4-BE49-F238E27FC236}">
                <a16:creationId xmlns:a16="http://schemas.microsoft.com/office/drawing/2014/main" id="{78761C90-1384-550D-C2BC-DBB68AD9A024}"/>
              </a:ext>
            </a:extLst>
          </p:cNvPr>
          <p:cNvSpPr/>
          <p:nvPr/>
        </p:nvSpPr>
        <p:spPr>
          <a:xfrm flipH="1" flipV="1">
            <a:off x="7527092" y="5655285"/>
            <a:ext cx="3454351" cy="810043"/>
          </a:xfrm>
          <a:prstGeom prst="bentArrow">
            <a:avLst>
              <a:gd name="adj1" fmla="val 25000"/>
              <a:gd name="adj2" fmla="val 20462"/>
              <a:gd name="adj3" fmla="val 25000"/>
              <a:gd name="adj4" fmla="val 43750"/>
            </a:avLst>
          </a:prstGeom>
          <a:solidFill>
            <a:srgbClr val="B0B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3505A71-5B49-D5D2-C796-BE80CF552180}"/>
              </a:ext>
            </a:extLst>
          </p:cNvPr>
          <p:cNvGrpSpPr/>
          <p:nvPr/>
        </p:nvGrpSpPr>
        <p:grpSpPr>
          <a:xfrm>
            <a:off x="3990561" y="5894156"/>
            <a:ext cx="1234350" cy="810042"/>
            <a:chOff x="8640452" y="2304312"/>
            <a:chExt cx="1234350" cy="810042"/>
          </a:xfrm>
        </p:grpSpPr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861CD087-8B32-7AE0-6CC3-EC28ACDCBCFC}"/>
                </a:ext>
              </a:extLst>
            </p:cNvPr>
            <p:cNvSpPr/>
            <p:nvPr/>
          </p:nvSpPr>
          <p:spPr>
            <a:xfrm>
              <a:off x="8640452" y="2304312"/>
              <a:ext cx="1234350" cy="81004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7" name="Rectangle: Rounded Corners 4">
              <a:extLst>
                <a:ext uri="{FF2B5EF4-FFF2-40B4-BE49-F238E27FC236}">
                  <a16:creationId xmlns:a16="http://schemas.microsoft.com/office/drawing/2014/main" id="{A33A71A2-C6A5-4FC8-3162-39FE0CE1D3A5}"/>
                </a:ext>
              </a:extLst>
            </p:cNvPr>
            <p:cNvSpPr txBox="1"/>
            <p:nvPr/>
          </p:nvSpPr>
          <p:spPr>
            <a:xfrm>
              <a:off x="8664177" y="2328037"/>
              <a:ext cx="1186900" cy="76259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Adaptive Experiments</a:t>
              </a:r>
            </a:p>
          </p:txBody>
        </p:sp>
      </p:grpSp>
      <p:sp>
        <p:nvSpPr>
          <p:cNvPr id="38" name="Arrow: Bent 37">
            <a:extLst>
              <a:ext uri="{FF2B5EF4-FFF2-40B4-BE49-F238E27FC236}">
                <a16:creationId xmlns:a16="http://schemas.microsoft.com/office/drawing/2014/main" id="{E90D4701-1659-CEA2-E3A7-174C817C8C7E}"/>
              </a:ext>
            </a:extLst>
          </p:cNvPr>
          <p:cNvSpPr/>
          <p:nvPr/>
        </p:nvSpPr>
        <p:spPr>
          <a:xfrm rot="5400000" flipH="1" flipV="1">
            <a:off x="1865428" y="4385364"/>
            <a:ext cx="2215971" cy="1798986"/>
          </a:xfrm>
          <a:prstGeom prst="bentArrow">
            <a:avLst>
              <a:gd name="adj1" fmla="val 11781"/>
              <a:gd name="adj2" fmla="val 8550"/>
              <a:gd name="adj3" fmla="val 12807"/>
              <a:gd name="adj4" fmla="val 41977"/>
            </a:avLst>
          </a:prstGeom>
          <a:solidFill>
            <a:srgbClr val="B0B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C279918-4C88-D519-849A-8A7788AC950C}"/>
                  </a:ext>
                </a:extLst>
              </p:cNvPr>
              <p:cNvSpPr txBox="1"/>
              <p:nvPr/>
            </p:nvSpPr>
            <p:spPr>
              <a:xfrm>
                <a:off x="8600445" y="5578195"/>
                <a:ext cx="1976740" cy="37457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±(2</m:t>
                      </m:r>
                      <m:acc>
                        <m:accPr>
                          <m:chr m:val="̂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acc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C279918-4C88-D519-849A-8A7788AC95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0445" y="5578195"/>
                <a:ext cx="1976740" cy="374571"/>
              </a:xfrm>
              <a:prstGeom prst="roundRect">
                <a:avLst/>
              </a:prstGeom>
              <a:blipFill>
                <a:blip r:embed="rId14"/>
                <a:stretch>
                  <a:fillRect b="-156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1" name="Group 40">
            <a:extLst>
              <a:ext uri="{FF2B5EF4-FFF2-40B4-BE49-F238E27FC236}">
                <a16:creationId xmlns:a16="http://schemas.microsoft.com/office/drawing/2014/main" id="{4340460C-BF70-D223-E339-035FDB7E8FFC}"/>
              </a:ext>
            </a:extLst>
          </p:cNvPr>
          <p:cNvGrpSpPr/>
          <p:nvPr/>
        </p:nvGrpSpPr>
        <p:grpSpPr>
          <a:xfrm>
            <a:off x="6256682" y="5876292"/>
            <a:ext cx="1234350" cy="810042"/>
            <a:chOff x="8640452" y="2304312"/>
            <a:chExt cx="1234350" cy="810042"/>
          </a:xfrm>
        </p:grpSpPr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243BB655-E79C-9EDA-9E94-A5E3FD99EEC6}"/>
                </a:ext>
              </a:extLst>
            </p:cNvPr>
            <p:cNvSpPr/>
            <p:nvPr/>
          </p:nvSpPr>
          <p:spPr>
            <a:xfrm>
              <a:off x="8640452" y="2304312"/>
              <a:ext cx="1234350" cy="81004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3" name="Rectangle: Rounded Corners 4">
              <a:extLst>
                <a:ext uri="{FF2B5EF4-FFF2-40B4-BE49-F238E27FC236}">
                  <a16:creationId xmlns:a16="http://schemas.microsoft.com/office/drawing/2014/main" id="{EFA58A91-527F-3085-9A80-E77383266F1A}"/>
                </a:ext>
              </a:extLst>
            </p:cNvPr>
            <p:cNvSpPr txBox="1"/>
            <p:nvPr/>
          </p:nvSpPr>
          <p:spPr>
            <a:xfrm>
              <a:off x="8664177" y="2328037"/>
              <a:ext cx="1186900" cy="76259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Decision</a:t>
              </a:r>
              <a:endParaRPr lang="en-US" sz="1500" dirty="0"/>
            </a:p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dirty="0"/>
                <a:t>P</a:t>
              </a:r>
              <a:r>
                <a:rPr lang="en-US" sz="1500" kern="1200" dirty="0"/>
                <a:t>olicy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FA8EDB7-25A4-5AD3-0E3F-C427210B93C8}"/>
              </a:ext>
            </a:extLst>
          </p:cNvPr>
          <p:cNvGrpSpPr/>
          <p:nvPr/>
        </p:nvGrpSpPr>
        <p:grpSpPr>
          <a:xfrm rot="5400000">
            <a:off x="5514117" y="5899623"/>
            <a:ext cx="371765" cy="763379"/>
            <a:chOff x="9107663" y="3274229"/>
            <a:chExt cx="306118" cy="261682"/>
          </a:xfrm>
        </p:grpSpPr>
        <p:sp>
          <p:nvSpPr>
            <p:cNvPr id="45" name="Arrow: Right 44">
              <a:extLst>
                <a:ext uri="{FF2B5EF4-FFF2-40B4-BE49-F238E27FC236}">
                  <a16:creationId xmlns:a16="http://schemas.microsoft.com/office/drawing/2014/main" id="{ABC3E73C-F7A7-CC93-4496-E0F9BED4FD10}"/>
                </a:ext>
              </a:extLst>
            </p:cNvPr>
            <p:cNvSpPr/>
            <p:nvPr/>
          </p:nvSpPr>
          <p:spPr>
            <a:xfrm rot="5400000">
              <a:off x="9129881" y="3252011"/>
              <a:ext cx="261682" cy="306118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6" name="Arrow: Right 4">
              <a:extLst>
                <a:ext uri="{FF2B5EF4-FFF2-40B4-BE49-F238E27FC236}">
                  <a16:creationId xmlns:a16="http://schemas.microsoft.com/office/drawing/2014/main" id="{B57606C6-BCD8-4EAE-8718-65A30B228B0F}"/>
                </a:ext>
              </a:extLst>
            </p:cNvPr>
            <p:cNvSpPr txBox="1"/>
            <p:nvPr/>
          </p:nvSpPr>
          <p:spPr>
            <a:xfrm rot="5400000">
              <a:off x="9169134" y="3273983"/>
              <a:ext cx="183177" cy="18367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200" kern="1200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11761513-9C71-DACF-2435-D634DC97BE37}"/>
              </a:ext>
            </a:extLst>
          </p:cNvPr>
          <p:cNvSpPr txBox="1"/>
          <p:nvPr/>
        </p:nvSpPr>
        <p:spPr>
          <a:xfrm>
            <a:off x="3059484" y="4486360"/>
            <a:ext cx="5510039" cy="578882"/>
          </a:xfrm>
          <a:prstGeom prst="wedgeRoundRectCallout">
            <a:avLst>
              <a:gd name="adj1" fmla="val 80840"/>
              <a:gd name="adj2" fmla="val 68026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+mj-lt"/>
              </a:rPr>
              <a:t>What if my conditional </a:t>
            </a:r>
            <a:r>
              <a:rPr lang="en-US" sz="1400" dirty="0" err="1">
                <a:latin typeface="+mj-lt"/>
              </a:rPr>
              <a:t>ignorability</a:t>
            </a:r>
            <a:r>
              <a:rPr lang="en-US" sz="1400" dirty="0">
                <a:latin typeface="+mj-lt"/>
              </a:rPr>
              <a:t> assumption was violated? How much would the estimate change?</a:t>
            </a:r>
          </a:p>
        </p:txBody>
      </p:sp>
    </p:spTree>
    <p:extLst>
      <p:ext uri="{BB962C8B-B14F-4D97-AF65-F5344CB8AC3E}">
        <p14:creationId xmlns:p14="http://schemas.microsoft.com/office/powerpoint/2010/main" val="3979744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DE071-A0B6-85B6-5AA9-4F9E48A6C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 Bounds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8BEA2A-E739-D53A-6923-7B61D4F1B9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analyst provides bounds on the partial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~</m:t>
                          </m:r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≤</m:t>
                      </m:r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 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∼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Based on these bounds we can conclude that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±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</m:den>
                          </m:f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acc>
                                            <m:accPr>
                                              <m:chr m:val="̃"/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𝑌</m:t>
                                              </m:r>
                                            </m:e>
                                          </m:acc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sub>
                                          </m:sSub>
                                          <m:acc>
                                            <m:accPr>
                                              <m:chr m:val="̃"/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𝐷</m:t>
                                              </m:r>
                                            </m:e>
                                          </m:acc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den>
                          </m:f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8BEA2A-E739-D53A-6923-7B61D4F1B9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E8FFF189-1240-B4C2-F58F-F5BEB801F695}"/>
              </a:ext>
            </a:extLst>
          </p:cNvPr>
          <p:cNvSpPr txBox="1"/>
          <p:nvPr/>
        </p:nvSpPr>
        <p:spPr>
          <a:xfrm>
            <a:off x="154515" y="5323393"/>
            <a:ext cx="2556933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For more details:</a:t>
            </a:r>
          </a:p>
          <a:p>
            <a:r>
              <a:rPr lang="en-US" sz="1200" b="0" i="0" u="none" strike="noStrike" dirty="0">
                <a:solidFill>
                  <a:srgbClr val="1A0DAB"/>
                </a:solidFill>
                <a:effectLst/>
                <a:latin typeface="Roboto" panose="02000000000000000000" pitchFamily="2" charset="0"/>
                <a:hlinkClick r:id="rId3"/>
              </a:rPr>
              <a:t>Making Sense of Sensitivity: Extending Omitted Variable Bias</a:t>
            </a:r>
          </a:p>
          <a:p>
            <a:endParaRPr lang="en-US" sz="1200" dirty="0"/>
          </a:p>
          <a:p>
            <a:r>
              <a:rPr lang="en-US" sz="1200" dirty="0"/>
              <a:t>For more general analysis see:</a:t>
            </a:r>
          </a:p>
          <a:p>
            <a:r>
              <a:rPr lang="en-US" sz="1200" dirty="0">
                <a:solidFill>
                  <a:srgbClr val="0563C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Long Story Short: Omitted Variable Bias in Causal Machine Learning</a:t>
            </a:r>
            <a:endParaRPr lang="en-US" sz="1200" dirty="0">
              <a:solidFill>
                <a:srgbClr val="0563C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ADC18F1-CC65-65A1-2DFE-838F61D088E6}"/>
              </a:ext>
            </a:extLst>
          </p:cNvPr>
          <p:cNvSpPr/>
          <p:nvPr/>
        </p:nvSpPr>
        <p:spPr>
          <a:xfrm>
            <a:off x="3496740" y="2234936"/>
            <a:ext cx="1511293" cy="597164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Speech Bubble: Rectangle with Corners Rounded 6">
                <a:extLst>
                  <a:ext uri="{FF2B5EF4-FFF2-40B4-BE49-F238E27FC236}">
                    <a16:creationId xmlns:a16="http://schemas.microsoft.com/office/drawing/2014/main" id="{49B97C14-DF14-D535-8E86-2F55835DA068}"/>
                  </a:ext>
                </a:extLst>
              </p:cNvPr>
              <p:cNvSpPr/>
              <p:nvPr/>
            </p:nvSpPr>
            <p:spPr>
              <a:xfrm>
                <a:off x="4262967" y="503493"/>
                <a:ext cx="4089400" cy="969434"/>
              </a:xfrm>
              <a:prstGeom prst="wedgeRoundRectCallout">
                <a:avLst>
                  <a:gd name="adj1" fmla="val -36217"/>
                  <a:gd name="adj2" fmla="val 124946"/>
                  <a:gd name="adj3" fmla="val 16667"/>
                </a:avLst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Reduction in unexplained variance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 when adding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 in the model that predicts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 from treatment and controls</a:t>
                </a:r>
              </a:p>
            </p:txBody>
          </p:sp>
        </mc:Choice>
        <mc:Fallback xmlns="">
          <p:sp>
            <p:nvSpPr>
              <p:cNvPr id="7" name="Speech Bubble: Rectangle with Corners Rounded 6">
                <a:extLst>
                  <a:ext uri="{FF2B5EF4-FFF2-40B4-BE49-F238E27FC236}">
                    <a16:creationId xmlns:a16="http://schemas.microsoft.com/office/drawing/2014/main" id="{49B97C14-DF14-D535-8E86-2F55835DA0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2967" y="503493"/>
                <a:ext cx="4089400" cy="969434"/>
              </a:xfrm>
              <a:prstGeom prst="wedgeRoundRectCallout">
                <a:avLst>
                  <a:gd name="adj1" fmla="val -36217"/>
                  <a:gd name="adj2" fmla="val 124946"/>
                  <a:gd name="adj3" fmla="val 16667"/>
                </a:avLst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9A94163-F030-6B67-9BA0-C69D4D5C77C1}"/>
              </a:ext>
            </a:extLst>
          </p:cNvPr>
          <p:cNvSpPr/>
          <p:nvPr/>
        </p:nvSpPr>
        <p:spPr>
          <a:xfrm>
            <a:off x="6540503" y="2234936"/>
            <a:ext cx="1202263" cy="597164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Speech Bubble: Rectangle with Corners Rounded 8">
                <a:extLst>
                  <a:ext uri="{FF2B5EF4-FFF2-40B4-BE49-F238E27FC236}">
                    <a16:creationId xmlns:a16="http://schemas.microsoft.com/office/drawing/2014/main" id="{2C9A6114-4337-39C8-7609-E20C4532F4C7}"/>
                  </a:ext>
                </a:extLst>
              </p:cNvPr>
              <p:cNvSpPr/>
              <p:nvPr/>
            </p:nvSpPr>
            <p:spPr>
              <a:xfrm>
                <a:off x="8352367" y="3038077"/>
                <a:ext cx="3644900" cy="969434"/>
              </a:xfrm>
              <a:prstGeom prst="wedgeRoundRectCallout">
                <a:avLst>
                  <a:gd name="adj1" fmla="val -66623"/>
                  <a:gd name="adj2" fmla="val -76802"/>
                  <a:gd name="adj3" fmla="val 16667"/>
                </a:avLst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Reduction in unexplained variance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 when adding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 in the model that predicts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 from controls</a:t>
                </a:r>
              </a:p>
            </p:txBody>
          </p:sp>
        </mc:Choice>
        <mc:Fallback xmlns="">
          <p:sp>
            <p:nvSpPr>
              <p:cNvPr id="9" name="Speech Bubble: Rectangle with Corners Rounded 8">
                <a:extLst>
                  <a:ext uri="{FF2B5EF4-FFF2-40B4-BE49-F238E27FC236}">
                    <a16:creationId xmlns:a16="http://schemas.microsoft.com/office/drawing/2014/main" id="{2C9A6114-4337-39C8-7609-E20C4532F4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2367" y="3038077"/>
                <a:ext cx="3644900" cy="969434"/>
              </a:xfrm>
              <a:prstGeom prst="wedgeRoundRectCallout">
                <a:avLst>
                  <a:gd name="adj1" fmla="val -66623"/>
                  <a:gd name="adj2" fmla="val -76802"/>
                  <a:gd name="adj3" fmla="val 16667"/>
                </a:avLst>
              </a:prstGeom>
              <a:blipFill>
                <a:blip r:embed="rId6"/>
                <a:stretch>
                  <a:fillRect b="-5366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CDC46D49-8DDA-7389-7BA5-493A5FAC24C4}"/>
              </a:ext>
            </a:extLst>
          </p:cNvPr>
          <p:cNvSpPr/>
          <p:nvPr/>
        </p:nvSpPr>
        <p:spPr>
          <a:xfrm>
            <a:off x="9347200" y="5738954"/>
            <a:ext cx="2650067" cy="969434"/>
          </a:xfrm>
          <a:prstGeom prst="wedgeRoundRectCallout">
            <a:avLst>
              <a:gd name="adj1" fmla="val -66792"/>
              <a:gd name="adj2" fmla="val -112609"/>
              <a:gd name="adj3" fmla="val 16667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Measurable from the data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CAFA1CD-919D-E10D-0634-5569E1DFA0E4}"/>
              </a:ext>
            </a:extLst>
          </p:cNvPr>
          <p:cNvSpPr/>
          <p:nvPr/>
        </p:nvSpPr>
        <p:spPr>
          <a:xfrm>
            <a:off x="6532033" y="4299475"/>
            <a:ext cx="2362200" cy="1432457"/>
          </a:xfrm>
          <a:prstGeom prst="round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970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A228E-8DD3-48A0-B586-E5AAF17DC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Causal Inference Pipeline</a:t>
            </a:r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81945626-3AFC-4798-A9BE-2CCC7A58D300}"/>
              </a:ext>
            </a:extLst>
          </p:cNvPr>
          <p:cNvGraphicFramePr/>
          <p:nvPr/>
        </p:nvGraphicFramePr>
        <p:xfrm>
          <a:off x="1614815" y="989806"/>
          <a:ext cx="9874803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C8E07525-847A-3B9E-7E71-EB786FD5DF2E}"/>
              </a:ext>
            </a:extLst>
          </p:cNvPr>
          <p:cNvSpPr txBox="1"/>
          <p:nvPr/>
        </p:nvSpPr>
        <p:spPr>
          <a:xfrm>
            <a:off x="14813" y="1934922"/>
            <a:ext cx="13229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+mj-lt"/>
              </a:rPr>
              <a:t>Theory</a:t>
            </a:r>
            <a:endParaRPr lang="en-US" sz="1600" dirty="0">
              <a:latin typeface="+mj-l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C1A0DD0-02EC-B6BB-E872-9C33E9AE95A0}"/>
              </a:ext>
            </a:extLst>
          </p:cNvPr>
          <p:cNvSpPr txBox="1"/>
          <p:nvPr/>
        </p:nvSpPr>
        <p:spPr>
          <a:xfrm>
            <a:off x="14813" y="5347363"/>
            <a:ext cx="13229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+mj-lt"/>
              </a:rPr>
              <a:t>Practice</a:t>
            </a:r>
            <a:endParaRPr lang="en-US" sz="1600" dirty="0">
              <a:latin typeface="+mj-lt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0DD8588-CEAD-1B3D-70CB-DBB4EFA970D4}"/>
              </a:ext>
            </a:extLst>
          </p:cNvPr>
          <p:cNvSpPr txBox="1"/>
          <p:nvPr/>
        </p:nvSpPr>
        <p:spPr>
          <a:xfrm>
            <a:off x="2233723" y="1949609"/>
            <a:ext cx="2087034" cy="73152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en-US" dirty="0">
              <a:latin typeface="+mj-lt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36840E3-D55F-2AAE-AFA6-62DF8422871D}"/>
              </a:ext>
            </a:extLst>
          </p:cNvPr>
          <p:cNvSpPr txBox="1"/>
          <p:nvPr/>
        </p:nvSpPr>
        <p:spPr>
          <a:xfrm>
            <a:off x="1409840" y="1715558"/>
            <a:ext cx="1480941" cy="40862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kumimoji="0" lang="en-US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DAGs/ASEMs</a:t>
            </a:r>
            <a:endParaRPr lang="en-US" sz="1600" dirty="0">
              <a:solidFill>
                <a:schemeClr val="bg1"/>
              </a:solidFill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F939CE3-4DC5-CD8F-7581-62157C5C5375}"/>
              </a:ext>
            </a:extLst>
          </p:cNvPr>
          <p:cNvGrpSpPr/>
          <p:nvPr/>
        </p:nvGrpSpPr>
        <p:grpSpPr>
          <a:xfrm>
            <a:off x="3224731" y="2005449"/>
            <a:ext cx="959671" cy="606877"/>
            <a:chOff x="8312539" y="881054"/>
            <a:chExt cx="3039767" cy="196949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510041C9-0886-D2B6-B4EF-9196756E415E}"/>
                    </a:ext>
                  </a:extLst>
                </p:cNvPr>
                <p:cNvSpPr/>
                <p:nvPr/>
              </p:nvSpPr>
              <p:spPr>
                <a:xfrm>
                  <a:off x="8312539" y="2074860"/>
                  <a:ext cx="740301" cy="728573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1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𝑿</m:t>
                        </m:r>
                      </m:oMath>
                    </m:oMathPara>
                  </a14:m>
                  <a:endParaRPr kumimoji="0" lang="en-US" sz="11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510041C9-0886-D2B6-B4EF-9196756E415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12539" y="2074860"/>
                  <a:ext cx="740301" cy="728573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2E020F95-1B71-CBA4-EF6B-89B23ED6F36B}"/>
                    </a:ext>
                  </a:extLst>
                </p:cNvPr>
                <p:cNvSpPr/>
                <p:nvPr/>
              </p:nvSpPr>
              <p:spPr>
                <a:xfrm>
                  <a:off x="10612005" y="2121971"/>
                  <a:ext cx="740301" cy="728573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05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𝒀</m:t>
                        </m:r>
                      </m:oMath>
                    </m:oMathPara>
                  </a14:m>
                  <a:endParaRPr kumimoji="0" lang="en-US" sz="11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2E020F95-1B71-CBA4-EF6B-89B23ED6F36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12005" y="2121971"/>
                  <a:ext cx="740301" cy="728573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73007C31-5D9B-7424-1598-E54D97818CBF}"/>
                </a:ext>
              </a:extLst>
            </p:cNvPr>
            <p:cNvCxnSpPr>
              <a:cxnSpLocks/>
              <a:stCxn id="28" idx="6"/>
            </p:cNvCxnSpPr>
            <p:nvPr/>
          </p:nvCxnSpPr>
          <p:spPr>
            <a:xfrm>
              <a:off x="9052840" y="2439147"/>
              <a:ext cx="1572297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AFA4B0E0-01C9-5EB1-5696-BD9706FD79E4}"/>
                    </a:ext>
                  </a:extLst>
                </p:cNvPr>
                <p:cNvSpPr/>
                <p:nvPr/>
              </p:nvSpPr>
              <p:spPr>
                <a:xfrm>
                  <a:off x="9557502" y="881054"/>
                  <a:ext cx="740301" cy="728573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1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𝑫</m:t>
                        </m:r>
                      </m:oMath>
                    </m:oMathPara>
                  </a14:m>
                  <a:endParaRPr kumimoji="0" lang="en-US" sz="11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AFA4B0E0-01C9-5EB1-5696-BD9706FD79E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57502" y="881054"/>
                  <a:ext cx="740301" cy="728573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E9C9225B-A47C-E4BF-9BF2-B5F3B50F29E8}"/>
                </a:ext>
              </a:extLst>
            </p:cNvPr>
            <p:cNvCxnSpPr>
              <a:cxnSpLocks/>
              <a:stCxn id="31" idx="5"/>
              <a:endCxn id="29" idx="1"/>
            </p:cNvCxnSpPr>
            <p:nvPr/>
          </p:nvCxnSpPr>
          <p:spPr>
            <a:xfrm>
              <a:off x="10189388" y="1502930"/>
              <a:ext cx="531032" cy="72573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723733B5-754B-4137-130B-FEBA5E69CCB1}"/>
                </a:ext>
              </a:extLst>
            </p:cNvPr>
            <p:cNvCxnSpPr>
              <a:stCxn id="28" idx="7"/>
              <a:endCxn id="31" idx="3"/>
            </p:cNvCxnSpPr>
            <p:nvPr/>
          </p:nvCxnSpPr>
          <p:spPr>
            <a:xfrm flipV="1">
              <a:off x="8944425" y="1502930"/>
              <a:ext cx="721492" cy="67862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A248AB20-D040-D5F9-1654-CF3C0CCACB85}"/>
              </a:ext>
            </a:extLst>
          </p:cNvPr>
          <p:cNvGrpSpPr/>
          <p:nvPr/>
        </p:nvGrpSpPr>
        <p:grpSpPr>
          <a:xfrm>
            <a:off x="4369751" y="2171564"/>
            <a:ext cx="260826" cy="305117"/>
            <a:chOff x="3079750" y="2556774"/>
            <a:chExt cx="260826" cy="305117"/>
          </a:xfrm>
        </p:grpSpPr>
        <p:sp>
          <p:nvSpPr>
            <p:cNvPr id="4" name="Arrow: Right 3">
              <a:extLst>
                <a:ext uri="{FF2B5EF4-FFF2-40B4-BE49-F238E27FC236}">
                  <a16:creationId xmlns:a16="http://schemas.microsoft.com/office/drawing/2014/main" id="{48D9BDE4-4620-AE96-A077-D49662799F7E}"/>
                </a:ext>
              </a:extLst>
            </p:cNvPr>
            <p:cNvSpPr/>
            <p:nvPr/>
          </p:nvSpPr>
          <p:spPr>
            <a:xfrm>
              <a:off x="3079750" y="2556774"/>
              <a:ext cx="260826" cy="305117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43F41D39-BDF2-74D7-538D-30DFDE526B2C}"/>
                </a:ext>
              </a:extLst>
            </p:cNvPr>
            <p:cNvSpPr txBox="1"/>
            <p:nvPr/>
          </p:nvSpPr>
          <p:spPr>
            <a:xfrm>
              <a:off x="3079750" y="2617797"/>
              <a:ext cx="182578" cy="1830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200" kern="12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5950B7C-A85E-D553-B31D-DFA330A51DF1}"/>
                  </a:ext>
                </a:extLst>
              </p:cNvPr>
              <p:cNvSpPr txBox="1"/>
              <p:nvPr/>
            </p:nvSpPr>
            <p:spPr>
              <a:xfrm>
                <a:off x="4724819" y="1923170"/>
                <a:ext cx="1494114" cy="756307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  <m:acc>
                                <m:accPr>
                                  <m:chr m:val="̃"/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  <m:acc>
                                <m:accPr>
                                  <m:chr m:val="̃"/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</m:acc>
                            </m:e>
                          </m:d>
                        </m:den>
                      </m:f>
                    </m:oMath>
                  </m:oMathPara>
                </a14:m>
                <a:endParaRPr lang="en-US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5950B7C-A85E-D553-B31D-DFA330A51D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819" y="1923170"/>
                <a:ext cx="1494114" cy="756307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75C7E8E-7452-CD1D-8F8D-C02262A4308E}"/>
                  </a:ext>
                </a:extLst>
              </p:cNvPr>
              <p:cNvSpPr txBox="1"/>
              <p:nvPr/>
            </p:nvSpPr>
            <p:spPr>
              <a:xfrm>
                <a:off x="6672882" y="1583251"/>
                <a:ext cx="3044931" cy="1236083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1600" dirty="0">
                    <a:latin typeface="+mj-lt"/>
                  </a:rPr>
                  <a:t>Estimate approximate residuals </a:t>
                </a:r>
                <a14:m>
                  <m:oMath xmlns:m="http://schemas.openxmlformats.org/officeDocument/2006/math">
                    <m:acc>
                      <m:accPr>
                        <m:chr m:val="̌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sz="1600" b="0" dirty="0">
                    <a:latin typeface="+mj-lt"/>
                  </a:rPr>
                  <a:t>, </a:t>
                </a:r>
                <a14:m>
                  <m:oMath xmlns:m="http://schemas.openxmlformats.org/officeDocument/2006/math">
                    <m:acc>
                      <m:accPr>
                        <m:chr m:val="̌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acc>
                  </m:oMath>
                </a14:m>
                <a:r>
                  <a:rPr lang="en-US" sz="1600" b="0" dirty="0">
                    <a:latin typeface="+mj-lt"/>
                  </a:rPr>
                  <a:t>, </a:t>
                </a:r>
                <a14:m>
                  <m:oMath xmlns:m="http://schemas.openxmlformats.org/officeDocument/2006/math">
                    <m:acc>
                      <m:accPr>
                        <m:chr m:val="̌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acc>
                  </m:oMath>
                </a14:m>
                <a:r>
                  <a:rPr lang="en-US" sz="1600" b="0" dirty="0">
                    <a:latin typeface="+mj-lt"/>
                  </a:rPr>
                  <a:t> using cross-fitting</a:t>
                </a:r>
              </a:p>
              <a:p>
                <a:r>
                  <a:rPr lang="en-US" sz="1600" dirty="0">
                    <a:latin typeface="+mj-lt"/>
                  </a:rPr>
                  <a:t>Solve moment restriction</a:t>
                </a:r>
                <a:endParaRPr lang="en-US" sz="1600" b="0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̌"/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acc>
                              <m:acc>
                                <m:accPr>
                                  <m:chr m:val="̌"/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</m:e>
                          </m:d>
                          <m:acc>
                            <m:accPr>
                              <m:chr m:val="̌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acc>
                        </m:e>
                      </m:d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75C7E8E-7452-CD1D-8F8D-C02262A430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2882" y="1583251"/>
                <a:ext cx="3044931" cy="1236083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C03EBCC7-F01F-D7B7-DE73-D9FE49F88FED}"/>
              </a:ext>
            </a:extLst>
          </p:cNvPr>
          <p:cNvGrpSpPr/>
          <p:nvPr/>
        </p:nvGrpSpPr>
        <p:grpSpPr>
          <a:xfrm>
            <a:off x="6391951" y="2201439"/>
            <a:ext cx="260826" cy="305117"/>
            <a:chOff x="3079750" y="2556774"/>
            <a:chExt cx="260826" cy="305117"/>
          </a:xfrm>
        </p:grpSpPr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CCCABAA8-1E99-087E-D548-E324D6B07262}"/>
                </a:ext>
              </a:extLst>
            </p:cNvPr>
            <p:cNvSpPr/>
            <p:nvPr/>
          </p:nvSpPr>
          <p:spPr>
            <a:xfrm>
              <a:off x="3079750" y="2556774"/>
              <a:ext cx="260826" cy="305117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2" name="Arrow: Right 4">
              <a:extLst>
                <a:ext uri="{FF2B5EF4-FFF2-40B4-BE49-F238E27FC236}">
                  <a16:creationId xmlns:a16="http://schemas.microsoft.com/office/drawing/2014/main" id="{D57FCB3C-CE99-0EFB-5C2B-9BF9BC2897DD}"/>
                </a:ext>
              </a:extLst>
            </p:cNvPr>
            <p:cNvSpPr txBox="1"/>
            <p:nvPr/>
          </p:nvSpPr>
          <p:spPr>
            <a:xfrm>
              <a:off x="3079750" y="2617797"/>
              <a:ext cx="182578" cy="1830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200" kern="120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AD584A3-45CC-57D1-F6CB-3D508ABCDB7C}"/>
              </a:ext>
            </a:extLst>
          </p:cNvPr>
          <p:cNvGrpSpPr/>
          <p:nvPr/>
        </p:nvGrpSpPr>
        <p:grpSpPr>
          <a:xfrm>
            <a:off x="9881055" y="2201439"/>
            <a:ext cx="260826" cy="305117"/>
            <a:chOff x="3079750" y="2556774"/>
            <a:chExt cx="260826" cy="305117"/>
          </a:xfrm>
        </p:grpSpPr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C69E6F2F-73FF-DC33-1B4A-DBD2048BAA47}"/>
                </a:ext>
              </a:extLst>
            </p:cNvPr>
            <p:cNvSpPr/>
            <p:nvPr/>
          </p:nvSpPr>
          <p:spPr>
            <a:xfrm>
              <a:off x="3079750" y="2556774"/>
              <a:ext cx="260826" cy="305117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" name="Arrow: Right 4">
              <a:extLst>
                <a:ext uri="{FF2B5EF4-FFF2-40B4-BE49-F238E27FC236}">
                  <a16:creationId xmlns:a16="http://schemas.microsoft.com/office/drawing/2014/main" id="{308B8628-E456-D200-2DFD-B1B4519F61FD}"/>
                </a:ext>
              </a:extLst>
            </p:cNvPr>
            <p:cNvSpPr txBox="1"/>
            <p:nvPr/>
          </p:nvSpPr>
          <p:spPr>
            <a:xfrm>
              <a:off x="3079750" y="2617797"/>
              <a:ext cx="182578" cy="1830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200" kern="12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A27A0E5-0BDD-B987-ABC0-15398E4FF36A}"/>
                  </a:ext>
                </a:extLst>
              </p:cNvPr>
              <p:cNvSpPr txBox="1"/>
              <p:nvPr/>
            </p:nvSpPr>
            <p:spPr>
              <a:xfrm>
                <a:off x="10215689" y="2171564"/>
                <a:ext cx="1437171" cy="37457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∈</m:t>
                      </m:r>
                      <m:acc>
                        <m:accPr>
                          <m:chr m:val="̂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±2</m:t>
                      </m:r>
                      <m:acc>
                        <m:accPr>
                          <m:chr m:val="̂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acc>
                    </m:oMath>
                  </m:oMathPara>
                </a14:m>
                <a:endParaRPr lang="en-US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A27A0E5-0BDD-B987-ABC0-15398E4FF3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5689" y="2171564"/>
                <a:ext cx="1437171" cy="374571"/>
              </a:xfrm>
              <a:prstGeom prst="roundRect">
                <a:avLst/>
              </a:prstGeom>
              <a:blipFill>
                <a:blip r:embed="rId12"/>
                <a:stretch>
                  <a:fillRect r="-546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75E3EA2B-6856-BE9F-0AEC-C6FED296DD60}"/>
              </a:ext>
            </a:extLst>
          </p:cNvPr>
          <p:cNvGrpSpPr/>
          <p:nvPr/>
        </p:nvGrpSpPr>
        <p:grpSpPr>
          <a:xfrm>
            <a:off x="10255268" y="4720119"/>
            <a:ext cx="1234350" cy="810042"/>
            <a:chOff x="8640452" y="2304312"/>
            <a:chExt cx="1234350" cy="810042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38FBDF2F-7633-1DBF-1E18-A1FC12BEBC55}"/>
                </a:ext>
              </a:extLst>
            </p:cNvPr>
            <p:cNvSpPr/>
            <p:nvPr/>
          </p:nvSpPr>
          <p:spPr>
            <a:xfrm>
              <a:off x="8640452" y="2304312"/>
              <a:ext cx="1234350" cy="81004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Rectangle: Rounded Corners 4">
              <a:extLst>
                <a:ext uri="{FF2B5EF4-FFF2-40B4-BE49-F238E27FC236}">
                  <a16:creationId xmlns:a16="http://schemas.microsoft.com/office/drawing/2014/main" id="{3AD9CB5B-12D7-C4DB-B9A9-4ABCDC867CD3}"/>
                </a:ext>
              </a:extLst>
            </p:cNvPr>
            <p:cNvSpPr txBox="1"/>
            <p:nvPr/>
          </p:nvSpPr>
          <p:spPr>
            <a:xfrm>
              <a:off x="8664177" y="2328037"/>
              <a:ext cx="1186900" cy="76259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Sensitivity Analysis</a:t>
              </a:r>
            </a:p>
          </p:txBody>
        </p:sp>
      </p:grpSp>
      <p:sp>
        <p:nvSpPr>
          <p:cNvPr id="34" name="Arrow: Bent 33">
            <a:extLst>
              <a:ext uri="{FF2B5EF4-FFF2-40B4-BE49-F238E27FC236}">
                <a16:creationId xmlns:a16="http://schemas.microsoft.com/office/drawing/2014/main" id="{78761C90-1384-550D-C2BC-DBB68AD9A024}"/>
              </a:ext>
            </a:extLst>
          </p:cNvPr>
          <p:cNvSpPr/>
          <p:nvPr/>
        </p:nvSpPr>
        <p:spPr>
          <a:xfrm flipH="1" flipV="1">
            <a:off x="7527092" y="5655285"/>
            <a:ext cx="3454351" cy="810043"/>
          </a:xfrm>
          <a:prstGeom prst="bentArrow">
            <a:avLst>
              <a:gd name="adj1" fmla="val 25000"/>
              <a:gd name="adj2" fmla="val 20462"/>
              <a:gd name="adj3" fmla="val 25000"/>
              <a:gd name="adj4" fmla="val 43750"/>
            </a:avLst>
          </a:prstGeom>
          <a:solidFill>
            <a:srgbClr val="B0B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3505A71-5B49-D5D2-C796-BE80CF552180}"/>
              </a:ext>
            </a:extLst>
          </p:cNvPr>
          <p:cNvGrpSpPr/>
          <p:nvPr/>
        </p:nvGrpSpPr>
        <p:grpSpPr>
          <a:xfrm>
            <a:off x="3990561" y="5894156"/>
            <a:ext cx="1234350" cy="810042"/>
            <a:chOff x="8640452" y="2304312"/>
            <a:chExt cx="1234350" cy="810042"/>
          </a:xfrm>
        </p:grpSpPr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861CD087-8B32-7AE0-6CC3-EC28ACDCBCFC}"/>
                </a:ext>
              </a:extLst>
            </p:cNvPr>
            <p:cNvSpPr/>
            <p:nvPr/>
          </p:nvSpPr>
          <p:spPr>
            <a:xfrm>
              <a:off x="8640452" y="2304312"/>
              <a:ext cx="1234350" cy="81004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7" name="Rectangle: Rounded Corners 4">
              <a:extLst>
                <a:ext uri="{FF2B5EF4-FFF2-40B4-BE49-F238E27FC236}">
                  <a16:creationId xmlns:a16="http://schemas.microsoft.com/office/drawing/2014/main" id="{A33A71A2-C6A5-4FC8-3162-39FE0CE1D3A5}"/>
                </a:ext>
              </a:extLst>
            </p:cNvPr>
            <p:cNvSpPr txBox="1"/>
            <p:nvPr/>
          </p:nvSpPr>
          <p:spPr>
            <a:xfrm>
              <a:off x="8664177" y="2328037"/>
              <a:ext cx="1186900" cy="76259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Adaptive Experiments</a:t>
              </a:r>
            </a:p>
          </p:txBody>
        </p:sp>
      </p:grpSp>
      <p:sp>
        <p:nvSpPr>
          <p:cNvPr id="38" name="Arrow: Bent 37">
            <a:extLst>
              <a:ext uri="{FF2B5EF4-FFF2-40B4-BE49-F238E27FC236}">
                <a16:creationId xmlns:a16="http://schemas.microsoft.com/office/drawing/2014/main" id="{E90D4701-1659-CEA2-E3A7-174C817C8C7E}"/>
              </a:ext>
            </a:extLst>
          </p:cNvPr>
          <p:cNvSpPr/>
          <p:nvPr/>
        </p:nvSpPr>
        <p:spPr>
          <a:xfrm rot="5400000" flipH="1" flipV="1">
            <a:off x="1865428" y="4385364"/>
            <a:ext cx="2215971" cy="1798986"/>
          </a:xfrm>
          <a:prstGeom prst="bentArrow">
            <a:avLst>
              <a:gd name="adj1" fmla="val 11781"/>
              <a:gd name="adj2" fmla="val 8550"/>
              <a:gd name="adj3" fmla="val 12807"/>
              <a:gd name="adj4" fmla="val 41977"/>
            </a:avLst>
          </a:prstGeom>
          <a:solidFill>
            <a:srgbClr val="B0B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340460C-BF70-D223-E339-035FDB7E8FFC}"/>
              </a:ext>
            </a:extLst>
          </p:cNvPr>
          <p:cNvGrpSpPr/>
          <p:nvPr/>
        </p:nvGrpSpPr>
        <p:grpSpPr>
          <a:xfrm>
            <a:off x="6256682" y="5876292"/>
            <a:ext cx="1234350" cy="810042"/>
            <a:chOff x="8640452" y="2304312"/>
            <a:chExt cx="1234350" cy="810042"/>
          </a:xfrm>
        </p:grpSpPr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243BB655-E79C-9EDA-9E94-A5E3FD99EEC6}"/>
                </a:ext>
              </a:extLst>
            </p:cNvPr>
            <p:cNvSpPr/>
            <p:nvPr/>
          </p:nvSpPr>
          <p:spPr>
            <a:xfrm>
              <a:off x="8640452" y="2304312"/>
              <a:ext cx="1234350" cy="81004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3" name="Rectangle: Rounded Corners 4">
              <a:extLst>
                <a:ext uri="{FF2B5EF4-FFF2-40B4-BE49-F238E27FC236}">
                  <a16:creationId xmlns:a16="http://schemas.microsoft.com/office/drawing/2014/main" id="{EFA58A91-527F-3085-9A80-E77383266F1A}"/>
                </a:ext>
              </a:extLst>
            </p:cNvPr>
            <p:cNvSpPr txBox="1"/>
            <p:nvPr/>
          </p:nvSpPr>
          <p:spPr>
            <a:xfrm>
              <a:off x="8664177" y="2328037"/>
              <a:ext cx="1186900" cy="76259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Decision</a:t>
              </a:r>
              <a:endParaRPr lang="en-US" sz="1500" dirty="0"/>
            </a:p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dirty="0"/>
                <a:t>P</a:t>
              </a:r>
              <a:r>
                <a:rPr lang="en-US" sz="1500" kern="1200" dirty="0"/>
                <a:t>olicy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FA8EDB7-25A4-5AD3-0E3F-C427210B93C8}"/>
              </a:ext>
            </a:extLst>
          </p:cNvPr>
          <p:cNvGrpSpPr/>
          <p:nvPr/>
        </p:nvGrpSpPr>
        <p:grpSpPr>
          <a:xfrm rot="5400000">
            <a:off x="5514117" y="5899623"/>
            <a:ext cx="371765" cy="763379"/>
            <a:chOff x="9107663" y="3274229"/>
            <a:chExt cx="306118" cy="261682"/>
          </a:xfrm>
        </p:grpSpPr>
        <p:sp>
          <p:nvSpPr>
            <p:cNvPr id="45" name="Arrow: Right 44">
              <a:extLst>
                <a:ext uri="{FF2B5EF4-FFF2-40B4-BE49-F238E27FC236}">
                  <a16:creationId xmlns:a16="http://schemas.microsoft.com/office/drawing/2014/main" id="{ABC3E73C-F7A7-CC93-4496-E0F9BED4FD10}"/>
                </a:ext>
              </a:extLst>
            </p:cNvPr>
            <p:cNvSpPr/>
            <p:nvPr/>
          </p:nvSpPr>
          <p:spPr>
            <a:xfrm rot="5400000">
              <a:off x="9129881" y="3252011"/>
              <a:ext cx="261682" cy="306118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6" name="Arrow: Right 4">
              <a:extLst>
                <a:ext uri="{FF2B5EF4-FFF2-40B4-BE49-F238E27FC236}">
                  <a16:creationId xmlns:a16="http://schemas.microsoft.com/office/drawing/2014/main" id="{B57606C6-BCD8-4EAE-8718-65A30B228B0F}"/>
                </a:ext>
              </a:extLst>
            </p:cNvPr>
            <p:cNvSpPr txBox="1"/>
            <p:nvPr/>
          </p:nvSpPr>
          <p:spPr>
            <a:xfrm rot="5400000">
              <a:off x="9169134" y="3273983"/>
              <a:ext cx="183177" cy="18367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200" kern="1200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11761513-9C71-DACF-2435-D634DC97BE37}"/>
              </a:ext>
            </a:extLst>
          </p:cNvPr>
          <p:cNvSpPr txBox="1"/>
          <p:nvPr/>
        </p:nvSpPr>
        <p:spPr>
          <a:xfrm>
            <a:off x="3059484" y="4630372"/>
            <a:ext cx="5510039" cy="919401"/>
          </a:xfrm>
          <a:prstGeom prst="wedgeRoundRectCallout">
            <a:avLst>
              <a:gd name="adj1" fmla="val -5056"/>
              <a:gd name="adj2" fmla="val -106238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Instrumental Variable: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any random variable Z that affects the treatment (log-price) D but does not affect the outcome (log-demand) Y other than through the treatment</a:t>
            </a:r>
            <a:endParaRPr lang="en-US" sz="105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EA421DDF-0951-828C-D91E-15BE0FD05C13}"/>
                  </a:ext>
                </a:extLst>
              </p:cNvPr>
              <p:cNvSpPr/>
              <p:nvPr/>
            </p:nvSpPr>
            <p:spPr>
              <a:xfrm>
                <a:off x="2946146" y="2005449"/>
                <a:ext cx="233717" cy="224502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1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𝒁</m:t>
                      </m:r>
                    </m:oMath>
                  </m:oMathPara>
                </a14:m>
                <a:endParaRPr kumimoji="0" 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EA421DDF-0951-828C-D91E-15BE0FD05C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6146" y="2005449"/>
                <a:ext cx="233717" cy="224502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D23607B-4DA0-BF8F-692A-0D0B1057D5D3}"/>
              </a:ext>
            </a:extLst>
          </p:cNvPr>
          <p:cNvCxnSpPr>
            <a:cxnSpLocks/>
            <a:stCxn id="23" idx="6"/>
            <a:endCxn id="31" idx="2"/>
          </p:cNvCxnSpPr>
          <p:nvPr/>
        </p:nvCxnSpPr>
        <p:spPr>
          <a:xfrm>
            <a:off x="3179863" y="2117700"/>
            <a:ext cx="43791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1105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</p:spPr>
            <p:txBody>
              <a:bodyPr vert="horz" lIns="91440" tIns="45720" rIns="91440" bIns="45720" rtlCol="0" anchor="b">
                <a:normAutofit/>
              </a:bodyPr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sz="3600" kern="1200" dirty="0">
                    <a:solidFill>
                      <a:schemeClr val="tx1"/>
                    </a:solidFill>
                  </a:rPr>
                  <a:t>If we have access to a valid instrument </a:t>
                </a:r>
                <a14:m>
                  <m:oMath xmlns:m="http://schemas.openxmlformats.org/officeDocument/2006/math">
                    <m:r>
                      <a:rPr lang="en-US" sz="36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sz="3600" kern="1200" dirty="0">
                    <a:solidFill>
                      <a:schemeClr val="tx1"/>
                    </a:solidFill>
                  </a:rPr>
                  <a:t>, i.e. </a:t>
                </a:r>
                <a14:m>
                  <m:oMath xmlns:m="http://schemas.openxmlformats.org/officeDocument/2006/math">
                    <m:r>
                      <a:rPr lang="en-US" sz="36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sz="36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sz="36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6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sz="36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3600" i="1" spc="-800">
                        <a:latin typeface="Cambria Math" panose="02040503050406030204" pitchFamily="18" charset="0"/>
                      </a:rPr>
                      <m:t>⊥⊥</m:t>
                    </m:r>
                    <m:r>
                      <a:rPr lang="en-US" sz="36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6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sz="3600" kern="1200" dirty="0">
                    <a:solidFill>
                      <a:schemeClr val="tx1"/>
                    </a:solidFill>
                  </a:rPr>
                  <a:t> then typical approach is to estimate an effect via 2SLS (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36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6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  <m:r>
                      <a:rPr lang="en-US" sz="3600" b="0" i="1" kern="12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600" b="0" i="1" kern="12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3600" b="0" i="1" kern="12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3600" b="0" i="1" kern="12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3600" b="0" i="1" kern="12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kern="12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</m:oMath>
                </a14:m>
                <a:r>
                  <a:rPr lang="en-US" sz="3600" kern="1200" dirty="0">
                    <a:solidFill>
                      <a:schemeClr val="tx1"/>
                    </a:solidFill>
                  </a:rPr>
                  <a:t>):</a:t>
                </a:r>
                <a:br>
                  <a:rPr lang="en-US" sz="3600" kern="1200" dirty="0">
                    <a:solidFill>
                      <a:schemeClr val="tx1"/>
                    </a:solidFill>
                  </a:rPr>
                </a:br>
                <a:br>
                  <a:rPr lang="en-US" sz="3600" kern="1200" dirty="0">
                    <a:solidFill>
                      <a:schemeClr val="tx1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36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𝐴𝑇𝐸</m:t>
                          </m:r>
                          <m:r>
                            <a:rPr lang="en-US" sz="36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6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36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36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36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36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𝐴𝑇𝐸</m:t>
                          </m:r>
                          <m:r>
                            <a:rPr lang="en-US" sz="36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6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36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36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36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36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36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sz="3600" b="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600" b="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  <m:acc>
                                <m:accPr>
                                  <m:chr m:val="̃"/>
                                  <m:ctrlPr>
                                    <a:rPr lang="en-US" sz="3600" b="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600" b="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r>
                            <a:rPr lang="en-US" sz="36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36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sz="3600" b="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600" b="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  <m:acc>
                                <m:accPr>
                                  <m:chr m:val="̃"/>
                                  <m:ctrlPr>
                                    <a:rPr lang="en-US" sz="3600" b="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600" b="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</m:acc>
                            </m:e>
                          </m:d>
                        </m:den>
                      </m:f>
                      <m:r>
                        <a:rPr lang="en-US" sz="36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𝐶𝑜𝑣</m:t>
                          </m:r>
                          <m:r>
                            <a:rPr lang="en-US" sz="36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6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36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6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36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36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𝐶𝑜𝑣</m:t>
                          </m:r>
                          <m:r>
                            <a:rPr lang="en-US" sz="36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6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36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6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36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3600" kern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  <a:blipFill>
                <a:blip r:embed="rId2"/>
                <a:stretch>
                  <a:fillRect l="-19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aphic 4" descr="Work from home house outline">
            <a:extLst>
              <a:ext uri="{FF2B5EF4-FFF2-40B4-BE49-F238E27FC236}">
                <a16:creationId xmlns:a16="http://schemas.microsoft.com/office/drawing/2014/main" id="{BDD457CB-DCA3-A6C7-9D7D-242EB4DA6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5803" y="4189082"/>
            <a:ext cx="1097280" cy="109728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6D2BD6F1-7AC3-F84A-E755-1EF34383EF5A}"/>
              </a:ext>
            </a:extLst>
          </p:cNvPr>
          <p:cNvGrpSpPr/>
          <p:nvPr/>
        </p:nvGrpSpPr>
        <p:grpSpPr>
          <a:xfrm>
            <a:off x="8474087" y="89011"/>
            <a:ext cx="3658646" cy="1564337"/>
            <a:chOff x="3791164" y="3429000"/>
            <a:chExt cx="5100548" cy="22409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F6FFA6B-B298-A2A9-F89A-98FBE5853AF3}"/>
                </a:ext>
              </a:extLst>
            </p:cNvPr>
            <p:cNvSpPr/>
            <p:nvPr/>
          </p:nvSpPr>
          <p:spPr>
            <a:xfrm>
              <a:off x="5918533" y="4527304"/>
              <a:ext cx="740301" cy="72857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30BB6B4-47DA-DD63-2D25-79FE5B2FC6B4}"/>
                </a:ext>
              </a:extLst>
            </p:cNvPr>
            <p:cNvSpPr/>
            <p:nvPr/>
          </p:nvSpPr>
          <p:spPr>
            <a:xfrm>
              <a:off x="7724344" y="4527304"/>
              <a:ext cx="740301" cy="72857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3311527-49B7-570D-677C-89F73C3AEAB2}"/>
                </a:ext>
              </a:extLst>
            </p:cNvPr>
            <p:cNvSpPr/>
            <p:nvPr/>
          </p:nvSpPr>
          <p:spPr>
            <a:xfrm>
              <a:off x="6829897" y="3429000"/>
              <a:ext cx="740301" cy="728575"/>
            </a:xfrm>
            <a:prstGeom prst="ellipse">
              <a:avLst/>
            </a:prstGeom>
            <a:pattFill prst="smConfetti">
              <a:fgClr>
                <a:srgbClr val="4472C4"/>
              </a:fgClr>
              <a:bgClr>
                <a:sysClr val="window" lastClr="FFFFFF"/>
              </a:bgClr>
            </a:patt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0FA5B00-31EC-A74C-3F7C-5CC5D9CA1E71}"/>
                </a:ext>
              </a:extLst>
            </p:cNvPr>
            <p:cNvCxnSpPr>
              <a:cxnSpLocks/>
              <a:stCxn id="17" idx="3"/>
              <a:endCxn id="15" idx="7"/>
            </p:cNvCxnSpPr>
            <p:nvPr/>
          </p:nvCxnSpPr>
          <p:spPr>
            <a:xfrm flipH="1">
              <a:off x="6550419" y="4050878"/>
              <a:ext cx="387893" cy="583123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F39ABF1-569F-281F-3F33-F16F168FA8F6}"/>
                </a:ext>
              </a:extLst>
            </p:cNvPr>
            <p:cNvCxnSpPr>
              <a:cxnSpLocks/>
              <a:stCxn id="17" idx="5"/>
              <a:endCxn id="16" idx="1"/>
            </p:cNvCxnSpPr>
            <p:nvPr/>
          </p:nvCxnSpPr>
          <p:spPr>
            <a:xfrm>
              <a:off x="7461783" y="4050878"/>
              <a:ext cx="370976" cy="583123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60DD2498-3162-7423-39BA-E1ECF809A71B}"/>
                </a:ext>
              </a:extLst>
            </p:cNvPr>
            <p:cNvCxnSpPr>
              <a:cxnSpLocks/>
              <a:stCxn id="15" idx="6"/>
              <a:endCxn id="16" idx="2"/>
            </p:cNvCxnSpPr>
            <p:nvPr/>
          </p:nvCxnSpPr>
          <p:spPr>
            <a:xfrm>
              <a:off x="6658834" y="4891592"/>
              <a:ext cx="1065510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78B809F-4151-7B88-9BAC-4AC8530D8DC0}"/>
                </a:ext>
              </a:extLst>
            </p:cNvPr>
            <p:cNvSpPr/>
            <p:nvPr/>
          </p:nvSpPr>
          <p:spPr>
            <a:xfrm>
              <a:off x="4097506" y="4527304"/>
              <a:ext cx="740301" cy="72857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Z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ED7A81B5-4BD4-B334-8EE0-704799EA7ADD}"/>
                </a:ext>
              </a:extLst>
            </p:cNvPr>
            <p:cNvCxnSpPr>
              <a:cxnSpLocks/>
            </p:cNvCxnSpPr>
            <p:nvPr/>
          </p:nvCxnSpPr>
          <p:spPr>
            <a:xfrm>
              <a:off x="4853023" y="4892683"/>
              <a:ext cx="1065510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99CA0E6-1B66-C1FD-7DEA-0D8A34D25875}"/>
                </a:ext>
              </a:extLst>
            </p:cNvPr>
            <p:cNvSpPr txBox="1"/>
            <p:nvPr/>
          </p:nvSpPr>
          <p:spPr>
            <a:xfrm>
              <a:off x="7570197" y="3429000"/>
              <a:ext cx="1321515" cy="661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unobserved confounder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DBDD2B1-3CE8-D542-C578-5D8B5BC8A375}"/>
                </a:ext>
              </a:extLst>
            </p:cNvPr>
            <p:cNvSpPr txBox="1"/>
            <p:nvPr/>
          </p:nvSpPr>
          <p:spPr>
            <a:xfrm>
              <a:off x="7724344" y="5295146"/>
              <a:ext cx="1124012" cy="3747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outcome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EF9D1C7-0352-0150-1EA6-563A5A7FF30E}"/>
                </a:ext>
              </a:extLst>
            </p:cNvPr>
            <p:cNvSpPr txBox="1"/>
            <p:nvPr/>
          </p:nvSpPr>
          <p:spPr>
            <a:xfrm>
              <a:off x="5508383" y="4140563"/>
              <a:ext cx="1150451" cy="396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treatment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21BC276-0C9A-8750-F374-95AE7F9DD612}"/>
                </a:ext>
              </a:extLst>
            </p:cNvPr>
            <p:cNvSpPr txBox="1"/>
            <p:nvPr/>
          </p:nvSpPr>
          <p:spPr>
            <a:xfrm>
              <a:off x="3791164" y="4157773"/>
              <a:ext cx="1389639" cy="396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instrument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0172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3DEB9C-F802-6A20-D47B-35BED5FCE2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A0EF2C5-0A9F-5280-4938-767CDD80C7C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</p:spPr>
            <p:txBody>
              <a:bodyPr vert="horz" lIns="91440" tIns="45720" rIns="91440" bIns="45720" rtlCol="0" anchor="b">
                <a:normAutofit/>
              </a:bodyPr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sz="3200" kern="1200" dirty="0">
                    <a:solidFill>
                      <a:schemeClr val="tx1"/>
                    </a:solidFill>
                  </a:rPr>
                  <a:t>If treatment and instrument are binary + monotonicity (instrument cannot “reverse” treatment choice), then this estimates the </a:t>
                </a:r>
                <a:r>
                  <a:rPr lang="en-US" sz="3200" b="1" kern="1200" dirty="0">
                    <a:solidFill>
                      <a:schemeClr val="tx1"/>
                    </a:solidFill>
                  </a:rPr>
                  <a:t>Local Average Treatment Effect</a:t>
                </a:r>
                <a:r>
                  <a:rPr lang="en-US" sz="3200" kern="1200" dirty="0">
                    <a:solidFill>
                      <a:schemeClr val="tx1"/>
                    </a:solidFill>
                  </a:rPr>
                  <a:t> (average </a:t>
                </a:r>
                <a:r>
                  <a:rPr lang="en-US" sz="3200" dirty="0"/>
                  <a:t>e</a:t>
                </a:r>
                <a:r>
                  <a:rPr lang="en-US" sz="3200" kern="1200" dirty="0">
                    <a:solidFill>
                      <a:schemeClr val="tx1"/>
                    </a:solidFill>
                  </a:rPr>
                  <a:t>ffect </a:t>
                </a:r>
                <a:r>
                  <a:rPr lang="en-US" sz="3200" dirty="0"/>
                  <a:t>a</a:t>
                </a:r>
                <a:r>
                  <a:rPr lang="en-US" sz="3200" kern="1200" dirty="0">
                    <a:solidFill>
                      <a:schemeClr val="tx1"/>
                    </a:solidFill>
                  </a:rPr>
                  <a:t>mong </a:t>
                </a:r>
                <a:r>
                  <a:rPr lang="en-US" sz="3200" dirty="0"/>
                  <a:t>c</a:t>
                </a:r>
                <a:r>
                  <a:rPr lang="en-US" sz="3200" kern="1200" dirty="0">
                    <a:solidFill>
                      <a:schemeClr val="tx1"/>
                    </a:solidFill>
                  </a:rPr>
                  <a:t>ompliers):</a:t>
                </a:r>
                <a:br>
                  <a:rPr lang="en-US" sz="3200" kern="1200" dirty="0">
                    <a:solidFill>
                      <a:schemeClr val="tx1"/>
                    </a:solidFill>
                  </a:rPr>
                </a:br>
                <a:br>
                  <a:rPr lang="en-US" sz="3200" kern="1200" dirty="0">
                    <a:solidFill>
                      <a:schemeClr val="tx1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32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𝐴𝑇𝐸</m:t>
                          </m:r>
                          <m:r>
                            <a:rPr lang="en-US" sz="32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32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32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32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32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𝐴𝑇𝐸</m:t>
                          </m:r>
                          <m:r>
                            <a:rPr lang="en-US" sz="32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32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32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32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32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sepChr m:val="∣"/>
                          <m:ctrlPr>
                            <a:rPr lang="en-US" sz="32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d>
                            <m:dPr>
                              <m:ctrlPr>
                                <a:rPr lang="en-US" sz="32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sz="32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d>
                            <m:dPr>
                              <m:ctrlPr>
                                <a:rPr lang="en-US" sz="32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  <m:e>
                          <m:r>
                            <a:rPr lang="en-US" sz="32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  <m:d>
                            <m:dPr>
                              <m:ctrlPr>
                                <a:rPr lang="en-US" sz="32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sz="32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sz="32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  <m:d>
                            <m:dPr>
                              <m:ctrlPr>
                                <a:rPr lang="en-US" sz="32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3200" kern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A0EF2C5-0A9F-5280-4938-767CDD80C7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  <a:blipFill>
                <a:blip r:embed="rId2"/>
                <a:stretch>
                  <a:fillRect l="-1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aphic 4" descr="Work from home house outline">
            <a:extLst>
              <a:ext uri="{FF2B5EF4-FFF2-40B4-BE49-F238E27FC236}">
                <a16:creationId xmlns:a16="http://schemas.microsoft.com/office/drawing/2014/main" id="{1F9923D7-3219-C3EC-F7AC-474C332C83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5803" y="4189082"/>
            <a:ext cx="109728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175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13220</TotalTime>
  <Words>1489</Words>
  <Application>Microsoft Office PowerPoint</Application>
  <PresentationFormat>Widescreen</PresentationFormat>
  <Paragraphs>235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Calibri Light</vt:lpstr>
      <vt:lpstr>Calisto MT</vt:lpstr>
      <vt:lpstr>Cambria Math</vt:lpstr>
      <vt:lpstr>Roboto</vt:lpstr>
      <vt:lpstr>Office Theme</vt:lpstr>
      <vt:lpstr>MS&amp;E 228: Unobserved Confounding and Instruments</vt:lpstr>
      <vt:lpstr>PowerPoint Presentation</vt:lpstr>
      <vt:lpstr>PowerPoint Presentation</vt:lpstr>
      <vt:lpstr>Goals for Today</vt:lpstr>
      <vt:lpstr>Causal Inference Pipeline</vt:lpstr>
      <vt:lpstr>Bias Bounds</vt:lpstr>
      <vt:lpstr>Causal Inference Pipeline</vt:lpstr>
      <vt:lpstr>If we have access to a valid instrument Z, i.e. Y(d),D(z)⊥⊥ Z then typical approach is to estimate an effect via 2SLS (V ̃=V-E[V]):  θ=(ATE(Z→Y))/(ATE(Z→D))=E[Y ̃Z ̃ ]/E[D ̃Z ̃ ] =(Cov(Y,Z))/(Cov(D,Z))</vt:lpstr>
      <vt:lpstr>If treatment and instrument are binary + monotonicity (instrument cannot “reverse” treatment choice), then this estimates the Local Average Treatment Effect (average effect among compliers):  θ=(ATE(Z→Y))/(ATE(Z→D))=E[Y(1)-Y(0)∣D(1)&gt;D(0) ]</vt:lpstr>
      <vt:lpstr>If we only have a conditionally valid instrument, i.e.  Y(d),D(z)⊥⊥  Z∣X then still we have that:  θ=(ATE(Z→Y))/(ATE(Z→D))=E[Y(1)-Y(0)∣D(1)&gt;D(0) ]  But now this ratio is identified by a ratio of g-formulas  θ=E[E[Y∣Z=1,X]-E[Y∣Z=0,X]]/E[E[D∣Z=1,X]-E[D∣Z=0,X]] </vt:lpstr>
      <vt:lpstr>If we only have a conditionally valid instrument, i.e.  Y(d),D(z)⊥⊥  Z∣X then still we have that:  θ=(ATE(Z→Y))/(ATE(Z→D))=E[Y(1)-Y(0)∣D(1)&gt;D(0) ]  But now this ratio is identified by a ratio of g-formulas  θ=E[E[Y∣Z=1,X]-E[Y∣Z=0,X]]/E[E[D∣Z=1,X]-E[D∣Z=0,X]]  If we further assume that Y(d=1)-Y(d=0)⊥⊥ D(z=1)-D(z=0) Then this estimates the ATE</vt:lpstr>
      <vt:lpstr>If we only have a conditionally valid instrument, i.e.  Y(d),D(z)⊥⊥  Z∣X If we just assume that Y(d=1)-Y(d=0)⊥⊥ D(z=1)-D(z=0)∣X Then the ATE can be identified as:  θ=E_X [ATE(Z→Y∣X)/ATE(Z→D∣X) ]=E[Y(1)-Y(0)]  This is identified by the expected ratio of g-formulas  θ=E_X [(E[Y∣Z=1,X]-E[Y∣Z=0,X])/(E[Y∣Z=1,X]-E[Y∣Z=0,X] )] </vt:lpstr>
      <vt:lpstr>If we have a possibly continuous instrument or treatment and assume the semi-parametric structural equation: Y(d,x,a)≔θ⋅D+f_Y (x,a, ϵ_y )  then we have the identifying moment condition: E[(Y ̃  -θ_0 D ̃ )  Z ̃ ]=E[f_Y (X,A,ϵ_Y )  Z ̃ ]=0  where V ̃=V-E[V│X]   This moment is also Neyman orthogonal</vt:lpstr>
      <vt:lpstr>If we have a possibly continuous instrument or treatment and assume the semi-parametric structural equation: Y(d,x,a)≔g_Y (ϵ_Y )⋅D+f_Y (x,a, ϵ_y )  then we have the identifying moment condition: █(E[(Y ̃  -θD ̃ )  Z ̃ ]=&amp;E[((g_Y (ϵ_Y )-θ)D+f_Y (X,A,ϵ_Y ))  Z ̃ ]@=&amp;E[(g_Y (ϵ_Y )-θ)  DZ ̃ ]@=&amp;E[g_Y (ϵ_Y )-θ]⋅E[DZ ̃ ] )  E[(Y ̃  -θD ̃ )  Z ̃ ]=0⇒θ=E[g(ϵ_Y )]=Average Marginal Effect </vt:lpstr>
      <vt:lpstr>If we have a possibly continuous instrument or treatment and assume the semi-parametric structural equation: Y(d,x,a)≔g_Y (x,a,ϵ_Y )⋅D+f_Y (x,a, ϵ_y ) D(z,x,a)≔g_D (ϵ_D )⋅Z+f_D (x,a,ϵ_D ) Z(x)≔f_Z (x)+ϵ_Z  then we can also argue that:  E[(Y ̃  -θD ̃ )  Z ̃ ]=0⇒θ=E[g(X,A,ϵ_Y )]=Average Marginal Effect </vt:lpstr>
      <vt:lpstr>Orthogonal Method: Double ML for IV</vt:lpstr>
      <vt:lpstr>Inference with DML in PLIV Setting</vt:lpstr>
      <vt:lpstr>LATE in the Binary Case</vt:lpstr>
      <vt:lpstr>Inference on LATE in the Binary Case</vt:lpstr>
      <vt:lpstr>Weak Identification</vt:lpstr>
      <vt:lpstr>A More Robust Inference Approach</vt:lpstr>
      <vt:lpstr>General Moments and Weak Identification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MS&amp;E 228: Inference in Linear Models</dc:title>
  <dc:creator>Vasilis Syrgkanis</dc:creator>
  <cp:lastModifiedBy>Vasilis Syrgkanis</cp:lastModifiedBy>
  <cp:revision>887</cp:revision>
  <dcterms:created xsi:type="dcterms:W3CDTF">2023-01-16T03:53:17Z</dcterms:created>
  <dcterms:modified xsi:type="dcterms:W3CDTF">2024-03-15T01:11:37Z</dcterms:modified>
</cp:coreProperties>
</file>