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385" r:id="rId3"/>
    <p:sldId id="2386" r:id="rId4"/>
    <p:sldId id="257" r:id="rId5"/>
    <p:sldId id="267" r:id="rId6"/>
    <p:sldId id="275" r:id="rId7"/>
    <p:sldId id="268" r:id="rId8"/>
    <p:sldId id="269" r:id="rId9"/>
    <p:sldId id="272" r:id="rId10"/>
    <p:sldId id="273" r:id="rId11"/>
    <p:sldId id="274" r:id="rId12"/>
    <p:sldId id="271" r:id="rId13"/>
    <p:sldId id="278" r:id="rId14"/>
    <p:sldId id="2358" r:id="rId15"/>
    <p:sldId id="258" r:id="rId16"/>
    <p:sldId id="277" r:id="rId17"/>
    <p:sldId id="279" r:id="rId18"/>
    <p:sldId id="280" r:id="rId19"/>
    <p:sldId id="2360" r:id="rId20"/>
    <p:sldId id="281" r:id="rId21"/>
    <p:sldId id="282" r:id="rId22"/>
    <p:sldId id="2361" r:id="rId23"/>
    <p:sldId id="259" r:id="rId24"/>
    <p:sldId id="283" r:id="rId25"/>
    <p:sldId id="284" r:id="rId26"/>
    <p:sldId id="260" r:id="rId27"/>
    <p:sldId id="285" r:id="rId28"/>
    <p:sldId id="286" r:id="rId29"/>
    <p:sldId id="287" r:id="rId30"/>
    <p:sldId id="288" r:id="rId31"/>
    <p:sldId id="289" r:id="rId32"/>
    <p:sldId id="290" r:id="rId33"/>
    <p:sldId id="2362" r:id="rId34"/>
    <p:sldId id="261" r:id="rId35"/>
    <p:sldId id="2344" r:id="rId36"/>
    <p:sldId id="263" r:id="rId37"/>
    <p:sldId id="2345" r:id="rId38"/>
    <p:sldId id="2357" r:id="rId39"/>
    <p:sldId id="2346" r:id="rId40"/>
    <p:sldId id="2347" r:id="rId41"/>
    <p:sldId id="2363" r:id="rId42"/>
    <p:sldId id="2348" r:id="rId43"/>
    <p:sldId id="2364" r:id="rId44"/>
    <p:sldId id="264" r:id="rId45"/>
    <p:sldId id="2349" r:id="rId46"/>
    <p:sldId id="2319" r:id="rId47"/>
    <p:sldId id="2366" r:id="rId48"/>
    <p:sldId id="265" r:id="rId49"/>
    <p:sldId id="266" r:id="rId50"/>
    <p:sldId id="2329" r:id="rId51"/>
    <p:sldId id="2330" r:id="rId52"/>
    <p:sldId id="2351" r:id="rId53"/>
    <p:sldId id="2352" r:id="rId54"/>
    <p:sldId id="2367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/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21E8-D1A8-4FA7-36F3-15AE1F201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5E944-F757-C71A-30FC-39B01DD46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9476-D3A5-1843-8088-F2194FF7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0CAF-218B-323B-E00E-0A906EE7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C4BC-6B68-1C45-655E-5E928A8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3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D74A-940B-9325-AC0E-4E312AF6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B3D7F-F5FE-F556-1295-6CB334B34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BDCC-A15C-0CBF-067C-6389C7D2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5BC5-1A4B-CA85-6C92-9D8EDD36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85CBC-004A-2E47-33C0-2CCAC725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0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E5B93-41AC-018E-0D3C-2E7A6A77E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3BF44-0940-0A4F-B0E7-A444D0AA6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5EE4-78CD-1E3E-3FEB-15FC2109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00B1-0971-A498-4784-33B44AA4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DA1D-139A-9E04-5249-08F1605E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2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55EB-9647-5722-3E43-F0E79062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3119-2849-97A4-81E9-F58772AA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DF6D-4358-38E7-CA5F-0DFD11BE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55A6-F484-D0F0-DD4F-6430B395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7D59-14CF-12DF-A24D-BA867113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6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C56F-7582-F5E5-6760-0A48127A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A0176-1FFE-A4DC-BDDD-7AB0D783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21F2-D914-AA71-2A13-C6AD793C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1815-F32C-79C6-F80C-A5BBD2C0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1C5C-8202-C2B0-6F99-1BA0298A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604F-7807-AF97-88C5-8E6D2FA2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9397-89DF-65C1-9E32-81C93174B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F490D-873A-0C48-46D6-D3C939037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FE2A9-3B82-EEB3-E11B-CF498EB6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8C81-3240-EC54-F4DF-4DFC3627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98B5-3F04-CF4D-2277-871D78E1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4C3F-45A7-DA67-F289-6F809EC3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BB36-A006-B3F9-A145-70C6BCD2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71977-979A-99C0-CE46-6C1471937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7613D-1728-12D5-8D7F-D158B85E9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205F0-5FF5-2E8C-5914-D55636BFA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E2D11-B1D6-FD98-FEE3-B50DF9CA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0587-0F4D-1056-2D6B-8D70001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69514-D4D3-1A0C-718A-0565EDC0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2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F843-F750-3E88-99A3-567A7053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AF55A-A754-5EAB-2605-A5C089E6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B8E6A-683E-93FE-D008-2BB23694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4B0FA-5B2A-D625-E59C-07418CA8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6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8395A-8E7B-E646-828F-4F9AE880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31A2E-0DF7-4404-65B2-F3C992E4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90C0A-C670-4146-9E75-78C1E3C7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9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9DE2-D029-A208-FC2A-F79160C8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694B-7DBD-0C78-383F-42CAA4C0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358C2-1B9C-26CE-0DE4-294C23B55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A6462-808D-1E93-9819-52773353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74754-9004-74CF-72C6-30CF5B89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86DE7-1C51-233F-32DD-831DF754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0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9B7F-AB62-3B55-3377-85101AB6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7D260-78A4-5423-46E5-AB99F2983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76F8-A8D8-016E-8A9C-46BCE389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54A23-94C1-BEFD-3F67-71C80972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55BF0-D34F-899D-1FB8-B37FD1C1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FCC56-80A0-3F27-57FF-DF10380C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959D4-A39C-C2A9-E35A-17CBC20B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D15EE-5F98-EAC8-3D57-93F05E541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F279-581C-0FF7-E891-4C053EA0E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A60F-DE6F-45D4-98F5-DAB0AE3C7AA8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69D4-ACD8-E120-D12F-BA4F2A23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AD0BB-1444-8ED2-EC8E-0F95756A2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sv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sv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sv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75B5-ED69-27C1-9FB0-854DF4386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MS&amp;E 228: Inference in Linear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5C2F9-CD64-87A9-69E9-D402FA9F0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Vasilis Syrgkanis</a:t>
            </a:r>
          </a:p>
          <a:p>
            <a:r>
              <a:rPr lang="en-US" dirty="0"/>
              <a:t>MS&amp;E, Stanford</a:t>
            </a:r>
          </a:p>
        </p:txBody>
      </p:sp>
    </p:spTree>
    <p:extLst>
      <p:ext uri="{BB962C8B-B14F-4D97-AF65-F5344CB8AC3E}">
        <p14:creationId xmlns:p14="http://schemas.microsoft.com/office/powerpoint/2010/main" val="1536910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7E0AB-154B-513F-592C-26C78FE8D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for the BLP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AFFB90-6080-3767-40B0-03260AC0BE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Consider the MSE as a function of the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MSE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F050202020403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F050202020403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F050202020403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Gradient of the MSE with respect to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MSE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First Order Conditions (FOC) of the BLP problem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MSE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Many times, referred to as the </a:t>
                </a:r>
                <a:r>
                  <a:rPr lang="en-US" b="1" dirty="0"/>
                  <a:t>Normal Equations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AFFB90-6080-3767-40B0-03260AC0BE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623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292079-5DBF-E30D-7447-967234733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Numerical Example</a:t>
            </a:r>
          </a:p>
        </p:txBody>
      </p:sp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040" name="Rectangle 103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4" name="Rectangle 104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2388CF-315B-194B-A23E-D0923A5C78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719" y="2330505"/>
                <a:ext cx="6034448" cy="3979585"/>
              </a:xfrm>
            </p:spPr>
            <p:txBody>
              <a:bodyPr anchor="ctr">
                <a:normAutofit fontScale="92500" lnSpcReduction="20000"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000" dirty="0"/>
                  <a:t>Suppose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  <m:r>
                        <a:rPr lang="en-US" sz="2000" b="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>
                  <a:spcAft>
                    <a:spcPts val="1200"/>
                  </a:spcAft>
                </a:pPr>
                <a:r>
                  <a:rPr lang="en-US" sz="2000" dirty="0"/>
                  <a:t>The </a:t>
                </a:r>
                <a:r>
                  <a:rPr lang="en-US" sz="2000" i="1" dirty="0"/>
                  <a:t>Normal Equations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p>
                                    <m:sSupPr>
                                      <m:ctrlP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sSup>
                                    <m:sSupPr>
                                      <m:ctrlP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sSup>
                                    <m:sSupPr>
                                      <m:ctrlP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eqArr>
                    </m:oMath>
                  </m:oMathPara>
                </a14:m>
                <a:endParaRPr lang="en-US" sz="2000" dirty="0"/>
              </a:p>
              <a:p>
                <a:pPr>
                  <a:spcAft>
                    <a:spcPts val="1200"/>
                  </a:spcAft>
                </a:pPr>
                <a:r>
                  <a:rPr lang="en-US" sz="2000" dirty="0"/>
                  <a:t>Since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0, 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 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⋅0−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  <a:p>
                <a:pPr>
                  <a:spcAft>
                    <a:spcPts val="1200"/>
                  </a:spcAft>
                </a:pPr>
                <a:r>
                  <a:rPr lang="en-US" sz="2000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 and the BLP takes the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 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𝑐𝑜𝑛𝑠𝑡𝑎𝑛𝑡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𝑝𝑟𝑒𝑑𝑖𝑐𝑡𝑖𝑜𝑛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2388CF-315B-194B-A23E-D0923A5C78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719" y="2330505"/>
                <a:ext cx="6034448" cy="3979585"/>
              </a:xfrm>
              <a:blipFill>
                <a:blip r:embed="rId2"/>
                <a:stretch>
                  <a:fillRect l="-808" t="-2297" b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5" name="Rectangle 104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CAA9021-26E0-D6F6-4863-26B51E02D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4380" y="497566"/>
            <a:ext cx="3336101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878899F0-BEAE-B271-DDF0-DD8437073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4379" y="3707894"/>
            <a:ext cx="3336101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14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E72407-0305-7B1D-8CE6-25A96B5F034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Decomposition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E72407-0305-7B1D-8CE6-25A96B5F03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227900-ACAD-A52B-C6B7-09BC521935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Define the regression error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re-write the Normal Equations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will use the shorthand notation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Thus we can decompose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227900-ACAD-A52B-C6B7-09BC521935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with Corners Rounded 4">
                <a:extLst>
                  <a:ext uri="{FF2B5EF4-FFF2-40B4-BE49-F238E27FC236}">
                    <a16:creationId xmlns:a16="http://schemas.microsoft.com/office/drawing/2014/main" id="{3AA86841-60D6-6E36-6271-5E06BD57EB48}"/>
                  </a:ext>
                </a:extLst>
              </p:cNvPr>
              <p:cNvSpPr/>
              <p:nvPr/>
            </p:nvSpPr>
            <p:spPr>
              <a:xfrm>
                <a:off x="2569633" y="5886715"/>
                <a:ext cx="2810934" cy="609600"/>
              </a:xfrm>
              <a:prstGeom prst="wedgeRoundRectCallout">
                <a:avLst>
                  <a:gd name="adj1" fmla="val 48737"/>
                  <a:gd name="adj2" fmla="val -152015"/>
                  <a:gd name="adj3" fmla="val 16667"/>
                </a:avLst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Part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that can be </a:t>
                </a:r>
                <a:r>
                  <a:rPr lang="en-US" b="1" dirty="0"/>
                  <a:t>linearly predicted from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5" name="Speech Bubble: Rectangle with Corners Rounded 4">
                <a:extLst>
                  <a:ext uri="{FF2B5EF4-FFF2-40B4-BE49-F238E27FC236}">
                    <a16:creationId xmlns:a16="http://schemas.microsoft.com/office/drawing/2014/main" id="{3AA86841-60D6-6E36-6271-5E06BD57EB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633" y="5886715"/>
                <a:ext cx="2810934" cy="609600"/>
              </a:xfrm>
              <a:prstGeom prst="wedgeRoundRectCallout">
                <a:avLst>
                  <a:gd name="adj1" fmla="val 48737"/>
                  <a:gd name="adj2" fmla="val -152015"/>
                  <a:gd name="adj3" fmla="val 16667"/>
                </a:avLst>
              </a:prstGeom>
              <a:blipFill>
                <a:blip r:embed="rId4"/>
                <a:stretch>
                  <a:fillRect b="-8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AE071F30-084E-DCAA-8D21-F271DDB63F4D}"/>
              </a:ext>
            </a:extLst>
          </p:cNvPr>
          <p:cNvSpPr/>
          <p:nvPr/>
        </p:nvSpPr>
        <p:spPr>
          <a:xfrm>
            <a:off x="5659966" y="5886715"/>
            <a:ext cx="2535768" cy="609599"/>
          </a:xfrm>
          <a:prstGeom prst="wedgeRoundRectCallout">
            <a:avLst>
              <a:gd name="adj1" fmla="val -31952"/>
              <a:gd name="adj2" fmla="val -149239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Remaining un-explained or </a:t>
            </a:r>
            <a:r>
              <a:rPr lang="en-US" b="1" dirty="0"/>
              <a:t>residual</a:t>
            </a:r>
            <a:r>
              <a:rPr lang="en-US" dirty="0"/>
              <a:t> part</a:t>
            </a:r>
          </a:p>
        </p:txBody>
      </p:sp>
    </p:spTree>
    <p:extLst>
      <p:ext uri="{BB962C8B-B14F-4D97-AF65-F5344CB8AC3E}">
        <p14:creationId xmlns:p14="http://schemas.microsoft.com/office/powerpoint/2010/main" val="7330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292079-5DBF-E30D-7447-967234733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Numerical Example</a:t>
            </a:r>
          </a:p>
        </p:txBody>
      </p:sp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040" name="Rectangle 103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4" name="Rectangle 104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2388CF-315B-194B-A23E-D0923A5C78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719" y="2330505"/>
                <a:ext cx="6034448" cy="3979585"/>
              </a:xfrm>
            </p:spPr>
            <p:txBody>
              <a:bodyPr anchor="ctr"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000" dirty="0"/>
                  <a:t>Suppose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  <m:r>
                        <a:rPr lang="en-US" sz="2000" b="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>
                  <a:spcAft>
                    <a:spcPts val="1200"/>
                  </a:spcAft>
                </a:pPr>
                <a:r>
                  <a:rPr lang="en-US" sz="2000" dirty="0"/>
                  <a:t>Reminder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 and the BLP takes the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 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𝑐𝑜𝑛𝑠𝑡𝑎𝑛𝑡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𝑝𝑟𝑒𝑑𝑖𝑐𝑡𝑖𝑜𝑛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We can decompose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/>
                  <a:t>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Note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2388CF-315B-194B-A23E-D0923A5C78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719" y="2330505"/>
                <a:ext cx="6034448" cy="3979585"/>
              </a:xfrm>
              <a:blipFill>
                <a:blip r:embed="rId2"/>
                <a:stretch>
                  <a:fillRect l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5" name="Rectangle 104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CAA9021-26E0-D6F6-4863-26B51E02D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4380" y="497566"/>
            <a:ext cx="3336101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878899F0-BEAE-B271-DDF0-DD8437073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4379" y="3707894"/>
            <a:ext cx="3336101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37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Even if the relationship between outcome Y and covariates X is non-linear, we can always write:</a:t>
                </a:r>
                <a:br>
                  <a:rPr lang="en-US" sz="36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𝑌</m:t>
                      </m:r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=</m:t>
                      </m:r>
                      <m:sSup>
                        <m:sSupPr>
                          <m:ctrlPr>
                            <a:rPr lang="en-US" sz="36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pPr>
                        <m:e>
                          <m:r>
                            <a:rPr lang="en-US" sz="36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𝛽</m:t>
                          </m:r>
                        </m:e>
                        <m:sup>
                          <m:r>
                            <a:rPr lang="en-US" sz="36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′</m:t>
                          </m:r>
                        </m:sup>
                      </m:sSup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𝑋</m:t>
                      </m:r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+</m:t>
                      </m:r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𝜖</m:t>
                      </m:r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,  </m:t>
                      </m:r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dPr>
                        <m:e>
                          <m:r>
                            <a:rPr lang="en-US" sz="36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𝜖</m:t>
                          </m:r>
                          <m:r>
                            <a:rPr lang="en-US" sz="36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𝑋</m:t>
                          </m:r>
                        </m:e>
                      </m:d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=0</m:t>
                      </m:r>
                    </m:oMath>
                  </m:oMathPara>
                </a14:m>
                <a:br>
                  <a:rPr lang="en-US" sz="36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</a:br>
                <a:r>
                  <a:rPr lang="en-US" sz="36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The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en-US" sz="3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𝛽</m:t>
                        </m:r>
                      </m:e>
                      <m:sup>
                        <m:r>
                          <a:rPr lang="en-US" sz="3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′</m:t>
                        </m:r>
                      </m:sup>
                    </m:sSup>
                    <m:r>
                      <a:rPr lang="en-US" sz="36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𝑋</m:t>
                    </m:r>
                  </m:oMath>
                </a14:m>
                <a:r>
                  <a:rPr lang="en-US" sz="36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 is the Best Linear Predictor (BLP) or equivalently the best linear approximation to the Conditional Expectation Function (CEF) </a:t>
                </a:r>
                <a14:m>
                  <m:oMath xmlns:m="http://schemas.openxmlformats.org/officeDocument/2006/math">
                    <m:r>
                      <a:rPr lang="en-US" sz="36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3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dPr>
                      <m:e>
                        <m:r>
                          <a:rPr lang="en-US" sz="3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𝑌</m:t>
                        </m:r>
                      </m:e>
                      <m:e>
                        <m:r>
                          <a:rPr lang="en-US" sz="3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𝑋</m:t>
                        </m:r>
                      </m:e>
                    </m:d>
                  </m:oMath>
                </a14:m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 r="-1145" b="-5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2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84A69-48A4-ACA1-E063-90AF3B224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Sample Estimation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4BF8F-FCFB-222C-13A4-7EAA2E7291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89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D170C-765C-2BDB-FBC6-768412645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BLP in 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D97C8F-F357-4E42-F678-3E53705450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have access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samples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Drawn independent and identically distributed (</a:t>
                </a:r>
                <a:r>
                  <a:rPr lang="en-US" dirty="0" err="1"/>
                  <a:t>i.i.d.</a:t>
                </a:r>
                <a:r>
                  <a:rPr lang="en-US" dirty="0"/>
                  <a:t>) according to the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of the random variables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Consider the empirical analogue of the best linear predictor</a:t>
                </a:r>
              </a:p>
              <a:p>
                <a:r>
                  <a:rPr lang="en-US" dirty="0"/>
                  <a:t>Replace expectations with empirical averages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D97C8F-F357-4E42-F678-3E53705450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092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A9866-C24F-C7DA-96F4-78B7AF670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BLP in Sample: Ordinary Least Squares (OLS)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7F9481-C5CB-0C75-6067-AA890C26DA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Find a linear prediction rule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That minimizes the Sample Mean Squared Error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Parameters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/>
                  <a:t> are called </a:t>
                </a:r>
                <a:r>
                  <a:rPr lang="en-US" i="1" dirty="0"/>
                  <a:t>sample regression coefficients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7F9481-C5CB-0C75-6067-AA890C26DA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089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4D1BE-466B-4712-DAE9-C637EB8F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Normal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7B0A6F-3CD2-CCC5-D88E-6F871B30BB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First Order Conditions (FOC) of the Sample BLP problem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Referred to as the </a:t>
                </a:r>
                <a:r>
                  <a:rPr lang="en-US" b="1" dirty="0"/>
                  <a:t>Sample Normal Equations</a:t>
                </a:r>
              </a:p>
              <a:p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Sample Decomposition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sample regression error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decompose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7B0A6F-3CD2-CCC5-D88E-6F871B30BB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181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Even if the relationship between outcome Y and covariates X is non-linear, we can always write:</a:t>
                </a: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acc>
                        </m:e>
                        <m:sub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acc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US" sz="3600" dirty="0"/>
                </a:br>
                <a:r>
                  <a:rPr lang="en-US" sz="3600" dirty="0"/>
                  <a:t>The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600" dirty="0"/>
                  <a:t> is the Best Linear Predictor in sample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3600" dirty="0"/>
                  <a:t> are the sample regression coefficients</a:t>
                </a:r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 b="-5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1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139361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6470A-B471-DDB3-90B9-FB581E8EB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Good is OLS in Recovering BLP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F8F2F9-7F90-DE72-5792-38EA6AEE84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Is Sample BLP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/>
                  <a:t> (OLS coefficients) close to BLP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The distance between these two quantities depends on the number of parameters we are estimating</a:t>
                </a:r>
              </a:p>
              <a:p>
                <a:r>
                  <a:rPr lang="en-US" dirty="0"/>
                  <a:t>We are estimating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un-constrained parameters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noisy samples</a:t>
                </a:r>
              </a:p>
              <a:p>
                <a:endParaRPr lang="en-US" dirty="0"/>
              </a:p>
              <a:p>
                <a:r>
                  <a:rPr lang="en-US" dirty="0"/>
                  <a:t>We should not expect error to be small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large</a:t>
                </a:r>
              </a:p>
              <a:p>
                <a:r>
                  <a:rPr lang="en-US" dirty="0"/>
                  <a:t>How does error scale with this ratio?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F8F2F9-7F90-DE72-5792-38EA6AEE84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68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15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CEA1A-C46E-EC5B-9908-B430B06B9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Approximation of BLP by 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84DF99-3799-B4C3-07D5-FDB2A70FBF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b="1" dirty="0"/>
                  <a:t>Theorem.</a:t>
                </a:r>
                <a:r>
                  <a:rPr lang="en-US" dirty="0"/>
                  <a:t> Under regularity conditions, with probability approaching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𝑐𝑜𝑛𝑠𝑡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/>
                  <a:t> expectation with respect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dirty="0"/>
                  <a:t> a constant that depends on the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b="1" dirty="0"/>
                  <a:t>Conclusion.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large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small, for all realizations of data OLS is close to BLP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84DF99-3799-B4C3-07D5-FDB2A70FBF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C7960A4-A32D-F94E-F688-E5B47BFADD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39106" y="5013961"/>
                <a:ext cx="4080933" cy="1767842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means that distance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concentrates around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sz="2400" dirty="0"/>
                  <a:t>for some measure of distance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&gt;0: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C7960A4-A32D-F94E-F688-E5B47BFAD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106" y="5013961"/>
                <a:ext cx="4080933" cy="176784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502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07F8-5C1B-44A2-F3E0-1AD19BC32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91" y="1045619"/>
            <a:ext cx="9585306" cy="42407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You should expect OLS to produce accurate predictions in the worst-case if the number of variables is small compared to number of samples.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Its predictions converge to the predictions of the BLP in the population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42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CF61-8137-7BAE-DCB0-FDAC2DDF6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Interpretable Performance Measures via </a:t>
            </a:r>
            <a:br>
              <a:rPr lang="en-US" dirty="0"/>
            </a:br>
            <a:r>
              <a:rPr lang="en-US" dirty="0"/>
              <a:t>Analysis of Variance (ANOVA)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3682B-809E-8BA0-8A5C-AA838A0DB2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22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A62A4-1A9E-038F-A833-3C52FA3AD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Variance (ANOVA)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FFEEE4-1B3D-9478-778D-9F860AC36E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Reminder: decomposition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By orthogonality property of residual in the decomposition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b="0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We can decompose the variation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as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FFEEE4-1B3D-9478-778D-9F860AC36E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32D93072-469D-AB7A-8A9B-450B61E0D0DC}"/>
              </a:ext>
            </a:extLst>
          </p:cNvPr>
          <p:cNvSpPr/>
          <p:nvPr/>
        </p:nvSpPr>
        <p:spPr>
          <a:xfrm>
            <a:off x="4356100" y="5924812"/>
            <a:ext cx="2772833" cy="609600"/>
          </a:xfrm>
          <a:prstGeom prst="wedgeRoundRectCallout">
            <a:avLst>
              <a:gd name="adj1" fmla="val 18203"/>
              <a:gd name="adj2" fmla="val -147154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explained variation</a:t>
            </a:r>
            <a:endParaRPr lang="en-US" b="1" dirty="0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30D9AC7B-4102-90A8-1CE7-13C81C56A794}"/>
              </a:ext>
            </a:extLst>
          </p:cNvPr>
          <p:cNvSpPr/>
          <p:nvPr/>
        </p:nvSpPr>
        <p:spPr>
          <a:xfrm>
            <a:off x="7446433" y="5924812"/>
            <a:ext cx="2535768" cy="609599"/>
          </a:xfrm>
          <a:prstGeom prst="wedgeRoundRectCallout">
            <a:avLst>
              <a:gd name="adj1" fmla="val -31952"/>
              <a:gd name="adj2" fmla="val -149239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residual variation</a:t>
            </a:r>
          </a:p>
        </p:txBody>
      </p:sp>
    </p:spTree>
    <p:extLst>
      <p:ext uri="{BB962C8B-B14F-4D97-AF65-F5344CB8AC3E}">
        <p14:creationId xmlns:p14="http://schemas.microsoft.com/office/powerpoint/2010/main" val="38939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A62A4-1A9E-038F-A833-3C52FA3AD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Variance (ANOVA)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FFEEE4-1B3D-9478-778D-9F860AC36E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Reminder: decomposition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We can decompose the variation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as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MSE: mean squared prediction error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𝑝𝑜𝑝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R-squared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: Ratio of explained to total variation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𝑝𝑜𝑝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𝑒𝑥𝑝𝑙𝑎𝑖𝑛𝑒𝑑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𝑣𝑎𝑟𝑖𝑎𝑡𝑖𝑜𝑛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𝑣𝑎𝑟𝑖𝑎𝑡𝑖𝑜𝑛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FFEEE4-1B3D-9478-778D-9F860AC36E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8F7F32E-7DD4-6128-8107-4A5B878935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50767" y="3701626"/>
                <a:ext cx="3877733" cy="1230206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2400" dirty="0"/>
                  <a:t>Standard and advisable definition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assumes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is centered (i.e. mean-zero)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8F7F32E-7DD4-6128-8107-4A5B87893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767" y="3701626"/>
                <a:ext cx="3877733" cy="1230206"/>
              </a:xfrm>
              <a:prstGeom prst="roundRect">
                <a:avLst/>
              </a:prstGeom>
              <a:blipFill>
                <a:blip r:embed="rId3"/>
                <a:stretch>
                  <a:fillRect l="-626" t="-1471" b="-3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36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3F8A6-5EED-F041-7D18-DE6AF3C61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E2FBE-3900-ADC2-5F71-D3478798FE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050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FFC02-E46A-9384-52E6-8AC5134E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Sample R-squared and MSE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316EAF-2E5F-22B7-58E2-E936AC95BB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Decomposition in sample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Decomposition of variation in sample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MSE in sample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𝑠𝑎𝑚𝑝𝑙𝑒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R-squared in sample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𝑠𝑎𝑚𝑝𝑙𝑒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acc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∈[0, 1]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316EAF-2E5F-22B7-58E2-E936AC95BB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8D983AC-C7D6-FFBC-7D6F-CC9D9D86EA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50767" y="3701626"/>
                <a:ext cx="3877733" cy="1230206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2400" dirty="0"/>
                  <a:t>Standard and advisable definition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assumes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is centered (i.e. mean-zero)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8D983AC-C7D6-FFBC-7D6F-CC9D9D86E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767" y="3701626"/>
                <a:ext cx="3877733" cy="1230206"/>
              </a:xfrm>
              <a:prstGeom prst="roundRect">
                <a:avLst/>
              </a:prstGeom>
              <a:blipFill>
                <a:blip r:embed="rId3"/>
                <a:stretch>
                  <a:fillRect l="-626" t="-1471" b="-3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677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FEEAE-0C10-D591-2BDF-27BCA60A7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are these good proxies?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B877C2-FA3E-BE65-EA5A-2565CBFDBE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small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large </a:t>
                </a:r>
              </a:p>
              <a:p>
                <a:r>
                  <a:rPr lang="en-US" dirty="0"/>
                  <a:t>By Law of Large Numbers (LLN) and guarantee theorem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endParaRPr lang="en-US" b="0" dirty="0"/>
              </a:p>
              <a:p>
                <a:r>
                  <a:rPr lang="en-US" dirty="0"/>
                  <a:t>Sample measures are good approximations to population measures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𝑠𝑎𝑚𝑝𝑙𝑒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𝑝𝑜𝑝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𝑠𝑎𝑚𝑝𝑙𝑒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𝑝𝑜𝑝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B877C2-FA3E-BE65-EA5A-2565CBFDBE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321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596740-7265-7485-3180-BFD33242009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Overfitting: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large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596740-7265-7485-3180-BFD3324200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565A57-A657-8403-7901-66DB731737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large, in-sample BLP performance is mis-leading</a:t>
                </a:r>
              </a:p>
              <a:p>
                <a:r>
                  <a:rPr lang="en-US" dirty="0"/>
                  <a:t>Artificially much smaller than true performance</a:t>
                </a:r>
              </a:p>
              <a:p>
                <a:r>
                  <a:rPr lang="en-US" dirty="0"/>
                  <a:t>Consider case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linearly independent</a:t>
                </a:r>
              </a:p>
              <a:p>
                <a:r>
                  <a:rPr lang="en-US" dirty="0"/>
                  <a:t>Then we can always find a parameter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/>
                  <a:t> matches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on samples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View it as system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equations, let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;…;</m:t>
                        </m:r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Since variables are linearly independent, matrix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 is full rank and invertible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𝑠𝑎𝑚𝑝𝑙𝑒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𝑠𝑎𝑚𝑝𝑙𝑒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565A57-A657-8403-7901-66DB731737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10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73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473710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41423758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47CC6-586B-3AA6-FEEC-44EA732C4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Improvement: Adjusted Measures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9C98F6-3235-2943-8D22-3A06C504C6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608733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Adjust by factor that relates to ratio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MSE in sample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𝑎𝑑𝑗𝑢𝑠𝑡𝑒𝑑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R-squared in sample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𝑎𝑑𝑗𝑢𝑠𝑡𝑒𝑑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∈[0, 1]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Provably better measures in homoscedastic case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independent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9C98F6-3235-2943-8D22-3A06C504C6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608733" cy="4351338"/>
              </a:xfrm>
              <a:blipFill>
                <a:blip r:embed="rId2"/>
                <a:stretch>
                  <a:fillRect l="-976" t="-2241" r="-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553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D661C-B235-4C65-4104-6FBE12323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Splitting: Reliable Performance Measure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5792C-8128-4853-4156-D8D0172FF0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Use a random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of the samples, called the </a:t>
                </a:r>
                <a:r>
                  <a:rPr lang="en-US" i="1" dirty="0"/>
                  <a:t>training set</a:t>
                </a:r>
                <a:r>
                  <a:rPr lang="en-US" dirty="0"/>
                  <a:t>, to estimate/train the prediction rule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/>
                  <a:t>, e.g.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Use the remaining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samples, called the </a:t>
                </a:r>
                <a:r>
                  <a:rPr lang="en-US" i="1" dirty="0"/>
                  <a:t>test set, denoted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to evaluate the quality of the prediction rule, via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𝑀𝑆𝐸</m:t>
                    </m:r>
                  </m:oMath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𝑎𝑑𝑗𝑢𝑠𝑡𝑒𝑑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𝑀𝑆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∈[0, 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5792C-8128-4853-4156-D8D0172FF0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555A1-2B7B-E26D-8322-00740D73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B560D-E002-1513-F31A-AC51F485D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moderately sized samples it helps to ensure that train and test set are similar</a:t>
            </a:r>
          </a:p>
          <a:p>
            <a:r>
              <a:rPr lang="en-US" dirty="0"/>
              <a:t>In large samples, randomness will guarantee that</a:t>
            </a:r>
          </a:p>
          <a:p>
            <a:r>
              <a:rPr lang="en-US" dirty="0"/>
              <a:t>In small samples and with categorical variables, it is advisable to stratify, i.e. split samples in a manner that proportion of samples with each categorical value are similar on each of the two samples</a:t>
            </a:r>
          </a:p>
        </p:txBody>
      </p:sp>
    </p:spTree>
    <p:extLst>
      <p:ext uri="{BB962C8B-B14F-4D97-AF65-F5344CB8AC3E}">
        <p14:creationId xmlns:p14="http://schemas.microsoft.com/office/powerpoint/2010/main" val="22558089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07F8-5C1B-44A2-F3E0-1AD19BC32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91" y="1045619"/>
            <a:ext cx="9585306" cy="42407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Almost always measure predictive performance of your estimated model on a held-out sample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790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51139-0633-E222-B135-A0041B4AD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on Predictive Effects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D86E2-E86C-159C-8A81-ADA1206156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423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E8F1-3FB8-98FC-C457-DB982DE0A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Effect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27656C-0D3F-0C23-43A9-9F334CA661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some </a:t>
                </a:r>
                <a:r>
                  <a:rPr lang="en-US" i="1" dirty="0"/>
                  <a:t>target</a:t>
                </a:r>
                <a:r>
                  <a:rPr lang="en-US" dirty="0"/>
                  <a:t> regressor/covariate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of interest</a:t>
                </a:r>
              </a:p>
              <a:p>
                <a:r>
                  <a:rPr lang="en-US" dirty="0"/>
                  <a:t>How do (best linear) predictions change in the population limit, if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changes by a unit, while other regressors are fixed?</a:t>
                </a:r>
              </a:p>
              <a:p>
                <a:r>
                  <a:rPr lang="en-US" dirty="0"/>
                  <a:t>We’ll call this the </a:t>
                </a:r>
                <a:r>
                  <a:rPr lang="en-US" i="1" dirty="0"/>
                  <a:t>predictive effect</a:t>
                </a:r>
                <a:r>
                  <a:rPr lang="en-US" dirty="0"/>
                  <a:t>!</a:t>
                </a:r>
              </a:p>
              <a:p>
                <a:r>
                  <a:rPr lang="en-US" dirty="0"/>
                  <a:t>Partition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We can write: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Predictive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Effect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27656C-0D3F-0C23-43A9-9F334CA661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202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75407-790B-BF18-1710-15100D745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Partialling</a:t>
            </a:r>
            <a:r>
              <a:rPr lang="en-US" dirty="0"/>
              <a:t>-Out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C07DB-C1DA-CCB3-AD41-02B43249FA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290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B3BA571-40CD-C49D-694D-DA7A38F3221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Understanding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B3BA571-40CD-C49D-694D-DA7A38F322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8CA7F-F37C-A7C5-48C6-3AB4575C38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the following </a:t>
                </a:r>
                <a:r>
                  <a:rPr lang="en-US" dirty="0" err="1"/>
                  <a:t>partialling</a:t>
                </a:r>
                <a:r>
                  <a:rPr lang="en-US" dirty="0"/>
                  <a:t> out operation</a:t>
                </a:r>
              </a:p>
              <a:p>
                <a:endParaRPr lang="en-US" dirty="0"/>
              </a:p>
              <a:p>
                <a:r>
                  <a:rPr lang="en-US" dirty="0"/>
                  <a:t>For any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dirty="0"/>
                  <a:t> be the residual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after subtracting the part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that is linearly predictable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p>
                                    <m:sSup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Note that we can also write the standard decomposition: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8CA7F-F37C-A7C5-48C6-3AB4575C38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07066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E4134-BC42-6A97-31D9-AD2E4CDEB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Linearity of </a:t>
            </a:r>
            <a:r>
              <a:rPr lang="en-US" dirty="0" err="1"/>
              <a:t>Partialling</a:t>
            </a:r>
            <a:r>
              <a:rPr lang="en-US" dirty="0"/>
              <a:t>-Out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F596FA-38BC-4179-764A-57B23A2EC4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Partialling out is a “linear” operation, i.e.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endParaRPr lang="en-US" i="1" dirty="0"/>
              </a:p>
              <a:p>
                <a:r>
                  <a:rPr lang="en-US" i="1" dirty="0"/>
                  <a:t>Hint:</a:t>
                </a:r>
                <a:r>
                  <a:rPr lang="en-US" dirty="0"/>
                  <a:t> by decompositions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en-US" dirty="0"/>
                  <a:t> is BLP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F596FA-38BC-4179-764A-57B23A2EC4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687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DAFDA-E150-A146-FD22-64F4ED29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Magic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34D29B-0534-02BC-3A38-6E3F30D645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decomposition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when considering the BLP using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Apply linearity of </a:t>
                </a:r>
                <a:r>
                  <a:rPr lang="en-US" dirty="0" err="1"/>
                  <a:t>partialling</a:t>
                </a:r>
                <a:r>
                  <a:rPr lang="en-US" dirty="0"/>
                  <a:t> out process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Trivially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is fully predictable linearly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, i.e.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orthogonal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it is not at all predictable linearly,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acc>
                            <m:accPr>
                              <m:chr m:val="̃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solves the Normal Equations for the regression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dirty="0"/>
                  <a:t>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34D29B-0534-02BC-3A38-6E3F30D645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405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FA4D0-9B0D-D567-9A8B-B9F7170FD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and the Best Linear Prediction (BLP)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CDEB5-4DBB-CCD6-FE11-446B73D35D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347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BE18-3D84-FC77-17D9-2158804AA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Frisch-Waugh-Lovell (FWL) Theorem!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FD52E-FCC1-4E27-EB5E-0549D358FA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population linear regression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can be recovered from the population linear regression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made the assumption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not perfectly linearly predictable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FD52E-FCC1-4E27-EB5E-0549D358FA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9648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Predictive effect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/>
                  <a:t>of </a:t>
                </a:r>
                <a:r>
                  <a:rPr lang="en-US" sz="3600" i="1" dirty="0"/>
                  <a:t>target variable</a:t>
                </a:r>
                <a:r>
                  <a:rPr lang="en-US" sz="3600" dirty="0"/>
                  <a:t> is the coefficient in a </a:t>
                </a:r>
                <a:r>
                  <a:rPr lang="en-US" sz="3600" i="1" dirty="0"/>
                  <a:t>simple one variable regression </a:t>
                </a:r>
                <a:br>
                  <a:rPr lang="en-US" sz="3600" i="1" dirty="0"/>
                </a:br>
                <a:br>
                  <a:rPr lang="en-US" sz="3600" i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part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of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outcome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un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explained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by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other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~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part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of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target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un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explained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by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other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590" r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443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BE18-3D84-FC77-17D9-2158804AA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FWL in Sample: Exact same arguments can be repeated in 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FD52E-FCC1-4E27-EB5E-0549D358FA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dirty="0"/>
                  <a:t>For any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dirty="0"/>
                  <a:t> be the residual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after subtracting the part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that is linearly predictable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in sample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̌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p>
                                    <m:sSup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spcAft>
                    <a:spcPts val="600"/>
                  </a:spcAft>
                </a:pPr>
                <a:r>
                  <a:rPr lang="en-US" dirty="0"/>
                  <a:t>The sample linear regression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can be recovered from the sample linear regression of </a:t>
                </a:r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on </a:t>
                </a:r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̌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acc>
                                    <m:accPr>
                                      <m:chr m:val="̌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̌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acc>
                                <m:accPr>
                                  <m:chr m:val="̌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̌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spcAft>
                    <a:spcPts val="600"/>
                  </a:spcAft>
                </a:pPr>
                <a:r>
                  <a:rPr lang="en-US" dirty="0"/>
                  <a:t>We made the assumption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̌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not perfectly linearly predictable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in sample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FD52E-FCC1-4E27-EB5E-0549D358FA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9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95397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Coefficient of D in OLS(y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/>
                  <a:t>D,W) is mathematically equivalent in samples to</a:t>
                </a:r>
                <a:br>
                  <a:rPr lang="en-US" sz="3600" dirty="0"/>
                </a:br>
                <a:br>
                  <a:rPr lang="en-US" sz="3600" dirty="0"/>
                </a:br>
                <a:r>
                  <a:rPr lang="en-US" sz="3600" dirty="0" err="1"/>
                  <a:t>yres</a:t>
                </a:r>
                <a:r>
                  <a:rPr lang="en-US" sz="3600" dirty="0"/>
                  <a:t> = y - OLS(y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/>
                  <a:t>W).predict(W)</a:t>
                </a:r>
                <a:br>
                  <a:rPr lang="en-US" sz="3600" dirty="0"/>
                </a:br>
                <a:r>
                  <a:rPr lang="en-US" sz="3600" dirty="0" err="1"/>
                  <a:t>Dres</a:t>
                </a:r>
                <a:r>
                  <a:rPr lang="en-US" sz="3600" dirty="0"/>
                  <a:t> = D - OLS(D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/>
                  <a:t>W).predict(W)</a:t>
                </a:r>
                <a:br>
                  <a:rPr lang="en-US" sz="3600" dirty="0"/>
                </a:br>
                <a:br>
                  <a:rPr lang="en-US" sz="3600" dirty="0"/>
                </a:br>
                <a:r>
                  <a:rPr lang="en-US" sz="3600" dirty="0"/>
                  <a:t>Coefficient of </a:t>
                </a:r>
                <a:r>
                  <a:rPr lang="en-US" sz="3600" dirty="0" err="1"/>
                  <a:t>Dres</a:t>
                </a:r>
                <a:r>
                  <a:rPr lang="en-US" sz="3600" dirty="0"/>
                  <a:t> in OLS(</a:t>
                </a:r>
                <a:r>
                  <a:rPr lang="en-US" sz="3600" dirty="0" err="1"/>
                  <a:t>yres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 err="1"/>
                  <a:t>Dres</a:t>
                </a:r>
                <a:r>
                  <a:rPr lang="en-US" sz="3600" dirty="0"/>
                  <a:t>)</a:t>
                </a:r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 b="-5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527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A291-466B-BE92-7660-53EA26012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Distribution and Confidence Intervals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90D84-120F-A690-8208-0DB0A5AB6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625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1780-929A-C935-AE03-1243460EC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0E4BAA-F6E6-27EA-6CEA-AAD523B10D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Under regularity conditions,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small, the estimation error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̌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̌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has no first-order effect on the asymptotic stochastic behavior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By application of LLN and CLT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limUpp>
                        <m:limUpp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lim>
                      </m:limUp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With asymptotic variance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same statement also holds with estimate of the variance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̌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̌"/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0E4BAA-F6E6-27EA-6CEA-AAD523B10D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C6003D7-BB32-7979-14EE-C081F0C0D3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94786" y="37675"/>
                <a:ext cx="4646024" cy="1767842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limUpp>
                      <m:limUppPr>
                        <m:ctrlPr>
                          <a:rPr lang="el-GR" sz="2400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~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lim>
                    </m:limUp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sz="2400" dirty="0"/>
                  <a:t> means that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marL="0" indent="0"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ℛ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0,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≈0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sz="2400" dirty="0"/>
                  <a:t> set of all hyper-rectangles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C6003D7-BB32-7979-14EE-C081F0C0D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786" y="37675"/>
                <a:ext cx="4646024" cy="176784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031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D7C81-3815-C010-BB75-F0574308F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2231B1-1570-185F-2757-C885080882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limUpp>
                      <m:limUpp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lim>
                    </m:limUpp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sup</m:t>
                            </m:r>
                          </m:e>
                          <m:lim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ℓ,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ℓ,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ℓ,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≈0</m:t>
                        </m:r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If we consider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/>
                  <a:t>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quantile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ℓ,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Equivalently,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dirty="0"/>
                  <a:t>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quantile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/>
                  <a:t> 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2231B1-1570-185F-2757-C885080882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457342-A209-9AE5-7644-CEAE667EBB1E}"/>
              </a:ext>
            </a:extLst>
          </p:cNvPr>
          <p:cNvSpPr/>
          <p:nvPr/>
        </p:nvSpPr>
        <p:spPr>
          <a:xfrm>
            <a:off x="8161867" y="4597399"/>
            <a:ext cx="1797921" cy="7958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BA9630-FA6C-0596-B24F-936017F3E771}"/>
              </a:ext>
            </a:extLst>
          </p:cNvPr>
          <p:cNvSpPr txBox="1"/>
          <p:nvPr/>
        </p:nvSpPr>
        <p:spPr>
          <a:xfrm>
            <a:off x="8301567" y="4277796"/>
            <a:ext cx="1604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Standard error</a:t>
            </a:r>
          </a:p>
        </p:txBody>
      </p:sp>
    </p:spTree>
    <p:extLst>
      <p:ext uri="{BB962C8B-B14F-4D97-AF65-F5344CB8AC3E}">
        <p14:creationId xmlns:p14="http://schemas.microsoft.com/office/powerpoint/2010/main" val="407242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If we want an interval that roughly contains the predictive effect with probability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600" dirty="0"/>
                  <a:t>, we can use</a:t>
                </a: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𝐶𝐼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lang="en-US" sz="3600" dirty="0"/>
                </a:b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̌"/>
                                          <m:ctrlP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̌"/>
                                              <m:ctrlPr>
                                                <a:rPr lang="en-US" sz="36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3600" i="1" dirty="0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  <a:br>
                  <a:rPr lang="en-US" sz="3600" dirty="0"/>
                </a:br>
                <a:r>
                  <a:rPr lang="en-US" sz="3600" dirty="0"/>
                  <a:t>e.g. for 95% confidence interval,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≈1.96</m:t>
                    </m:r>
                  </m:oMath>
                </a14:m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590" b="-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818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F84B1-E2AA-DA1F-A531-3C5916397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Wage Gap based on Sex Indicator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7E70F-E06D-7845-F009-61EC8B37BD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803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B176-13AB-FA3C-CA10-ED0FF3B49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 Covariate Adjustment for Effect Inference in Experiments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81CAD-029D-9A5E-FA51-5BE43C166C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29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7546E-F9A6-6316-D63C-D3655D2FF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408BB2-90B1-CB3C-6C84-9733DC3E05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Let’s switch our focus on solving a “predictive” problem</a:t>
                </a:r>
              </a:p>
              <a:p>
                <a:r>
                  <a:rPr lang="en-US" dirty="0"/>
                  <a:t>Simply want to predict an outcome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Having access to a vector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covariates/features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i="1" dirty="0"/>
                  <a:t>Convention: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(constant covariate)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408BB2-90B1-CB3C-6C84-9733DC3E05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116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010C2-FBF4-D315-9FD7-ECA6EEC0D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Co-variates for Precision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AD8F24-3CBE-F756-5F1C-0FD9EB7554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Even if we are only interested on ATE covariates can be valuable for precision</a:t>
                </a:r>
              </a:p>
              <a:p>
                <a:r>
                  <a:rPr lang="en-US" dirty="0"/>
                  <a:t>Suppose variance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large but can be explained largely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we can 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to remove all the explained variation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perform our ATE analysis on the remnant variation</a:t>
                </a:r>
              </a:p>
              <a:p>
                <a:r>
                  <a:rPr lang="en-US" dirty="0"/>
                  <a:t>This is oftentimes performed in practice via ordinary linear regression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on the vector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dirty="0"/>
                  <a:t> (after centering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AD8F24-3CBE-F756-5F1C-0FD9EB7554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76692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0C31-B83C-794F-817F-B72262E9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consistent?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29624-8094-FB0F-5B89-F13219EF98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the conditional expectation function (CEF) of the outcome is indeed linear,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note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Baseline outcome is coefficient associated with the intercept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Average effect is coefficient associated with treatment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29624-8094-FB0F-5B89-F13219EF98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67890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0C31-B83C-794F-817F-B72262E9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consistent? Beyond Linear CEF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29624-8094-FB0F-5B89-F13219EF98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By the BLP decomposition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;1;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Note that the quantity: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Also satisfies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;1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;1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;1</m:t>
                                  </m:r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;1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eqAr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29624-8094-FB0F-5B89-F13219EF98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D2AC6D8B-9BA9-CF60-65F6-44B92930E224}"/>
                  </a:ext>
                </a:extLst>
              </p:cNvPr>
              <p:cNvSpPr/>
              <p:nvPr/>
            </p:nvSpPr>
            <p:spPr>
              <a:xfrm>
                <a:off x="8868832" y="4790279"/>
                <a:ext cx="2874434" cy="609599"/>
              </a:xfrm>
              <a:prstGeom prst="wedgeRoundRectCallout">
                <a:avLst>
                  <a:gd name="adj1" fmla="val -55221"/>
                  <a:gd name="adj2" fmla="val -121461"/>
                  <a:gd name="adj3" fmla="val 16667"/>
                </a:avLst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by orthogonality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D2AC6D8B-9BA9-CF60-65F6-44B92930E2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8832" y="4790279"/>
                <a:ext cx="2874434" cy="609599"/>
              </a:xfrm>
              <a:prstGeom prst="wedgeRoundRectCallout">
                <a:avLst>
                  <a:gd name="adj1" fmla="val -55221"/>
                  <a:gd name="adj2" fmla="val -121461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with Corners Rounded 4">
                <a:extLst>
                  <a:ext uri="{FF2B5EF4-FFF2-40B4-BE49-F238E27FC236}">
                    <a16:creationId xmlns:a16="http://schemas.microsoft.com/office/drawing/2014/main" id="{072CA502-86C4-3D2E-BF69-AD5D7DC1F4F9}"/>
                  </a:ext>
                </a:extLst>
              </p:cNvPr>
              <p:cNvSpPr/>
              <p:nvPr/>
            </p:nvSpPr>
            <p:spPr>
              <a:xfrm>
                <a:off x="4279899" y="5770033"/>
                <a:ext cx="2535768" cy="609599"/>
              </a:xfrm>
              <a:prstGeom prst="wedgeRoundRectCallout">
                <a:avLst>
                  <a:gd name="adj1" fmla="val 29650"/>
                  <a:gd name="adj2" fmla="val -190212"/>
                  <a:gd name="adj3" fmla="val 16667"/>
                </a:avLst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By independence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Speech Bubble: Rectangle with Corners Rounded 4">
                <a:extLst>
                  <a:ext uri="{FF2B5EF4-FFF2-40B4-BE49-F238E27FC236}">
                    <a16:creationId xmlns:a16="http://schemas.microsoft.com/office/drawing/2014/main" id="{072CA502-86C4-3D2E-BF69-AD5D7DC1F4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899" y="5770033"/>
                <a:ext cx="2535768" cy="609599"/>
              </a:xfrm>
              <a:prstGeom prst="wedgeRoundRectCallout">
                <a:avLst>
                  <a:gd name="adj1" fmla="val 29650"/>
                  <a:gd name="adj2" fmla="val -190212"/>
                  <a:gd name="adj3" fmla="val 16667"/>
                </a:avLst>
              </a:prstGeom>
              <a:blipFill>
                <a:blip r:embed="rId4"/>
                <a:stretch>
                  <a:fillRect b="-6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with Corners Rounded 5">
                <a:extLst>
                  <a:ext uri="{FF2B5EF4-FFF2-40B4-BE49-F238E27FC236}">
                    <a16:creationId xmlns:a16="http://schemas.microsoft.com/office/drawing/2014/main" id="{859041BB-0A47-C65B-85AF-A0EAD1EBEEC5}"/>
                  </a:ext>
                </a:extLst>
              </p:cNvPr>
              <p:cNvSpPr/>
              <p:nvPr/>
            </p:nvSpPr>
            <p:spPr>
              <a:xfrm>
                <a:off x="7319431" y="5955906"/>
                <a:ext cx="3369735" cy="609599"/>
              </a:xfrm>
              <a:prstGeom prst="wedgeRoundRectCallout">
                <a:avLst>
                  <a:gd name="adj1" fmla="val -22604"/>
                  <a:gd name="adj2" fmla="val -254795"/>
                  <a:gd name="adj3" fmla="val 16667"/>
                </a:avLst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(de-</a:t>
                </a:r>
                <a:r>
                  <a:rPr lang="en-US" dirty="0" err="1"/>
                  <a:t>meaned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6" name="Speech Bubble: Rectangle with Corners Rounded 5">
                <a:extLst>
                  <a:ext uri="{FF2B5EF4-FFF2-40B4-BE49-F238E27FC236}">
                    <a16:creationId xmlns:a16="http://schemas.microsoft.com/office/drawing/2014/main" id="{859041BB-0A47-C65B-85AF-A0EAD1EBEE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9431" y="5955906"/>
                <a:ext cx="3369735" cy="609599"/>
              </a:xfrm>
              <a:prstGeom prst="wedgeRoundRectCallout">
                <a:avLst>
                  <a:gd name="adj1" fmla="val -22604"/>
                  <a:gd name="adj2" fmla="val -254795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13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0C31-B83C-794F-817F-B72262E9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consistent? Beyond Linear CEF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29624-8094-FB0F-5B89-F13219EF98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99233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By the BLP decomposition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using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,1,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;1;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So we can write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;1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Thus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solve the Normal Equations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1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are the BLP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using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Coefficients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are identical to the two means estimate and consistent for 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29624-8094-FB0F-5B89-F13219EF98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99233" cy="4351338"/>
              </a:xfrm>
              <a:blipFill>
                <a:blip r:embed="rId2"/>
                <a:stretch>
                  <a:fillRect l="-734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405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07F8-5C1B-44A2-F3E0-1AD19BC32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91" y="1045619"/>
            <a:ext cx="9585306" cy="42407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The coefficient associated with treatment D in OLS with co-variate adjustment is always consistent for the treatment effect, when run on data from a randomized experiment, as-long-as covariates are de-</a:t>
            </a:r>
            <a:r>
              <a:rPr lang="en-US" sz="3600" dirty="0" err="1"/>
              <a:t>meaned</a:t>
            </a:r>
            <a:r>
              <a:rPr lang="en-US" sz="3600" dirty="0"/>
              <a:t>. The true relationship of outcome with covariates does not need to be linear.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430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0087F-248C-F30A-A3A3-B421E552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Modelling: Mean Squared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E22DFD-9B74-3D39-7AB3-F4E91A2C0C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Want to construct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that “predicts”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a new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comes from the same data generating process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is our “best guess” for the corresponding outcome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Goal: minimize Expected or </a:t>
                </a:r>
                <a:r>
                  <a:rPr lang="en-US" b="1" dirty="0"/>
                  <a:t>Mean Squared Error</a:t>
                </a:r>
                <a:r>
                  <a:rPr lang="en-US" dirty="0"/>
                  <a:t> (MSE)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E22DFD-9B74-3D39-7AB3-F4E91A2C0C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637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A24D9-C583-5AD8-3D4C-CDD041327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Predictive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872077-3C14-B252-D6E0-F2B3F7A38B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17158"/>
                <a:ext cx="10727267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2000" dirty="0"/>
                  <a:t>Goal: minimize Expected or Mean Squared Error (MSE)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lim>
                          </m:limLow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was allowed to take any “shape” then best function is the Conditional Expectation Function (CEF)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Simple intuitive proof: </a:t>
                </a:r>
                <a:r>
                  <a:rPr lang="en-US" sz="2000" b="1" dirty="0"/>
                  <a:t>Variance Decomposition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eqAr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872077-3C14-B252-D6E0-F2B3F7A38B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17158"/>
                <a:ext cx="10727267" cy="4351338"/>
              </a:xfrm>
              <a:blipFill>
                <a:blip r:embed="rId2"/>
                <a:stretch>
                  <a:fillRect l="-39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D1B1E991-C5CB-8C05-585A-4E3CC6273F0A}"/>
                  </a:ext>
                </a:extLst>
              </p:cNvPr>
              <p:cNvSpPr/>
              <p:nvPr/>
            </p:nvSpPr>
            <p:spPr>
              <a:xfrm>
                <a:off x="7264400" y="5439829"/>
                <a:ext cx="4927600" cy="652468"/>
              </a:xfrm>
              <a:prstGeom prst="wedgeRoundRectCallout">
                <a:avLst>
                  <a:gd name="adj1" fmla="val -21287"/>
                  <a:gd name="adj2" fmla="val -88474"/>
                  <a:gd name="adj3" fmla="val 16667"/>
                </a:avLst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Tower Law of Expectations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𝑈h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D1B1E991-C5CB-8C05-585A-4E3CC6273F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400" y="5439829"/>
                <a:ext cx="4927600" cy="652468"/>
              </a:xfrm>
              <a:prstGeom prst="wedgeRoundRectCallout">
                <a:avLst>
                  <a:gd name="adj1" fmla="val -21287"/>
                  <a:gd name="adj2" fmla="val -88474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0DCE1B16-6396-2211-5D98-E264BBD948F8}"/>
                  </a:ext>
                </a:extLst>
              </p:cNvPr>
              <p:cNvSpPr/>
              <p:nvPr/>
            </p:nvSpPr>
            <p:spPr>
              <a:xfrm>
                <a:off x="1109133" y="6206066"/>
                <a:ext cx="3598334" cy="609600"/>
              </a:xfrm>
              <a:prstGeom prst="wedgeRoundRectCallout">
                <a:avLst>
                  <a:gd name="adj1" fmla="val 24038"/>
                  <a:gd name="adj2" fmla="val -143682"/>
                  <a:gd name="adj3" fmla="val 16667"/>
                </a:avLst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Does not depend on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we choose</a:t>
                </a:r>
              </a:p>
            </p:txBody>
          </p:sp>
        </mc:Choice>
        <mc:Fallback xmlns=""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0DCE1B16-6396-2211-5D98-E264BBD948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133" y="6206066"/>
                <a:ext cx="3598334" cy="609600"/>
              </a:xfrm>
              <a:prstGeom prst="wedgeRoundRectCallout">
                <a:avLst>
                  <a:gd name="adj1" fmla="val 24038"/>
                  <a:gd name="adj2" fmla="val -143682"/>
                  <a:gd name="adj3" fmla="val 16667"/>
                </a:avLst>
              </a:prstGeom>
              <a:blipFill>
                <a:blip r:embed="rId4"/>
                <a:stretch>
                  <a:fillRect b="-9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with Corners Rounded 7">
                <a:extLst>
                  <a:ext uri="{FF2B5EF4-FFF2-40B4-BE49-F238E27FC236}">
                    <a16:creationId xmlns:a16="http://schemas.microsoft.com/office/drawing/2014/main" id="{B6B752F4-1A24-3EDF-F822-E1C47E5639DB}"/>
                  </a:ext>
                </a:extLst>
              </p:cNvPr>
              <p:cNvSpPr/>
              <p:nvPr/>
            </p:nvSpPr>
            <p:spPr>
              <a:xfrm>
                <a:off x="5215466" y="6206066"/>
                <a:ext cx="3598334" cy="609599"/>
              </a:xfrm>
              <a:prstGeom prst="wedgeRoundRectCallout">
                <a:avLst>
                  <a:gd name="adj1" fmla="val -25844"/>
                  <a:gd name="adj2" fmla="val -139516"/>
                  <a:gd name="adj3" fmla="val 16667"/>
                </a:avLst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Is non-negative and takes value zero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Speech Bubble: Rectangle with Corners Rounded 7">
                <a:extLst>
                  <a:ext uri="{FF2B5EF4-FFF2-40B4-BE49-F238E27FC236}">
                    <a16:creationId xmlns:a16="http://schemas.microsoft.com/office/drawing/2014/main" id="{B6B752F4-1A24-3EDF-F822-E1C47E5639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466" y="6206066"/>
                <a:ext cx="3598334" cy="609599"/>
              </a:xfrm>
              <a:prstGeom prst="wedgeRoundRectCallout">
                <a:avLst>
                  <a:gd name="adj1" fmla="val -25844"/>
                  <a:gd name="adj2" fmla="val -139516"/>
                  <a:gd name="adj3" fmla="val 16667"/>
                </a:avLst>
              </a:prstGeom>
              <a:blipFill>
                <a:blip r:embed="rId5"/>
                <a:stretch>
                  <a:fillRect b="-9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759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5066-BEB3-847E-D5EF-4AA6DC22D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Linear Prediction (BLP)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A5EAAD-2F6F-72AC-58DD-927EFFC95B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Let’s simplify things and just look at the best linear prediction</a:t>
                </a:r>
              </a:p>
              <a:p>
                <a:r>
                  <a:rPr lang="en-US" dirty="0"/>
                  <a:t>Find a linear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That minimizes the MSE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call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the </a:t>
                </a:r>
                <a:r>
                  <a:rPr lang="en-US" b="1" dirty="0"/>
                  <a:t>Best Linear Predictor (BLP)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A5EAAD-2F6F-72AC-58DD-927EFFC95B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284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5066-BEB3-847E-D5EF-4AA6DC22D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Linear Prediction (BLP)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A5EAAD-2F6F-72AC-58DD-927EFFC95B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BLP minimizes the MSE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Since by the variance decomposition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First part does not depend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. The BLP minimizes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The BLP is the </a:t>
                </a:r>
                <a:r>
                  <a:rPr lang="en-US" b="1" dirty="0"/>
                  <a:t>best linear approximation of the CEF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A5EAAD-2F6F-72AC-58DD-927EFFC95B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62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2375</TotalTime>
  <Words>2983</Words>
  <Application>Microsoft Office PowerPoint</Application>
  <PresentationFormat>Widescreen</PresentationFormat>
  <Paragraphs>338</Paragraphs>
  <Slides>54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MS&amp;E 228: Inference in Linear Models</vt:lpstr>
      <vt:lpstr>PowerPoint Presentation</vt:lpstr>
      <vt:lpstr>PowerPoint Presentation</vt:lpstr>
      <vt:lpstr>Linear Regression and the Best Linear Prediction (BLP) Problem</vt:lpstr>
      <vt:lpstr>Predictive Modelling</vt:lpstr>
      <vt:lpstr>Predictive Modelling: Mean Squared Error</vt:lpstr>
      <vt:lpstr>Best Predictive Model</vt:lpstr>
      <vt:lpstr>Best Linear Prediction (BLP) Problem</vt:lpstr>
      <vt:lpstr>Best Linear Prediction (BLP) Problem</vt:lpstr>
      <vt:lpstr>Solving for the BLP</vt:lpstr>
      <vt:lpstr>Numerical Example</vt:lpstr>
      <vt:lpstr>Decomposition of Y</vt:lpstr>
      <vt:lpstr>Numerical Example</vt:lpstr>
      <vt:lpstr>Even if the relationship between outcome Y and covariates X is non-linear, we can always write: Y=β^′ X+ϵ,  E[ϵX]=0 The function β^′ X is the Best Linear Predictor (BLP) or equivalently the best linear approximation to the Conditional Expectation Function (CEF) E[Y│X]</vt:lpstr>
      <vt:lpstr>Finite Sample Estimation</vt:lpstr>
      <vt:lpstr>BLP in Sample</vt:lpstr>
      <vt:lpstr>BLP in Sample: Ordinary Least Squares (OLS)</vt:lpstr>
      <vt:lpstr>Sample Normal Equations</vt:lpstr>
      <vt:lpstr>Even if the relationship between outcome Y and covariates X is non-linear, we can always write: Y_i=β ̂^′ X_i+ϵ ̂_i,  E_n [ϵ ̂X]=0 The function β ̂^′ X is the Best Linear Predictor in sample and β ̂ are the sample regression coefficients</vt:lpstr>
      <vt:lpstr>How Good is OLS in Recovering BLP</vt:lpstr>
      <vt:lpstr>Approximation of BLP by OLS</vt:lpstr>
      <vt:lpstr>You should expect OLS to produce accurate predictions in the worst-case if the number of variables is small compared to number of samples.  Its predictions converge to the predictions of the BLP in the population</vt:lpstr>
      <vt:lpstr>Interpretable Performance Measures via  Analysis of Variance (ANOVA)</vt:lpstr>
      <vt:lpstr>Analysis of Variance (ANOVA)</vt:lpstr>
      <vt:lpstr>Analysis of Variance (ANOVA)</vt:lpstr>
      <vt:lpstr>Performance Evaluation</vt:lpstr>
      <vt:lpstr>In Sample R-squared and MSE</vt:lpstr>
      <vt:lpstr>When are these good proxies?</vt:lpstr>
      <vt:lpstr>Overfitting: p/n large</vt:lpstr>
      <vt:lpstr>An Improvement: Adjusted Measures</vt:lpstr>
      <vt:lpstr>Sample Splitting: Reliable Performance Measure</vt:lpstr>
      <vt:lpstr>Stratification</vt:lpstr>
      <vt:lpstr>Almost always measure predictive performance of your estimated model on a held-out sample</vt:lpstr>
      <vt:lpstr>Inference on Predictive Effects</vt:lpstr>
      <vt:lpstr>Predictive Effect</vt:lpstr>
      <vt:lpstr>Partialling-Out</vt:lpstr>
      <vt:lpstr>Understanding β_1</vt:lpstr>
      <vt:lpstr>Linearity of Partialling-Out</vt:lpstr>
      <vt:lpstr>Some Magic</vt:lpstr>
      <vt:lpstr>Frisch-Waugh-Lovell (FWL) Theorem! </vt:lpstr>
      <vt:lpstr>Predictive effect β_1  of target variable is the coefficient in a simple one variable regression   (■8("part of outcome" @"un-explained by other" ))~(■8("part of target" @"un-explained by other" ))</vt:lpstr>
      <vt:lpstr>FWL in Sample: Exact same arguments can be repeated in sample</vt:lpstr>
      <vt:lpstr>Coefficient of D in OLS(y∼D,W) is mathematically equivalent in samples to  yres = y - OLS(y∼W).predict(W) Dres = D - OLS(D∼W).predict(W)  Coefficient of Dres in OLS(yres∼Dres)</vt:lpstr>
      <vt:lpstr>Asymptotic Distribution and Confidence Intervals</vt:lpstr>
      <vt:lpstr>Adaptive Inference</vt:lpstr>
      <vt:lpstr>Confidence Interval</vt:lpstr>
      <vt:lpstr>If we want an interval that roughly contains the predictive effect with probability α, we can use CI(α)≔[β ̂_1-z_(1-α/2) σ ̂_n,β ̂_1+z_(1-α/2) σ ̂_n ]  σ ̂_n≔1/√n √((E_n [ϵ ̂^2 D ̌^2 ])/(E_n [D ̌^2 ]^2 )) e.g. for 95% confidence interval, z_(1-a/2)≈1.96</vt:lpstr>
      <vt:lpstr>Example: Wage Gap based on Sex Indicator</vt:lpstr>
      <vt:lpstr>Revisit Covariate Adjustment for Effect Inference in Experiments</vt:lpstr>
      <vt:lpstr>Co-variates for Precision</vt:lpstr>
      <vt:lpstr>Is this consistent?</vt:lpstr>
      <vt:lpstr>Is this consistent? Beyond Linear CEF</vt:lpstr>
      <vt:lpstr>Is this consistent? Beyond Linear CEF</vt:lpstr>
      <vt:lpstr>The coefficient associated with treatment D in OLS with co-variate adjustment is always consistent for the treatment effect, when run on data from a randomized experiment, as-long-as covariates are de-meaned. The true relationship of outcome with covariates does not need to be linear.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MS&amp;E 228: Inference in Linear Models</dc:title>
  <dc:creator>Vasilis Syrgkanis</dc:creator>
  <cp:lastModifiedBy>Vasilis Syrgkanis</cp:lastModifiedBy>
  <cp:revision>135</cp:revision>
  <dcterms:created xsi:type="dcterms:W3CDTF">2023-01-16T03:53:17Z</dcterms:created>
  <dcterms:modified xsi:type="dcterms:W3CDTF">2024-01-16T20:42:59Z</dcterms:modified>
</cp:coreProperties>
</file>