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412" r:id="rId4"/>
    <p:sldId id="2387" r:id="rId5"/>
    <p:sldId id="2369" r:id="rId6"/>
    <p:sldId id="2390" r:id="rId7"/>
    <p:sldId id="2371" r:id="rId8"/>
    <p:sldId id="2413" r:id="rId9"/>
    <p:sldId id="2414" r:id="rId10"/>
    <p:sldId id="2415" r:id="rId11"/>
    <p:sldId id="2416" r:id="rId12"/>
    <p:sldId id="2418" r:id="rId13"/>
    <p:sldId id="2417" r:id="rId14"/>
    <p:sldId id="2420" r:id="rId15"/>
    <p:sldId id="2423" r:id="rId16"/>
    <p:sldId id="2419" r:id="rId17"/>
    <p:sldId id="2424" r:id="rId18"/>
    <p:sldId id="2425" r:id="rId19"/>
    <p:sldId id="2426" r:id="rId20"/>
    <p:sldId id="2391" r:id="rId21"/>
    <p:sldId id="2428" r:id="rId22"/>
    <p:sldId id="2430" r:id="rId23"/>
    <p:sldId id="2431" r:id="rId24"/>
    <p:sldId id="2432" r:id="rId25"/>
    <p:sldId id="2433" r:id="rId26"/>
    <p:sldId id="2434" r:id="rId27"/>
    <p:sldId id="2439" r:id="rId28"/>
    <p:sldId id="2440" r:id="rId29"/>
    <p:sldId id="2441" r:id="rId30"/>
    <p:sldId id="2435" r:id="rId31"/>
    <p:sldId id="2436" r:id="rId32"/>
    <p:sldId id="2437" r:id="rId33"/>
    <p:sldId id="2442" r:id="rId34"/>
    <p:sldId id="2443" r:id="rId35"/>
    <p:sldId id="2444" r:id="rId36"/>
    <p:sldId id="2452" r:id="rId37"/>
    <p:sldId id="2438" r:id="rId38"/>
    <p:sldId id="2445" r:id="rId39"/>
    <p:sldId id="2446" r:id="rId40"/>
    <p:sldId id="2447" r:id="rId41"/>
    <p:sldId id="2448" r:id="rId42"/>
    <p:sldId id="2449" r:id="rId43"/>
    <p:sldId id="2451" r:id="rId44"/>
    <p:sldId id="245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066FB8-82C7-350A-197C-8E5DF0835C64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5402397" y="4429345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/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20A60-594F-988C-6164-F02F23415BA1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H="1" flipV="1">
            <a:off x="7212854" y="6034548"/>
            <a:ext cx="3781" cy="256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/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/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88AF2B-54C5-CA79-67B6-10FDEC4693EC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4125841" y="5623151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5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9C1201-97ED-99C4-CA01-050A371D5DFB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298058-D356-64B9-87E4-3E3AD1FDFD59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E5F2C3-61AD-0CE8-465B-C64E5EF528F9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F0A788-3B23-ADC7-1CDB-B2BE0C4EAC1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756E46-2EB3-593D-C578-DA5D006EB5A9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5BFCAB3-58B2-FFDA-271B-94E479BA73F4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3609A-CB12-C365-B83E-D5353068945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D1813E-F56F-3BFA-8CE1-2B5B28745874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EDA7C2-52FD-8FAD-C7DF-49B2D8CFF621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557254-5D22-B7A0-55F9-F854FA0C7F3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895C8C-E760-60F1-4EE4-EBDC631EE0E7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D894B6-9C79-ED1C-17C3-6A5259B5412A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6D2C1E-D316-5951-36B4-42BC56CDB90C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A05E45-445A-2796-F528-25CBB19A3ED2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  <a:p>
                <a:r>
                  <a:rPr lang="en-US" dirty="0"/>
                  <a:t>A TSEM is simply a statistical “generative” model that determines a distribution over observed random variables (*c.f. Neural-Causal Models in further reading)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E8B8DD-EC15-6380-40D7-50B0E2CC59EF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BD8569-1ECB-16CF-EF43-4C9764CC813E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ED129-74C6-DBB6-8730-3A188336A2DA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1D46D8-8D6C-3334-30A5-165923A3AF8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F5F6FE-442B-0748-5CB8-6B86F55484F0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FB96E2-09A0-356D-C88C-C53CDBD1B2C5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95460E-C310-5151-24E1-CA3057A4109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5D1CF1-819C-478B-8745-9CC73B558DBA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38149-F9F9-17A3-B2EF-AB7B1522EDCF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72A8D4-27C8-185C-4AE7-227B1E754E51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3354F-E873-7829-DBD7-70DAE4DC83D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CFC1D5-C05A-4A58-500D-7D924345836A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750727-F9DD-15E6-1463-8F5A6A6030AA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5AC745-57EB-8C1C-E78B-804DE4BC841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2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TSEM is “structural” in that it is endowed with the following properties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Made up of a collection of stochastic potential outcome processes indexed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Exogeneity: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“shock” variables generated outside of the model</a:t>
                </a:r>
              </a:p>
              <a:p>
                <a:r>
                  <a:rPr lang="en-US" b="1" dirty="0"/>
                  <a:t>Consistency:</a:t>
                </a:r>
                <a:r>
                  <a:rPr lang="en-US" dirty="0"/>
                  <a:t> endogenous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generated by recursive substitutions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Invariance:</a:t>
                </a:r>
                <a:r>
                  <a:rPr lang="en-US" dirty="0"/>
                  <a:t> structure remains invariant to changes of distributions of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  <a:blipFill>
                <a:blip r:embed="rId2"/>
                <a:stretch>
                  <a:fillRect l="-7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6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B047-C9A2-C733-9EA0-1C020976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(for simplicity) binary treatments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Suppose that potential outcomes are generated </a:t>
                </a:r>
                <a:r>
                  <a:rPr lang="en-US" dirty="0" err="1"/>
                  <a:t>wlog</a:t>
                </a:r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equivalent to a SEM where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7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D76-CAAE-26D3-24A9-1C3E016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Structural 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FC65-84AD-9B1B-434F-0790AE3A2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98D-5FF4-10D3-C1F9-A0F5EC8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it’s as if we’re altering the graph and SEM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remnant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, which is exogenous</a:t>
                </a:r>
              </a:p>
              <a:p>
                <a:r>
                  <a:rPr lang="en-US" dirty="0"/>
                  <a:t>As if driven by a randomized trial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19FBDA-34FA-8B66-1A04-B06063989B7E}"/>
                  </a:ext>
                </a:extLst>
              </p:cNvPr>
              <p:cNvSpPr/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19FBDA-34FA-8B66-1A04-B06063989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6A826B-9BEB-3F39-AF04-1EDFBEEBAA71}"/>
                  </a:ext>
                </a:extLst>
              </p:cNvPr>
              <p:cNvSpPr/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6A826B-9BEB-3F39-AF04-1EDFBEEBA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2EED5-8C5F-4BC3-CEA4-62FECD08833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3538" y="617348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A6F225-3F38-AFFD-B05D-6AAB1556408F}"/>
                  </a:ext>
                </a:extLst>
              </p:cNvPr>
              <p:cNvSpPr/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A6F225-3F38-AFFD-B05D-6AAB15564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F6FC60-10A3-BF86-8242-BC6460C65FAC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6420086" y="523726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89CDC-7772-674D-CFFA-7944A90CD3C9}"/>
              </a:ext>
            </a:extLst>
          </p:cNvPr>
          <p:cNvCxnSpPr>
            <a:stCxn id="4" idx="7"/>
            <a:endCxn id="7" idx="3"/>
          </p:cNvCxnSpPr>
          <p:nvPr/>
        </p:nvCxnSpPr>
        <p:spPr>
          <a:xfrm flipV="1">
            <a:off x="5175123" y="523726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42692-13D2-C8C0-01F3-CF45AC48EDA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402397" y="4979677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AD49A23-D497-93C9-8128-5B84991BD958}"/>
                  </a:ext>
                </a:extLst>
              </p:cNvPr>
              <p:cNvSpPr/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AD49A23-D497-93C9-8128-5B84991BD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5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98D-5FF4-10D3-C1F9-A0F5EC8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it’s as if we’re altering the graph and SEM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remnant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, which is exogenous</a:t>
                </a:r>
              </a:p>
              <a:p>
                <a:r>
                  <a:rPr lang="en-US" dirty="0"/>
                  <a:t>As if driven by a randomized trial process</a:t>
                </a:r>
              </a:p>
              <a:p>
                <a:r>
                  <a:rPr lang="en-US" dirty="0"/>
                  <a:t>If we further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we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A1B935-4B71-2E40-78BA-B7375177E1CF}"/>
                  </a:ext>
                </a:extLst>
              </p:cNvPr>
              <p:cNvSpPr/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A1B935-4B71-2E40-78BA-B7375177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745EB4-B0F9-887F-123A-848C57894891}"/>
                  </a:ext>
                </a:extLst>
              </p:cNvPr>
              <p:cNvSpPr/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745EB4-B0F9-887F-123A-848C57894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E0F34-13D8-5049-BEB2-F8D34E28399C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283538" y="617348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C591FC0-D2C7-DCE5-D773-F4FFE92E401A}"/>
                  </a:ext>
                </a:extLst>
              </p:cNvPr>
              <p:cNvSpPr/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C591FC0-D2C7-DCE5-D773-F4FFE92E4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792FA-936B-E69A-D807-E04CDD5A866A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6420086" y="523726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07897E-5E41-99BA-6CF8-46D577A46FD3}"/>
              </a:ext>
            </a:extLst>
          </p:cNvPr>
          <p:cNvCxnSpPr>
            <a:stCxn id="12" idx="7"/>
            <a:endCxn id="15" idx="3"/>
          </p:cNvCxnSpPr>
          <p:nvPr/>
        </p:nvCxnSpPr>
        <p:spPr>
          <a:xfrm flipV="1">
            <a:off x="5175123" y="523726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E755C-2242-0DEA-A2F8-BAADDA0F7472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402397" y="4979677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B12B2C-C111-7C60-02E9-302F17EB0FAD}"/>
                  </a:ext>
                </a:extLst>
              </p:cNvPr>
              <p:cNvSpPr/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B12B2C-C111-7C60-02E9-302F17EB0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95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C269-6FCA-70B5-A1BF-197F5FB7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D1B8D-3906-D22A-1B95-B025AE56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conditional expectation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recovers the conditional average structural response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Average structural response = Expected outcome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are exogenously set (outside of the model) to take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It is useful for generating counterfactual predictions; what “would happen on average if” we intervene and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For TSEM: counterfactual predictions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predictions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D1B8D-3906-D22A-1B95-B025AE56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8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7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0F5-2811-50C9-78C3-9629DC5C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Re-stated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B5A90-65C0-C64F-B293-A13C55A62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TSEM, the conditional average structural causal effect coincides with the conditional average predictive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Left hand side is a structural hypothetical quantity: what would happen if we intervene and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 hand side is a statistical quantity that can be calculated from observed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Identification:</a:t>
                </a:r>
                <a:r>
                  <a:rPr lang="en-US" dirty="0"/>
                  <a:t> Mapping of “structural hypothetical quantities” to “measurable quantities” from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B5A90-65C0-C64F-B293-A13C55A62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8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6A58-AFB4-4536-4AA3-724B778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the Language of Interventions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F1C3-AAB9-2DE2-2865-4FE262A44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Do Interventions: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/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258370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112C-7FB0-8799-5CB2-15E8E8D9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Do-interventions is only one way of defining counterfactuals</a:t>
            </a:r>
          </a:p>
          <a:p>
            <a:r>
              <a:rPr lang="en-US" dirty="0"/>
              <a:t>We can define any type of counterfactual by simply changing one of the equations to something else</a:t>
            </a:r>
          </a:p>
          <a:p>
            <a:r>
              <a:rPr lang="en-US" dirty="0"/>
              <a:t>Wright in his seminal work in ‘28 defined an intervention where the demand equation was replaced by another one that reflects a tax hike</a:t>
            </a:r>
          </a:p>
          <a:p>
            <a:r>
              <a:rPr lang="en-US" dirty="0"/>
              <a:t>We can also define “soft-interventions”: increase price by 10% of its current value</a:t>
            </a:r>
          </a:p>
          <a:p>
            <a:r>
              <a:rPr lang="en-US" dirty="0"/>
              <a:t>Another useful variant of do-interventions does not replace the treatment equation are “fix”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22432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Fix Interventions: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9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Interventions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fix intervention is a form of “localized” do intervention</a:t>
                </a:r>
              </a:p>
              <a:p>
                <a:endParaRPr lang="en-US" dirty="0"/>
              </a:p>
              <a:p>
                <a:r>
                  <a:rPr lang="en-US" dirty="0"/>
                  <a:t>We are only fixing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structural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random variables generated by the fix intervention are the triplets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intervention does not affect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equations nor the distribution of the exogenous shock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in the outcome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89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A93-A049-5F90-6DA3-5F0308BA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World Intervention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454" y="6005090"/>
            <a:ext cx="5157787" cy="823912"/>
          </a:xfrm>
        </p:spPr>
        <p:txBody>
          <a:bodyPr>
            <a:normAutofit/>
          </a:bodyPr>
          <a:lstStyle/>
          <a:p>
            <a:r>
              <a:rPr lang="en-US" b="0" dirty="0"/>
              <a:t>Single World Intervention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</p:spPr>
            <p:txBody>
              <a:bodyPr/>
              <a:lstStyle/>
              <a:p>
                <a:r>
                  <a:rPr lang="en-US" dirty="0"/>
                  <a:t>The graphs that represent the generative model under a fix intervention</a:t>
                </a:r>
              </a:p>
              <a:p>
                <a:endParaRPr lang="en-US" dirty="0"/>
              </a:p>
              <a:p>
                <a:r>
                  <a:rPr lang="en-US" dirty="0"/>
                  <a:t>Easy to verify visually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do identification based  on conditional </a:t>
                </a:r>
                <a:r>
                  <a:rPr lang="en-US" dirty="0" err="1"/>
                  <a:t>ignorability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  <a:blipFill>
                <a:blip r:embed="rId2"/>
                <a:stretch>
                  <a:fillRect l="-2128" t="-2534" r="-1891" b="-3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3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1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9112-D7FF-F6D4-9730-9277365F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 Implications of a DAG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4E690-AFD7-0898-0A73-BD2DFCA9C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D-Separation and Conditional Independence</a:t>
            </a:r>
          </a:p>
        </p:txBody>
      </p:sp>
    </p:spTree>
    <p:extLst>
      <p:ext uri="{BB962C8B-B14F-4D97-AF65-F5344CB8AC3E}">
        <p14:creationId xmlns:p14="http://schemas.microsoft.com/office/powerpoint/2010/main" val="395607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94C6-844E-754C-C1BB-956983ED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Encode Factorization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152AA-B3B9-62A9-85CB-715E8C2C2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369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implies factorization of the probability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repeated application of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graph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Further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independence: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152AA-B3B9-62A9-85CB-715E8C2C2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36933" cy="4351338"/>
              </a:xfrm>
              <a:blipFill>
                <a:blip r:embed="rId2"/>
                <a:stretch>
                  <a:fillRect l="-143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6CC01F-7CDD-F847-7E9E-167C20B3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404" y="2942893"/>
            <a:ext cx="2200388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7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B900-59A2-2D32-0C94-1593E459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7EC4A-59E7-74C6-692F-EB1238CAB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DAG, we can write the ASEM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the corresponding structural response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potential values of the parent nodes that index the stochastic potential outcome processes</a:t>
                </a:r>
              </a:p>
              <a:p>
                <a:r>
                  <a:rPr lang="en-US" dirty="0"/>
                  <a:t>Consistency: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generated by generating the shocks and then solving repeatedly the structural response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7EC4A-59E7-74C6-692F-EB1238CAB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13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346F-2A70-6347-08E5-BED44CB9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DAGs and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822D-0FB4-BC10-1534-AFA245C28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law factorizes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822D-0FB4-BC10-1534-AFA245C28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8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E1489-0098-EF6F-266D-EEBCD275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DAGs Encode Conditional Independencies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F6B0-0DA7-6D08-BB94-0CA377A60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Any 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conditional on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they are D(</a:t>
                </a:r>
                <a:r>
                  <a:rPr lang="en-US" dirty="0" err="1"/>
                  <a:t>irected</a:t>
                </a:r>
                <a:r>
                  <a:rPr lang="en-US" dirty="0"/>
                  <a:t>)-separated in the graph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 to define the concept of D-separation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F6B0-0DA7-6D08-BB94-0CA377A60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21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BCD0-1A76-88CB-C641-D14BAB18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48A0-24CE-14A3-8E4D-41E6391F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a graph is blocked by a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or a fork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collider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neither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nor its descendants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48A0-24CE-14A3-8E4D-41E6391F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EBD03C-6E14-83C1-959F-756D3717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9" y="4143871"/>
            <a:ext cx="2429000" cy="122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2059D-635B-989A-7B9F-47567B75B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05" y="4220785"/>
            <a:ext cx="2362321" cy="1219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558CD-FE65-BAA1-9DCB-4A897BDC6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457" y="3914656"/>
            <a:ext cx="2628064" cy="2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4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EA9C-563B-9206-A441-085E1D30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3196D-D2B6-62E7-6D8D-4B0DC0D38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D-separated by s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blocks all paths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denote it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pc="-80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3196D-D2B6-62E7-6D8D-4B0DC0D38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7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C6280-F0B7-7804-3669-2DEAC9B4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D-separation implies conditional independency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74786-FCE2-AFBA-D76A-510082FE9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Verma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Pearl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88)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74786-FCE2-AFBA-D76A-510082FE9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12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26C-DA8E-F217-E1FB-39BFAB10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factorization property and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2488D3-D8E7-C901-71DE-481691AE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78" y="3020168"/>
            <a:ext cx="3105310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36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26C-DA8E-F217-E1FB-39BFAB10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By factorization property and Bayes rule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had included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eqAr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cannot write it as the product of two functions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991028-5C0E-21CD-94EB-3EA42045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288" y="3844541"/>
            <a:ext cx="3294546" cy="23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5D29-E568-B3E1-C324-E9AF6FF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the Main Theorem!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146E-C084-7912-6D4D-2D0473619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1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A3A-EAF3-BC6A-4A8E-ECB0CF7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called ancestral if all ancestors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Removing all nodes outside of an ancestral set and looking at the resulting graph and ASEM, the probability law is the same as the probability law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original graph (exercise)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5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D-separated from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a set of nodes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is the set of all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9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has a parent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 remainder.</a:t>
                </a:r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 the “language” of Directed Acyclic Graphs (DAGs) and their associated non-linear structural equation models (SEMs)</a:t>
                </a:r>
              </a:p>
              <a:p>
                <a:r>
                  <a:rPr lang="en-US" dirty="0"/>
                  <a:t>Introduce “intervention” concepts “do” and “fix”</a:t>
                </a:r>
              </a:p>
              <a:p>
                <a:r>
                  <a:rPr lang="en-US" dirty="0"/>
                  <a:t>Introduce d-separation and conditional independence in DAGs</a:t>
                </a:r>
              </a:p>
              <a:p>
                <a:r>
                  <a:rPr lang="en-US" dirty="0"/>
                  <a:t>Proof sketch of fundamental theorem d-separation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conditional ind.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 lecture</a:t>
                </a:r>
              </a:p>
              <a:p>
                <a:r>
                  <a:rPr lang="en-US" dirty="0"/>
                  <a:t>Graphical criteria for selection of adjustment set</a:t>
                </a:r>
              </a:p>
              <a:p>
                <a:r>
                  <a:rPr lang="en-US" dirty="0"/>
                  <a:t>Crash course on good and bad “controls”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Implies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01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528-217D-E1D0-F8D9-BD5A5A6D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first step, we can restrict to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not change conditional independence relations (exercise)</a:t>
                </a:r>
              </a:p>
              <a:p>
                <a:r>
                  <a:rPr lang="en-US" dirty="0"/>
                  <a:t>Does not change d-separation relations (exercise)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nodes in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not d-separated from X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remainder of nodes in ancestral set not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/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2D15C38-64A8-B643-B8C7-D26344C89FBD}"/>
              </a:ext>
            </a:extLst>
          </p:cNvPr>
          <p:cNvSpPr/>
          <p:nvPr/>
        </p:nvSpPr>
        <p:spPr>
          <a:xfrm>
            <a:off x="5450416" y="4288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/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/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94A71BBC-C2FC-4C33-2217-9F7A1AB94173}"/>
              </a:ext>
            </a:extLst>
          </p:cNvPr>
          <p:cNvSpPr/>
          <p:nvPr/>
        </p:nvSpPr>
        <p:spPr>
          <a:xfrm>
            <a:off x="3128433" y="5427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/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82893B1-1890-F650-C619-CC16DF14A07E}"/>
              </a:ext>
            </a:extLst>
          </p:cNvPr>
          <p:cNvSpPr/>
          <p:nvPr/>
        </p:nvSpPr>
        <p:spPr>
          <a:xfrm>
            <a:off x="3949698" y="5226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B283A3-E789-A5AA-90C0-D37861A0D1DF}"/>
              </a:ext>
            </a:extLst>
          </p:cNvPr>
          <p:cNvSpPr/>
          <p:nvPr/>
        </p:nvSpPr>
        <p:spPr>
          <a:xfrm>
            <a:off x="4383616" y="5964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A81AAE-A49B-EAA5-E54C-C63A61E9D861}"/>
              </a:ext>
            </a:extLst>
          </p:cNvPr>
          <p:cNvSpPr/>
          <p:nvPr/>
        </p:nvSpPr>
        <p:spPr>
          <a:xfrm>
            <a:off x="4639733" y="4780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83DDC2-6D34-6EA9-7F7B-7F10F2128086}"/>
              </a:ext>
            </a:extLst>
          </p:cNvPr>
          <p:cNvSpPr/>
          <p:nvPr/>
        </p:nvSpPr>
        <p:spPr>
          <a:xfrm>
            <a:off x="3899961" y="5742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EF8DA41-9894-069E-A636-EF86480EB9FD}"/>
              </a:ext>
            </a:extLst>
          </p:cNvPr>
          <p:cNvSpPr/>
          <p:nvPr/>
        </p:nvSpPr>
        <p:spPr>
          <a:xfrm>
            <a:off x="3251200" y="4671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937CA5-944F-1CE8-C3E8-8EB9F9E2ADC9}"/>
              </a:ext>
            </a:extLst>
          </p:cNvPr>
          <p:cNvSpPr/>
          <p:nvPr/>
        </p:nvSpPr>
        <p:spPr>
          <a:xfrm>
            <a:off x="3272367" y="5282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4E85D8C-BE26-854C-6F68-4D7B4C7B0514}"/>
              </a:ext>
            </a:extLst>
          </p:cNvPr>
          <p:cNvSpPr/>
          <p:nvPr/>
        </p:nvSpPr>
        <p:spPr>
          <a:xfrm>
            <a:off x="3259667" y="5549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DAB303D-E357-45A3-48C7-30F567E94CCA}"/>
              </a:ext>
            </a:extLst>
          </p:cNvPr>
          <p:cNvSpPr/>
          <p:nvPr/>
        </p:nvSpPr>
        <p:spPr>
          <a:xfrm>
            <a:off x="3217333" y="5524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/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8C1089BC-7C74-D7C8-6298-F97D2F913625}"/>
              </a:ext>
            </a:extLst>
          </p:cNvPr>
          <p:cNvSpPr/>
          <p:nvPr/>
        </p:nvSpPr>
        <p:spPr>
          <a:xfrm>
            <a:off x="6235223" y="5098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318AE2-0294-8573-8377-DA712A47F4E7}"/>
              </a:ext>
            </a:extLst>
          </p:cNvPr>
          <p:cNvSpPr/>
          <p:nvPr/>
        </p:nvSpPr>
        <p:spPr>
          <a:xfrm>
            <a:off x="5958417" y="5588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18B825-7413-160B-8180-710A4E2AB7FA}"/>
              </a:ext>
            </a:extLst>
          </p:cNvPr>
          <p:cNvSpPr/>
          <p:nvPr/>
        </p:nvSpPr>
        <p:spPr>
          <a:xfrm>
            <a:off x="5747332" y="5109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6AB24D-CB38-0658-3874-F386AF9C4A82}"/>
              </a:ext>
            </a:extLst>
          </p:cNvPr>
          <p:cNvSpPr/>
          <p:nvPr/>
        </p:nvSpPr>
        <p:spPr>
          <a:xfrm>
            <a:off x="6036257" y="6171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BBB912-F8CD-1FE1-D559-B156D2DC2580}"/>
              </a:ext>
            </a:extLst>
          </p:cNvPr>
          <p:cNvSpPr/>
          <p:nvPr/>
        </p:nvSpPr>
        <p:spPr>
          <a:xfrm>
            <a:off x="6351639" y="5680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3C5862F-D123-F6E1-00CB-4B9F5C97B648}"/>
              </a:ext>
            </a:extLst>
          </p:cNvPr>
          <p:cNvSpPr/>
          <p:nvPr/>
        </p:nvSpPr>
        <p:spPr>
          <a:xfrm>
            <a:off x="5638324" y="5903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078F21C-A9D0-A8C9-1F65-F4EBEDEDF7E5}"/>
              </a:ext>
            </a:extLst>
          </p:cNvPr>
          <p:cNvSpPr/>
          <p:nvPr/>
        </p:nvSpPr>
        <p:spPr>
          <a:xfrm>
            <a:off x="8078842" y="5269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98A77BE-4FE9-8FD7-CE0E-C6E6D7864C16}"/>
              </a:ext>
            </a:extLst>
          </p:cNvPr>
          <p:cNvSpPr/>
          <p:nvPr/>
        </p:nvSpPr>
        <p:spPr>
          <a:xfrm>
            <a:off x="7385049" y="4892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288548-FA1F-DE69-B2DB-49A8C0381543}"/>
              </a:ext>
            </a:extLst>
          </p:cNvPr>
          <p:cNvSpPr/>
          <p:nvPr/>
        </p:nvSpPr>
        <p:spPr>
          <a:xfrm>
            <a:off x="7439605" y="5670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D3F17A-1A29-E046-49B3-46F23C020DEB}"/>
              </a:ext>
            </a:extLst>
          </p:cNvPr>
          <p:cNvSpPr/>
          <p:nvPr/>
        </p:nvSpPr>
        <p:spPr>
          <a:xfrm>
            <a:off x="8093657" y="5926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EA40E63-6E9C-C179-F3AE-0D24DE9D0925}"/>
              </a:ext>
            </a:extLst>
          </p:cNvPr>
          <p:cNvSpPr/>
          <p:nvPr/>
        </p:nvSpPr>
        <p:spPr>
          <a:xfrm>
            <a:off x="7088957" y="6056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40" grpId="0" animBg="1"/>
      <p:bldP spid="42" grpId="0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923-99DA-8779-526D-D41CD4A6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definition of d-separation,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d-separate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(exercise)</a:t>
                </a:r>
              </a:p>
              <a:p>
                <a:r>
                  <a:rPr lang="en-US" dirty="0"/>
                  <a:t>We can invoke previous critical lemma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/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4667401-C1F0-BE8E-10A5-4C61712A1BBA}"/>
              </a:ext>
            </a:extLst>
          </p:cNvPr>
          <p:cNvSpPr/>
          <p:nvPr/>
        </p:nvSpPr>
        <p:spPr>
          <a:xfrm>
            <a:off x="5420782" y="3780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/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/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272D140-A929-4C7C-33E8-B127AD2D6F3F}"/>
              </a:ext>
            </a:extLst>
          </p:cNvPr>
          <p:cNvSpPr/>
          <p:nvPr/>
        </p:nvSpPr>
        <p:spPr>
          <a:xfrm>
            <a:off x="3098799" y="4919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/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0C9EB23-0A08-5D41-BF7F-929A9048B73E}"/>
              </a:ext>
            </a:extLst>
          </p:cNvPr>
          <p:cNvSpPr/>
          <p:nvPr/>
        </p:nvSpPr>
        <p:spPr>
          <a:xfrm>
            <a:off x="3920064" y="4718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9B5B4-8C5B-782B-63CC-8ADC579741FA}"/>
              </a:ext>
            </a:extLst>
          </p:cNvPr>
          <p:cNvSpPr/>
          <p:nvPr/>
        </p:nvSpPr>
        <p:spPr>
          <a:xfrm>
            <a:off x="4353982" y="5456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2590A3-5856-1B50-A1CA-3C4532797082}"/>
              </a:ext>
            </a:extLst>
          </p:cNvPr>
          <p:cNvSpPr/>
          <p:nvPr/>
        </p:nvSpPr>
        <p:spPr>
          <a:xfrm>
            <a:off x="4610099" y="4272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9341A-F3FA-A3C6-928B-811B58684619}"/>
              </a:ext>
            </a:extLst>
          </p:cNvPr>
          <p:cNvSpPr/>
          <p:nvPr/>
        </p:nvSpPr>
        <p:spPr>
          <a:xfrm>
            <a:off x="3870327" y="5234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300676-6354-C5DC-40C5-D07154BA4727}"/>
              </a:ext>
            </a:extLst>
          </p:cNvPr>
          <p:cNvSpPr/>
          <p:nvPr/>
        </p:nvSpPr>
        <p:spPr>
          <a:xfrm>
            <a:off x="3221566" y="4163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7DCA5C-A90C-984A-BE2F-C0F2D8E50BD1}"/>
              </a:ext>
            </a:extLst>
          </p:cNvPr>
          <p:cNvSpPr/>
          <p:nvPr/>
        </p:nvSpPr>
        <p:spPr>
          <a:xfrm>
            <a:off x="3242733" y="4774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F704F2-63FD-7ACE-A222-432CEFC79205}"/>
              </a:ext>
            </a:extLst>
          </p:cNvPr>
          <p:cNvSpPr/>
          <p:nvPr/>
        </p:nvSpPr>
        <p:spPr>
          <a:xfrm>
            <a:off x="3230033" y="5041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E74C45-E162-15CF-D46D-049794C9D31C}"/>
              </a:ext>
            </a:extLst>
          </p:cNvPr>
          <p:cNvSpPr/>
          <p:nvPr/>
        </p:nvSpPr>
        <p:spPr>
          <a:xfrm>
            <a:off x="3187699" y="5016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/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9D6D47A-D3B3-D2BB-1DEA-456D90383533}"/>
              </a:ext>
            </a:extLst>
          </p:cNvPr>
          <p:cNvSpPr/>
          <p:nvPr/>
        </p:nvSpPr>
        <p:spPr>
          <a:xfrm>
            <a:off x="6205589" y="4590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5BF7BB-13DA-A23C-7EDC-58E15160EC1D}"/>
              </a:ext>
            </a:extLst>
          </p:cNvPr>
          <p:cNvSpPr/>
          <p:nvPr/>
        </p:nvSpPr>
        <p:spPr>
          <a:xfrm>
            <a:off x="5928783" y="5080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1E0D91-83E9-8005-3530-C3C3BEEEA652}"/>
              </a:ext>
            </a:extLst>
          </p:cNvPr>
          <p:cNvSpPr/>
          <p:nvPr/>
        </p:nvSpPr>
        <p:spPr>
          <a:xfrm>
            <a:off x="5717698" y="4601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8B8AA7-EDF2-A1F4-E23C-BC22839C053C}"/>
              </a:ext>
            </a:extLst>
          </p:cNvPr>
          <p:cNvSpPr/>
          <p:nvPr/>
        </p:nvSpPr>
        <p:spPr>
          <a:xfrm>
            <a:off x="6006623" y="5663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DBD34A-1E20-E22E-524D-C1CF011E74B3}"/>
              </a:ext>
            </a:extLst>
          </p:cNvPr>
          <p:cNvSpPr/>
          <p:nvPr/>
        </p:nvSpPr>
        <p:spPr>
          <a:xfrm>
            <a:off x="6322005" y="5172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CE8FC-4FD7-046F-3BA3-0A5B117DF2AB}"/>
              </a:ext>
            </a:extLst>
          </p:cNvPr>
          <p:cNvSpPr/>
          <p:nvPr/>
        </p:nvSpPr>
        <p:spPr>
          <a:xfrm>
            <a:off x="5608690" y="5395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D4650C-6318-C5EE-326E-1601EDDBE57F}"/>
              </a:ext>
            </a:extLst>
          </p:cNvPr>
          <p:cNvSpPr/>
          <p:nvPr/>
        </p:nvSpPr>
        <p:spPr>
          <a:xfrm>
            <a:off x="8049208" y="4761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001E2-5E35-B780-DDDF-8BDDA46D170B}"/>
              </a:ext>
            </a:extLst>
          </p:cNvPr>
          <p:cNvSpPr/>
          <p:nvPr/>
        </p:nvSpPr>
        <p:spPr>
          <a:xfrm>
            <a:off x="7355415" y="4384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DE2FB4-E53E-4CAF-D2C6-494A1A6E35E2}"/>
              </a:ext>
            </a:extLst>
          </p:cNvPr>
          <p:cNvSpPr/>
          <p:nvPr/>
        </p:nvSpPr>
        <p:spPr>
          <a:xfrm>
            <a:off x="7409971" y="5162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DB8AAF-B713-FA90-20CA-620D129FDD24}"/>
              </a:ext>
            </a:extLst>
          </p:cNvPr>
          <p:cNvSpPr/>
          <p:nvPr/>
        </p:nvSpPr>
        <p:spPr>
          <a:xfrm>
            <a:off x="8064023" y="5418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D7009-DB41-28C0-1C26-2902E3EB6E48}"/>
              </a:ext>
            </a:extLst>
          </p:cNvPr>
          <p:cNvSpPr/>
          <p:nvPr/>
        </p:nvSpPr>
        <p:spPr>
          <a:xfrm>
            <a:off x="7059323" y="5548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F5EDB0-4701-F0F9-4B13-14860DF81180}"/>
              </a:ext>
            </a:extLst>
          </p:cNvPr>
          <p:cNvSpPr/>
          <p:nvPr/>
        </p:nvSpPr>
        <p:spPr>
          <a:xfrm>
            <a:off x="5850466" y="4226047"/>
            <a:ext cx="1532467" cy="456020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467" h="456020">
                <a:moveTo>
                  <a:pt x="0" y="456020"/>
                </a:moveTo>
                <a:cubicBezTo>
                  <a:pt x="185914" y="282453"/>
                  <a:pt x="371828" y="108887"/>
                  <a:pt x="495300" y="87720"/>
                </a:cubicBezTo>
                <a:cubicBezTo>
                  <a:pt x="618772" y="66553"/>
                  <a:pt x="632178" y="343131"/>
                  <a:pt x="740833" y="329020"/>
                </a:cubicBezTo>
                <a:cubicBezTo>
                  <a:pt x="849489" y="314909"/>
                  <a:pt x="1015294" y="25631"/>
                  <a:pt x="1147233" y="3053"/>
                </a:cubicBezTo>
                <a:cubicBezTo>
                  <a:pt x="1279172" y="-19525"/>
                  <a:pt x="1405819" y="87014"/>
                  <a:pt x="1532467" y="19355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E4B1E2-E90C-FB31-E66C-D674708A9374}"/>
              </a:ext>
            </a:extLst>
          </p:cNvPr>
          <p:cNvSpPr/>
          <p:nvPr/>
        </p:nvSpPr>
        <p:spPr>
          <a:xfrm>
            <a:off x="4745566" y="3139052"/>
            <a:ext cx="3403600" cy="1657315"/>
          </a:xfrm>
          <a:custGeom>
            <a:avLst/>
            <a:gdLst>
              <a:gd name="connsiteX0" fmla="*/ 0 w 3403600"/>
              <a:gd name="connsiteY0" fmla="*/ 1200115 h 1657315"/>
              <a:gd name="connsiteX1" fmla="*/ 135467 w 3403600"/>
              <a:gd name="connsiteY1" fmla="*/ 607448 h 1657315"/>
              <a:gd name="connsiteX2" fmla="*/ 512233 w 3403600"/>
              <a:gd name="connsiteY2" fmla="*/ 797948 h 1657315"/>
              <a:gd name="connsiteX3" fmla="*/ 757767 w 3403600"/>
              <a:gd name="connsiteY3" fmla="*/ 116381 h 1657315"/>
              <a:gd name="connsiteX4" fmla="*/ 1104900 w 3403600"/>
              <a:gd name="connsiteY4" fmla="*/ 247615 h 1657315"/>
              <a:gd name="connsiteX5" fmla="*/ 1921933 w 3403600"/>
              <a:gd name="connsiteY5" fmla="*/ 2081 h 1657315"/>
              <a:gd name="connsiteX6" fmla="*/ 2032000 w 3403600"/>
              <a:gd name="connsiteY6" fmla="*/ 412715 h 1657315"/>
              <a:gd name="connsiteX7" fmla="*/ 2671233 w 3403600"/>
              <a:gd name="connsiteY7" fmla="*/ 374615 h 1657315"/>
              <a:gd name="connsiteX8" fmla="*/ 2882900 w 3403600"/>
              <a:gd name="connsiteY8" fmla="*/ 924948 h 1657315"/>
              <a:gd name="connsiteX9" fmla="*/ 3170767 w 3403600"/>
              <a:gd name="connsiteY9" fmla="*/ 996915 h 1657315"/>
              <a:gd name="connsiteX10" fmla="*/ 3403600 w 3403600"/>
              <a:gd name="connsiteY10" fmla="*/ 1657315 h 16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3600" h="1657315">
                <a:moveTo>
                  <a:pt x="0" y="1200115"/>
                </a:moveTo>
                <a:cubicBezTo>
                  <a:pt x="25047" y="937295"/>
                  <a:pt x="50095" y="674476"/>
                  <a:pt x="135467" y="607448"/>
                </a:cubicBezTo>
                <a:cubicBezTo>
                  <a:pt x="220839" y="540420"/>
                  <a:pt x="408516" y="879792"/>
                  <a:pt x="512233" y="797948"/>
                </a:cubicBezTo>
                <a:cubicBezTo>
                  <a:pt x="615950" y="716104"/>
                  <a:pt x="658989" y="208103"/>
                  <a:pt x="757767" y="116381"/>
                </a:cubicBezTo>
                <a:cubicBezTo>
                  <a:pt x="856545" y="24659"/>
                  <a:pt x="910872" y="266665"/>
                  <a:pt x="1104900" y="247615"/>
                </a:cubicBezTo>
                <a:cubicBezTo>
                  <a:pt x="1298928" y="228565"/>
                  <a:pt x="1767416" y="-25436"/>
                  <a:pt x="1921933" y="2081"/>
                </a:cubicBezTo>
                <a:cubicBezTo>
                  <a:pt x="2076450" y="29598"/>
                  <a:pt x="1907117" y="350626"/>
                  <a:pt x="2032000" y="412715"/>
                </a:cubicBezTo>
                <a:cubicBezTo>
                  <a:pt x="2156883" y="474804"/>
                  <a:pt x="2529416" y="289243"/>
                  <a:pt x="2671233" y="374615"/>
                </a:cubicBezTo>
                <a:cubicBezTo>
                  <a:pt x="2813050" y="459987"/>
                  <a:pt x="2799644" y="821231"/>
                  <a:pt x="2882900" y="924948"/>
                </a:cubicBezTo>
                <a:cubicBezTo>
                  <a:pt x="2966156" y="1028665"/>
                  <a:pt x="3083984" y="874854"/>
                  <a:pt x="3170767" y="996915"/>
                </a:cubicBezTo>
                <a:cubicBezTo>
                  <a:pt x="3257550" y="1118976"/>
                  <a:pt x="3330575" y="1388145"/>
                  <a:pt x="3403600" y="165731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56C9E2A-5137-9154-6D83-03F1AF192CF1}"/>
              </a:ext>
            </a:extLst>
          </p:cNvPr>
          <p:cNvSpPr/>
          <p:nvPr/>
        </p:nvSpPr>
        <p:spPr>
          <a:xfrm>
            <a:off x="5928783" y="3032894"/>
            <a:ext cx="515513" cy="52463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312E26-5074-8FDB-C6BA-E653308223BA}"/>
              </a:ext>
            </a:extLst>
          </p:cNvPr>
          <p:cNvSpPr/>
          <p:nvPr/>
        </p:nvSpPr>
        <p:spPr>
          <a:xfrm>
            <a:off x="5518732" y="656876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22F7262-FFD7-EEAB-95E1-2C08D1D63179}"/>
              </a:ext>
            </a:extLst>
          </p:cNvPr>
          <p:cNvSpPr/>
          <p:nvPr/>
        </p:nvSpPr>
        <p:spPr>
          <a:xfrm>
            <a:off x="3230034" y="5074916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01D4-3100-6427-D18C-526D7FFE7DBC}"/>
              </a:ext>
            </a:extLst>
          </p:cNvPr>
          <p:cNvSpPr/>
          <p:nvPr/>
        </p:nvSpPr>
        <p:spPr>
          <a:xfrm>
            <a:off x="5630333" y="5672667"/>
            <a:ext cx="1611214" cy="1013163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214" h="1013163">
                <a:moveTo>
                  <a:pt x="0" y="994833"/>
                </a:moveTo>
                <a:cubicBezTo>
                  <a:pt x="222955" y="1010708"/>
                  <a:pt x="445911" y="1026583"/>
                  <a:pt x="558800" y="994833"/>
                </a:cubicBezTo>
                <a:cubicBezTo>
                  <a:pt x="671689" y="963083"/>
                  <a:pt x="587728" y="823383"/>
                  <a:pt x="677334" y="804333"/>
                </a:cubicBezTo>
                <a:cubicBezTo>
                  <a:pt x="766940" y="785283"/>
                  <a:pt x="1001890" y="942622"/>
                  <a:pt x="1096434" y="880533"/>
                </a:cubicBezTo>
                <a:cubicBezTo>
                  <a:pt x="1190978" y="818444"/>
                  <a:pt x="1164167" y="504472"/>
                  <a:pt x="1244600" y="431800"/>
                </a:cubicBezTo>
                <a:cubicBezTo>
                  <a:pt x="1325033" y="359128"/>
                  <a:pt x="1523295" y="516467"/>
                  <a:pt x="1579034" y="444500"/>
                </a:cubicBezTo>
                <a:cubicBezTo>
                  <a:pt x="1634773" y="372533"/>
                  <a:pt x="1606903" y="186266"/>
                  <a:pt x="15790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1BC52CD-0C75-9177-D4E9-17806038A6A4}"/>
              </a:ext>
            </a:extLst>
          </p:cNvPr>
          <p:cNvSpPr/>
          <p:nvPr/>
        </p:nvSpPr>
        <p:spPr>
          <a:xfrm>
            <a:off x="4758267" y="4398433"/>
            <a:ext cx="1024466" cy="534917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466" h="534917">
                <a:moveTo>
                  <a:pt x="0" y="0"/>
                </a:moveTo>
                <a:cubicBezTo>
                  <a:pt x="58561" y="118181"/>
                  <a:pt x="117122" y="236362"/>
                  <a:pt x="182033" y="258234"/>
                </a:cubicBezTo>
                <a:cubicBezTo>
                  <a:pt x="246944" y="280106"/>
                  <a:pt x="313266" y="86079"/>
                  <a:pt x="389466" y="131234"/>
                </a:cubicBezTo>
                <a:cubicBezTo>
                  <a:pt x="465666" y="176389"/>
                  <a:pt x="533400" y="496006"/>
                  <a:pt x="639233" y="529167"/>
                </a:cubicBezTo>
                <a:cubicBezTo>
                  <a:pt x="745066" y="562328"/>
                  <a:pt x="884766" y="446264"/>
                  <a:pt x="1024466" y="33020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4122D46-15BF-EBF9-1BB1-34603BFC8223}"/>
              </a:ext>
            </a:extLst>
          </p:cNvPr>
          <p:cNvSpPr/>
          <p:nvPr/>
        </p:nvSpPr>
        <p:spPr>
          <a:xfrm>
            <a:off x="4694041" y="4419600"/>
            <a:ext cx="1224160" cy="1130401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9B3B3E-4C69-69B5-C006-E9E6AD8B0892}"/>
              </a:ext>
            </a:extLst>
          </p:cNvPr>
          <p:cNvSpPr/>
          <p:nvPr/>
        </p:nvSpPr>
        <p:spPr>
          <a:xfrm>
            <a:off x="6028267" y="4787395"/>
            <a:ext cx="2015066" cy="368805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C28C-4327-EF92-D4D5-8333856E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marginalization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By step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We can split integrals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dirty="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CABC0-CCB8-8FED-87C9-75D4E12F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A4BB30-06AB-03F3-6ADF-C4C33C7D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57" b="45367"/>
          <a:stretch/>
        </p:blipFill>
        <p:spPr>
          <a:xfrm>
            <a:off x="4974086" y="478712"/>
            <a:ext cx="6686950" cy="3029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AAF25-EE11-B378-FAE2-72D1C41D7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7"/>
          <a:stretch/>
        </p:blipFill>
        <p:spPr>
          <a:xfrm>
            <a:off x="4974086" y="3602935"/>
            <a:ext cx="6611582" cy="1830082"/>
          </a:xfrm>
          <a:prstGeom prst="rect">
            <a:avLst/>
          </a:prstGeom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7869CEC-11E6-C651-48FC-5E0790A8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7" t="56725" r="-560" b="25352"/>
          <a:stretch/>
        </p:blipFill>
        <p:spPr>
          <a:xfrm>
            <a:off x="4974086" y="5603822"/>
            <a:ext cx="6686950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D76-CAAE-26D3-24A9-1C3E016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 SEMs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FC65-84AD-9B1B-434F-0790AE3A2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7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r>
                  <a:rPr lang="en-US" dirty="0"/>
                  <a:t>Can be made non-linear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While we still maintain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88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  <a:p>
                <a:r>
                  <a:rPr lang="en-US" dirty="0"/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deterministic “structural functions”</a:t>
                </a:r>
              </a:p>
              <a:p>
                <a:r>
                  <a:rPr lang="en-US" dirty="0"/>
                  <a:t>Instead of “structural parameters” we now have “structural functions”</a:t>
                </a:r>
              </a:p>
              <a:p>
                <a:r>
                  <a:rPr lang="en-US" dirty="0"/>
                  <a:t>Moreover, the dimension of exogenous shocks is un-restricted</a:t>
                </a:r>
              </a:p>
              <a:p>
                <a:r>
                  <a:rPr lang="en-US" dirty="0"/>
                  <a:t>Note that the TSEM implies: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205567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641600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595034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836334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2859616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6061074" y="3077633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6442074" y="3124200"/>
            <a:ext cx="1692276" cy="1714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290233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164823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595034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359027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813051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066789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813051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0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2040</Words>
  <Application>Microsoft Office PowerPoint</Application>
  <PresentationFormat>Widescreen</PresentationFormat>
  <Paragraphs>327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DAGs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Structural Form</vt:lpstr>
      <vt:lpstr>Link to Potential Outcomes</vt:lpstr>
      <vt:lpstr>Identification of Structural Responses</vt:lpstr>
      <vt:lpstr>Identification by Regression Revisited</vt:lpstr>
      <vt:lpstr>Identification by Regression Revisited</vt:lpstr>
      <vt:lpstr>Identification by Regression Revisited</vt:lpstr>
      <vt:lpstr>Identification by Regression Re-stated</vt:lpstr>
      <vt:lpstr>Formalizing the Language of Interventions</vt:lpstr>
      <vt:lpstr>Do Interventions: do(P=p)</vt:lpstr>
      <vt:lpstr>Interventions</vt:lpstr>
      <vt:lpstr>Fix Interventions: fix(P=p)</vt:lpstr>
      <vt:lpstr>Fix Interventions</vt:lpstr>
      <vt:lpstr>Single World Intervention Graphs</vt:lpstr>
      <vt:lpstr>Testable Implications of a DAG</vt:lpstr>
      <vt:lpstr>DAGs Encode Factorization of Probability</vt:lpstr>
      <vt:lpstr>General DAGs</vt:lpstr>
      <vt:lpstr>General DAGs and Factorization</vt:lpstr>
      <vt:lpstr>DAGs Encode Conditional Independencies</vt:lpstr>
      <vt:lpstr>Some Graph Definitions</vt:lpstr>
      <vt:lpstr>D-Separation</vt:lpstr>
      <vt:lpstr>D-separation implies conditional independency</vt:lpstr>
      <vt:lpstr>Examples</vt:lpstr>
      <vt:lpstr>Examples</vt:lpstr>
      <vt:lpstr>Proving the Main Theorem!</vt:lpstr>
      <vt:lpstr>Proof Step 1</vt:lpstr>
      <vt:lpstr>Proof Step 2</vt:lpstr>
      <vt:lpstr>Proof Step 2</vt:lpstr>
      <vt:lpstr>Proof Step 2</vt:lpstr>
      <vt:lpstr>Proof Step 2</vt:lpstr>
      <vt:lpstr>Final Step</vt:lpstr>
      <vt:lpstr>Final Step</vt:lpstr>
      <vt:lpstr>Final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510</cp:revision>
  <dcterms:created xsi:type="dcterms:W3CDTF">2023-01-16T03:53:17Z</dcterms:created>
  <dcterms:modified xsi:type="dcterms:W3CDTF">2024-02-06T21:51:22Z</dcterms:modified>
</cp:coreProperties>
</file>