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385" r:id="rId3"/>
    <p:sldId id="2412" r:id="rId4"/>
    <p:sldId id="2387" r:id="rId5"/>
    <p:sldId id="2453" r:id="rId6"/>
    <p:sldId id="2388" r:id="rId7"/>
    <p:sldId id="2454" r:id="rId8"/>
    <p:sldId id="2455" r:id="rId9"/>
    <p:sldId id="2456" r:id="rId10"/>
    <p:sldId id="2468" r:id="rId11"/>
    <p:sldId id="2457" r:id="rId12"/>
    <p:sldId id="2458" r:id="rId13"/>
    <p:sldId id="2459" r:id="rId14"/>
    <p:sldId id="2460" r:id="rId15"/>
    <p:sldId id="2465" r:id="rId16"/>
    <p:sldId id="2462" r:id="rId17"/>
    <p:sldId id="2464" r:id="rId18"/>
    <p:sldId id="2463" r:id="rId19"/>
    <p:sldId id="2466" r:id="rId20"/>
    <p:sldId id="2467" r:id="rId21"/>
    <p:sldId id="2469" r:id="rId22"/>
    <p:sldId id="2470" r:id="rId23"/>
    <p:sldId id="2471" r:id="rId24"/>
    <p:sldId id="2472" r:id="rId25"/>
    <p:sldId id="2473" r:id="rId26"/>
    <p:sldId id="2495" r:id="rId27"/>
    <p:sldId id="2496" r:id="rId28"/>
    <p:sldId id="2474" r:id="rId29"/>
    <p:sldId id="2487" r:id="rId30"/>
    <p:sldId id="2475" r:id="rId31"/>
    <p:sldId id="2477" r:id="rId32"/>
    <p:sldId id="2479" r:id="rId33"/>
    <p:sldId id="2481" r:id="rId34"/>
    <p:sldId id="2483" r:id="rId35"/>
    <p:sldId id="2484" r:id="rId36"/>
    <p:sldId id="2494" r:id="rId37"/>
    <p:sldId id="2486" r:id="rId38"/>
    <p:sldId id="2488" r:id="rId39"/>
    <p:sldId id="2489" r:id="rId40"/>
    <p:sldId id="2490" r:id="rId41"/>
    <p:sldId id="2492" r:id="rId42"/>
    <p:sldId id="2493" r:id="rId43"/>
    <p:sldId id="24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5B918-3CE7-7241-BD83-161BB8F6FDBE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F39EE-0FC4-5746-A476-120BC6C5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F39EE-0FC4-5746-A476-120BC6C51A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Directed Acyclic Graphs and Non-Linear SEMs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by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every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from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is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blocked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blocks a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one of the following holds: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noProof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chain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or fork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collider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neither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nor its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descendants are in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D3CCB6-46E3-40FE-834A-CA3D7641CB1C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6692692" y="3184235"/>
            <a:ext cx="1931756" cy="14507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0BCFD58F-517B-2CD4-CF37-75E1FE34D923}"/>
              </a:ext>
            </a:extLst>
          </p:cNvPr>
          <p:cNvSpPr/>
          <p:nvPr/>
        </p:nvSpPr>
        <p:spPr>
          <a:xfrm>
            <a:off x="5904077" y="4112042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42B53D-C1AA-C6F3-F7D1-EE0896CF72E9}"/>
              </a:ext>
            </a:extLst>
          </p:cNvPr>
          <p:cNvSpPr/>
          <p:nvPr/>
        </p:nvSpPr>
        <p:spPr>
          <a:xfrm>
            <a:off x="4335161" y="483956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A0EE87-341A-B022-91F5-6165BBFD82D5}"/>
              </a:ext>
            </a:extLst>
          </p:cNvPr>
          <p:cNvSpPr/>
          <p:nvPr/>
        </p:nvSpPr>
        <p:spPr>
          <a:xfrm>
            <a:off x="8595309" y="482959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D099841-F52F-3597-C308-523D53847807}"/>
              </a:ext>
            </a:extLst>
          </p:cNvPr>
          <p:cNvSpPr/>
          <p:nvPr/>
        </p:nvSpPr>
        <p:spPr>
          <a:xfrm>
            <a:off x="4534127" y="4944859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1CD55D4-6D1C-1407-AC72-D892D0E31CC6}"/>
              </a:ext>
            </a:extLst>
          </p:cNvPr>
          <p:cNvSpPr/>
          <p:nvPr/>
        </p:nvSpPr>
        <p:spPr>
          <a:xfrm>
            <a:off x="6574368" y="4907531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/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/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EBB87E4D-3368-A7EF-A665-8A6AC5D67B1A}"/>
              </a:ext>
            </a:extLst>
          </p:cNvPr>
          <p:cNvSpPr/>
          <p:nvPr/>
        </p:nvSpPr>
        <p:spPr>
          <a:xfrm>
            <a:off x="6758151" y="647547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7039072-8B17-B60C-5AF9-A10D5936D930}"/>
              </a:ext>
            </a:extLst>
          </p:cNvPr>
          <p:cNvSpPr/>
          <p:nvPr/>
        </p:nvSpPr>
        <p:spPr>
          <a:xfrm>
            <a:off x="4469453" y="4981630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64F891D-2F90-3614-512E-2896E3E2BF32}"/>
              </a:ext>
            </a:extLst>
          </p:cNvPr>
          <p:cNvSpPr/>
          <p:nvPr/>
        </p:nvSpPr>
        <p:spPr>
          <a:xfrm>
            <a:off x="6869753" y="5081349"/>
            <a:ext cx="1732632" cy="1511195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  <a:gd name="connsiteX0" fmla="*/ 0 w 1860581"/>
              <a:gd name="connsiteY0" fmla="*/ 1600199 h 1618529"/>
              <a:gd name="connsiteX1" fmla="*/ 558800 w 1860581"/>
              <a:gd name="connsiteY1" fmla="*/ 1600199 h 1618529"/>
              <a:gd name="connsiteX2" fmla="*/ 677334 w 1860581"/>
              <a:gd name="connsiteY2" fmla="*/ 1409699 h 1618529"/>
              <a:gd name="connsiteX3" fmla="*/ 1096434 w 1860581"/>
              <a:gd name="connsiteY3" fmla="*/ 1485899 h 1618529"/>
              <a:gd name="connsiteX4" fmla="*/ 1244600 w 1860581"/>
              <a:gd name="connsiteY4" fmla="*/ 1037166 h 1618529"/>
              <a:gd name="connsiteX5" fmla="*/ 1579034 w 1860581"/>
              <a:gd name="connsiteY5" fmla="*/ 1049866 h 1618529"/>
              <a:gd name="connsiteX6" fmla="*/ 1858434 w 1860581"/>
              <a:gd name="connsiteY6" fmla="*/ 0 h 16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0581" h="1618529">
                <a:moveTo>
                  <a:pt x="0" y="1600199"/>
                </a:moveTo>
                <a:cubicBezTo>
                  <a:pt x="222955" y="1616074"/>
                  <a:pt x="445911" y="1631949"/>
                  <a:pt x="558800" y="1600199"/>
                </a:cubicBezTo>
                <a:cubicBezTo>
                  <a:pt x="671689" y="1568449"/>
                  <a:pt x="587728" y="1428749"/>
                  <a:pt x="677334" y="1409699"/>
                </a:cubicBezTo>
                <a:cubicBezTo>
                  <a:pt x="766940" y="1390649"/>
                  <a:pt x="1001890" y="1547988"/>
                  <a:pt x="1096434" y="1485899"/>
                </a:cubicBezTo>
                <a:cubicBezTo>
                  <a:pt x="1190978" y="1423810"/>
                  <a:pt x="1164167" y="1109838"/>
                  <a:pt x="1244600" y="1037166"/>
                </a:cubicBezTo>
                <a:cubicBezTo>
                  <a:pt x="1325033" y="964494"/>
                  <a:pt x="1523295" y="1121833"/>
                  <a:pt x="1579034" y="1049866"/>
                </a:cubicBezTo>
                <a:cubicBezTo>
                  <a:pt x="1634773" y="977899"/>
                  <a:pt x="1886303" y="186266"/>
                  <a:pt x="18584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4E54AB-EC7F-EC34-667C-3FA13DC32ECB}"/>
              </a:ext>
            </a:extLst>
          </p:cNvPr>
          <p:cNvSpPr/>
          <p:nvPr/>
        </p:nvSpPr>
        <p:spPr>
          <a:xfrm>
            <a:off x="6692666" y="472590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C98571-1072-9ECD-FADD-F61D5D670880}"/>
              </a:ext>
            </a:extLst>
          </p:cNvPr>
          <p:cNvSpPr/>
          <p:nvPr/>
        </p:nvSpPr>
        <p:spPr>
          <a:xfrm>
            <a:off x="6415860" y="521616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A27D39-9C78-1D9E-450C-004815095127}"/>
              </a:ext>
            </a:extLst>
          </p:cNvPr>
          <p:cNvSpPr/>
          <p:nvPr/>
        </p:nvSpPr>
        <p:spPr>
          <a:xfrm>
            <a:off x="6204775" y="473728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430C43-D91C-6981-2B56-70321A0CB626}"/>
              </a:ext>
            </a:extLst>
          </p:cNvPr>
          <p:cNvSpPr/>
          <p:nvPr/>
        </p:nvSpPr>
        <p:spPr>
          <a:xfrm>
            <a:off x="6809082" y="530844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2A8A3D-BA3B-191D-AEC9-94CC8D6515B6}"/>
              </a:ext>
            </a:extLst>
          </p:cNvPr>
          <p:cNvSpPr/>
          <p:nvPr/>
        </p:nvSpPr>
        <p:spPr>
          <a:xfrm>
            <a:off x="6095767" y="55313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/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65BE8D9-59D1-B592-1629-25243A79A1D5}"/>
              </a:ext>
            </a:extLst>
          </p:cNvPr>
          <p:cNvSpPr/>
          <p:nvPr/>
        </p:nvSpPr>
        <p:spPr>
          <a:xfrm>
            <a:off x="6318001" y="4333666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7E1FEEF-1C97-F94F-34FE-2EC2F1CB7C9C}"/>
              </a:ext>
            </a:extLst>
          </p:cNvPr>
          <p:cNvSpPr/>
          <p:nvPr/>
        </p:nvSpPr>
        <p:spPr>
          <a:xfrm>
            <a:off x="4608456" y="4634954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EC507B8-A090-8CB7-9AB6-BB9BA5E47245}"/>
              </a:ext>
            </a:extLst>
          </p:cNvPr>
          <p:cNvSpPr/>
          <p:nvPr/>
        </p:nvSpPr>
        <p:spPr>
          <a:xfrm>
            <a:off x="6522864" y="302669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7CBC46-A24B-EFFE-8929-40BB00E1D296}"/>
              </a:ext>
            </a:extLst>
          </p:cNvPr>
          <p:cNvCxnSpPr>
            <a:cxnSpLocks/>
            <a:endCxn id="77" idx="3"/>
          </p:cNvCxnSpPr>
          <p:nvPr/>
        </p:nvCxnSpPr>
        <p:spPr>
          <a:xfrm flipV="1">
            <a:off x="4510366" y="3184235"/>
            <a:ext cx="2041636" cy="15208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B4C737-36D8-5F96-93E3-035818FDF420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534127" y="3488136"/>
            <a:ext cx="1988737" cy="13143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04B7E44-DB15-3D27-FAEC-F6A2DD48EF91}"/>
              </a:ext>
            </a:extLst>
          </p:cNvPr>
          <p:cNvSpPr/>
          <p:nvPr/>
        </p:nvSpPr>
        <p:spPr>
          <a:xfrm>
            <a:off x="6522864" y="339585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3E053C-1448-D42C-DD10-875F8CDE92F6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6721830" y="3488136"/>
            <a:ext cx="1839327" cy="1237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DE70026-40EE-C81A-92CD-5F837DFC9472}"/>
              </a:ext>
            </a:extLst>
          </p:cNvPr>
          <p:cNvSpPr/>
          <p:nvPr/>
        </p:nvSpPr>
        <p:spPr>
          <a:xfrm>
            <a:off x="6539303" y="373887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39C5A1A-1C9A-5538-EF96-7E611640B0C2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4671935" y="3831162"/>
            <a:ext cx="1867368" cy="1040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2BA010-63A1-DB31-B629-0E2B55EBC405}"/>
              </a:ext>
            </a:extLst>
          </p:cNvPr>
          <p:cNvCxnSpPr>
            <a:cxnSpLocks/>
            <a:endCxn id="96" idx="6"/>
          </p:cNvCxnSpPr>
          <p:nvPr/>
        </p:nvCxnSpPr>
        <p:spPr>
          <a:xfrm flipH="1" flipV="1">
            <a:off x="6738269" y="3831162"/>
            <a:ext cx="1732631" cy="9836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8A19FC4-CC60-E162-D2B1-9DBA123084E7}"/>
              </a:ext>
            </a:extLst>
          </p:cNvPr>
          <p:cNvSpPr/>
          <p:nvPr/>
        </p:nvSpPr>
        <p:spPr>
          <a:xfrm>
            <a:off x="6303433" y="3915833"/>
            <a:ext cx="476298" cy="821267"/>
          </a:xfrm>
          <a:custGeom>
            <a:avLst/>
            <a:gdLst>
              <a:gd name="connsiteX0" fmla="*/ 355600 w 476298"/>
              <a:gd name="connsiteY0" fmla="*/ 0 h 821267"/>
              <a:gd name="connsiteX1" fmla="*/ 465667 w 476298"/>
              <a:gd name="connsiteY1" fmla="*/ 131234 h 821267"/>
              <a:gd name="connsiteX2" fmla="*/ 122767 w 476298"/>
              <a:gd name="connsiteY2" fmla="*/ 249767 h 821267"/>
              <a:gd name="connsiteX3" fmla="*/ 160867 w 476298"/>
              <a:gd name="connsiteY3" fmla="*/ 440267 h 821267"/>
              <a:gd name="connsiteX4" fmla="*/ 29634 w 476298"/>
              <a:gd name="connsiteY4" fmla="*/ 533400 h 821267"/>
              <a:gd name="connsiteX5" fmla="*/ 0 w 476298"/>
              <a:gd name="connsiteY5" fmla="*/ 821267 h 82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98" h="821267">
                <a:moveTo>
                  <a:pt x="355600" y="0"/>
                </a:moveTo>
                <a:cubicBezTo>
                  <a:pt x="430036" y="44803"/>
                  <a:pt x="504472" y="89606"/>
                  <a:pt x="465667" y="131234"/>
                </a:cubicBezTo>
                <a:cubicBezTo>
                  <a:pt x="426862" y="172862"/>
                  <a:pt x="173567" y="198261"/>
                  <a:pt x="122767" y="249767"/>
                </a:cubicBezTo>
                <a:cubicBezTo>
                  <a:pt x="71967" y="301273"/>
                  <a:pt x="176389" y="392995"/>
                  <a:pt x="160867" y="440267"/>
                </a:cubicBezTo>
                <a:cubicBezTo>
                  <a:pt x="145345" y="487539"/>
                  <a:pt x="56445" y="469900"/>
                  <a:pt x="29634" y="533400"/>
                </a:cubicBezTo>
                <a:cubicBezTo>
                  <a:pt x="2823" y="596900"/>
                  <a:pt x="1411" y="709083"/>
                  <a:pt x="0" y="82126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FFCE424-4B37-5B01-552C-EDBE22EE44BD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7193820" y="3440051"/>
            <a:ext cx="2091648" cy="1189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42084AF-4EF5-92F0-FAC0-F6EEB5724F64}"/>
              </a:ext>
            </a:extLst>
          </p:cNvPr>
          <p:cNvSpPr/>
          <p:nvPr/>
        </p:nvSpPr>
        <p:spPr>
          <a:xfrm>
            <a:off x="9285468" y="3175467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unblocked chain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E425DE1-7154-E8B4-5B90-D7728004EAD4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7179087" y="3771201"/>
            <a:ext cx="2092251" cy="40487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3A12B0-478A-4949-F384-622A61AE9D69}"/>
              </a:ext>
            </a:extLst>
          </p:cNvPr>
          <p:cNvSpPr/>
          <p:nvPr/>
        </p:nvSpPr>
        <p:spPr>
          <a:xfrm>
            <a:off x="9271338" y="3911495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unblocked fork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0AF3CF3-7821-BF93-5C4F-395EC1D568B6}"/>
              </a:ext>
            </a:extLst>
          </p:cNvPr>
          <p:cNvSpPr/>
          <p:nvPr/>
        </p:nvSpPr>
        <p:spPr>
          <a:xfrm>
            <a:off x="9271338" y="4588151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opened collider path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4F2EA7F-D463-FA82-8154-29D675D208BF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7079610" y="4033601"/>
            <a:ext cx="2191728" cy="81913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B46CD7DA-EE86-FAD0-6905-497C1775F44F}"/>
              </a:ext>
            </a:extLst>
          </p:cNvPr>
          <p:cNvSpPr/>
          <p:nvPr/>
        </p:nvSpPr>
        <p:spPr>
          <a:xfrm>
            <a:off x="1762459" y="48715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blocked chain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0AB1EF5-DDAB-6B6D-E30E-368DCF787F66}"/>
              </a:ext>
            </a:extLst>
          </p:cNvPr>
          <p:cNvSpPr/>
          <p:nvPr/>
        </p:nvSpPr>
        <p:spPr>
          <a:xfrm>
            <a:off x="1752523" y="5535335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blocked fork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D98367A-26CD-7364-64A7-BC230EE5B11E}"/>
              </a:ext>
            </a:extLst>
          </p:cNvPr>
          <p:cNvSpPr/>
          <p:nvPr/>
        </p:nvSpPr>
        <p:spPr>
          <a:xfrm>
            <a:off x="1752523" y="61622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collider path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5057845-3D0A-2285-7DC8-7DA2E4A676E6}"/>
              </a:ext>
            </a:extLst>
          </p:cNvPr>
          <p:cNvCxnSpPr>
            <a:cxnSpLocks/>
            <a:stCxn id="131" idx="3"/>
            <a:endCxn id="61" idx="1"/>
          </p:cNvCxnSpPr>
          <p:nvPr/>
        </p:nvCxnSpPr>
        <p:spPr>
          <a:xfrm flipV="1">
            <a:off x="3964289" y="5092346"/>
            <a:ext cx="1287309" cy="4379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5FD0CC-CABF-0606-3D4C-04FCA4A92970}"/>
              </a:ext>
            </a:extLst>
          </p:cNvPr>
          <p:cNvCxnSpPr>
            <a:cxnSpLocks/>
            <a:stCxn id="132" idx="3"/>
            <a:endCxn id="46" idx="3"/>
          </p:cNvCxnSpPr>
          <p:nvPr/>
        </p:nvCxnSpPr>
        <p:spPr>
          <a:xfrm flipV="1">
            <a:off x="3954353" y="5617675"/>
            <a:ext cx="1555313" cy="18224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CEB9D5F-6037-BCAE-260B-8AB612D19ED9}"/>
              </a:ext>
            </a:extLst>
          </p:cNvPr>
          <p:cNvCxnSpPr>
            <a:cxnSpLocks/>
            <a:stCxn id="133" idx="3"/>
            <a:endCxn id="52" idx="3"/>
          </p:cNvCxnSpPr>
          <p:nvPr/>
        </p:nvCxnSpPr>
        <p:spPr>
          <a:xfrm flipV="1">
            <a:off x="3954353" y="6382971"/>
            <a:ext cx="1710581" cy="4387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2" grpId="0" animBg="1"/>
      <p:bldP spid="53" grpId="0" animBg="1"/>
      <p:bldP spid="60" grpId="0" animBg="1"/>
      <p:bldP spid="61" grpId="0" animBg="1"/>
      <p:bldP spid="107" grpId="0" animBg="1"/>
      <p:bldP spid="115" grpId="0" animBg="1"/>
      <p:bldP spid="122" grpId="0" animBg="1"/>
      <p:bldP spid="128" grpId="0" animBg="1"/>
      <p:bldP spid="131" grpId="0" animBg="1"/>
      <p:bldP spid="132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/>
                  <a:t>Do Interventions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do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0" dirty="0"/>
                </a:br>
                <a:r>
                  <a:rPr lang="en-US" sz="2800" dirty="0"/>
                  <a:t>Replace structural response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Measures potential outcome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.</a:t>
                </a: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Interventions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fix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L</a:t>
                </a:r>
                <a:r>
                  <a:rPr kumimoji="0" lang="en-US" sz="2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ocally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in every RHS of a structural equation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Leave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as-is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structural response of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Also measures potential outcome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 visually represented as </a:t>
                </a: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. Depicts potential 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original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on the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sam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e graph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  <a:blipFill>
                <a:blip r:embed="rId2"/>
                <a:stretch>
                  <a:fillRect l="-1426" t="-10504" r="-2050"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6D1267-7873-5289-2E24-144B05F0A102}"/>
                  </a:ext>
                </a:extLst>
              </p:cNvPr>
              <p:cNvSpPr/>
              <p:nvPr/>
            </p:nvSpPr>
            <p:spPr>
              <a:xfrm>
                <a:off x="8947852" y="145008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6D1267-7873-5289-2E24-144B05F0A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52" y="14500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13A9399-C840-8C42-9C21-CCF18EE5F8EC}"/>
                  </a:ext>
                </a:extLst>
              </p:cNvPr>
              <p:cNvSpPr/>
              <p:nvPr/>
            </p:nvSpPr>
            <p:spPr>
              <a:xfrm>
                <a:off x="11247318" y="149719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13A9399-C840-8C42-9C21-CCF18EE5F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318" y="1497197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509F7D-102B-4F17-F483-11218E342D13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9688153" y="1814373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7C2FDC-FDC8-006D-4C26-B21D51921430}"/>
                  </a:ext>
                </a:extLst>
              </p:cNvPr>
              <p:cNvSpPr/>
              <p:nvPr/>
            </p:nvSpPr>
            <p:spPr>
              <a:xfrm>
                <a:off x="10192815" y="256280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7C2FDC-FDC8-006D-4C26-B21D51921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15" y="256280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3F289F-65F4-817C-6788-706BF44E6E70}"/>
              </a:ext>
            </a:extLst>
          </p:cNvPr>
          <p:cNvCxnSpPr>
            <a:cxnSpLocks/>
            <a:stCxn id="19" idx="5"/>
            <a:endCxn id="17" idx="1"/>
          </p:cNvCxnSpPr>
          <p:nvPr/>
        </p:nvCxnSpPr>
        <p:spPr>
          <a:xfrm>
            <a:off x="10824701" y="87815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D55EC26-78D4-E69A-D974-9224824E35DD}"/>
                  </a:ext>
                </a:extLst>
              </p:cNvPr>
              <p:cNvSpPr/>
              <p:nvPr/>
            </p:nvSpPr>
            <p:spPr>
              <a:xfrm>
                <a:off x="9039777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D55EC26-78D4-E69A-D974-9224824E3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777" y="4473473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FD0530-2B48-6EE2-80EB-ECD8A0C80DD2}"/>
                  </a:ext>
                </a:extLst>
              </p:cNvPr>
              <p:cNvSpPr/>
              <p:nvPr/>
            </p:nvSpPr>
            <p:spPr>
              <a:xfrm>
                <a:off x="11339243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FD0530-2B48-6EE2-80EB-ECD8A0C80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243" y="452058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 l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20E6C9-4D08-534D-1E57-81AD179B17C7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9780078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213867-9B17-10D5-72F7-0C32AAD6CABE}"/>
                  </a:ext>
                </a:extLst>
              </p:cNvPr>
              <p:cNvSpPr/>
              <p:nvPr/>
            </p:nvSpPr>
            <p:spPr>
              <a:xfrm>
                <a:off x="10457238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213867-9B17-10D5-72F7-0C32AAD6C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8" y="3275372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BCEEA1-7B5B-D387-D626-458E86039C7F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11089124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8CB7ECF-2D36-ED72-BF00-54EB4D24F34B}"/>
                  </a:ext>
                </a:extLst>
              </p:cNvPr>
              <p:cNvSpPr/>
              <p:nvPr/>
            </p:nvSpPr>
            <p:spPr>
              <a:xfrm>
                <a:off x="9693990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8CB7ECF-2D36-ED72-BF00-54EB4D24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990" y="327537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BEA518-41A6-0608-C61F-361282361ED4}"/>
              </a:ext>
            </a:extLst>
          </p:cNvPr>
          <p:cNvCxnSpPr>
            <a:cxnSpLocks/>
            <a:stCxn id="21" idx="0"/>
            <a:endCxn id="26" idx="3"/>
          </p:cNvCxnSpPr>
          <p:nvPr/>
        </p:nvCxnSpPr>
        <p:spPr>
          <a:xfrm flipV="1">
            <a:off x="9409928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61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Criteria for Valid Adjustment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036A-2130-5792-F1CD-1563F0EA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8CC42-07E9-9BD3-8FC9-B3F571D5C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Recall to do identification by conditioning we need for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Then predictive response equals structural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predictive response equals average structural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8CC42-07E9-9BD3-8FC9-B3F571D5C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96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55-34F6-623F-7EC1-0FCEBA49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check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00B98-22D5-FD52-6085-001DB8E26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DAG, can we visually inspect if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holds</a:t>
                </a:r>
              </a:p>
              <a:p>
                <a:r>
                  <a:rPr lang="en-US" dirty="0"/>
                  <a:t>Note that the SWIG graph contains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We can simply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on the SWIG graph! </a:t>
                </a:r>
              </a:p>
              <a:p>
                <a:r>
                  <a:rPr lang="en-US" dirty="0"/>
                  <a:t>This is just a conditional independence statement on a DAG</a:t>
                </a:r>
              </a:p>
              <a:p>
                <a:r>
                  <a:rPr lang="en-US" dirty="0"/>
                  <a:t>We can use d-separation!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00B98-22D5-FD52-6085-001DB8E26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8EEE35D-8AC3-F4E0-BDF4-0BB322D86F07}"/>
                  </a:ext>
                </a:extLst>
              </p:cNvPr>
              <p:cNvSpPr/>
              <p:nvPr/>
            </p:nvSpPr>
            <p:spPr>
              <a:xfrm>
                <a:off x="8828113" y="560800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8EEE35D-8AC3-F4E0-BDF4-0BB322D86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113" y="5608007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AB802-71E6-701D-845F-A62498C6255A}"/>
                  </a:ext>
                </a:extLst>
              </p:cNvPr>
              <p:cNvSpPr/>
              <p:nvPr/>
            </p:nvSpPr>
            <p:spPr>
              <a:xfrm>
                <a:off x="11127579" y="56551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AB802-71E6-701D-845F-A62498C62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579" y="565511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80AB45-EFEF-57C7-5F9E-C0D57260DD2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568414" y="5972294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5735BB-6A0C-B20F-8594-52987D836EA4}"/>
                  </a:ext>
                </a:extLst>
              </p:cNvPr>
              <p:cNvSpPr/>
              <p:nvPr/>
            </p:nvSpPr>
            <p:spPr>
              <a:xfrm>
                <a:off x="10245574" y="440990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5735BB-6A0C-B20F-8594-52987D836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74" y="440990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0E76EF-8999-E0B5-7C1D-264950923927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10877460" y="5031782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187E74-E441-6487-790B-B4E340C431A5}"/>
                  </a:ext>
                </a:extLst>
              </p:cNvPr>
              <p:cNvSpPr/>
              <p:nvPr/>
            </p:nvSpPr>
            <p:spPr>
              <a:xfrm>
                <a:off x="9482326" y="440990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187E74-E441-6487-790B-B4E340C43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326" y="4409906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ED825-90A8-4185-5CBD-5001C388CB91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9198264" y="5031782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/>
                  <a:t>Conditional </a:t>
                </a:r>
                <a:r>
                  <a:rPr lang="en-US" sz="2800" b="1" dirty="0" err="1"/>
                  <a:t>ignorability</a:t>
                </a:r>
                <a:r>
                  <a:rPr lang="en-US" sz="2800" b="1" dirty="0"/>
                  <a:t> </a:t>
                </a:r>
                <a:r>
                  <a:rPr lang="en-US" sz="2800" dirty="0"/>
                  <a:t>between treatment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and outcome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conditional on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holds if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on 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by the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  <a:blipFill>
                <a:blip r:embed="rId2"/>
                <a:stretch>
                  <a:fillRect l="-1783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/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/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F0FD55-7A5F-2353-93F5-FE7663168B3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576881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/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74C7BA-9E3D-AFE8-A9F2-997A6EE31AE1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5927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/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E9A8C-F927-3E29-191B-964479A3387C}"/>
              </a:ext>
            </a:extLst>
          </p:cNvPr>
          <p:cNvCxnSpPr>
            <a:cxnSpLocks/>
            <a:stCxn id="3" idx="0"/>
            <a:endCxn id="9" idx="3"/>
          </p:cNvCxnSpPr>
          <p:nvPr/>
        </p:nvCxnSpPr>
        <p:spPr>
          <a:xfrm flipV="1">
            <a:off x="9206731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AF92B-727F-A2C4-4720-A49C8D818111}"/>
              </a:ext>
            </a:extLst>
          </p:cNvPr>
          <p:cNvSpPr/>
          <p:nvPr/>
        </p:nvSpPr>
        <p:spPr>
          <a:xfrm>
            <a:off x="8369238" y="4149069"/>
            <a:ext cx="1581593" cy="1510566"/>
          </a:xfrm>
          <a:custGeom>
            <a:avLst/>
            <a:gdLst>
              <a:gd name="connsiteX0" fmla="*/ 588495 w 1581593"/>
              <a:gd name="connsiteY0" fmla="*/ 8064 h 1510566"/>
              <a:gd name="connsiteX1" fmla="*/ 1507129 w 1581593"/>
              <a:gd name="connsiteY1" fmla="*/ 401764 h 1510566"/>
              <a:gd name="connsiteX2" fmla="*/ 1392829 w 1581593"/>
              <a:gd name="connsiteY2" fmla="*/ 1405064 h 1510566"/>
              <a:gd name="connsiteX3" fmla="*/ 330262 w 1581593"/>
              <a:gd name="connsiteY3" fmla="*/ 1409298 h 1510566"/>
              <a:gd name="connsiteX4" fmla="*/ 62 w 1581593"/>
              <a:gd name="connsiteY4" fmla="*/ 774298 h 1510566"/>
              <a:gd name="connsiteX5" fmla="*/ 304862 w 1581593"/>
              <a:gd name="connsiteY5" fmla="*/ 185864 h 1510566"/>
              <a:gd name="connsiteX6" fmla="*/ 588495 w 1581593"/>
              <a:gd name="connsiteY6" fmla="*/ 8064 h 151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1593" h="1510566">
                <a:moveTo>
                  <a:pt x="588495" y="8064"/>
                </a:moveTo>
                <a:cubicBezTo>
                  <a:pt x="788873" y="44047"/>
                  <a:pt x="1373073" y="168931"/>
                  <a:pt x="1507129" y="401764"/>
                </a:cubicBezTo>
                <a:cubicBezTo>
                  <a:pt x="1641185" y="634597"/>
                  <a:pt x="1588973" y="1237142"/>
                  <a:pt x="1392829" y="1405064"/>
                </a:cubicBezTo>
                <a:cubicBezTo>
                  <a:pt x="1196685" y="1572986"/>
                  <a:pt x="562390" y="1514426"/>
                  <a:pt x="330262" y="1409298"/>
                </a:cubicBezTo>
                <a:cubicBezTo>
                  <a:pt x="98134" y="1304170"/>
                  <a:pt x="4295" y="978204"/>
                  <a:pt x="62" y="774298"/>
                </a:cubicBezTo>
                <a:cubicBezTo>
                  <a:pt x="-4171" y="570392"/>
                  <a:pt x="206084" y="310747"/>
                  <a:pt x="304862" y="185864"/>
                </a:cubicBezTo>
                <a:cubicBezTo>
                  <a:pt x="403640" y="60981"/>
                  <a:pt x="388117" y="-27919"/>
                  <a:pt x="588495" y="8064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/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0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2428E-777A-B1FE-945C-A3912C3E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6B093-F331-DC89-72D2-EEBB27217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020840"/>
            <a:ext cx="6780700" cy="28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058F-CB25-710A-2C89-EBB4F0B7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3399-DC08-2851-1083-EA12E17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7" y="2426818"/>
            <a:ext cx="506029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8D031E-8540-0F4D-796D-E2F65CD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2884"/>
            <a:ext cx="5455917" cy="3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658-0169-F8B3-BE7D-4B307382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Counterfactual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D3B1E-D1F6-187E-4E67-F1BE7E883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also easily handle counterfactual distribution learning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Redefine outcome to be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Same statements hold for this binary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D3B1E-D1F6-187E-4E67-F1BE7E883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68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35A-520A-B9DA-3539-561AB228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Adjustment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95C9-6A42-1397-E32A-2CD99F78B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64E6-1C42-CF75-2FF3-C5630239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25A08-DAD6-8D49-81CA-D9731C91A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(otherwise effect is zero)</a:t>
                </a:r>
              </a:p>
              <a:p>
                <a:r>
                  <a:rPr lang="en-US" dirty="0"/>
                  <a:t>Condition on all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(that are not descendants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Condition on all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Condition on the union of the above</a:t>
                </a:r>
              </a:p>
              <a:p>
                <a:endParaRPr lang="en-US" dirty="0"/>
              </a:p>
              <a:p>
                <a:r>
                  <a:rPr lang="en-US" dirty="0"/>
                  <a:t>Condition using backdoor blocking criterion (minimal adjustment)</a:t>
                </a:r>
              </a:p>
              <a:p>
                <a:r>
                  <a:rPr lang="en-US" dirty="0"/>
                  <a:t>Condition on all common causes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25A08-DAD6-8D49-81CA-D9731C91A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7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DA85-5158-50E5-1172-A38E21F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Parents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Empirically widely used strategy</a:t>
                </a:r>
              </a:p>
              <a:p>
                <a:r>
                  <a:rPr lang="en-US" dirty="0"/>
                  <a:t>Requires only partial knowledge of the graph</a:t>
                </a:r>
              </a:p>
              <a:p>
                <a:r>
                  <a:rPr lang="en-US" dirty="0"/>
                  <a:t>If we only know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are ok</a:t>
                </a:r>
              </a:p>
              <a:p>
                <a:r>
                  <a:rPr lang="en-US" dirty="0"/>
                  <a:t>Adding any further set to the parent strategy maintains validity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0B0DC3B-8EC4-2B74-8216-F70F44283831}"/>
              </a:ext>
            </a:extLst>
          </p:cNvPr>
          <p:cNvSpPr/>
          <p:nvPr/>
        </p:nvSpPr>
        <p:spPr>
          <a:xfrm>
            <a:off x="3618077" y="4230575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9DBED-D6E4-930A-13C8-F952AF03788A}"/>
              </a:ext>
            </a:extLst>
          </p:cNvPr>
          <p:cNvSpPr/>
          <p:nvPr/>
        </p:nvSpPr>
        <p:spPr>
          <a:xfrm>
            <a:off x="2049161" y="495809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8CA863-D5BB-086C-69F1-B7377EB66234}"/>
              </a:ext>
            </a:extLst>
          </p:cNvPr>
          <p:cNvSpPr/>
          <p:nvPr/>
        </p:nvSpPr>
        <p:spPr>
          <a:xfrm>
            <a:off x="6309309" y="494812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E0EB75-42AB-C951-7BFF-912A7C1B14BB}"/>
              </a:ext>
            </a:extLst>
          </p:cNvPr>
          <p:cNvSpPr/>
          <p:nvPr/>
        </p:nvSpPr>
        <p:spPr>
          <a:xfrm>
            <a:off x="2248127" y="5063392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ED26EC-A98A-5BA1-B0BF-14BBAA1A4A5A}"/>
              </a:ext>
            </a:extLst>
          </p:cNvPr>
          <p:cNvSpPr/>
          <p:nvPr/>
        </p:nvSpPr>
        <p:spPr>
          <a:xfrm>
            <a:off x="4288368" y="5026064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/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/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5FFDA31-B093-2C10-0BB8-1A8CA67E0515}"/>
              </a:ext>
            </a:extLst>
          </p:cNvPr>
          <p:cNvSpPr/>
          <p:nvPr/>
        </p:nvSpPr>
        <p:spPr>
          <a:xfrm>
            <a:off x="4406666" y="484443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32ADA-50ED-0452-8102-9A11F56AB3CD}"/>
              </a:ext>
            </a:extLst>
          </p:cNvPr>
          <p:cNvSpPr/>
          <p:nvPr/>
        </p:nvSpPr>
        <p:spPr>
          <a:xfrm>
            <a:off x="4129860" y="533469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E3D4EF-4B69-2EFA-D6BE-07D4D15CB547}"/>
              </a:ext>
            </a:extLst>
          </p:cNvPr>
          <p:cNvSpPr/>
          <p:nvPr/>
        </p:nvSpPr>
        <p:spPr>
          <a:xfrm>
            <a:off x="3918775" y="485581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DDD492-8879-A26E-4B96-4EEBB913B82E}"/>
              </a:ext>
            </a:extLst>
          </p:cNvPr>
          <p:cNvSpPr/>
          <p:nvPr/>
        </p:nvSpPr>
        <p:spPr>
          <a:xfrm>
            <a:off x="4523082" y="542697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27021-DBD2-8F86-81DB-CE40A163C0F8}"/>
              </a:ext>
            </a:extLst>
          </p:cNvPr>
          <p:cNvSpPr/>
          <p:nvPr/>
        </p:nvSpPr>
        <p:spPr>
          <a:xfrm>
            <a:off x="3809767" y="564985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/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57B225-4954-121C-9A0E-E22E3531B52F}"/>
              </a:ext>
            </a:extLst>
          </p:cNvPr>
          <p:cNvSpPr/>
          <p:nvPr/>
        </p:nvSpPr>
        <p:spPr>
          <a:xfrm>
            <a:off x="4032001" y="4452199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A8D8F7-CE80-6F3E-C28B-AE27F2462BC0}"/>
              </a:ext>
            </a:extLst>
          </p:cNvPr>
          <p:cNvSpPr/>
          <p:nvPr/>
        </p:nvSpPr>
        <p:spPr>
          <a:xfrm>
            <a:off x="2322456" y="4753487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B2CEF-C108-A961-44F0-E86A3118967B}"/>
              </a:ext>
            </a:extLst>
          </p:cNvPr>
          <p:cNvSpPr txBox="1"/>
          <p:nvPr/>
        </p:nvSpPr>
        <p:spPr>
          <a:xfrm>
            <a:off x="513983" y="4945564"/>
            <a:ext cx="108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SWIG 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701BC3-CE5A-98A6-C976-FB6F406A036E}"/>
              </a:ext>
            </a:extLst>
          </p:cNvPr>
          <p:cNvSpPr/>
          <p:nvPr/>
        </p:nvSpPr>
        <p:spPr>
          <a:xfrm>
            <a:off x="2046223" y="555757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/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/>
              <p:nvPr/>
            </p:nvSpPr>
            <p:spPr>
              <a:xfrm>
                <a:off x="7116985" y="4146985"/>
                <a:ext cx="4836653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</a:rPr>
                  <a:t>Parents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In SWIG,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has no descendants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All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must pass from parent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Parent has to be a fork or chain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85" y="4146985"/>
                <a:ext cx="4836653" cy="2246769"/>
              </a:xfrm>
              <a:prstGeom prst="rect">
                <a:avLst/>
              </a:prstGeom>
              <a:blipFill>
                <a:blip r:embed="rId7"/>
                <a:stretch>
                  <a:fillRect l="-2519" t="-2439" r="-252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5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DA85-5158-50E5-1172-A38E21F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Parents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Empirically widely used strategy</a:t>
                </a:r>
              </a:p>
              <a:p>
                <a:r>
                  <a:rPr lang="en-US" dirty="0"/>
                  <a:t>Requires only partial knowledge of the graph</a:t>
                </a:r>
              </a:p>
              <a:p>
                <a:r>
                  <a:rPr lang="en-US" dirty="0"/>
                  <a:t>If we only know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are ok</a:t>
                </a:r>
              </a:p>
              <a:p>
                <a:r>
                  <a:rPr lang="en-US" dirty="0"/>
                  <a:t>Adding any further set to the parent strategy maintains validity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0B0DC3B-8EC4-2B74-8216-F70F44283831}"/>
              </a:ext>
            </a:extLst>
          </p:cNvPr>
          <p:cNvSpPr/>
          <p:nvPr/>
        </p:nvSpPr>
        <p:spPr>
          <a:xfrm>
            <a:off x="3618077" y="4230575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9DBED-D6E4-930A-13C8-F952AF03788A}"/>
              </a:ext>
            </a:extLst>
          </p:cNvPr>
          <p:cNvSpPr/>
          <p:nvPr/>
        </p:nvSpPr>
        <p:spPr>
          <a:xfrm>
            <a:off x="2049161" y="495809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8CA863-D5BB-086C-69F1-B7377EB66234}"/>
              </a:ext>
            </a:extLst>
          </p:cNvPr>
          <p:cNvSpPr/>
          <p:nvPr/>
        </p:nvSpPr>
        <p:spPr>
          <a:xfrm>
            <a:off x="6309309" y="494812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E0EB75-42AB-C951-7BFF-912A7C1B14BB}"/>
              </a:ext>
            </a:extLst>
          </p:cNvPr>
          <p:cNvSpPr/>
          <p:nvPr/>
        </p:nvSpPr>
        <p:spPr>
          <a:xfrm>
            <a:off x="2248127" y="5063392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ED26EC-A98A-5BA1-B0BF-14BBAA1A4A5A}"/>
              </a:ext>
            </a:extLst>
          </p:cNvPr>
          <p:cNvSpPr/>
          <p:nvPr/>
        </p:nvSpPr>
        <p:spPr>
          <a:xfrm>
            <a:off x="4288368" y="5026064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/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/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5FFDA31-B093-2C10-0BB8-1A8CA67E0515}"/>
              </a:ext>
            </a:extLst>
          </p:cNvPr>
          <p:cNvSpPr/>
          <p:nvPr/>
        </p:nvSpPr>
        <p:spPr>
          <a:xfrm>
            <a:off x="4406666" y="484443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32ADA-50ED-0452-8102-9A11F56AB3CD}"/>
              </a:ext>
            </a:extLst>
          </p:cNvPr>
          <p:cNvSpPr/>
          <p:nvPr/>
        </p:nvSpPr>
        <p:spPr>
          <a:xfrm>
            <a:off x="4129860" y="533469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E3D4EF-4B69-2EFA-D6BE-07D4D15CB547}"/>
              </a:ext>
            </a:extLst>
          </p:cNvPr>
          <p:cNvSpPr/>
          <p:nvPr/>
        </p:nvSpPr>
        <p:spPr>
          <a:xfrm>
            <a:off x="3918775" y="485581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DDD492-8879-A26E-4B96-4EEBB913B82E}"/>
              </a:ext>
            </a:extLst>
          </p:cNvPr>
          <p:cNvSpPr/>
          <p:nvPr/>
        </p:nvSpPr>
        <p:spPr>
          <a:xfrm>
            <a:off x="4523082" y="542697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27021-DBD2-8F86-81DB-CE40A163C0F8}"/>
              </a:ext>
            </a:extLst>
          </p:cNvPr>
          <p:cNvSpPr/>
          <p:nvPr/>
        </p:nvSpPr>
        <p:spPr>
          <a:xfrm>
            <a:off x="3809767" y="564985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/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57B225-4954-121C-9A0E-E22E3531B52F}"/>
              </a:ext>
            </a:extLst>
          </p:cNvPr>
          <p:cNvSpPr/>
          <p:nvPr/>
        </p:nvSpPr>
        <p:spPr>
          <a:xfrm>
            <a:off x="4032001" y="4452199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A8D8F7-CE80-6F3E-C28B-AE27F2462BC0}"/>
              </a:ext>
            </a:extLst>
          </p:cNvPr>
          <p:cNvSpPr/>
          <p:nvPr/>
        </p:nvSpPr>
        <p:spPr>
          <a:xfrm>
            <a:off x="2322456" y="4753487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B2CEF-C108-A961-44F0-E86A3118967B}"/>
              </a:ext>
            </a:extLst>
          </p:cNvPr>
          <p:cNvSpPr txBox="1"/>
          <p:nvPr/>
        </p:nvSpPr>
        <p:spPr>
          <a:xfrm>
            <a:off x="513983" y="4945564"/>
            <a:ext cx="108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SWIG 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701BC3-CE5A-98A6-C976-FB6F406A036E}"/>
              </a:ext>
            </a:extLst>
          </p:cNvPr>
          <p:cNvSpPr/>
          <p:nvPr/>
        </p:nvSpPr>
        <p:spPr>
          <a:xfrm>
            <a:off x="2046223" y="555757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/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/>
              <p:nvPr/>
            </p:nvSpPr>
            <p:spPr>
              <a:xfrm>
                <a:off x="6928820" y="3815159"/>
                <a:ext cx="5540185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</a:rPr>
                  <a:t>Parents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800" b="1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Parent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cannot be a collider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All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must pass from a parent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If descendant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, note that parent variable is not in the SWIG but its counterfactual value is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20" y="3815159"/>
                <a:ext cx="5540185" cy="3108543"/>
              </a:xfrm>
              <a:prstGeom prst="rect">
                <a:avLst/>
              </a:prstGeom>
              <a:blipFill>
                <a:blip r:embed="rId7"/>
                <a:stretch>
                  <a:fillRect l="-2313" t="-1961" r="-110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4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7B33-BF0D-A44A-28FA-F7FE69D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 Blocking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D9423-9D08-AE04-DEE1-0504082EB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Non-directed path: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that has some reverse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Backdoor path: a non-directed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that ends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valid adjustment set if it contains no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all backdoor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are blocked</a:t>
                </a:r>
              </a:p>
              <a:p>
                <a:endParaRPr lang="en-US" dirty="0"/>
              </a:p>
              <a:p>
                <a:r>
                  <a:rPr lang="en-US" dirty="0"/>
                  <a:t>Allows us to find minimal adjustment sets (small size)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D9423-9D08-AE04-DEE1-0504082EB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058F-CB25-710A-2C89-EBB4F0B7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3399-DC08-2851-1083-EA12E17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7" y="2426818"/>
            <a:ext cx="506029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8D031E-8540-0F4D-796D-E2F65CD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2884"/>
            <a:ext cx="5455917" cy="3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0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B914-7D23-C3E1-0B0B-A8DFEF1C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Common Causes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17A7-3CD0-2C54-94F9-84AEA38BF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all common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These are called the “common causes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Very common empirical practice</a:t>
                </a:r>
              </a:p>
              <a:p>
                <a:r>
                  <a:rPr lang="en-US" dirty="0"/>
                  <a:t>More conservative version: union of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backdoor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must either contain a common ancestor or contain a collider</a:t>
                </a:r>
              </a:p>
              <a:p>
                <a:r>
                  <a:rPr lang="en-US" dirty="0"/>
                  <a:t>Conditioning on common ancestors blocks all paths that don’t contain a collider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17A7-3CD0-2C54-94F9-84AEA38BF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5AB1-0724-7906-C38D-29F2E636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C987-6329-8D16-CB1F-BE21BBFB3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2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F0A-A4AB-1FFC-5191-876E40D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Categorization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83F0-5C81-9994-C9A5-5533016F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Pre-treatment variables:</a:t>
            </a:r>
            <a:r>
              <a:rPr lang="en-US" dirty="0"/>
              <a:t> variables whose value is determined before the assignment of the treatment</a:t>
            </a:r>
          </a:p>
          <a:p>
            <a:endParaRPr lang="en-US" dirty="0"/>
          </a:p>
          <a:p>
            <a:r>
              <a:rPr lang="en-US" b="1" dirty="0"/>
              <a:t>Post-treatment variables:</a:t>
            </a:r>
            <a:r>
              <a:rPr lang="en-US" dirty="0"/>
              <a:t> variables whose value is determined after the assignment of the treatment</a:t>
            </a:r>
          </a:p>
        </p:txBody>
      </p:sp>
    </p:spTree>
    <p:extLst>
      <p:ext uri="{BB962C8B-B14F-4D97-AF65-F5344CB8AC3E}">
        <p14:creationId xmlns:p14="http://schemas.microsoft.com/office/powerpoint/2010/main" val="1664403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6736-EACB-DC30-655C-AED82009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Controls: High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32FD5-9340-D8EE-6380-62C53B11D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Pre-treatment variables that are ancestors of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ok controls (worst-case can hurt precision/variance)</a:t>
                </a:r>
              </a:p>
              <a:p>
                <a:r>
                  <a:rPr lang="en-US" dirty="0"/>
                  <a:t>There exist pre-treatment variables not of that sort, that can lead to wrong answer (M-bias)</a:t>
                </a:r>
              </a:p>
              <a:p>
                <a:endParaRPr lang="en-US" dirty="0"/>
              </a:p>
              <a:p>
                <a:r>
                  <a:rPr lang="en-US" dirty="0"/>
                  <a:t>Most post-treatment variables are bad controls (or don’t do much)</a:t>
                </a:r>
              </a:p>
              <a:p>
                <a:r>
                  <a:rPr lang="en-US" dirty="0"/>
                  <a:t>Typically introduce either mediation bias or collider bias (Heckman selection)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32FD5-9340-D8EE-6380-62C53B11D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E82-859B-3E5B-5035-9254330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“Pre-Treatment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72E1-1A04-5B77-3A91-9B02BC69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076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8339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Good Controls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CA549-EB99-50E5-743F-42B725D46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900" y="2824094"/>
            <a:ext cx="10744200" cy="30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7E597-0293-E26C-DE23-1914BCE2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Example of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187D-AC15-D3DE-B9EB-479A25EA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Effect of Prenatal Multivitamin consumption (D) on birth defects (Y)</a:t>
            </a:r>
          </a:p>
          <a:p>
            <a:r>
              <a:rPr lang="en-US" sz="2000" dirty="0"/>
              <a:t>Prior family history of birth defects (Z) can influence mother’s decision for multivitamin consumption</a:t>
            </a:r>
          </a:p>
          <a:p>
            <a:r>
              <a:rPr lang="en-US" sz="2000" dirty="0"/>
              <a:t>Unmeasured genetic factors (U) cause family history (Z) of birth defects</a:t>
            </a:r>
          </a:p>
          <a:p>
            <a:r>
              <a:rPr lang="en-US" sz="2000" dirty="0"/>
              <a:t>Unmeasured genetic factors (U) have direct influence on birth defects (Y)</a:t>
            </a:r>
          </a:p>
          <a:p>
            <a:endParaRPr lang="en-US" sz="2000" dirty="0"/>
          </a:p>
          <a:p>
            <a:r>
              <a:rPr lang="en-US" sz="2000" dirty="0"/>
              <a:t>Family history of birth defects is a good proxy control for unmeasured genetic factors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A35964-382A-16FB-3C9E-BD5629B8E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4" r="58819"/>
          <a:stretch/>
        </p:blipFill>
        <p:spPr>
          <a:xfrm>
            <a:off x="8795981" y="1789813"/>
            <a:ext cx="2906973" cy="33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8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Good Controls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409514E-7EE7-8B58-7FE5-D3F4A6802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19" y="2355269"/>
            <a:ext cx="10371437" cy="4088588"/>
          </a:xfrm>
        </p:spPr>
      </p:pic>
    </p:spTree>
    <p:extLst>
      <p:ext uri="{BB962C8B-B14F-4D97-AF65-F5344CB8AC3E}">
        <p14:creationId xmlns:p14="http://schemas.microsoft.com/office/powerpoint/2010/main" val="3946395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Neutral Controls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7BA807D0-F6EE-34C7-1700-CC2A1AE23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50953"/>
            <a:ext cx="10744200" cy="29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0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Pre-Treatment Variable that is Bad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F4EC3-CFC5-A4FB-832F-41F0AA79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93" y="2122686"/>
            <a:ext cx="4214477" cy="4240900"/>
          </a:xfrm>
        </p:spPr>
      </p:pic>
    </p:spTree>
    <p:extLst>
      <p:ext uri="{BB962C8B-B14F-4D97-AF65-F5344CB8AC3E}">
        <p14:creationId xmlns:p14="http://schemas.microsoft.com/office/powerpoint/2010/main" val="18280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Pre-Treatment Variable that is Bad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5C4727-B8B2-5C18-F8D2-72989F983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12" y="2002602"/>
            <a:ext cx="3598044" cy="4542530"/>
          </a:xfrm>
        </p:spPr>
      </p:pic>
    </p:spTree>
    <p:extLst>
      <p:ext uri="{BB962C8B-B14F-4D97-AF65-F5344CB8AC3E}">
        <p14:creationId xmlns:p14="http://schemas.microsoft.com/office/powerpoint/2010/main" val="3542511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F2E15E9-276C-543E-1E50-843997C46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88"/>
          <a:stretch/>
        </p:blipFill>
        <p:spPr>
          <a:xfrm>
            <a:off x="8378608" y="989806"/>
            <a:ext cx="3598044" cy="2912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0E3AD-6097-0114-D54D-5F5CA7B6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Homophily Bias in Peer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7102-49C9-6BE8-D5C3-867F67F7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Peer effects on civic engagement level</a:t>
                </a:r>
              </a:p>
              <a:p>
                <a:r>
                  <a:rPr lang="en-US" dirty="0"/>
                  <a:t>Consider samples of pairs of friends</a:t>
                </a:r>
              </a:p>
              <a:p>
                <a:r>
                  <a:rPr lang="en-US" dirty="0"/>
                  <a:t>D is civic engagement of one friend at time t</a:t>
                </a:r>
              </a:p>
              <a:p>
                <a:r>
                  <a:rPr lang="en-US" dirty="0"/>
                  <a:t>Y is civic engagement of other friend at time t+1</a:t>
                </a:r>
              </a:p>
              <a:p>
                <a:r>
                  <a:rPr lang="en-US" dirty="0"/>
                  <a:t>Civic engagement can be driven by personal traits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independently drawn well before friendship and affect civic engagement (e.g. level of altruism)</a:t>
                </a:r>
              </a:p>
              <a:p>
                <a:r>
                  <a:rPr lang="en-US" dirty="0"/>
                  <a:t>Friendship Z driven also by personal traits (homophily)</a:t>
                </a:r>
              </a:p>
              <a:p>
                <a:r>
                  <a:rPr lang="en-US" dirty="0"/>
                  <a:t>By looking at pairs of friends we are implicitly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7102-49C9-6BE8-D5C3-867F67F7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936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M-Bias not robust to perturbation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2EDB5E-F2B2-DCCF-A23E-5A12AFE21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57" y="2354239"/>
            <a:ext cx="1074308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53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E82-859B-3E5B-5035-9254330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“Post-Treatment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72E1-1A04-5B77-3A91-9B02BC69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Bad Controls, Mediation Bias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A1521D-6635-6744-CB82-C5B70695B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64383"/>
            <a:ext cx="10744200" cy="29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AB2-B0B4-173D-9B15-5A87885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C396-A5AE-BFAB-0939-FCEEB59B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criteria for selection of adjustment set</a:t>
            </a:r>
          </a:p>
          <a:p>
            <a:r>
              <a:rPr lang="en-US" dirty="0"/>
              <a:t>Crash course on good and bad “controls”</a:t>
            </a:r>
          </a:p>
        </p:txBody>
      </p:sp>
    </p:spTree>
    <p:extLst>
      <p:ext uri="{BB962C8B-B14F-4D97-AF65-F5344CB8AC3E}">
        <p14:creationId xmlns:p14="http://schemas.microsoft.com/office/powerpoint/2010/main" val="8514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Exception to Mediation Bias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954988-9A25-0BB0-1D6B-A416988D6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258" y="2349454"/>
            <a:ext cx="4474767" cy="4087287"/>
          </a:xfrm>
        </p:spPr>
      </p:pic>
    </p:spTree>
    <p:extLst>
      <p:ext uri="{BB962C8B-B14F-4D97-AF65-F5344CB8AC3E}">
        <p14:creationId xmlns:p14="http://schemas.microsoft.com/office/powerpoint/2010/main" val="427841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Controlled Direct Effect Gone Wrong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220DF-A96C-5BC3-2E07-D20589B3E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126" y="2254369"/>
            <a:ext cx="4622200" cy="4432767"/>
          </a:xfrm>
        </p:spPr>
      </p:pic>
    </p:spTree>
    <p:extLst>
      <p:ext uri="{BB962C8B-B14F-4D97-AF65-F5344CB8AC3E}">
        <p14:creationId xmlns:p14="http://schemas.microsoft.com/office/powerpoint/2010/main" val="1734840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Bad Controls, Collider (Heckman Selection) bias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85AEC2-17DD-CBBA-FA69-CCB44CD2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49502"/>
            <a:ext cx="10744200" cy="33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87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901-B299-8589-DF0B-9A72221E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A5D04-2274-3AE9-C465-703EFF38B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study that claims it is estimating the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must be based on a rigorous thought process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DAG/ASEM framework is a rigorous form of this process</a:t>
                </a:r>
              </a:p>
              <a:p>
                <a:r>
                  <a:rPr lang="en-US" dirty="0"/>
                  <a:t>Enables explicit incorporation of domain knowledge in a domain expert friendly manner</a:t>
                </a:r>
              </a:p>
              <a:p>
                <a:r>
                  <a:rPr lang="en-US" dirty="0"/>
                  <a:t>Automatic identification arguments and testable restrictions</a:t>
                </a:r>
              </a:p>
              <a:p>
                <a:r>
                  <a:rPr lang="en-US" dirty="0"/>
                  <a:t>Effective in communicating assumptions of observational study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A5D04-2274-3AE9-C465-703EFF38B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67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kern="1200" dirty="0">
                <a:solidFill>
                  <a:schemeClr val="tx1"/>
                </a:solidFill>
              </a:rPr>
              <a:t>Non-Linear versions of structural equation models are equivalent to Directed Acyclic Graphs</a:t>
            </a:r>
            <a:endParaRPr lang="en-US" sz="3600" i="1" kern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For any DAG, we can write ASEM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Parent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Shocks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are jointly independent and independent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Corresponding structural response functions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394FA-0B18-EC53-A9E2-EC07366BABC7}"/>
              </a:ext>
            </a:extLst>
          </p:cNvPr>
          <p:cNvSpPr/>
          <p:nvPr/>
        </p:nvSpPr>
        <p:spPr>
          <a:xfrm>
            <a:off x="8758765" y="3213364"/>
            <a:ext cx="381000" cy="4312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34913C-2AD4-EBA0-4D52-61D01388D98B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9139765" y="2318821"/>
            <a:ext cx="1346201" cy="11101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75C712-4425-4D49-ED13-9F0901B30E80}"/>
              </a:ext>
            </a:extLst>
          </p:cNvPr>
          <p:cNvSpPr/>
          <p:nvPr/>
        </p:nvSpPr>
        <p:spPr>
          <a:xfrm>
            <a:off x="9082616" y="178965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E93ED2-485F-BC50-A18A-1A3B1F080B4F}"/>
              </a:ext>
            </a:extLst>
          </p:cNvPr>
          <p:cNvSpPr/>
          <p:nvPr/>
        </p:nvSpPr>
        <p:spPr>
          <a:xfrm>
            <a:off x="125844" y="2859615"/>
            <a:ext cx="1726143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736452-AA9B-0A77-01F9-5686BDEFDD7C}"/>
              </a:ext>
            </a:extLst>
          </p:cNvPr>
          <p:cNvSpPr/>
          <p:nvPr/>
        </p:nvSpPr>
        <p:spPr>
          <a:xfrm>
            <a:off x="4050255" y="3164416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B14DA-B9DD-8076-4407-829DF6B3E7E1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1851987" y="3382433"/>
            <a:ext cx="219826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8E8A61-E9BD-AE0E-4476-249FDA63AD11}"/>
              </a:ext>
            </a:extLst>
          </p:cNvPr>
          <p:cNvSpPr/>
          <p:nvPr/>
        </p:nvSpPr>
        <p:spPr>
          <a:xfrm>
            <a:off x="707274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Structural Response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Function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F5E7C7-F8FF-28D1-2960-AE4C49BACDBD}"/>
              </a:ext>
            </a:extLst>
          </p:cNvPr>
          <p:cNvSpPr/>
          <p:nvPr/>
        </p:nvSpPr>
        <p:spPr>
          <a:xfrm>
            <a:off x="6747933" y="4739290"/>
            <a:ext cx="363022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B1D3C9-6794-BB5A-8933-9AA99283111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929444" y="5286362"/>
            <a:ext cx="123819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113B07-0D60-CCD2-DE7D-B9CEFFA87567}"/>
              </a:ext>
            </a:extLst>
          </p:cNvPr>
          <p:cNvSpPr/>
          <p:nvPr/>
        </p:nvSpPr>
        <p:spPr>
          <a:xfrm>
            <a:off x="3263901" y="5916321"/>
            <a:ext cx="2499000" cy="713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Potential/Counterfactual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Outcome Processes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0BC6D3-1D6D-E896-DED4-601F5B4AB3A6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flipH="1">
            <a:off x="4513401" y="5311760"/>
            <a:ext cx="1161905" cy="6045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663C55-3E37-7D2B-2061-5B6C8CF52878}"/>
              </a:ext>
            </a:extLst>
          </p:cNvPr>
          <p:cNvSpPr/>
          <p:nvPr/>
        </p:nvSpPr>
        <p:spPr>
          <a:xfrm>
            <a:off x="5081045" y="4764688"/>
            <a:ext cx="1188521" cy="5470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0F9201C-3ED9-3899-8F0F-4C9698DB2D04}"/>
              </a:ext>
            </a:extLst>
          </p:cNvPr>
          <p:cNvSpPr/>
          <p:nvPr/>
        </p:nvSpPr>
        <p:spPr>
          <a:xfrm>
            <a:off x="964619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Potential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values of parents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C73FE0-17BD-4882-61B3-2BE18679DEC3}"/>
              </a:ext>
            </a:extLst>
          </p:cNvPr>
          <p:cNvSpPr/>
          <p:nvPr/>
        </p:nvSpPr>
        <p:spPr>
          <a:xfrm>
            <a:off x="7235017" y="4739290"/>
            <a:ext cx="512233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51479F-A0F7-818F-ABC5-C0D6753DF4BE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7491134" y="5286362"/>
            <a:ext cx="324995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/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/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D9B906-79F4-AA47-9BB9-81EDA82C769F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5272043" y="1936375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/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D5C831-83E7-8BBD-20D7-C01270C64278}"/>
              </a:ext>
            </a:extLst>
          </p:cNvPr>
          <p:cNvCxnSpPr>
            <a:cxnSpLocks/>
            <a:stCxn id="53" idx="5"/>
            <a:endCxn id="51" idx="1"/>
          </p:cNvCxnSpPr>
          <p:nvPr/>
        </p:nvCxnSpPr>
        <p:spPr>
          <a:xfrm>
            <a:off x="6408591" y="1000158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F58E7D-BCF7-1392-7438-03A73A7EA853}"/>
              </a:ext>
            </a:extLst>
          </p:cNvPr>
          <p:cNvCxnSpPr>
            <a:stCxn id="50" idx="7"/>
            <a:endCxn id="53" idx="3"/>
          </p:cNvCxnSpPr>
          <p:nvPr/>
        </p:nvCxnSpPr>
        <p:spPr>
          <a:xfrm flipV="1">
            <a:off x="5163628" y="1000158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13162F-958F-BD96-0121-FA7470864C52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 flipV="1">
            <a:off x="5390902" y="742569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/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35059D-1CAC-E03A-3554-C43B5D796294}"/>
              </a:ext>
            </a:extLst>
          </p:cNvPr>
          <p:cNvCxnSpPr>
            <a:cxnSpLocks/>
            <a:stCxn id="57" idx="2"/>
            <a:endCxn id="51" idx="6"/>
          </p:cNvCxnSpPr>
          <p:nvPr/>
        </p:nvCxnSpPr>
        <p:spPr>
          <a:xfrm flipH="1">
            <a:off x="7571509" y="1983486"/>
            <a:ext cx="4226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/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/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0D5BFF-216D-F638-2244-738CAD613D27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114346" y="1936375"/>
            <a:ext cx="4173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29E6ECC-0ED9-A8BE-6D63-6E3197E82E56}"/>
              </a:ext>
            </a:extLst>
          </p:cNvPr>
          <p:cNvSpPr/>
          <p:nvPr/>
        </p:nvSpPr>
        <p:spPr>
          <a:xfrm>
            <a:off x="7816155" y="4739290"/>
            <a:ext cx="349486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46F60-504F-048C-AAAD-9D662934FA4A}"/>
              </a:ext>
            </a:extLst>
          </p:cNvPr>
          <p:cNvCxnSpPr>
            <a:cxnSpLocks/>
            <a:stCxn id="68" idx="3"/>
            <a:endCxn id="74" idx="1"/>
          </p:cNvCxnSpPr>
          <p:nvPr/>
        </p:nvCxnSpPr>
        <p:spPr>
          <a:xfrm flipV="1">
            <a:off x="8165641" y="4936268"/>
            <a:ext cx="683806" cy="765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DF4F954-DC6D-B61D-C826-E75BB7CE6B11}"/>
              </a:ext>
            </a:extLst>
          </p:cNvPr>
          <p:cNvSpPr/>
          <p:nvPr/>
        </p:nvSpPr>
        <p:spPr>
          <a:xfrm>
            <a:off x="8849447" y="4486566"/>
            <a:ext cx="3282764" cy="89940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Shocks can be multi-dimensional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e.g. separate shock variable per parental value</a:t>
            </a:r>
          </a:p>
        </p:txBody>
      </p:sp>
    </p:spTree>
    <p:extLst>
      <p:ext uri="{BB962C8B-B14F-4D97-AF65-F5344CB8AC3E}">
        <p14:creationId xmlns:p14="http://schemas.microsoft.com/office/powerpoint/2010/main" val="3003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  <p:bldP spid="13" grpId="0" animBg="1"/>
      <p:bldP spid="18" grpId="0" animBg="1"/>
      <p:bldP spid="19" grpId="0" animBg="1"/>
      <p:bldP spid="32" grpId="0" animBg="1"/>
      <p:bldP spid="37" grpId="0" animBg="1"/>
      <p:bldP spid="40" grpId="0" animBg="1"/>
      <p:bldP spid="42" grpId="0" animBg="1"/>
      <p:bldP spid="68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dirty="0"/>
                  <a:t>DAGs encode conditions on factorization of probability law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ℓ∈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ℓ∈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dirty="0"/>
                  <a:t>DAGs encode conditional independencies: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d-separates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in DAG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implies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pc="-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lang="en-US" sz="2800" i="1" spc="-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pc="-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⇒ 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-80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Implies testable restrictions we can use to refute DAG from data; e.g. for linear ASEMs, BLP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using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should have zero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127" b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F29FE7-8BCB-D5CF-AE6F-C2FA501DE359}"/>
              </a:ext>
            </a:extLst>
          </p:cNvPr>
          <p:cNvSpPr/>
          <p:nvPr/>
        </p:nvSpPr>
        <p:spPr>
          <a:xfrm>
            <a:off x="2445711" y="5935133"/>
            <a:ext cx="1726143" cy="70908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Test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whether it is non-zero!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C76A43-12AF-1B45-0B84-64A85A8D7663}"/>
              </a:ext>
            </a:extLst>
          </p:cNvPr>
          <p:cNvSpPr/>
          <p:nvPr/>
        </p:nvSpPr>
        <p:spPr>
          <a:xfrm>
            <a:off x="4893733" y="4850328"/>
            <a:ext cx="2667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FD1FC-5DD3-0B60-ECD5-5B250B6A6B82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>
            <a:off x="4171854" y="5286362"/>
            <a:ext cx="855229" cy="1003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10101</TotalTime>
  <Words>1554</Words>
  <Application>Microsoft Office PowerPoint</Application>
  <PresentationFormat>Widescreen</PresentationFormat>
  <Paragraphs>216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MS&amp;E 228: Directed Acyclic Graphs and Non-Linear SEMs</vt:lpstr>
      <vt:lpstr>PowerPoint Presentation</vt:lpstr>
      <vt:lpstr>PowerPoint Presentation</vt:lpstr>
      <vt:lpstr>Goals for Today</vt:lpstr>
      <vt:lpstr>Recap of Last Lecture</vt:lpstr>
      <vt:lpstr>Non-Linear versions of structural equation models are equivalent to Directed Acyclic Graphs</vt:lpstr>
      <vt:lpstr>For any DAG, we can write ASEM X_j≔f_j (Parents_j, ϵ_j )=f_j (Pa_j,ϵ_j ) Shocks ϵ_j are jointly independent and independent of {X_j }  Corresponding structural response functions X_j (pa_j )≔f_j (pa_j,ϵ_j )</vt:lpstr>
      <vt:lpstr>DAGs encode conditions on factorization of probability law p({x_ℓ }_(ℓ∈V) )=∏_(ℓ∈V)▒〖p(x_ℓ│pa_ℓ ) 〗   </vt:lpstr>
      <vt:lpstr>DAGs encode conditional independencies: S d-separates X from Y in DAG G implies X⊥⊥Y∣S  (X⊥⊥_d Y∣S)_G    ⇒   X⊥⊥Y∣S  Implies testable restrictions we can use to refute DAG from data; e.g. for linear ASEMs, BLP of Y using X, S should have zero on X Y=αX+β^′ S+ϵ,  ϵ⊥(X,S)</vt:lpstr>
      <vt:lpstr>X is d-separated from Y by S if every path from X to Y is blocked. S blocks a path if one of the following holds: - path contains chain X→M→Y or fork X←M→Y and M∈S - path contains collider X→M←Y and neither M nor its     descendants are in S     </vt:lpstr>
      <vt:lpstr>Do Interventions do(X_j=x_j ) Replace structural response for X_j with X_j≔x_j. Measures potential outcome Y(x_j ).  Fix Interventions fix(X_j=x_j ) Locally replace X_j in every RHS of a structural equation with x_j. Leave as-is structural response of X_j. Also measures potential outcome Y(x_j )  Fix intervention visually represented as SWIG G ̃(x_j ). Depicts potential outcome Y(x_j ) and original variable X_j on the same graph</vt:lpstr>
      <vt:lpstr>Graphical Criteria for Valid Adjustment Sets</vt:lpstr>
      <vt:lpstr>Conditional Ignorability</vt:lpstr>
      <vt:lpstr>How can we check Conditional Ignorability</vt:lpstr>
      <vt:lpstr>Conditional ignorability between treatment D and outcome Y conditional on set S holds if Y(d) is d-separated from D on SWIG G ̃(d) induced by fix(D=d) by the set S</vt:lpstr>
      <vt:lpstr>Example</vt:lpstr>
      <vt:lpstr>Example</vt:lpstr>
      <vt:lpstr>Side Note: Counterfactual Distributions</vt:lpstr>
      <vt:lpstr>Useful Adjustment Strategies</vt:lpstr>
      <vt:lpstr>Adjustment Strategies</vt:lpstr>
      <vt:lpstr>Conditioning on Parents</vt:lpstr>
      <vt:lpstr>Conditioning on Parents</vt:lpstr>
      <vt:lpstr>Backdoor Blocking</vt:lpstr>
      <vt:lpstr>Example</vt:lpstr>
      <vt:lpstr>All Common Causes</vt:lpstr>
      <vt:lpstr>Good and Bad Controls</vt:lpstr>
      <vt:lpstr>High Level Categorization of Variables</vt:lpstr>
      <vt:lpstr>Good and Bad Controls: High Level</vt:lpstr>
      <vt:lpstr>“Pre-Treatment Variables”</vt:lpstr>
      <vt:lpstr>Examples: Good Controls</vt:lpstr>
      <vt:lpstr>Example of Proxy</vt:lpstr>
      <vt:lpstr>Examples: Good Controls</vt:lpstr>
      <vt:lpstr>Examples: Neutral Controls</vt:lpstr>
      <vt:lpstr>Examples: Pre-Treatment Variable that is Bad Control</vt:lpstr>
      <vt:lpstr>Example: Pre-Treatment Variable that is Bad Control</vt:lpstr>
      <vt:lpstr>Example: Homophily Bias in Peer Effects</vt:lpstr>
      <vt:lpstr>Example: M-Bias not robust to perturbation</vt:lpstr>
      <vt:lpstr>“Post-Treatment Variables”</vt:lpstr>
      <vt:lpstr>Example: Bad Controls, Mediation Bias</vt:lpstr>
      <vt:lpstr>Example: Exception to Mediation Bias</vt:lpstr>
      <vt:lpstr>Example: Controlled Direct Effect Gone Wrong</vt:lpstr>
      <vt:lpstr>Example: Bad Controls, Collider (Heckman Selection) bias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566</cp:revision>
  <dcterms:created xsi:type="dcterms:W3CDTF">2023-01-16T03:53:17Z</dcterms:created>
  <dcterms:modified xsi:type="dcterms:W3CDTF">2024-02-08T23:59:53Z</dcterms:modified>
</cp:coreProperties>
</file>