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385" r:id="rId3"/>
    <p:sldId id="2670" r:id="rId4"/>
    <p:sldId id="2727" r:id="rId5"/>
    <p:sldId id="2625" r:id="rId6"/>
    <p:sldId id="2692" r:id="rId7"/>
    <p:sldId id="2578" r:id="rId8"/>
    <p:sldId id="2706" r:id="rId9"/>
    <p:sldId id="2710" r:id="rId10"/>
    <p:sldId id="2715" r:id="rId11"/>
    <p:sldId id="2709" r:id="rId12"/>
    <p:sldId id="2729" r:id="rId13"/>
    <p:sldId id="2728" r:id="rId14"/>
    <p:sldId id="2711" r:id="rId15"/>
    <p:sldId id="2712" r:id="rId16"/>
    <p:sldId id="2713" r:id="rId17"/>
    <p:sldId id="2714" r:id="rId18"/>
    <p:sldId id="2717" r:id="rId19"/>
    <p:sldId id="2730" r:id="rId20"/>
    <p:sldId id="2716" r:id="rId21"/>
    <p:sldId id="2721" r:id="rId22"/>
    <p:sldId id="2722" r:id="rId23"/>
    <p:sldId id="2723" r:id="rId24"/>
    <p:sldId id="2724" r:id="rId25"/>
    <p:sldId id="2725" r:id="rId26"/>
    <p:sldId id="272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AF9EA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6590168" y="3829969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MS&amp;E 228: Heterogeneous Treatment Effects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1A2B-54CF-6A1F-9636-F4EFC77F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2E8B2-9DBE-AC0D-69AF-F48644DBF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5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992D-3D3E-2639-4FBB-92F05892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within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896BD-E554-0A9F-9C99-CBA9C23B6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Each of the meta learners is defined based on a loss function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 can use loss function for model selection within each meta-learning approach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 each hyper-parameter evaluate the out-of-sample loss in a cross-validation manner and choose the best hyper-parameter for the meta-learning method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This way we have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CATE models,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/>
                  <a:t> from each meta-learning approach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896BD-E554-0A9F-9C99-CBA9C23B6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619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9688-B952-0DC4-A393-39FA9DB5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Across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5A70A7-3658-8764-10B2-6874F480BE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To compare across any CATE learner, we can evaluate based on a “</a:t>
                </a:r>
                <a:r>
                  <a:rPr lang="en-US" sz="2400" dirty="0" err="1"/>
                  <a:t>Neyman</a:t>
                </a:r>
                <a:r>
                  <a:rPr lang="en-US" sz="2400" dirty="0"/>
                  <a:t> orthogonal loss”, which is robust to nuisance estimation</a:t>
                </a:r>
              </a:p>
              <a:p>
                <a:r>
                  <a:rPr lang="en-US" sz="2400" b="1" dirty="0"/>
                  <a:t>R-Loss:</a:t>
                </a:r>
                <a:r>
                  <a:rPr lang="en-US" sz="2400" dirty="0"/>
                  <a:t> for a separate sample, calculate residuals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2400" dirty="0"/>
                  <a:t> in a cross-fitting manner. For any candidate CATE model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evaluate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acc>
                                    <m:accPr>
                                      <m:chr m:val="̃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b="1" dirty="0"/>
                  <a:t>DR-Loss:</a:t>
                </a:r>
                <a:r>
                  <a:rPr lang="en-US" sz="2400" dirty="0"/>
                  <a:t> for a separate sample, calculate regression model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 (using T-Learner) and propensity model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. For any candidate CATE model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evaluate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𝐷𝑅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estimated CATE models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/>
                  <a:t>, evaluate the loss out-of-sample and choose the best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5A70A7-3658-8764-10B2-6874F480BE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07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992D-3D3E-2639-4FBB-92F05892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Ensembling</a:t>
            </a:r>
            <a:r>
              <a:rPr lang="en-US" dirty="0"/>
              <a:t> and Stacking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896BD-E554-0A9F-9C99-CBA9C23B6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63300" cy="4351338"/>
              </a:xfrm>
            </p:spPr>
            <p:txBody>
              <a:bodyPr>
                <a:normAutofit fontScale="925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000" dirty="0"/>
                  <a:t>We can also use these losses to construct stacked ensembles of a set of CATE models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b="1" dirty="0"/>
                  <a:t>Stacking with R-Loss:</a:t>
                </a:r>
                <a:r>
                  <a:rPr lang="en-US" sz="2000" dirty="0"/>
                  <a:t> (penalized) linear regression predicting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000" dirty="0"/>
                  <a:t> with regressors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Penalty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b="1" dirty="0"/>
                  <a:t>Stacking with DR-Loss:</a:t>
                </a:r>
                <a:r>
                  <a:rPr lang="en-US" sz="2000" dirty="0"/>
                  <a:t> (penalized) linear regression predicting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𝐷𝑅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with regressors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𝐷𝑅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Penalty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896BD-E554-0A9F-9C99-CBA9C23B6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63300" cy="4351338"/>
              </a:xfrm>
              <a:blipFill>
                <a:blip r:embed="rId2"/>
                <a:stretch>
                  <a:fillRect l="-43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850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A13D-3B94-81D7-FBFC-AF83C131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via Testing Approaches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1CF67-373A-7D36-08BF-5D90D7F7F2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If CATE 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was good, then out-of-sample BLP of CATE, when using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as feature map, should assign a lot of weight 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Run OLS regression predicting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𝐷𝑅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using regressors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𝐷𝑅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Construct confidence intervals and test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;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correlates with the true CATE! Ideally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identifying the quantity (in the population limit):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1CF67-373A-7D36-08BF-5D90D7F7F2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961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BF63-B24B-830F-3B6E-68707182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via GATEs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754F0-EA31-AB35-D4FB-73130E343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For any large enough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we can calculate out-of-sample group average effects by simply averaging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𝐺𝐴𝑇𝐸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the CATE 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is accurate, then if we restrict to some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then the average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over this group, should match the out-of-sample group average treatment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𝐺𝐴𝑇𝐸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measure such GATE discrepancies out-of-sample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754F0-EA31-AB35-D4FB-73130E343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699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BF63-B24B-830F-3B6E-68707182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via Calibration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754F0-EA31-AB35-D4FB-73130E343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One natural definition of groups is the “percentile groups of the CATE predictions”</a:t>
                </a:r>
              </a:p>
              <a:p>
                <a:r>
                  <a:rPr lang="en-US" dirty="0"/>
                  <a:t>For the top 25% of the CATE predictions based on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mean of model predictions, should match the out-of-sample GATE for that group</a:t>
                </a:r>
              </a:p>
              <a:p>
                <a:r>
                  <a:rPr lang="en-US" dirty="0"/>
                  <a:t>Consider a set of quantiles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(e.g. 0, 25, 50, 75)</a:t>
                </a:r>
              </a:p>
              <a:p>
                <a:r>
                  <a:rPr lang="en-US" dirty="0"/>
                  <a:t>Consider the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the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groups defined as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𝑞𝑢𝑎𝑛𝑡𝑖𝑙𝑒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𝐺𝐴𝑇𝐸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Calibration score: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CalScore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𝐺𝐴𝑇𝐸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Normalized calibration score: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CalScore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CalScore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𝑐𝑜𝑛𝑠𝑡𝑎𝑛𝑡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𝐶𝐴𝑇𝐸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𝐷𝑅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754F0-EA31-AB35-D4FB-73130E343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r="-348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811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7C895-DFD3-A6BD-ED52-10CC7C93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Testing for Heterogeneity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B483D-8918-8E7F-DE26-15D89C87F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683988"/>
            <a:ext cx="4777381" cy="332027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9F8067-5076-299B-1317-5C4E6CBEB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4962" y="1984443"/>
                <a:ext cx="5458838" cy="419252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We can easily construct joint confidence intervals for all the GATEs</a:t>
                </a:r>
              </a:p>
              <a:p>
                <a:r>
                  <a:rPr lang="en-US" sz="2000" dirty="0"/>
                  <a:t>GATEs are the coefficients in the BLP of CATE using group one-hot-encoding as features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𝐷𝑅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,…, 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We can use joint confidence intervals for BLP via the DR-Learner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If there was heterogeneity, then we should have that there are GATEs whose confidence intervals are non-overlapping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9F8067-5076-299B-1317-5C4E6CBEB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4962" y="1984443"/>
                <a:ext cx="5458838" cy="4192520"/>
              </a:xfrm>
              <a:blipFill>
                <a:blip r:embed="rId3"/>
                <a:stretch>
                  <a:fillRect l="-1004" t="-1601" r="-1562" b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921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809B8-4279-8AB2-4573-5BC8B080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Stratification Motivated Evaluation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4A401-66CB-B564-B513-1BBE99A002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200" dirty="0"/>
                  <a:t>If we were to “prioritize” into treatment based 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200" dirty="0"/>
                  <a:t> with a target to treat around q-percent of population then what would be the GATE of the treated group</a:t>
                </a:r>
              </a:p>
              <a:p>
                <a:r>
                  <a:rPr lang="en-US" sz="2200" dirty="0"/>
                  <a:t>Consider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/>
                  <a:t> of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over training data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We can define the groups: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𝑞𝑢𝑎𝑛𝑡𝑖𝑙𝑒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2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Ideally,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200" dirty="0"/>
                  <a:t> should be always positive and increasing!</a:t>
                </a:r>
              </a:p>
              <a:p>
                <a:r>
                  <a:rPr lang="en-US" sz="2200" dirty="0"/>
                  <a:t>AUTOC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200" dirty="0"/>
                  <a:t> the area under the curve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4A401-66CB-B564-B513-1BBE99A00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  <a:blipFill>
                <a:blip r:embed="rId2"/>
                <a:stretch>
                  <a:fillRect l="-1090" t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501285F-BE6E-5152-4E81-63695C3198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" r="3708" b="-2"/>
          <a:stretch/>
        </p:blipFill>
        <p:spPr bwMode="auto">
          <a:xfrm>
            <a:off x="7286045" y="2198454"/>
            <a:ext cx="4718588" cy="361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809B8-4279-8AB2-4573-5BC8B080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Stratification Motivated Evaluation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A47A74-C2A6-5DBD-88BA-2F6D1A8E2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68" y="2440769"/>
            <a:ext cx="4684821" cy="348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4A401-66CB-B564-B513-1BBE99A002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492" y="2071316"/>
                <a:ext cx="6968176" cy="4119172"/>
              </a:xfrm>
            </p:spPr>
            <p:txBody>
              <a:bodyPr anchor="t">
                <a:normAutofit fontScale="92500" lnSpcReduction="10000"/>
              </a:bodyPr>
              <a:lstStyle/>
              <a:p>
                <a:r>
                  <a:rPr lang="en-US" sz="2400" dirty="0"/>
                  <a:t>If we were “prioritize” into treatment based 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400" dirty="0"/>
                  <a:t> with a target to treat around q-percent of the population then what would be the policy value we would get over treating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percentage at random</a:t>
                </a:r>
              </a:p>
              <a:p>
                <a:r>
                  <a:rPr lang="en-US" sz="2400" dirty="0"/>
                  <a:t>Consider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over the training data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We can define the group: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:</m:t>
                          </m:r>
                          <m:acc>
                            <m:accPr>
                              <m:chr m:val="̂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𝑞𝑢𝑎𝑛𝑡𝑖𝑙𝑒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𝐷𝑅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𝐷𝑅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Ideally,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400" dirty="0"/>
                  <a:t> should be large positive for some values!</a:t>
                </a:r>
              </a:p>
              <a:p>
                <a:r>
                  <a:rPr lang="en-US" sz="2400" dirty="0"/>
                  <a:t>QINI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dirty="0"/>
                  <a:t> the area under the curve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4A401-66CB-B564-B513-1BBE99A00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492" y="2071316"/>
                <a:ext cx="6968176" cy="4119172"/>
              </a:xfrm>
              <a:blipFill>
                <a:blip r:embed="rId3"/>
                <a:stretch>
                  <a:fillRect l="-1050" t="-2367" r="-2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44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41807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2154-9A35-2C1D-2229-06055BF2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788CC-7E1B-BDE5-8215-7A84DBCCC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19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ED9D-809E-6064-BBFC-E7DC077E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B3F64-467D-580F-9C5B-C11349D703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What if I have a candidate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on who to treat</a:t>
                </a:r>
              </a:p>
              <a:p>
                <a:r>
                  <a:rPr lang="en-US" dirty="0"/>
                  <a:t>The average policy effect is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Under conditional </a:t>
                </a:r>
                <a:r>
                  <a:rPr lang="en-US" dirty="0" err="1"/>
                  <a:t>ignorability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also measure performance via the doubly robust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Also falls in the </a:t>
                </a:r>
                <a:r>
                  <a:rPr lang="en-US" dirty="0" err="1"/>
                  <a:t>Neyman</a:t>
                </a:r>
                <a:r>
                  <a:rPr lang="en-US" dirty="0"/>
                  <a:t> orthogonal moment estimation framework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easily construct confidence intervals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7B3F64-467D-580F-9C5B-C11349D703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566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C358-D08D-CB3B-6084-888DBD6A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0E0BB8-2AFE-82B9-2DDD-848EB34C22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We can optimize over a space of policies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on the samples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Regret: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Regret not impacted a lot by errors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Performance as if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(assuming estimation rates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Maximizing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 can be viewed as sample-weighted classification, with labels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𝐷𝑅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and sample weights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𝐷𝑅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Any classification method can be deployed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0E0BB8-2AFE-82B9-2DDD-848EB34C22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802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81E2-E79D-5B42-1DD6-3E26CC2A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Confidence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EFA2A-B146-30F9-FE83-690DDFE03A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26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C7B6-FA3E-659C-F068-E4680701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Random Forest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BBB1E5-4703-33B0-C283-02C8F505C4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We want to estimate a solution to a conditional moment restriction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do so by splitting constructing a tree that at each level optimizes the heterogeneity of the values of the local solution created at the resulting children nodes</a:t>
                </a:r>
              </a:p>
              <a:p>
                <a:r>
                  <a:rPr lang="en-US" dirty="0"/>
                  <a:t>At the end we have many trees each defining a neighborhood structure</a:t>
                </a:r>
              </a:p>
              <a:p>
                <a:r>
                  <a:rPr lang="en-US" dirty="0"/>
                  <a:t>For every candidate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we use the trees to define a set of weights with every training point and we solve the moment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BBB1E5-4703-33B0-C283-02C8F505C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515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1BEA-3DF5-FA16-4AE8-1C83C511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Random Forest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15A14-AFF2-A075-A499-5257851BF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each tree is built in an honest manner (i.e. samples used in the final weighted moment equation are separate from samples used to determine splits)</a:t>
                </a:r>
              </a:p>
              <a:p>
                <a:r>
                  <a:rPr lang="en-US" dirty="0"/>
                  <a:t>If each tree is built in a balanced manner (at least some constant fraction on each side of the split)</a:t>
                </a:r>
              </a:p>
              <a:p>
                <a:r>
                  <a:rPr lang="en-US" dirty="0"/>
                  <a:t>If each tree is built on a sub-sample without replacement, of an appropriate size</a:t>
                </a:r>
              </a:p>
              <a:p>
                <a:r>
                  <a:rPr lang="en-US" dirty="0"/>
                  <a:t>Then the prediction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asymptotically normal and we can construct confidence intervals via an appropriate bootstrap procedure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15A14-AFF2-A075-A499-5257851BF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103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FB6BC-8BE5-6728-DF39-506B3450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GRF for CATE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551A16-B0C1-9ACC-0EFC-334DF6E368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do this with the residual moment: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(Orthogonal Random Forest) We can also do a similar approach with the doubly robust targets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also do this even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551A16-B0C1-9ACC-0EFC-334DF6E368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40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59152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58806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135A-1097-1D1E-C36A-C28B75C3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Last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89F1A-B9D6-6C03-D028-EA9FDFCA3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4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486360"/>
            <a:ext cx="5510039" cy="340519"/>
          </a:xfrm>
          <a:prstGeom prst="wedgeRoundRectCallout">
            <a:avLst>
              <a:gd name="adj1" fmla="val 19377"/>
              <a:gd name="adj2" fmla="val 35681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Who should we treat?</a:t>
            </a:r>
          </a:p>
        </p:txBody>
      </p:sp>
    </p:spTree>
    <p:extLst>
      <p:ext uri="{BB962C8B-B14F-4D97-AF65-F5344CB8AC3E}">
        <p14:creationId xmlns:p14="http://schemas.microsoft.com/office/powerpoint/2010/main" val="397974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7A34-B042-BBBA-2B21-31D8D8D7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to Relaxing our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694F91-8200-CADE-AC9D-7C0126ACE60B}"/>
              </a:ext>
            </a:extLst>
          </p:cNvPr>
          <p:cNvSpPr txBox="1"/>
          <p:nvPr/>
        </p:nvSpPr>
        <p:spPr>
          <a:xfrm>
            <a:off x="838200" y="1594553"/>
            <a:ext cx="10282767" cy="4826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1: Maybe estimate a simpler projection (e.g. analogue of BLP)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2: Confidence intervals for predictions of this simple projection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3: Simultaneous confidence bands for predictions of this simple projection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4: Estimation error rate for the true CATE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5: Confidence intervals for the prediction of a CATE model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6: Simultaneous confidence bands for joint predictions of CATE model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Policy Learning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7: Go after optimal simple treatment policies; give me a policy with value close to the best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8: Inference on value of candidate treatment policies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9: Inference on value of optimal policy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bg2"/>
                </a:solidFill>
                <a:latin typeface="Calibri Light" panose="020F0302020204030204"/>
              </a:rPr>
              <a:t>Goal 10: Identify responder or heterogeneous sub-groups; policies with statistical significance;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7D1919-87A9-1A26-79BA-B05E80D8CB35}"/>
              </a:ext>
            </a:extLst>
          </p:cNvPr>
          <p:cNvSpPr txBox="1"/>
          <p:nvPr/>
        </p:nvSpPr>
        <p:spPr>
          <a:xfrm>
            <a:off x="9972526" y="1652588"/>
            <a:ext cx="2168675" cy="646986"/>
          </a:xfrm>
          <a:prstGeom prst="wedgeRoundRectCallout">
            <a:avLst>
              <a:gd name="adj1" fmla="val -69439"/>
              <a:gd name="adj2" fmla="val 23838"/>
              <a:gd name="adj3" fmla="val 16667"/>
            </a:avLst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anose="020F0302020204030204"/>
              </a:rPr>
              <a:t>Linear Doubly Robust Learner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83FEE-D654-A29A-86A5-23BFCA9FF8C7}"/>
              </a:ext>
            </a:extLst>
          </p:cNvPr>
          <p:cNvSpPr txBox="1"/>
          <p:nvPr/>
        </p:nvSpPr>
        <p:spPr>
          <a:xfrm>
            <a:off x="8830734" y="2655454"/>
            <a:ext cx="3306234" cy="1055608"/>
          </a:xfrm>
          <a:prstGeom prst="wedgeRoundRectCallout">
            <a:avLst>
              <a:gd name="adj1" fmla="val -138158"/>
              <a:gd name="adj2" fmla="val -1993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Meta-learner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approaches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S-Learner, T-Learner, X-Learner, R-Learner, DR-Learner</a:t>
            </a:r>
          </a:p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approaches: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TARNet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, CFR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Random Forest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approaches: BART</a:t>
            </a:r>
            <a:endParaRPr lang="en-US" sz="12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222D8BA-576A-52C4-9D58-2455394BDA03}"/>
              </a:ext>
            </a:extLst>
          </p:cNvPr>
          <p:cNvSpPr/>
          <p:nvPr/>
        </p:nvSpPr>
        <p:spPr>
          <a:xfrm flipH="1">
            <a:off x="9272509" y="1594553"/>
            <a:ext cx="243418" cy="1059543"/>
          </a:xfrm>
          <a:prstGeom prst="leftBrac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F2962-2E0B-8E61-2BC0-2D06DE4C4FB4}"/>
              </a:ext>
            </a:extLst>
          </p:cNvPr>
          <p:cNvSpPr txBox="1"/>
          <p:nvPr/>
        </p:nvSpPr>
        <p:spPr>
          <a:xfrm>
            <a:off x="8830734" y="3845424"/>
            <a:ext cx="3306234" cy="1055608"/>
          </a:xfrm>
          <a:prstGeom prst="wedgeRoundRectCallout">
            <a:avLst>
              <a:gd name="adj1" fmla="val -98593"/>
              <a:gd name="adj2" fmla="val -8978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Modified (honest) ML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methods: Generalized Random Forest, Orthogonal Random Forest, Sub-sampled Nearest Neighbor Regression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97C664-4068-598E-5F83-E0ACD6A10C27}"/>
              </a:ext>
            </a:extLst>
          </p:cNvPr>
          <p:cNvSpPr txBox="1"/>
          <p:nvPr/>
        </p:nvSpPr>
        <p:spPr>
          <a:xfrm>
            <a:off x="3255434" y="4083416"/>
            <a:ext cx="4961468" cy="681038"/>
          </a:xfrm>
          <a:prstGeom prst="wedgeRoundRectCallout">
            <a:avLst>
              <a:gd name="adj1" fmla="val -10131"/>
              <a:gd name="adj2" fmla="val -76302"/>
              <a:gd name="adj3" fmla="val 16667"/>
            </a:avLst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??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 Light" panose="020F0302020204030204"/>
              </a:rPr>
              <a:t>(only classical non-parametric statistic results on confidence bands of non-parametric functions)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A6958C-E6E2-1C19-AC94-FF0DD569666F}"/>
              </a:ext>
            </a:extLst>
          </p:cNvPr>
          <p:cNvSpPr txBox="1"/>
          <p:nvPr/>
        </p:nvSpPr>
        <p:spPr>
          <a:xfrm>
            <a:off x="9780513" y="5205412"/>
            <a:ext cx="2168675" cy="646986"/>
          </a:xfrm>
          <a:prstGeom prst="wedgeRoundRectCallout">
            <a:avLst>
              <a:gd name="adj1" fmla="val -86422"/>
              <a:gd name="adj2" fmla="val -7365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Doubly Robust Policy Learning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33D1F-E67C-A1C8-5005-2318BAB693E9}"/>
              </a:ext>
            </a:extLst>
          </p:cNvPr>
          <p:cNvSpPr txBox="1"/>
          <p:nvPr/>
        </p:nvSpPr>
        <p:spPr>
          <a:xfrm>
            <a:off x="7295849" y="5358887"/>
            <a:ext cx="2168675" cy="646986"/>
          </a:xfrm>
          <a:prstGeom prst="wedgeRoundRectCallout">
            <a:avLst>
              <a:gd name="adj1" fmla="val -61045"/>
              <a:gd name="adj2" fmla="val -4355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Doubly Robust Policy Evaluation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645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A713-3F9D-4EEA-5C79-C23B818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C28F-4663-29CB-3066-6470665C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Meta-Learners for Heterogeneous Treatment Effects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5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284E-03EE-1664-9F21-5DAD8693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Meta-Learners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13DB-A9F5-FF8E-7483-8ABF551FD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 and T-Learners are typically poor performing as they heavily depend on outcome modelling; among them the T-Learner should be preferred</a:t>
            </a:r>
          </a:p>
          <a:p>
            <a:r>
              <a:rPr lang="en-US" dirty="0"/>
              <a:t>X-Learner is a better version of S and T as it incorporates propensity knowledge</a:t>
            </a:r>
          </a:p>
          <a:p>
            <a:r>
              <a:rPr lang="en-US" dirty="0"/>
              <a:t>DR-Learner and R-Learner, both possess “</a:t>
            </a:r>
            <a:r>
              <a:rPr lang="en-US" dirty="0" err="1"/>
              <a:t>Neyman</a:t>
            </a:r>
            <a:r>
              <a:rPr lang="en-US" dirty="0"/>
              <a:t> orthogonality” properties as they carefully combine outcome and treatment assignment modelling</a:t>
            </a:r>
          </a:p>
          <a:p>
            <a:r>
              <a:rPr lang="en-US" dirty="0"/>
              <a:t>The error of the final cate model is not heavily impacted by the errors in the auxiliary models (Orthogonal Statistical Learning)</a:t>
            </a:r>
          </a:p>
          <a:p>
            <a:r>
              <a:rPr lang="en-US" dirty="0"/>
              <a:t>DR-Learner estimates un-weighted projection of true CATE on model space, but can be “high-variance” due to inverse propensity</a:t>
            </a:r>
          </a:p>
          <a:p>
            <a:r>
              <a:rPr lang="en-US" dirty="0"/>
              <a:t>R-Learner estimates variance weighted projection but is much more stable to extreme propensities as it never divides by propensity.</a:t>
            </a:r>
          </a:p>
        </p:txBody>
      </p:sp>
    </p:spTree>
    <p:extLst>
      <p:ext uri="{BB962C8B-B14F-4D97-AF65-F5344CB8AC3E}">
        <p14:creationId xmlns:p14="http://schemas.microsoft.com/office/powerpoint/2010/main" val="114085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22A6E-39F9-742B-309B-0C38DC20E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 fontScale="90000"/>
          </a:bodyPr>
          <a:lstStyle/>
          <a:p>
            <a:r>
              <a:rPr lang="en-US" sz="3000" dirty="0"/>
              <a:t>Neural Network CATE Learners (CFR Net)</a:t>
            </a:r>
            <a:br>
              <a:rPr lang="en-US" sz="3000" dirty="0"/>
            </a:br>
            <a:r>
              <a:rPr lang="en-US" sz="2700" dirty="0"/>
              <a:t>Shalit et al. 17</a:t>
            </a:r>
            <a:endParaRPr lang="en-US" sz="3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673D-0267-477F-78FC-8B9A9354D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EEEF907-E9B4-140F-7781-5F73FFC0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387266"/>
            <a:ext cx="10917936" cy="376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7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15345</TotalTime>
  <Words>1730</Words>
  <Application>Microsoft Office PowerPoint</Application>
  <PresentationFormat>Widescreen</PresentationFormat>
  <Paragraphs>215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Calisto MT</vt:lpstr>
      <vt:lpstr>Cambria Math</vt:lpstr>
      <vt:lpstr>Office Theme</vt:lpstr>
      <vt:lpstr>MS&amp;E 228: Heterogeneous Treatment Effects</vt:lpstr>
      <vt:lpstr>PowerPoint Presentation</vt:lpstr>
      <vt:lpstr>PowerPoint Presentation</vt:lpstr>
      <vt:lpstr>Recap of Last Lecture</vt:lpstr>
      <vt:lpstr>Causal Inference Pipeline</vt:lpstr>
      <vt:lpstr>Different Approaches to Relaxing our Goals</vt:lpstr>
      <vt:lpstr>Goals for Today</vt:lpstr>
      <vt:lpstr>Comparing Meta-Learners</vt:lpstr>
      <vt:lpstr>Neural Network CATE Learners (CFR Net) Shalit et al. 17</vt:lpstr>
      <vt:lpstr>Model Selection and Evaluation</vt:lpstr>
      <vt:lpstr>Model Selection within Method</vt:lpstr>
      <vt:lpstr>Model Selection Across Methods</vt:lpstr>
      <vt:lpstr>Ensembling and Stacking</vt:lpstr>
      <vt:lpstr>Evaluation via Testing Approaches</vt:lpstr>
      <vt:lpstr>Validation via GATEs</vt:lpstr>
      <vt:lpstr>Validation via Calibration</vt:lpstr>
      <vt:lpstr>Testing for Heterogeneity</vt:lpstr>
      <vt:lpstr>Stratification Motivated Evaluation</vt:lpstr>
      <vt:lpstr>Stratification Motivated Evaluation</vt:lpstr>
      <vt:lpstr>Policy Learning</vt:lpstr>
      <vt:lpstr>Candidate Policy</vt:lpstr>
      <vt:lpstr>Policy Optimization</vt:lpstr>
      <vt:lpstr>Non-Parametric Confidence Intervals</vt:lpstr>
      <vt:lpstr>Generalized Random Forest</vt:lpstr>
      <vt:lpstr>Generalized Random Forest</vt:lpstr>
      <vt:lpstr>GRF for CATE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924</cp:revision>
  <dcterms:created xsi:type="dcterms:W3CDTF">2023-01-16T03:53:17Z</dcterms:created>
  <dcterms:modified xsi:type="dcterms:W3CDTF">2023-03-09T21:09:44Z</dcterms:modified>
</cp:coreProperties>
</file>