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369" r:id="rId6"/>
    <p:sldId id="2390" r:id="rId7"/>
    <p:sldId id="2371" r:id="rId8"/>
    <p:sldId id="2413" r:id="rId9"/>
    <p:sldId id="2414" r:id="rId10"/>
    <p:sldId id="2415" r:id="rId11"/>
    <p:sldId id="2416" r:id="rId12"/>
    <p:sldId id="2418" r:id="rId13"/>
    <p:sldId id="2417" r:id="rId14"/>
    <p:sldId id="2420" r:id="rId15"/>
    <p:sldId id="2423" r:id="rId16"/>
    <p:sldId id="2419" r:id="rId17"/>
    <p:sldId id="2424" r:id="rId18"/>
    <p:sldId id="2425" r:id="rId19"/>
    <p:sldId id="2426" r:id="rId20"/>
    <p:sldId id="2391" r:id="rId21"/>
    <p:sldId id="2428" r:id="rId22"/>
    <p:sldId id="2430" r:id="rId23"/>
    <p:sldId id="2431" r:id="rId24"/>
    <p:sldId id="2432" r:id="rId25"/>
    <p:sldId id="2433" r:id="rId26"/>
    <p:sldId id="2434" r:id="rId27"/>
    <p:sldId id="2439" r:id="rId28"/>
    <p:sldId id="2440" r:id="rId29"/>
    <p:sldId id="2441" r:id="rId30"/>
    <p:sldId id="2435" r:id="rId31"/>
    <p:sldId id="2436" r:id="rId32"/>
    <p:sldId id="2437" r:id="rId33"/>
    <p:sldId id="2442" r:id="rId34"/>
    <p:sldId id="2443" r:id="rId35"/>
    <p:sldId id="2444" r:id="rId36"/>
    <p:sldId id="2452" r:id="rId37"/>
    <p:sldId id="2438" r:id="rId38"/>
    <p:sldId id="2445" r:id="rId39"/>
    <p:sldId id="2446" r:id="rId40"/>
    <p:sldId id="2447" r:id="rId41"/>
    <p:sldId id="2448" r:id="rId42"/>
    <p:sldId id="2449" r:id="rId43"/>
    <p:sldId id="2451" r:id="rId44"/>
    <p:sldId id="24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66FB8-82C7-350A-197C-8E5DF0835C6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5402397" y="4429345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/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20A60-594F-988C-6164-F02F23415BA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H="1" flipV="1">
            <a:off x="7212854" y="6034548"/>
            <a:ext cx="3781" cy="256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/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/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8AF2B-54C5-CA79-67B6-10FDEC4693EC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4125841" y="5623151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5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C1201-97ED-99C4-CA01-050A371D5DFB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98058-D356-64B9-87E4-3E3AD1FDFD59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5F2C3-61AD-0CE8-465B-C64E5EF528F9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0A788-3B23-ADC7-1CDB-B2BE0C4EAC1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756E46-2EB3-593D-C578-DA5D006EB5A9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BFCAB3-58B2-FFDA-271B-94E479BA73F4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3609A-CB12-C365-B83E-D5353068945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1813E-F56F-3BFA-8CE1-2B5B28745874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EDA7C2-52FD-8FAD-C7DF-49B2D8CFF621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557254-5D22-B7A0-55F9-F854FA0C7F3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895C8C-E760-60F1-4EE4-EBDC631EE0E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D894B6-9C79-ED1C-17C3-6A5259B5412A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6D2C1E-D316-5951-36B4-42BC56CDB90C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A05E45-445A-2796-F528-25CBB19A3ED2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  <a:p>
                <a:r>
                  <a:rPr lang="en-US" dirty="0"/>
                  <a:t>A TSEM is simply a statistical “generative” model that determines a distribution over observed random variables (*c.f. Neural-Causal Models in further reading)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E8B8DD-EC15-6380-40D7-50B0E2CC59EF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D8569-1ECB-16CF-EF43-4C9764CC813E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ED129-74C6-DBB6-8730-3A188336A2D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1D46D8-8D6C-3334-30A5-165923A3AF8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5F6FE-442B-0748-5CB8-6B86F55484F0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B96E2-09A0-356D-C88C-C53CDBD1B2C5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5460E-C310-5151-24E1-CA3057A4109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D1CF1-819C-478B-8745-9CC73B558DBA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38149-F9F9-17A3-B2EF-AB7B1522EDCF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72A8D4-27C8-185C-4AE7-227B1E754E51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3354F-E873-7829-DBD7-70DAE4DC83D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CFC1D5-C05A-4A58-500D-7D924345836A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750727-F9DD-15E6-1463-8F5A6A6030AA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5AC745-57EB-8C1C-E78B-804DE4BC841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TSEM is “structural” in that it is endowed with the following properties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Made up of a collection of stochastic potential outcome processes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Exogeneity: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“shock” variables generated outside of the model</a:t>
                </a:r>
              </a:p>
              <a:p>
                <a:r>
                  <a:rPr lang="en-US" b="1" dirty="0"/>
                  <a:t>Consistency:</a:t>
                </a:r>
                <a:r>
                  <a:rPr lang="en-US" dirty="0"/>
                  <a:t> endogenous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generated by recursive substitutions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Invariance:</a:t>
                </a:r>
                <a:r>
                  <a:rPr lang="en-US" dirty="0"/>
                  <a:t> structure remains invariant to changes of distributions of shocks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  <a:blipFill>
                <a:blip r:embed="rId2"/>
                <a:stretch>
                  <a:fillRect l="-7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047-C9A2-C733-9EA0-1C020976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(for simplicity) binary treatments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Suppose that potential outcomes are generated </a:t>
                </a:r>
                <a:r>
                  <a:rPr lang="en-US" dirty="0" err="1"/>
                  <a:t>wlog</a:t>
                </a:r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equivalent to a SEM where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Structural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19FBDA-34FA-8B66-1A04-B06063989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A826B-9BEB-3F39-AF04-1EDFBEEBA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2EED5-8C5F-4BC3-CEA4-62FECD08833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A6F225-3F38-AFFD-B05D-6AAB15564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6FC60-10A3-BF86-8242-BC6460C65FAC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89CDC-7772-674D-CFFA-7944A90CD3C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42692-13D2-C8C0-01F3-CF45AC48EDA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AD49A23-D497-93C9-8128-5B84991BD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98D-5FF4-10D3-C1F9-A0F5EC8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it’s as if we’re altering the graph and 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remnant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which is exogenous</a:t>
                </a:r>
              </a:p>
              <a:p>
                <a:r>
                  <a:rPr lang="en-US" dirty="0"/>
                  <a:t>As if driven by a randomized trial process</a:t>
                </a:r>
              </a:p>
              <a:p>
                <a:r>
                  <a:rPr lang="en-US" dirty="0"/>
                  <a:t>If we further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1AC4-C2BE-DEEE-25A5-90DFFA26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/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A1B935-4B71-2E40-78BA-B7375177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80919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/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745EB4-B0F9-887F-123A-848C57894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85630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E0F34-13D8-5049-BEB2-F8D34E28399C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283538" y="617348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/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2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C591FC0-D2C7-DCE5-D773-F4FFE92E4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61539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792FA-936B-E69A-D807-E04CDD5A866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6420086" y="523726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7897E-5E41-99BA-6CF8-46D577A46FD3}"/>
              </a:ext>
            </a:extLst>
          </p:cNvPr>
          <p:cNvCxnSpPr>
            <a:stCxn id="12" idx="7"/>
            <a:endCxn id="15" idx="3"/>
          </p:cNvCxnSpPr>
          <p:nvPr/>
        </p:nvCxnSpPr>
        <p:spPr>
          <a:xfrm flipV="1">
            <a:off x="5175123" y="523726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E755C-2242-0DEA-A2F8-BAADDA0F7472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402397" y="4979677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/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B12B2C-C111-7C60-02E9-302F17EB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734328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5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269-6FCA-70B5-A1BF-197F5FB7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conditional expectation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recovers the conditional average structural response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Average structural response = Expected outcome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exogenously set (outside of the model) to take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is useful for generating counterfactual predictions; what “would happen on average if” we intervene and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For TSEM: counterfactual predictions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D1B8D-3906-D22A-1B95-B025AE56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0F5-2811-50C9-78C3-9629DC5C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Regression Re-stated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TSEM, the conditional average structural causal effect coincides with the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Left hand side is a structural hypothetical quantity: what would happen if we intervene and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 hand side is a statistical quantity that can be calculated from observed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Identification:</a:t>
                </a:r>
                <a:r>
                  <a:rPr lang="en-US" dirty="0"/>
                  <a:t> Mapping of “structural hypothetical quantities” to “measurable quantities” from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B5A90-65C0-C64F-B293-A13C55A62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8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the Language of Interventions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 Interventions: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/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258370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112C-7FB0-8799-5CB2-15E8E8D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Do-interventions is only one way of defining counterfactuals</a:t>
            </a:r>
          </a:p>
          <a:p>
            <a:r>
              <a:rPr lang="en-US" dirty="0"/>
              <a:t>We can define any type of counterfactual by simply changing one of the equations to something else</a:t>
            </a:r>
          </a:p>
          <a:p>
            <a:r>
              <a:rPr lang="en-US" dirty="0"/>
              <a:t>Wright in his seminal work in ‘28 defined an intervention where the demand equation was replaced by another one that reflects a tax hike</a:t>
            </a:r>
          </a:p>
          <a:p>
            <a:r>
              <a:rPr lang="en-US" dirty="0"/>
              <a:t>We can also define “soft-interventions”: increase price by 10% of its current value</a:t>
            </a:r>
          </a:p>
          <a:p>
            <a:r>
              <a:rPr lang="en-US" dirty="0"/>
              <a:t>Another useful variant of do-interventions does not replace the treatment equation are “fix”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22432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Fix Interventions: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Interventions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fix intervention is a form of “localized” do intervention</a:t>
                </a:r>
              </a:p>
              <a:p>
                <a:endParaRPr lang="en-US" dirty="0"/>
              </a:p>
              <a:p>
                <a:r>
                  <a:rPr lang="en-US" dirty="0"/>
                  <a:t>We are only fixing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structural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variables generated by the fix intervention are the triplets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intervention does not affect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equations nor the distribution of the exogenous shock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in the outcome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93-A049-5F90-6DA3-5F0308BA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World Intervention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454" y="6005090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Single World Intervention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</p:spPr>
            <p:txBody>
              <a:bodyPr/>
              <a:lstStyle/>
              <a:p>
                <a:r>
                  <a:rPr lang="en-US" dirty="0"/>
                  <a:t>The graphs that represent the generative model under a fix intervention</a:t>
                </a:r>
              </a:p>
              <a:p>
                <a:endParaRPr lang="en-US" dirty="0"/>
              </a:p>
              <a:p>
                <a:r>
                  <a:rPr lang="en-US" dirty="0"/>
                  <a:t>Easy to verify visually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do identification based  on conditional </a:t>
                </a:r>
                <a:r>
                  <a:rPr lang="en-US" dirty="0" err="1"/>
                  <a:t>ignorability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  <a:blipFill>
                <a:blip r:embed="rId2"/>
                <a:stretch>
                  <a:fillRect l="-2128" t="-2534" r="-1891" b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3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9112-D7FF-F6D4-9730-9277365F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Implications of a DAG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E690-AFD7-0898-0A73-BD2DFCA9C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D-Separation and Conditional Independence</a:t>
            </a:r>
          </a:p>
        </p:txBody>
      </p:sp>
    </p:spTree>
    <p:extLst>
      <p:ext uri="{BB962C8B-B14F-4D97-AF65-F5344CB8AC3E}">
        <p14:creationId xmlns:p14="http://schemas.microsoft.com/office/powerpoint/2010/main" val="395607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94C6-844E-754C-C1BB-956983ED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Encode Factorization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implies factorization of the probability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repeated application of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Further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independence: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152AA-B3B9-62A9-85CB-715E8C2C2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36933" cy="4351338"/>
              </a:xfrm>
              <a:blipFill>
                <a:blip r:embed="rId2"/>
                <a:stretch>
                  <a:fillRect l="-143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CC01F-7CDD-F847-7E9E-167C20B3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404" y="2942893"/>
            <a:ext cx="220038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B900-59A2-2D32-0C94-1593E459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DAG, we can write the ASEM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the corresponding structural response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potential values of the parent nodes that index the stochastic potential outcome processes</a:t>
                </a:r>
              </a:p>
              <a:p>
                <a:r>
                  <a:rPr lang="en-US" dirty="0"/>
                  <a:t>Consistency: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generated by generating the shocks and then solving repeatedly the structural response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7EC4A-59E7-74C6-692F-EB1238CAB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13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46F-2A70-6347-08E5-BED44CB9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law factorizes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E1489-0098-EF6F-266D-EEBCD275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DAGs Encode Conditional Independencies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Any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conditional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they are D(</a:t>
                </a:r>
                <a:r>
                  <a:rPr lang="en-US" dirty="0" err="1"/>
                  <a:t>irected</a:t>
                </a:r>
                <a:r>
                  <a:rPr lang="en-US" dirty="0"/>
                  <a:t>)-separated in the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define the concept of D-separation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1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BCD0-1A76-88CB-C641-D14BAB18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a graph is blocked by 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or a fork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nor its descendants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EBD03C-6E14-83C1-959F-756D3717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9" y="4143871"/>
            <a:ext cx="2429000" cy="12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2059D-635B-989A-7B9F-47567B75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05" y="4220785"/>
            <a:ext cx="2362321" cy="121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558CD-FE65-BAA1-9DCB-4A897BDC6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7" y="3914656"/>
            <a:ext cx="2628064" cy="2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A9C-563B-9206-A441-085E1D30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D-separated by s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blocks all 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denote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pc="-80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7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C6280-F0B7-7804-3669-2DEAC9B4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D-separation implies conditional independency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Pearl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1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factorization property and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2488D3-D8E7-C901-71DE-481691AE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78" y="3020168"/>
            <a:ext cx="3105310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226C-DA8E-F217-E1FB-39BFAB1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By factorization property and Bayes rule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had included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eqAr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cannot write it as the product of two functions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DD43-068A-2FBF-14DB-6D5061FF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991028-5C0E-21CD-94EB-3EA42045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288" y="3844541"/>
            <a:ext cx="3294546" cy="23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“language” of Directed Acyclic Graphs (DAGs) and their associated non-linear structural equation models (SEMs)</a:t>
                </a:r>
              </a:p>
              <a:p>
                <a:r>
                  <a:rPr lang="en-US" dirty="0"/>
                  <a:t>Introduce “intervention” concepts “do” and “fix”</a:t>
                </a:r>
              </a:p>
              <a:p>
                <a:r>
                  <a:rPr lang="en-US" dirty="0"/>
                  <a:t>Introduce d-separation and conditional independence in DAGs</a:t>
                </a:r>
              </a:p>
              <a:p>
                <a:r>
                  <a:rPr lang="en-US" dirty="0"/>
                  <a:t>Proof sketch of fundamental theorem d-separation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conditional ind.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 lecture</a:t>
                </a:r>
              </a:p>
              <a:p>
                <a:r>
                  <a:rPr lang="en-US" dirty="0"/>
                  <a:t>Graphical criteria for selection of adjustment set</a:t>
                </a:r>
              </a:p>
              <a:p>
                <a:r>
                  <a:rPr lang="en-US" dirty="0"/>
                  <a:t>Crash course on good and bad “controls”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ABC0-CCB8-8FED-87C9-75D4E12F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4BB30-06AB-03F3-6ADF-C4C33C7D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7" b="45367"/>
          <a:stretch/>
        </p:blipFill>
        <p:spPr>
          <a:xfrm>
            <a:off x="4974086" y="478712"/>
            <a:ext cx="6686950" cy="30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F25-EE11-B378-FAE2-72D1C41D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"/>
          <a:stretch/>
        </p:blipFill>
        <p:spPr>
          <a:xfrm>
            <a:off x="4974086" y="3602935"/>
            <a:ext cx="6611582" cy="1830082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7869CEC-11E6-C651-48FC-5E0790A8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t="56725" r="-560" b="25352"/>
          <a:stretch/>
        </p:blipFill>
        <p:spPr>
          <a:xfrm>
            <a:off x="4974086" y="5603822"/>
            <a:ext cx="668695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r>
                  <a:rPr lang="en-US" dirty="0"/>
                  <a:t>Can be made 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While we still maintain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  <a:p>
                <a:r>
                  <a:rPr lang="en-US" dirty="0"/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deterministic “structural functions”</a:t>
                </a:r>
              </a:p>
              <a:p>
                <a:r>
                  <a:rPr lang="en-US" dirty="0"/>
                  <a:t>Instead of “structural parameters” we now have “structural functions”</a:t>
                </a:r>
              </a:p>
              <a:p>
                <a:r>
                  <a:rPr lang="en-US" dirty="0"/>
                  <a:t>Moreover, the dimension of exogenous shocks is un-restricted</a:t>
                </a:r>
              </a:p>
              <a:p>
                <a:r>
                  <a:rPr lang="en-US" dirty="0"/>
                  <a:t>Note that the TSEM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205567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641600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595034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836334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2859616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61074" y="3077633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42074" y="3124200"/>
            <a:ext cx="1692276" cy="17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290233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164823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595034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359027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813051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066789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813051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9648</TotalTime>
  <Words>2040</Words>
  <Application>Microsoft Office PowerPoint</Application>
  <PresentationFormat>Widescreen</PresentationFormat>
  <Paragraphs>327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DAGs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Structural Form</vt:lpstr>
      <vt:lpstr>Link to Potential Outcomes</vt:lpstr>
      <vt:lpstr>Identification of Structural Responses</vt:lpstr>
      <vt:lpstr>Identification by Regression Revisited</vt:lpstr>
      <vt:lpstr>Identification by Regression Revisited</vt:lpstr>
      <vt:lpstr>Identification by Regression Revisited</vt:lpstr>
      <vt:lpstr>Identification by Regression Re-stated</vt:lpstr>
      <vt:lpstr>Formalizing the Language of Interventions</vt:lpstr>
      <vt:lpstr>Do Interventions: do(P=p)</vt:lpstr>
      <vt:lpstr>Interventions</vt:lpstr>
      <vt:lpstr>Fix Interventions: fix(P=p)</vt:lpstr>
      <vt:lpstr>Fix Interventions</vt:lpstr>
      <vt:lpstr>Single World Intervention Graphs</vt:lpstr>
      <vt:lpstr>Testable Implications of a DAG</vt:lpstr>
      <vt:lpstr>DAGs Encode Factorization of Probability</vt:lpstr>
      <vt:lpstr>General DAGs</vt:lpstr>
      <vt:lpstr>General DAGs and Factorization</vt:lpstr>
      <vt:lpstr>DAGs Encode Conditional Independencies</vt:lpstr>
      <vt:lpstr>Some Graph Definitions</vt:lpstr>
      <vt:lpstr>D-Separation</vt:lpstr>
      <vt:lpstr>D-separation implies conditional independency</vt:lpstr>
      <vt:lpstr>Examples</vt:lpstr>
      <vt:lpstr>Examples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509</cp:revision>
  <dcterms:created xsi:type="dcterms:W3CDTF">2023-01-16T03:53:17Z</dcterms:created>
  <dcterms:modified xsi:type="dcterms:W3CDTF">2023-02-03T15:27:24Z</dcterms:modified>
</cp:coreProperties>
</file>