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385" r:id="rId3"/>
    <p:sldId id="2624" r:id="rId4"/>
    <p:sldId id="2578" r:id="rId5"/>
    <p:sldId id="2625" r:id="rId6"/>
    <p:sldId id="2646" r:id="rId7"/>
    <p:sldId id="2648" r:id="rId8"/>
    <p:sldId id="2365" r:id="rId9"/>
    <p:sldId id="2671" r:id="rId10"/>
    <p:sldId id="2672" r:id="rId11"/>
    <p:sldId id="2673" r:id="rId12"/>
    <p:sldId id="2674" r:id="rId13"/>
    <p:sldId id="2675" r:id="rId14"/>
    <p:sldId id="2676" r:id="rId15"/>
    <p:sldId id="2677" r:id="rId16"/>
    <p:sldId id="2354" r:id="rId17"/>
    <p:sldId id="2670" r:id="rId18"/>
    <p:sldId id="2353" r:id="rId19"/>
    <p:sldId id="2667" r:id="rId20"/>
    <p:sldId id="2664" r:id="rId21"/>
    <p:sldId id="2668" r:id="rId22"/>
    <p:sldId id="26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cinelli.com/files/Cinelli%20and%20Hazlett%20(2020)%20-%20Making%20Sense%20of%20Sensitivity.pd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arxiv.org/abs/2112.13398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0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Unobserved Confounding and Instruments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ABBAA-AD5E-C200-44A2-E31BCAF8F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7A9AA7-D9A1-118A-F557-E49784E5DB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1628" y="1080468"/>
                <a:ext cx="8678781" cy="4205894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dirty="0"/>
                  <a:t>If we only have a conditionally valid instrument, i.e. 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sz="2800" b="0" dirty="0"/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then still we have that: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dirty="0"/>
                  <a:t>But now this ratio is identified by a ratio of g-formulas</a:t>
                </a:r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7A9AA7-D9A1-118A-F557-E49784E5D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1628" y="1080468"/>
                <a:ext cx="8678781" cy="4205894"/>
              </a:xfrm>
              <a:blipFill>
                <a:blip r:embed="rId2"/>
                <a:stretch>
                  <a:fillRect l="-1195" t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E5236409-671B-880C-107A-A4F6C1EFB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5BDBDF4-95B1-E5EC-D2D6-939786D8FA2F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2A39C36-3DA7-31B5-4B04-13125A6E8F15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020F78-758B-ED56-9640-00A99E3691AC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A5F26D-FFFA-BA0D-E9E7-7DE4855D40FD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D65E6C-E416-B098-AB2C-6C917E23F4C4}"/>
                </a:ext>
              </a:extLst>
            </p:cNvPr>
            <p:cNvCxnSpPr>
              <a:cxnSpLocks/>
              <a:stCxn id="7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152A31-0067-07D5-1D5A-3FCC67BB1D5A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40617F-0B79-EC5C-5EBC-DC513BEF5BBE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88E4BD-B768-3384-9C80-3B9AFF52C328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E9DB10-DEFA-A483-4EA8-5F2F0782527E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756441-01E9-E988-CAC3-930F6D95E1CC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E838F6-DB5F-6277-32B2-17C2F8115F7E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57BD20-DC55-0A65-D3DC-0F26A29030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6B9A6-5772-313A-152D-42976A3C36F5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98D85E-EE7F-FCE8-A3B7-856A41F27475}"/>
                </a:ext>
              </a:extLst>
            </p:cNvPr>
            <p:cNvCxnSpPr>
              <a:cxnSpLocks/>
              <a:stCxn id="19" idx="0"/>
              <a:endCxn id="4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F39856E-49ED-569A-BACB-A33C1B31DEC4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8A50B1D-4BA3-1F18-8F16-4A0171255A0E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FBC7A0-0854-A261-21EF-08BE90C8B18F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2045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D6736-5971-334C-5956-17C0197C1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AC5E96-8530-3F0C-A888-295BE11FA4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dirty="0"/>
                  <a:t>If we only have a conditionally valid instrument, i.e. 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sz="2800" b="0" dirty="0"/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then still we have that: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dirty="0"/>
                  <a:t>But now this ratio is identified by a ratio of g-formulas</a:t>
                </a:r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dirty="0"/>
                  <a:t>If we further assume that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dirty="0"/>
                  <a:t>Then this estimates the ATE</a:t>
                </a: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AC5E96-8530-3F0C-A888-295BE11FA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  <a:blipFill>
                <a:blip r:embed="rId2"/>
                <a:stretch>
                  <a:fillRect l="-1195" b="-2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4578C5A0-8E2F-9535-5DA3-6C8FF8247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CCA83E4-2853-7BD2-3DE1-8F7DE860CD71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75CF51E-E98F-F31E-243D-22C43088E6BE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85FBD5-13F6-5434-BF31-64AC383D88BF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94A7B2-36B8-35B1-2F59-A07D9D2E9E44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AABAAB4-D226-EF96-47AA-6E3F15B15CB1}"/>
                </a:ext>
              </a:extLst>
            </p:cNvPr>
            <p:cNvCxnSpPr>
              <a:cxnSpLocks/>
              <a:stCxn id="7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16DFA88-12C2-F25B-51BE-D51FEB7A4C3D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32307E-6174-B6A1-8EE7-E72A8874EF3A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9ADAFE-F090-DC89-92F6-E1FFB7190E37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E9174CC-240E-DFC4-1EE6-5006CCA21696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4CCEF8-8928-993F-B1B4-3C9911E86F32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5F4603-6718-00E6-3258-84CF1E22136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0667B-D01E-3217-08D1-D5E2641D0E01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05D67-F0EC-921B-99AE-3ED9F59AD62F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4E50B9-C5FD-F756-4CC4-188B30BF854A}"/>
                </a:ext>
              </a:extLst>
            </p:cNvPr>
            <p:cNvCxnSpPr>
              <a:cxnSpLocks/>
              <a:stCxn id="19" idx="0"/>
              <a:endCxn id="4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A2583D4-C256-1FA5-890B-60BD6D89D04A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0334B16-F021-2E94-BCF0-0ADBCC93C0F2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2E731-1FE4-83A1-8155-FF46C937FFDD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8211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047F5-C3AC-AC5B-83E1-EBCC44A53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236FD1-97AC-8990-B017-BA17204400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dirty="0"/>
                  <a:t>If we only have a conditionally valid instrument, i.e. 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sz="2800" b="0" dirty="0"/>
                </a:br>
                <a:r>
                  <a:rPr lang="en-US" sz="2800" dirty="0"/>
                  <a:t>If we just assume that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sz="2800" dirty="0"/>
                </a:br>
                <a:r>
                  <a:rPr lang="en-US" sz="2800" dirty="0"/>
                  <a:t>Then the ATE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can be identified as: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𝐴𝑇𝐸</m:t>
                              </m:r>
                              <m:d>
                                <m:dPr>
                                  <m:ctrlP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𝐴𝑇𝐸</m:t>
                              </m:r>
                              <m:d>
                                <m:dPr>
                                  <m:ctrlP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dirty="0"/>
                  <a:t>This is identified by the expected ratio of g-formulas</a:t>
                </a:r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236FD1-97AC-8990-B017-BA1720440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  <a:blipFill>
                <a:blip r:embed="rId2"/>
                <a:stretch>
                  <a:fillRect l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8720FBD5-CAF6-4D2C-7F75-E8076761A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945650C-9DCD-B973-82DF-3EC4351C159B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CB7A759-0643-ED6C-6F8E-2A830EBD3DB7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DDB8D9-2C2D-6028-DC8A-25B37A4F2E7E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76E799-3B09-3AD4-F34E-48B917C31AA3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07B9E9-728B-3B2C-A69F-BCC281716F94}"/>
                </a:ext>
              </a:extLst>
            </p:cNvPr>
            <p:cNvCxnSpPr>
              <a:cxnSpLocks/>
              <a:stCxn id="7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989743C-4A23-564C-8A3E-2247478AE05C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5167BC-E238-AE49-028C-16DCA094F94A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3A58EF-9333-06FD-75FD-B51E9FC515EB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822B75D-CCB1-F47F-48EA-550660C64AB2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12A14-8AD5-18E3-EBDD-BB84BFDBA460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7BB28C-DD86-3924-C8B2-62D41416F242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714400-EA58-1BCD-A61D-0A047E19D3C3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31B21E-1B07-6219-EE40-0A8ABFA93DC1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EB74284-536F-7AD5-A7BD-AA0222222F47}"/>
                </a:ext>
              </a:extLst>
            </p:cNvPr>
            <p:cNvCxnSpPr>
              <a:cxnSpLocks/>
              <a:stCxn id="19" idx="0"/>
              <a:endCxn id="4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DD7D6CE-77ED-981C-9FC8-2D6097064FC6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53B81C3-FA48-1140-BF4B-A06933024D1B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BCD76B-853F-B733-4301-5E9AD5472CE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0081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AD6F4-7846-1DDE-940B-3B6561AC8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0FFA1-0B3F-ACA1-BA8E-56D9414A16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800" dirty="0"/>
                  <a:t>If we have a possibly continuous instrument or treatment and assume the semi-parametric structural equation: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then we have the identifying moment condition: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This moment is also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</a:t>
                </a: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0FFA1-0B3F-ACA1-BA8E-56D9414A1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  <a:blipFill>
                <a:blip r:embed="rId2"/>
                <a:stretch>
                  <a:fillRect l="-1476" b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E0384CE1-62BF-5BF0-98B4-16E6882F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90B7DE-66F0-CB4B-FEAD-744B596D85A7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8C8158E-0794-BCCA-005E-A87803645A6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64CB28-6589-ED7C-2C94-2755FBED0E2A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9961BE-78C5-24C1-CA48-E68D78F763F1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969A35-8DD6-9CF2-790B-6EE4250FC302}"/>
                </a:ext>
              </a:extLst>
            </p:cNvPr>
            <p:cNvCxnSpPr>
              <a:cxnSpLocks/>
              <a:stCxn id="7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D8CF6DF-A5B6-131C-84BD-64FF5D0E9A8A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7C534F-F3E2-470A-D209-3FA728991156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A3AA2E1-4DF5-CBCC-FA29-FDECC4F1BB7D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700A14-F31D-9D0A-49E2-72138E9ACFF4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E283DE-005E-D2FC-3A4E-68DA2BDE3C75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2D0266-484A-0247-8632-2A977EAB8434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9B4121-E898-EEA5-1CDF-443AE48E5356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FD1981-ED36-C3DC-FAA5-516A529D6614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985AC40-7153-8DA1-C664-BA168F05C8C6}"/>
                </a:ext>
              </a:extLst>
            </p:cNvPr>
            <p:cNvCxnSpPr>
              <a:cxnSpLocks/>
              <a:stCxn id="19" idx="0"/>
              <a:endCxn id="4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1E64676-B957-1F8F-0DF0-1F677E64518B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18BCF33-F86F-D70D-7062-04481496FBF9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54E5D-9607-FAAE-4D19-D33DCE94245D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2059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2D807-248E-DE66-BD02-F09C9999C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8CC4B0-7C9C-3589-5DFD-AF241E5D2C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800" dirty="0"/>
                  <a:t>If we have a possibly continuous instrument or treatment and assume the semi-parametric structural equation: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then we have the identifying moment condition: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</m:eqAr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Marginal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Effect</m:t>
                      </m:r>
                    </m:oMath>
                  </m:oMathPara>
                </a14:m>
                <a:br>
                  <a:rPr lang="en-US" sz="2800" dirty="0"/>
                </a:b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8CC4B0-7C9C-3589-5DFD-AF241E5D2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  <a:blipFill>
                <a:blip r:embed="rId2"/>
                <a:stretch>
                  <a:fillRect l="-1476" b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1DB17CA8-6598-0C6E-74F5-930D0952C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6EFDF1C-D2A3-4D2A-6E05-8A1CEBB4B524}"/>
              </a:ext>
            </a:extLst>
          </p:cNvPr>
          <p:cNvGrpSpPr/>
          <p:nvPr/>
        </p:nvGrpSpPr>
        <p:grpSpPr>
          <a:xfrm>
            <a:off x="8673052" y="182718"/>
            <a:ext cx="3658646" cy="1913214"/>
            <a:chOff x="3791164" y="3429000"/>
            <a:chExt cx="5100548" cy="2740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91E665-A871-2BF1-7CC3-B4093D779431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347FEF-D266-C406-1745-6B9A1DC065C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BB29E7-5FC5-70AF-AD44-0799745D413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9A03F84-1A2B-6124-E998-20A3BF34AECB}"/>
                </a:ext>
              </a:extLst>
            </p:cNvPr>
            <p:cNvCxnSpPr>
              <a:cxnSpLocks/>
              <a:stCxn id="7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B5D72A-08A9-3CE5-966B-E67F0385455A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3C456F7-D36D-8B0B-475E-772B2FA194FF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809A6F-E30E-949D-B17A-12EBDFEA7396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3DA35B-B9ED-D60B-B95D-CEF033399F2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174EEF-CAE8-CE68-E074-62BB228B2DB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BB70F9-04B5-D62B-1B9F-4A19AEAA04B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841684-969E-FF3E-E40A-9BDBD8A8A522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C2F946-A954-2C5D-C6D5-5B54BDEC999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010688-54CB-FC44-7E43-88CB2A0409FE}"/>
                </a:ext>
              </a:extLst>
            </p:cNvPr>
            <p:cNvCxnSpPr>
              <a:cxnSpLocks/>
              <a:stCxn id="19" idx="0"/>
              <a:endCxn id="4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7C0949-1CA4-54A3-3408-8CC5F36DCFAC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6421FF1-F820-5D63-7CC1-3B094690C2DF}"/>
              </a:ext>
            </a:extLst>
          </p:cNvPr>
          <p:cNvSpPr/>
          <p:nvPr/>
        </p:nvSpPr>
        <p:spPr>
          <a:xfrm>
            <a:off x="10199023" y="20214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ACB89D-C18F-DD59-3175-77EBAA843E19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46047" y="13835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2657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6D953-9D73-C31F-82DE-2C8E2F9F9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DE117B-2749-5B29-EA81-1ECC3D295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800" dirty="0"/>
                  <a:t>If we have a possibly continuous instrument or treatment and assume the semi-parametric structural equation: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800" dirty="0"/>
                  <a:t>then we can also argue that:</a:t>
                </a:r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Marginal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Effect</m:t>
                      </m:r>
                    </m:oMath>
                  </m:oMathPara>
                </a14:m>
                <a:br>
                  <a:rPr lang="en-US" sz="2800" dirty="0"/>
                </a:b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DE117B-2749-5B29-EA81-1ECC3D295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  <a:blipFill>
                <a:blip r:embed="rId2"/>
                <a:stretch>
                  <a:fillRect l="-1476" b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C2AE11D0-15F1-4461-2DAC-9DADF58D2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339D2E6-E4DA-9019-2E8F-F04EBA744979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CA7B3B-CC45-6DC3-D8C5-8E0AC9DD745C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5372EA-DF9C-9D99-4C12-F09EC3659C31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43DD55-1181-BA05-6324-5B407140C9A3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E1E7D37-C89F-D494-5205-795D51BF7281}"/>
                </a:ext>
              </a:extLst>
            </p:cNvPr>
            <p:cNvCxnSpPr>
              <a:cxnSpLocks/>
              <a:stCxn id="7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7EAB6B-5172-6E0C-186C-60BD72B1B728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E4D61-3D01-D3F8-D44C-42435832A9C1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F4F34C-EAFB-2B58-6633-999F8E1885A0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C8F66E-06A0-3069-29FF-66646C4B5C8A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9C6309-0A17-23C5-51D5-ABB6C409CDB3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C268FF-6B7A-7F3E-1997-B0498A781E9F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614A5C-07DC-F09C-472A-A72E1C49A922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2A4DF8-C9CC-6F93-A141-295B40C66211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BFA0CE6-77F1-17B2-1056-B329EA409416}"/>
                </a:ext>
              </a:extLst>
            </p:cNvPr>
            <p:cNvCxnSpPr>
              <a:cxnSpLocks/>
              <a:stCxn id="19" idx="0"/>
              <a:endCxn id="4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D1B000E-3627-6F8A-CBE9-503DED399C52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6443312-2031-6843-6F8D-2DE62DEC49C0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8306CA-1522-400C-BCD8-A9E5719DBE3B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6004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 for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Solve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  <a:blipFill>
                <a:blip r:embed="rId2"/>
                <a:stretch>
                  <a:fillRect l="-51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74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DML in PLIV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400" dirty="0"/>
                  <a:t>The estimate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400" dirty="0"/>
                  <a:t>If RMSE of propensity models and outcome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34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3400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/>
              </a:p>
              <a:p>
                <a:r>
                  <a:rPr lang="en-US" sz="3400" i="1" dirty="0"/>
                  <a:t>Confidence intervals</a:t>
                </a:r>
                <a:r>
                  <a:rPr lang="en-US" sz="34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824" t="-3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695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on LATE in the Binary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RMSE of propensity models and outcome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2400" dirty="0"/>
                  <a:t>plus regularity conditions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endParaRPr lang="en-US" sz="2400" dirty="0"/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811" t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48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BB205-3780-7D3E-5C23-8B567254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Weak Identification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small and comparable with the sample size, then approximation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Can be inaccurate in finite samples and normal based approximation will yield in-correct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505EA27-E520-A58F-0910-EBA8BBA7A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864D-40C7-7EFD-19A5-3A38DEDB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Robust Inference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Even in the weak regime the moment constraint is still well-behaved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we know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statistic does not hinge on inversion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; approximation remains valid even with cross-fitted approximate residuals due to </a:t>
                </a:r>
                <a:r>
                  <a:rPr lang="en-US" dirty="0" err="1"/>
                  <a:t>Neyman</a:t>
                </a:r>
                <a:r>
                  <a:rPr lang="en-US" dirty="0"/>
                  <a:t> orthogonality</a:t>
                </a:r>
              </a:p>
              <a:p>
                <a:r>
                  <a:rPr lang="en-US" dirty="0"/>
                  <a:t>We can perform a grid search over candidate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for every such parameter test whether (for confidence interval with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construction: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0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DE4C-3F9A-05BE-8A0D-CD5AB9F5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Moments and Weak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a general </a:t>
                </a:r>
                <a:r>
                  <a:rPr lang="en-US" dirty="0" err="1"/>
                  <a:t>Neyman</a:t>
                </a:r>
                <a:r>
                  <a:rPr lang="en-US" dirty="0"/>
                  <a:t> orthogonal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construct a statistic that is robust to weak identification (i.e.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very small)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-confidence region by including all parameter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construction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96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25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1399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when we have un-observed confounding</a:t>
            </a:r>
          </a:p>
          <a:p>
            <a:r>
              <a:rPr lang="en-US" dirty="0"/>
              <a:t>Omitted variable bias bounds</a:t>
            </a:r>
          </a:p>
          <a:p>
            <a:r>
              <a:rPr lang="en-US" dirty="0"/>
              <a:t>Introduction to “Instruments”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578882"/>
          </a:xfrm>
          <a:prstGeom prst="wedgeRoundRectCallout">
            <a:avLst>
              <a:gd name="adj1" fmla="val 80840"/>
              <a:gd name="adj2" fmla="val 68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What if my conditional </a:t>
            </a:r>
            <a:r>
              <a:rPr lang="en-US" sz="1400" dirty="0" err="1">
                <a:latin typeface="+mj-lt"/>
              </a:rPr>
              <a:t>ignorability</a:t>
            </a:r>
            <a:r>
              <a:rPr lang="en-US" sz="1400" dirty="0">
                <a:latin typeface="+mj-lt"/>
              </a:rPr>
              <a:t> assumption was violated? How much would the estimate change?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E071-A0B6-85B6-5AA9-4F9E48A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analyst provides bounds on the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Based on these bounds we can conclude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FFF189-1240-B4C2-F58F-F5BEB801F695}"/>
              </a:ext>
            </a:extLst>
          </p:cNvPr>
          <p:cNvSpPr txBox="1"/>
          <p:nvPr/>
        </p:nvSpPr>
        <p:spPr>
          <a:xfrm>
            <a:off x="154515" y="5323393"/>
            <a:ext cx="2556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 more details:</a:t>
            </a:r>
          </a:p>
          <a:p>
            <a:r>
              <a:rPr lang="en-US" sz="1200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  <a:hlinkClick r:id="rId3"/>
              </a:rPr>
              <a:t>Making Sense of Sensitivity: Extending Omitted Variable Bias</a:t>
            </a:r>
          </a:p>
          <a:p>
            <a:endParaRPr lang="en-US" sz="1200" dirty="0"/>
          </a:p>
          <a:p>
            <a:r>
              <a:rPr lang="en-US" sz="1200" dirty="0"/>
              <a:t>For more general analysis see:</a:t>
            </a:r>
          </a:p>
          <a:p>
            <a:r>
              <a:rPr lang="en-US" sz="1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 Story Short: Omitted Variable Bias in Causal Machine Learning</a:t>
            </a:r>
            <a:endParaRPr lang="en-US" sz="1200" dirty="0">
              <a:solidFill>
                <a:srgbClr val="0563C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C18F1-CC65-65A1-2DFE-838F61D088E6}"/>
              </a:ext>
            </a:extLst>
          </p:cNvPr>
          <p:cNvSpPr/>
          <p:nvPr/>
        </p:nvSpPr>
        <p:spPr>
          <a:xfrm>
            <a:off x="3496740" y="2234936"/>
            <a:ext cx="1511293" cy="5971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49B97C14-DF14-D535-8E86-2F55835DA068}"/>
                  </a:ext>
                </a:extLst>
              </p:cNvPr>
              <p:cNvSpPr/>
              <p:nvPr/>
            </p:nvSpPr>
            <p:spPr>
              <a:xfrm>
                <a:off x="4262967" y="503493"/>
                <a:ext cx="4089400" cy="969434"/>
              </a:xfrm>
              <a:prstGeom prst="wedgeRoundRectCallout">
                <a:avLst>
                  <a:gd name="adj1" fmla="val -36217"/>
                  <a:gd name="adj2" fmla="val 124946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treatment and controls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49B97C14-DF14-D535-8E86-2F55835DA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67" y="503493"/>
                <a:ext cx="4089400" cy="969434"/>
              </a:xfrm>
              <a:prstGeom prst="wedgeRoundRectCallout">
                <a:avLst>
                  <a:gd name="adj1" fmla="val -36217"/>
                  <a:gd name="adj2" fmla="val 124946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A94163-F030-6B67-9BA0-C69D4D5C77C1}"/>
              </a:ext>
            </a:extLst>
          </p:cNvPr>
          <p:cNvSpPr/>
          <p:nvPr/>
        </p:nvSpPr>
        <p:spPr>
          <a:xfrm>
            <a:off x="6540503" y="2234936"/>
            <a:ext cx="1202263" cy="5971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2C9A6114-4337-39C8-7609-E20C4532F4C7}"/>
                  </a:ext>
                </a:extLst>
              </p:cNvPr>
              <p:cNvSpPr/>
              <p:nvPr/>
            </p:nvSpPr>
            <p:spPr>
              <a:xfrm>
                <a:off x="8352367" y="3038077"/>
                <a:ext cx="3644900" cy="969434"/>
              </a:xfrm>
              <a:prstGeom prst="wedgeRoundRectCallout">
                <a:avLst>
                  <a:gd name="adj1" fmla="val -66623"/>
                  <a:gd name="adj2" fmla="val -76802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controls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2C9A6114-4337-39C8-7609-E20C4532F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7" y="3038077"/>
                <a:ext cx="3644900" cy="969434"/>
              </a:xfrm>
              <a:prstGeom prst="wedgeRoundRectCallout">
                <a:avLst>
                  <a:gd name="adj1" fmla="val -66623"/>
                  <a:gd name="adj2" fmla="val -76802"/>
                  <a:gd name="adj3" fmla="val 16667"/>
                </a:avLst>
              </a:prstGeom>
              <a:blipFill>
                <a:blip r:embed="rId6"/>
                <a:stretch>
                  <a:fillRect b="-53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DC46D49-8DDA-7389-7BA5-493A5FAC24C4}"/>
              </a:ext>
            </a:extLst>
          </p:cNvPr>
          <p:cNvSpPr/>
          <p:nvPr/>
        </p:nvSpPr>
        <p:spPr>
          <a:xfrm>
            <a:off x="9347200" y="5738954"/>
            <a:ext cx="2650067" cy="969434"/>
          </a:xfrm>
          <a:prstGeom prst="wedgeRoundRectCallout">
            <a:avLst>
              <a:gd name="adj1" fmla="val -66792"/>
              <a:gd name="adj2" fmla="val -112609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AFA1CD-919D-E10D-0634-5569E1DFA0E4}"/>
              </a:ext>
            </a:extLst>
          </p:cNvPr>
          <p:cNvSpPr/>
          <p:nvPr/>
        </p:nvSpPr>
        <p:spPr>
          <a:xfrm>
            <a:off x="6532033" y="4299475"/>
            <a:ext cx="2362200" cy="14324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3224731" y="2005449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Estimate approximate residuals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 using cross-fitting</a:t>
                </a:r>
              </a:p>
              <a:p>
                <a:r>
                  <a:rPr lang="en-US" sz="1600" dirty="0">
                    <a:latin typeface="+mj-lt"/>
                  </a:rPr>
                  <a:t>Solve moment restriction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̌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2"/>
                <a:stretch>
                  <a:fillRect r="-5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919401"/>
          </a:xfrm>
          <a:prstGeom prst="wedgeRoundRectCallout">
            <a:avLst>
              <a:gd name="adj1" fmla="val -5056"/>
              <a:gd name="adj2" fmla="val -1062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Instrumental Variable: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any random variable Z that affects the treatment (log-price) D but does not affect the outcome (log-demand) Y other than through the treatment</a:t>
            </a:r>
            <a:endParaRPr lang="en-US" sz="105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/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𝒁</m:t>
                      </m:r>
                    </m:oMath>
                  </m:oMathPara>
                </a14:m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23607B-4DA0-BF8F-692A-0D0B1057D5D3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3179863" y="2117700"/>
            <a:ext cx="4379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0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If we have access to a valid instrument </a:t>
                </a: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, i.e. </a:t>
                </a: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600" i="1" spc="-80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 then typical approach is to estimate an effect via 2SLS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3600" b="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b="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):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D2BD6F1-7AC3-F84A-E755-1EF34383EF5A}"/>
              </a:ext>
            </a:extLst>
          </p:cNvPr>
          <p:cNvGrpSpPr/>
          <p:nvPr/>
        </p:nvGrpSpPr>
        <p:grpSpPr>
          <a:xfrm>
            <a:off x="8474087" y="89011"/>
            <a:ext cx="3658646" cy="1564337"/>
            <a:chOff x="3791164" y="3429000"/>
            <a:chExt cx="5100548" cy="22409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6FFA6B-B298-A2A9-F89A-98FBE5853AF3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0BB6B4-47DA-DD63-2D25-79FE5B2FC6B4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311527-49B7-570D-677C-89F73C3AEAB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0FA5B00-31EC-A74C-3F7C-5CC5D9CA1E71}"/>
                </a:ext>
              </a:extLst>
            </p:cNvPr>
            <p:cNvCxnSpPr>
              <a:cxnSpLocks/>
              <a:stCxn id="17" idx="3"/>
              <a:endCxn id="1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39ABF1-569F-281F-3F33-F16F168FA8F6}"/>
                </a:ext>
              </a:extLst>
            </p:cNvPr>
            <p:cNvCxnSpPr>
              <a:cxnSpLocks/>
              <a:stCxn id="17" idx="5"/>
              <a:endCxn id="1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DD2498-3162-7423-39BA-E1ECF809A71B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8B809F-4151-7B88-9BAC-4AC8530D8DC0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D7A81B5-4BD4-B334-8EE0-704799EA7ADD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CA0E6-1B66-C1FD-7DEA-0D8A34D25875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BDD2B1-3CE8-D542-C578-5D8B5BC8A37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F9D1C7-0352-0150-1EA6-563A5A7FF30E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1BC276-0C9A-8750-F374-95AE7F9DD612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DEB9C-F802-6A20-D47B-35BED5FCE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EF2C5-0A9F-5280-4938-767CDD80C7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200" kern="1200" dirty="0">
                    <a:solidFill>
                      <a:schemeClr val="tx1"/>
                    </a:solidFill>
                  </a:rPr>
                  <a:t>If treatment and instrument are binary + monotonicity (instrument cannot “reverse” treatment choice), then this estimates the </a:t>
                </a:r>
                <a:r>
                  <a:rPr lang="en-US" sz="3200" b="1" kern="1200" dirty="0">
                    <a:solidFill>
                      <a:schemeClr val="tx1"/>
                    </a:solidFill>
                  </a:rPr>
                  <a:t>Local Average Treatment Effect</a:t>
                </a:r>
                <a:r>
                  <a:rPr lang="en-US" sz="3200" kern="1200" dirty="0">
                    <a:solidFill>
                      <a:schemeClr val="tx1"/>
                    </a:solidFill>
                  </a:rPr>
                  <a:t> (average </a:t>
                </a:r>
                <a:r>
                  <a:rPr lang="en-US" sz="3200" dirty="0"/>
                  <a:t>e</a:t>
                </a:r>
                <a:r>
                  <a:rPr lang="en-US" sz="3200" kern="1200" dirty="0">
                    <a:solidFill>
                      <a:schemeClr val="tx1"/>
                    </a:solidFill>
                  </a:rPr>
                  <a:t>ffect </a:t>
                </a:r>
                <a:r>
                  <a:rPr lang="en-US" sz="3200" dirty="0"/>
                  <a:t>a</a:t>
                </a:r>
                <a:r>
                  <a:rPr lang="en-US" sz="3200" kern="1200" dirty="0">
                    <a:solidFill>
                      <a:schemeClr val="tx1"/>
                    </a:solidFill>
                  </a:rPr>
                  <a:t>mong </a:t>
                </a:r>
                <a:r>
                  <a:rPr lang="en-US" sz="3200" dirty="0"/>
                  <a:t>c</a:t>
                </a:r>
                <a:r>
                  <a:rPr lang="en-US" sz="3200" kern="1200" dirty="0">
                    <a:solidFill>
                      <a:schemeClr val="tx1"/>
                    </a:solidFill>
                  </a:rPr>
                  <a:t>ompliers):</a:t>
                </a:r>
                <a:br>
                  <a:rPr lang="en-US" sz="3200" kern="1200" dirty="0">
                    <a:solidFill>
                      <a:schemeClr val="tx1"/>
                    </a:solidFill>
                  </a:rPr>
                </a:br>
                <a:br>
                  <a:rPr lang="en-US" sz="32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EF2C5-0A9F-5280-4938-767CDD80C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1F9923D7-3219-C3EC-F7AC-474C332C8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7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13220</TotalTime>
  <Words>1489</Words>
  <Application>Microsoft Office PowerPoint</Application>
  <PresentationFormat>Widescreen</PresentationFormat>
  <Paragraphs>235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Calisto MT</vt:lpstr>
      <vt:lpstr>Cambria Math</vt:lpstr>
      <vt:lpstr>Roboto</vt:lpstr>
      <vt:lpstr>Office Theme</vt:lpstr>
      <vt:lpstr>MS&amp;E 228: Unobserved Confounding and Instruments</vt:lpstr>
      <vt:lpstr>PowerPoint Presentation</vt:lpstr>
      <vt:lpstr>PowerPoint Presentation</vt:lpstr>
      <vt:lpstr>Goals for Today</vt:lpstr>
      <vt:lpstr>Causal Inference Pipeline</vt:lpstr>
      <vt:lpstr>Bias Bounds</vt:lpstr>
      <vt:lpstr>Causal Inference Pipeline</vt:lpstr>
      <vt:lpstr>If we have access to a valid instrument Z, i.e. Y(d),D(z)⊥⊥ Z then typical approach is to estimate an effect via 2SLS (V ̃=V-E[V]):  θ=(ATE(Z→Y))/(ATE(Z→D))=E[Y ̃Z ̃ ]/E[D ̃Z ̃ ] =(Cov(Y,Z))/(Cov(D,Z))</vt:lpstr>
      <vt:lpstr>If treatment and instrument are binary + monotonicity (instrument cannot “reverse” treatment choice), then this estimates the Local Average Treatment Effect (average effect among compliers):  θ=(ATE(Z→Y))/(ATE(Z→D))=E[Y(1)-Y(0)∣D(1)&gt;D(0) ]</vt:lpstr>
      <vt:lpstr>If we only have a conditionally valid instrument, i.e.  Y(d),D(z)⊥⊥  Z∣X then still we have that:  θ=(ATE(Z→Y))/(ATE(Z→D))=E[Y(1)-Y(0)∣D(1)&gt;D(0) ]  But now this ratio is identified by a ratio of g-formulas  θ=E[E[Y∣Z=1,X]-E[Y∣Z=0,X]]/E[E[D∣Z=1,X]-E[D∣Z=0,X]] </vt:lpstr>
      <vt:lpstr>If we only have a conditionally valid instrument, i.e.  Y(d),D(z)⊥⊥  Z∣X then still we have that:  θ=(ATE(Z→Y))/(ATE(Z→D))=E[Y(1)-Y(0)∣D(1)&gt;D(0) ]  But now this ratio is identified by a ratio of g-formulas  θ=E[E[Y∣Z=1,X]-E[Y∣Z=0,X]]/E[E[D∣Z=1,X]-E[D∣Z=0,X]]  If we further assume that Y(d=1)-Y(d=0)⊥⊥ D(z=1)-D(z=0) Then this estimates the ATE</vt:lpstr>
      <vt:lpstr>If we only have a conditionally valid instrument, i.e.  Y(d),D(z)⊥⊥  Z∣X If we just assume that Y(d=1)-Y(d=0)⊥⊥ D(z=1)-D(z=0)∣X Then the ATE can be identified as:  θ=E_X [ATE(Z→Y∣X)/ATE(Z→D∣X) ]=E[Y(1)-Y(0)]  This is identified by the expected ratio of g-formulas  θ=E_X [(E[Y∣Z=1,X]-E[Y∣Z=0,X])/(E[Y∣Z=1,X]-E[Y∣Z=0,X] )] </vt:lpstr>
      <vt:lpstr>If we have a possibly continuous instrument or treatment and assume the semi-parametric structural equation: Y(d,x,a)≔θ⋅D+f_Y (x,a, ϵ_y )  then we have the identifying moment condition: E[(Y ̃  -θ_0 D ̃ )  Z ̃ ]=E[f_Y (X,A,ϵ_Y )  Z ̃ ]=0  where V ̃=V-E[V│X]   This moment is also Neyman orthogonal</vt:lpstr>
      <vt:lpstr>If we have a possibly continuous instrument or treatment and assume the semi-parametric structural equation: Y(d,x,a)≔g_Y (ϵ_Y )⋅D+f_Y (x,a, ϵ_y )  then we have the identifying moment condition: █(E[(Y ̃  -θD ̃ )  Z ̃ ]=&amp;E[((g_Y (ϵ_Y )-θ)D+f_Y (X,A,ϵ_Y ))  Z ̃ ]@=&amp;E[(g_Y (ϵ_Y )-θ)  DZ ̃ ]@=&amp;E[g_Y (ϵ_Y )-θ]⋅E[DZ ̃ ] )  E[(Y ̃  -θD ̃ )  Z ̃ ]=0⇒θ=E[g(ϵ_Y )]=Average Marginal Effect </vt:lpstr>
      <vt:lpstr>If we have a possibly continuous instrument or treatment and assume the semi-parametric structural equation: Y(d,x,a)≔g_Y (x,a,ϵ_Y )⋅D+f_Y (x,a, ϵ_y ) D(z,x,a)≔g_D (ϵ_D )⋅Z+f_D (x,a,ϵ_D ) Z(x)≔f_Z (x)+ϵ_Z  then we can also argue that:  E[(Y ̃  -θD ̃ )  Z ̃ ]=0⇒θ=E[g(X,A,ϵ_Y )]=Average Marginal Effect </vt:lpstr>
      <vt:lpstr>Orthogonal Method: Double ML for IV</vt:lpstr>
      <vt:lpstr>Inference with DML in PLIV Setting</vt:lpstr>
      <vt:lpstr>LATE in the Binary Case</vt:lpstr>
      <vt:lpstr>Inference on LATE in the Binary Case</vt:lpstr>
      <vt:lpstr>Weak Identification</vt:lpstr>
      <vt:lpstr>A More Robust Inference Approach</vt:lpstr>
      <vt:lpstr>General Moments and Weak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886</cp:revision>
  <dcterms:created xsi:type="dcterms:W3CDTF">2023-01-16T03:53:17Z</dcterms:created>
  <dcterms:modified xsi:type="dcterms:W3CDTF">2024-03-05T22:56:36Z</dcterms:modified>
</cp:coreProperties>
</file>