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385" r:id="rId3"/>
    <p:sldId id="2576" r:id="rId4"/>
    <p:sldId id="2544" r:id="rId5"/>
    <p:sldId id="2508" r:id="rId6"/>
    <p:sldId id="2577" r:id="rId7"/>
    <p:sldId id="2578" r:id="rId8"/>
    <p:sldId id="2579" r:id="rId9"/>
    <p:sldId id="2305" r:id="rId10"/>
    <p:sldId id="2311" r:id="rId11"/>
    <p:sldId id="2312" r:id="rId12"/>
    <p:sldId id="2272" r:id="rId13"/>
    <p:sldId id="2313" r:id="rId14"/>
    <p:sldId id="2277" r:id="rId15"/>
    <p:sldId id="2274" r:id="rId16"/>
    <p:sldId id="2275" r:id="rId17"/>
    <p:sldId id="2278" r:id="rId18"/>
    <p:sldId id="2279" r:id="rId19"/>
    <p:sldId id="2315" r:id="rId20"/>
    <p:sldId id="2314" r:id="rId21"/>
    <p:sldId id="2316" r:id="rId22"/>
    <p:sldId id="2317" r:id="rId23"/>
    <p:sldId id="2318" r:id="rId24"/>
    <p:sldId id="2319" r:id="rId25"/>
    <p:sldId id="2320" r:id="rId26"/>
    <p:sldId id="2321" r:id="rId27"/>
    <p:sldId id="2583" r:id="rId28"/>
    <p:sldId id="2322" r:id="rId29"/>
    <p:sldId id="2323" r:id="rId30"/>
    <p:sldId id="2324" r:id="rId31"/>
    <p:sldId id="2325" r:id="rId32"/>
    <p:sldId id="2580" r:id="rId33"/>
    <p:sldId id="2581" r:id="rId34"/>
    <p:sldId id="2582" r:id="rId35"/>
    <p:sldId id="2326" r:id="rId36"/>
    <p:sldId id="2603" r:id="rId37"/>
    <p:sldId id="2612" r:id="rId38"/>
    <p:sldId id="2613" r:id="rId39"/>
    <p:sldId id="2614" r:id="rId40"/>
    <p:sldId id="2615" r:id="rId41"/>
    <p:sldId id="2616" r:id="rId42"/>
    <p:sldId id="2611" r:id="rId43"/>
    <p:sldId id="2610" r:id="rId44"/>
    <p:sldId id="2617" r:id="rId45"/>
    <p:sldId id="487" r:id="rId46"/>
    <p:sldId id="2584" r:id="rId47"/>
    <p:sldId id="2339" r:id="rId48"/>
    <p:sldId id="2589" r:id="rId49"/>
    <p:sldId id="592" r:id="rId50"/>
    <p:sldId id="2253" r:id="rId51"/>
    <p:sldId id="2587" r:id="rId52"/>
    <p:sldId id="2593" r:id="rId53"/>
    <p:sldId id="2594" r:id="rId54"/>
    <p:sldId id="2340" r:id="rId55"/>
    <p:sldId id="2342" r:id="rId56"/>
    <p:sldId id="2588" r:id="rId57"/>
    <p:sldId id="2590" r:id="rId58"/>
    <p:sldId id="2591" r:id="rId59"/>
    <p:sldId id="2592" r:id="rId60"/>
    <p:sldId id="2595" r:id="rId61"/>
    <p:sldId id="2598" r:id="rId62"/>
    <p:sldId id="2596" r:id="rId63"/>
    <p:sldId id="2597" r:id="rId64"/>
    <p:sldId id="2599" r:id="rId65"/>
    <p:sldId id="2601" r:id="rId66"/>
    <p:sldId id="2585" r:id="rId67"/>
    <p:sldId id="2586" r:id="rId68"/>
    <p:sldId id="2327" r:id="rId69"/>
    <p:sldId id="2602" r:id="rId70"/>
    <p:sldId id="2328" r:id="rId71"/>
    <p:sldId id="2329" r:id="rId72"/>
    <p:sldId id="2330" r:id="rId73"/>
    <p:sldId id="2331" r:id="rId74"/>
    <p:sldId id="2332" r:id="rId75"/>
    <p:sldId id="2333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31.png"/><Relationship Id="rId7" Type="http://schemas.openxmlformats.org/officeDocument/2006/relationships/image" Target="../media/image16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1.png"/><Relationship Id="rId10" Type="http://schemas.openxmlformats.org/officeDocument/2006/relationships/image" Target="../media/image190.png"/><Relationship Id="rId4" Type="http://schemas.openxmlformats.org/officeDocument/2006/relationships/image" Target="../media/image159.png"/><Relationship Id="rId9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10.png"/><Relationship Id="rId7" Type="http://schemas.openxmlformats.org/officeDocument/2006/relationships/image" Target="../media/image16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4" Type="http://schemas.openxmlformats.org/officeDocument/2006/relationships/image" Target="../media/image170.png"/><Relationship Id="rId9" Type="http://schemas.openxmlformats.org/officeDocument/2006/relationships/image" Target="../media/image24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61.png"/><Relationship Id="rId7" Type="http://schemas.openxmlformats.org/officeDocument/2006/relationships/image" Target="../media/image49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11" Type="http://schemas.openxmlformats.org/officeDocument/2006/relationships/image" Target="../media/image53.png"/><Relationship Id="rId5" Type="http://schemas.openxmlformats.org/officeDocument/2006/relationships/image" Target="../media/image451.png"/><Relationship Id="rId10" Type="http://schemas.openxmlformats.org/officeDocument/2006/relationships/image" Target="../media/image52.png"/><Relationship Id="rId4" Type="http://schemas.openxmlformats.org/officeDocument/2006/relationships/image" Target="../media/image420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with Modern Non-Linear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it to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53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Estimation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0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Semi-Parametric Moment Restrictions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Observe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i.i.d.</a:t>
                </a:r>
                <a:r>
                  <a:rPr lang="en-US" dirty="0"/>
                  <a:t> from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satisfies vector of restrictions (aka </a:t>
                </a:r>
                <a:r>
                  <a:rPr lang="en-US"/>
                  <a:t>moment conditions)</a:t>
                </a: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finite dimensional target parameter of interest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potentially infinite dimensional (an un-known function) we don’t care (nuisance)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un-known and needs to be estimated from data</a:t>
                </a:r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980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89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ATE under Conditional Exogeneity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87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2C6E74-682B-991D-A0CA-995C18354B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800350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we want to produce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2C6E74-682B-991D-A0CA-995C18354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800350"/>
                <a:ext cx="10353762" cy="1257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51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Consistency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39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Finite sample parametric rate: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6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Asymptotic normality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Construction of confidence intervals:</a:t>
                </a:r>
              </a:p>
              <a:p>
                <a:pPr marL="36900" indent="0" algn="ctr">
                  <a:buNone/>
                </a:pPr>
                <a:r>
                  <a:rPr lang="en-US" sz="2800" dirty="0"/>
                  <a:t>with prob.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800" dirty="0"/>
                  <a:t> 95%: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1.96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. </a:t>
                </a:r>
              </a:p>
              <a:p>
                <a:r>
                  <a:rPr lang="en-US" sz="2800" b="0" dirty="0"/>
                  <a:t>Calculation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-value for zero effect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93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Asymptotic linearity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Consistency of bootstrap confidence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97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from data</a:t>
                </a:r>
              </a:p>
              <a:p>
                <a:r>
                  <a:rPr lang="en-US" sz="2800" dirty="0"/>
                  <a:t>Return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200" y="1690688"/>
            <a:ext cx="9293352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of average effect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8316B1-81D1-CB89-0BBC-06E13F76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978" y="4154118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127954" y="4367174"/>
            <a:ext cx="0" cy="211409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On second half,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8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data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parts,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For each part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using data from all parts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Return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cross-fitted empirical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7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E2BF9DF-49A4-A966-AD4C-4E020349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640" y="4249217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12728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with sample 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).split(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].reshape(-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310834" y="4469589"/>
            <a:ext cx="0" cy="211409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7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 l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37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727E69-0185-135C-B1EA-94A1225E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16" y="4388433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fit_intercept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).fit(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581496" y="4596001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60015F-958A-D922-E8FF-EEB860F10950}"/>
              </a:ext>
            </a:extLst>
          </p:cNvPr>
          <p:cNvSpPr txBox="1"/>
          <p:nvPr/>
        </p:nvSpPr>
        <p:spPr>
          <a:xfrm>
            <a:off x="838199" y="1518775"/>
            <a:ext cx="10515599" cy="2826306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TO BE UNCOVERED!</a:t>
            </a:r>
          </a:p>
          <a:p>
            <a:pPr algn="ctr"/>
            <a:endParaRPr lang="en-US" sz="4000" b="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66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  <a:br>
                  <a:rPr lang="en-US" dirty="0"/>
                </a:br>
                <a:r>
                  <a:rPr lang="en-US" dirty="0"/>
                  <a:t>We need to change the moment we use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854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21E4-D22F-A2FF-BD7D-32F51882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Debiasing Intuition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9972-13B7-1BA7-502C-5FFA94408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1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ATE under Conditional Exogeneity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moment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 is sensitive to variations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 bias or error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propagates to bias or error in moment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Can we add a correction that corrects the biases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82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941D-9F0C-43DF-DCDE-2E1FD73F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Moment for 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 a “debiasing” correction: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 Should be such that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this holds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very wrong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correct: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6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3879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89E0-A267-5744-7A43-15D31C0B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Propensity Weighting (IPW)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following works: inverse propensity scoring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Sketch: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4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EAD6-AF2F-04D1-1977-F8C32476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Moment is Insensitive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65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2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sz="2800" dirty="0"/>
                  <a:t>Moment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800" dirty="0"/>
                  <a:t>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if for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18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Sample-Splitting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On second half,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316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*</a:t>
                </a:r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36900" indent="0" algn="r">
                  <a:buNone/>
                </a:pPr>
                <a:r>
                  <a:rPr lang="en-US" sz="2800" dirty="0"/>
                  <a:t>*plug regularity conditions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98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sz="2800" dirty="0">
                    <a:solidFill>
                      <a:srgbClr val="C00000"/>
                    </a:solidFill>
                  </a:rPr>
                  <a:t> orthogonal</a:t>
                </a:r>
                <a:r>
                  <a:rPr lang="en-US" sz="2800" dirty="0"/>
                  <a:t>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asymptotically normal</a:t>
                </a:r>
                <a:endParaRPr lang="en-US" sz="28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>
                    <a:solidFill>
                      <a:srgbClr val="7030A0"/>
                    </a:solidFill>
                  </a:rPr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36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22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4AF1AD-A5AC-7916-9DE0-4D2E7239D691}"/>
              </a:ext>
            </a:extLst>
          </p:cNvPr>
          <p:cNvSpPr/>
          <p:nvPr/>
        </p:nvSpPr>
        <p:spPr>
          <a:xfrm>
            <a:off x="2895600" y="3598333"/>
            <a:ext cx="1917699" cy="321734"/>
          </a:xfrm>
          <a:prstGeom prst="wedgeRoundRectCallout">
            <a:avLst>
              <a:gd name="adj1" fmla="val 8248"/>
              <a:gd name="adj2" fmla="val -1072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influence function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54C9710-E900-08D8-E4A1-FCD2A9C72127}"/>
              </a:ext>
            </a:extLst>
          </p:cNvPr>
          <p:cNvSpPr/>
          <p:nvPr/>
        </p:nvSpPr>
        <p:spPr>
          <a:xfrm>
            <a:off x="8919633" y="2302933"/>
            <a:ext cx="3141133" cy="846668"/>
          </a:xfrm>
          <a:prstGeom prst="wedgeRoundRectCallout">
            <a:avLst>
              <a:gd name="adj1" fmla="val -70139"/>
              <a:gd name="adj2" fmla="val 506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Jacobian of moments with respect to parameter; relates to identification strength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59F4354-862B-DF49-F7F8-8136503E0066}"/>
              </a:ext>
            </a:extLst>
          </p:cNvPr>
          <p:cNvSpPr/>
          <p:nvPr/>
        </p:nvSpPr>
        <p:spPr>
          <a:xfrm>
            <a:off x="8793961" y="4111625"/>
            <a:ext cx="2369339" cy="846668"/>
          </a:xfrm>
          <a:prstGeom prst="wedgeRoundRectCallout">
            <a:avLst>
              <a:gd name="adj1" fmla="val -83897"/>
              <a:gd name="adj2" fmla="val 1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Covariance of the influence function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E07C035-6B10-7B03-7DE2-6E036C735130}"/>
              </a:ext>
            </a:extLst>
          </p:cNvPr>
          <p:cNvSpPr/>
          <p:nvPr/>
        </p:nvSpPr>
        <p:spPr>
          <a:xfrm>
            <a:off x="10102062" y="6204478"/>
            <a:ext cx="1874039" cy="524933"/>
          </a:xfrm>
          <a:prstGeom prst="wedgeRoundRectCallout">
            <a:avLst>
              <a:gd name="adj1" fmla="val -66051"/>
              <a:gd name="adj2" fmla="val -103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Empirical average of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jacobian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998AC6EC-64D7-F6E4-B2DC-2D4AC479586D}"/>
              </a:ext>
            </a:extLst>
          </p:cNvPr>
          <p:cNvSpPr/>
          <p:nvPr/>
        </p:nvSpPr>
        <p:spPr>
          <a:xfrm>
            <a:off x="6774662" y="6204477"/>
            <a:ext cx="2019299" cy="524933"/>
          </a:xfrm>
          <a:prstGeom prst="wedgeRoundRectCallout">
            <a:avLst>
              <a:gd name="adj1" fmla="val -66051"/>
              <a:gd name="adj2" fmla="val -103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Approximate influence function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B57F1B0-F418-3E1A-444A-D71FE3A0C2EF}"/>
              </a:ext>
            </a:extLst>
          </p:cNvPr>
          <p:cNvSpPr/>
          <p:nvPr/>
        </p:nvSpPr>
        <p:spPr>
          <a:xfrm>
            <a:off x="3810000" y="6204476"/>
            <a:ext cx="2355061" cy="524933"/>
          </a:xfrm>
          <a:prstGeom prst="wedgeRoundRectCallout">
            <a:avLst>
              <a:gd name="adj1" fmla="val -16334"/>
              <a:gd name="adj2" fmla="val -10795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Empirical variance of approximate influence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DA99A644-4A28-A4A5-4B8D-1633B582B3DE}"/>
              </a:ext>
            </a:extLst>
          </p:cNvPr>
          <p:cNvSpPr/>
          <p:nvPr/>
        </p:nvSpPr>
        <p:spPr>
          <a:xfrm>
            <a:off x="4890868" y="3598333"/>
            <a:ext cx="3903093" cy="846668"/>
          </a:xfrm>
          <a:prstGeom prst="wedgeRoundRectCallout">
            <a:avLst>
              <a:gd name="adj1" fmla="val -12075"/>
              <a:gd name="adj2" fmla="val -6937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influence is a linear transformation of the moment; transforming from “moment space” to “parameter space”</a:t>
            </a:r>
          </a:p>
        </p:txBody>
      </p:sp>
    </p:spTree>
    <p:extLst>
      <p:ext uri="{BB962C8B-B14F-4D97-AF65-F5344CB8AC3E}">
        <p14:creationId xmlns:p14="http://schemas.microsoft.com/office/powerpoint/2010/main" val="205603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732363" y="1097958"/>
            <a:ext cx="10515599" cy="5632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General DML pseudocode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general_dml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out-of-fold predictions from the nuisance estimator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these predictions to define the empirical moment equation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with respect to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solve for the empirical moment equation equals zero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empirical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respect to theta, evaluated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at the estimates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ghat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approximate influence function for each sample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np.linalg.pinv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variance estimate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estimate and standard error for any projection ell of the parameters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F5AF70EB-33B4-9307-C097-572721D5DD6B}"/>
                  </a:ext>
                </a:extLst>
              </p:cNvPr>
              <p:cNvSpPr/>
              <p:nvPr/>
            </p:nvSpPr>
            <p:spPr>
              <a:xfrm>
                <a:off x="8106829" y="1135314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of fold and predict</a:t>
                </a:r>
              </a:p>
            </p:txBody>
          </p:sp>
        </mc:Choice>
        <mc:Fallback xmlns="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F5AF70EB-33B4-9307-C097-572721D5D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829" y="1135314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7C84CD99-E7F6-A41A-72F8-35E81982E400}"/>
                  </a:ext>
                </a:extLst>
              </p:cNvPr>
              <p:cNvSpPr/>
              <p:nvPr/>
            </p:nvSpPr>
            <p:spPr>
              <a:xfrm>
                <a:off x="8153722" y="2000187"/>
                <a:ext cx="3953871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Construct cross-fitted moment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7C84CD99-E7F6-A41A-72F8-35E81982E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722" y="2000187"/>
                <a:ext cx="3953871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84B8E86D-EAB6-9B72-2B1A-02AF06BC1824}"/>
                  </a:ext>
                </a:extLst>
              </p:cNvPr>
              <p:cNvSpPr/>
              <p:nvPr/>
            </p:nvSpPr>
            <p:spPr>
              <a:xfrm>
                <a:off x="84407" y="2240641"/>
                <a:ext cx="1463890" cy="846668"/>
              </a:xfrm>
              <a:prstGeom prst="wedgeRoundRectCallout">
                <a:avLst>
                  <a:gd name="adj1" fmla="val 116931"/>
                  <a:gd name="adj2" fmla="val 8993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Solve that moment = 0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wrt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84B8E86D-EAB6-9B72-2B1A-02AF06BC1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" y="2240641"/>
                <a:ext cx="1463890" cy="846668"/>
              </a:xfrm>
              <a:prstGeom prst="wedgeRoundRectCallout">
                <a:avLst>
                  <a:gd name="adj1" fmla="val 116931"/>
                  <a:gd name="adj2" fmla="val 89930"/>
                  <a:gd name="adj3" fmla="val 16667"/>
                </a:avLst>
              </a:prstGeom>
              <a:blipFill>
                <a:blip r:embed="rId4"/>
                <a:stretch>
                  <a:fillRect t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DC9FC65-3E10-73C4-9409-C5724C13AFE2}"/>
                  </a:ext>
                </a:extLst>
              </p:cNvPr>
              <p:cNvSpPr/>
              <p:nvPr/>
            </p:nvSpPr>
            <p:spPr>
              <a:xfrm>
                <a:off x="9622302" y="3587812"/>
                <a:ext cx="2424332" cy="846668"/>
              </a:xfrm>
              <a:prstGeom prst="wedgeRoundRectCallout">
                <a:avLst>
                  <a:gd name="adj1" fmla="val -146762"/>
                  <a:gd name="adj2" fmla="val 362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Calculate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DC9FC65-3E10-73C4-9409-C5724C13A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302" y="3587812"/>
                <a:ext cx="2424332" cy="846668"/>
              </a:xfrm>
              <a:prstGeom prst="wedgeRoundRectCallout">
                <a:avLst>
                  <a:gd name="adj1" fmla="val -146762"/>
                  <a:gd name="adj2" fmla="val 36207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8FED8DE3-2965-CF10-41B5-9E1B7BF672EA}"/>
                  </a:ext>
                </a:extLst>
              </p:cNvPr>
              <p:cNvSpPr/>
              <p:nvPr/>
            </p:nvSpPr>
            <p:spPr>
              <a:xfrm>
                <a:off x="9054905" y="4559844"/>
                <a:ext cx="3085514" cy="970583"/>
              </a:xfrm>
              <a:prstGeom prst="wedgeRoundRectCallout">
                <a:avLst>
                  <a:gd name="adj1" fmla="val -134058"/>
                  <a:gd name="adj2" fmla="val 115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Approximate influence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8FED8DE3-2965-CF10-41B5-9E1B7BF67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4559844"/>
                <a:ext cx="3085514" cy="970583"/>
              </a:xfrm>
              <a:prstGeom prst="wedgeRoundRectCallout">
                <a:avLst>
                  <a:gd name="adj1" fmla="val -134058"/>
                  <a:gd name="adj2" fmla="val 1150"/>
                  <a:gd name="adj3" fmla="val 16667"/>
                </a:avLst>
              </a:prstGeom>
              <a:blipFill>
                <a:blip r:embed="rId6"/>
                <a:stretch>
                  <a:fillRect t="-1282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31C51E5-B5E1-902A-F1B3-58DF12CA2E21}"/>
                  </a:ext>
                </a:extLst>
              </p:cNvPr>
              <p:cNvSpPr/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32994"/>
                  <a:gd name="adj2" fmla="val -7228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Empirical covariance of estimate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31C51E5-B5E1-902A-F1B3-58DF12CA2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32994"/>
                  <a:gd name="adj2" fmla="val -72287"/>
                  <a:gd name="adj3" fmla="val 16667"/>
                </a:avLst>
              </a:prstGeom>
              <a:blipFill>
                <a:blip r:embed="rId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69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(linear moments)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moments are 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Estimate is closed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368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410629" y="1288457"/>
            <a:ext cx="11247970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General DML pseudocode for linear moments: m(Z; theta, g) = nu(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Z;g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- alpha(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Z;g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general_dml_linear_moment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out-of-fold predictions from the nuisance estimator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these predictions to define the empirical moment equation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solve explicitly with respect to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solve for the empirical moment equation equals zero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np.linalg.pinv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avg_nu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approximate influence function for each sample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variance estimate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estimate and standard error for any projection ell of the parameters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C1F197C3-B9B0-E140-0C48-8356D08EFB43}"/>
                  </a:ext>
                </a:extLst>
              </p:cNvPr>
              <p:cNvSpPr/>
              <p:nvPr/>
            </p:nvSpPr>
            <p:spPr>
              <a:xfrm>
                <a:off x="7938276" y="1375071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of fold and predict</a:t>
                </a:r>
              </a:p>
            </p:txBody>
          </p:sp>
        </mc:Choice>
        <mc:Fallback xmlns="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C1F197C3-B9B0-E140-0C48-8356D08EF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276" y="1375071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330EC96-A5FD-9D6E-CA18-943BECC46078}"/>
                  </a:ext>
                </a:extLst>
              </p:cNvPr>
              <p:cNvSpPr/>
              <p:nvPr/>
            </p:nvSpPr>
            <p:spPr>
              <a:xfrm>
                <a:off x="6688924" y="2677550"/>
                <a:ext cx="4129131" cy="441071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cross-fitted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jacobian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330EC96-A5FD-9D6E-CA18-943BECC46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24" y="2677550"/>
                <a:ext cx="4129131" cy="441071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79A89A41-479F-B2AF-100E-A5614534FA35}"/>
                  </a:ext>
                </a:extLst>
              </p:cNvPr>
              <p:cNvSpPr/>
              <p:nvPr/>
            </p:nvSpPr>
            <p:spPr>
              <a:xfrm>
                <a:off x="5727304" y="3835563"/>
                <a:ext cx="4421944" cy="507824"/>
              </a:xfrm>
              <a:prstGeom prst="wedgeRoundRectCallout">
                <a:avLst>
                  <a:gd name="adj1" fmla="val -72493"/>
                  <a:gd name="adj2" fmla="val 12209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Closed form 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79A89A41-479F-B2AF-100E-A5614534F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304" y="3835563"/>
                <a:ext cx="4421944" cy="507824"/>
              </a:xfrm>
              <a:prstGeom prst="wedgeRoundRectCallout">
                <a:avLst>
                  <a:gd name="adj1" fmla="val -72493"/>
                  <a:gd name="adj2" fmla="val 12209"/>
                  <a:gd name="adj3" fmla="val 16667"/>
                </a:avLst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DA75A80A-54F8-9E9B-33A9-33A98272BFD9}"/>
                  </a:ext>
                </a:extLst>
              </p:cNvPr>
              <p:cNvSpPr/>
              <p:nvPr/>
            </p:nvSpPr>
            <p:spPr>
              <a:xfrm>
                <a:off x="9054905" y="4650247"/>
                <a:ext cx="3085514" cy="970583"/>
              </a:xfrm>
              <a:prstGeom prst="wedgeRoundRectCallout">
                <a:avLst>
                  <a:gd name="adj1" fmla="val -103055"/>
                  <a:gd name="adj2" fmla="val 1633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Approximate influence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DA75A80A-54F8-9E9B-33A9-33A98272B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4650247"/>
                <a:ext cx="3085514" cy="970583"/>
              </a:xfrm>
              <a:prstGeom prst="wedgeRoundRectCallout">
                <a:avLst>
                  <a:gd name="adj1" fmla="val -103055"/>
                  <a:gd name="adj2" fmla="val 1633"/>
                  <a:gd name="adj3" fmla="val 16667"/>
                </a:avLst>
              </a:prstGeom>
              <a:blipFill>
                <a:blip r:embed="rId5"/>
                <a:stretch>
                  <a:fillRect t="-1266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E4D35BA3-7E20-EC32-F146-B2A4740AA650}"/>
                  </a:ext>
                </a:extLst>
              </p:cNvPr>
              <p:cNvSpPr/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41049"/>
                  <a:gd name="adj2" fmla="val -78085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Empirical covariance of estimate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E4D35BA3-7E20-EC32-F146-B2A4740AA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41049"/>
                  <a:gd name="adj2" fmla="val -78085"/>
                  <a:gd name="adj3" fmla="val 16667"/>
                </a:avLst>
              </a:prstGeom>
              <a:blipFill>
                <a:blip r:embed="rId6"/>
                <a:stretch>
                  <a:fillRect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8D90276F-ADEA-6D56-051D-4D6D7497034D}"/>
                  </a:ext>
                </a:extLst>
              </p:cNvPr>
              <p:cNvSpPr/>
              <p:nvPr/>
            </p:nvSpPr>
            <p:spPr>
              <a:xfrm>
                <a:off x="6688924" y="3192592"/>
                <a:ext cx="4129131" cy="396398"/>
              </a:xfrm>
              <a:prstGeom prst="wedgeRoundRectCallout">
                <a:avLst>
                  <a:gd name="adj1" fmla="val -76069"/>
                  <a:gd name="adj2" fmla="val 15118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cross-fitted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offset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8D90276F-ADEA-6D56-051D-4D6D74970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24" y="3192592"/>
                <a:ext cx="4129131" cy="396398"/>
              </a:xfrm>
              <a:prstGeom prst="wedgeRoundRectCallout">
                <a:avLst>
                  <a:gd name="adj1" fmla="val -76069"/>
                  <a:gd name="adj2" fmla="val 15118"/>
                  <a:gd name="adj3" fmla="val 16667"/>
                </a:avLst>
              </a:prstGeom>
              <a:blipFill>
                <a:blip r:embed="rId7"/>
                <a:stretch>
                  <a:fillRect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7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ATE under Conditional Exogeneity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941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941D-9F0C-43DF-DCDE-2E1FD73F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Moment for 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 a “debiasing” correction: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 Should be such that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following works: inverse propensity scoring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Doubly robust estimation algorithm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068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36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22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10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Doubly Robust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If RMSE of propensity and regression model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368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410629" y="1288457"/>
            <a:ext cx="11523138" cy="5139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 will fit a model E[Y| D, X] by fitting a separate model for D==0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a separate model for D==1.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y):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zero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one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prediction for observed treatment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 +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D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propensity scores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X, D,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)[:,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np.clip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trimming,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trimming)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doubly robust quantity for every sample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(D/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D)/(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21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Treatments under Partial 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8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Relevant in many applications: dose-response curve in healthcare, effect of price on demand, return-on-investment</a:t>
                </a:r>
              </a:p>
              <a:p>
                <a:r>
                  <a:rPr lang="en-US" sz="2400" dirty="0"/>
                  <a:t>Assume conditional exogeneity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Assume partially linear response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b="0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constant marginal effect of treatment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5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FFA7-692D-3207-3223-07BC986F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4C849-BD46-B5EB-D8DC-F6EEFF221D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By definition of CEF we have the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By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for any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Direct non-orthogonal method,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400" dirty="0"/>
                  <a:t> and solve: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4C849-BD46-B5EB-D8DC-F6EEFF221D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551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F8E5-C913-D80F-F41F-BCBF242E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of FWL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define a slight variant of </a:t>
                </a:r>
                <a:r>
                  <a:rPr lang="en-US" dirty="0" err="1"/>
                  <a:t>residualization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Generalization of FWL theorem to partially linear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consider the residual outcome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6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  <a:blipFill>
                <a:blip r:embed="rId2"/>
                <a:stretch>
                  <a:fillRect l="-717" t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  <a:endCxn id="13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  <a:stCxn id="13" idx="5"/>
            <a:endCxn id="7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2902A1-94E9-482D-A848-716AFAAF1B9D}"/>
              </a:ext>
            </a:extLst>
          </p:cNvPr>
          <p:cNvSpPr/>
          <p:nvPr/>
        </p:nvSpPr>
        <p:spPr>
          <a:xfrm>
            <a:off x="8184748" y="4043680"/>
            <a:ext cx="3336692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ED4B8E-0B5E-406C-96FD-3CB1A95BC0BF}"/>
              </a:ext>
            </a:extLst>
          </p:cNvPr>
          <p:cNvSpPr/>
          <p:nvPr/>
        </p:nvSpPr>
        <p:spPr>
          <a:xfrm rot="18946981">
            <a:off x="7909828" y="3351996"/>
            <a:ext cx="3006951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/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/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70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/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So I need to estimate this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bigger predictive model, predicting the outcome from the treatment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 and the controls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:r>
                  <a:rPr lang="en-US" sz="2000" b="1" dirty="0">
                    <a:solidFill>
                      <a:srgbClr val="C00000"/>
                    </a:solidFill>
                    <a:latin typeface="Calibri Light" panose="020F0302020204030204"/>
                  </a:rPr>
                  <a:t>in some manner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. Then average the predictive values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fixing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blipFill>
                <a:blip r:embed="rId15"/>
                <a:stretch>
                  <a:fillRect b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92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Run OLS on residuals: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∼</m:t>
                    </m:r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OLS equivalent to solving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Orthogonal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  <a:blipFill>
                <a:blip r:embed="rId2"/>
                <a:stretch>
                  <a:fillRect l="-70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blipFill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blipFill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8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Variants of </a:t>
            </a:r>
            <a:br>
              <a:rPr lang="en-US" dirty="0"/>
            </a:br>
            <a:r>
              <a:rPr lang="en-US" dirty="0"/>
              <a:t>Sample-Splitting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Cross-fitting and semi-cross-fitting</a:t>
            </a:r>
          </a:p>
        </p:txBody>
      </p:sp>
    </p:spTree>
    <p:extLst>
      <p:ext uri="{BB962C8B-B14F-4D97-AF65-F5344CB8AC3E}">
        <p14:creationId xmlns:p14="http://schemas.microsoft.com/office/powerpoint/2010/main" val="2191295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F9E2-2557-9ED9-BC4B-248F7B9E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splitting is statistically lossy</a:t>
                </a:r>
              </a:p>
              <a:p>
                <a:endParaRPr lang="en-US" dirty="0"/>
              </a:p>
              <a:p>
                <a:r>
                  <a:rPr lang="en-US" dirty="0"/>
                  <a:t>Only half of the data are used for the final parameter estimation</a:t>
                </a:r>
              </a:p>
              <a:p>
                <a:r>
                  <a:rPr lang="en-US" dirty="0"/>
                  <a:t>Can we utilize all the data?</a:t>
                </a:r>
              </a:p>
              <a:p>
                <a:endParaRPr lang="en-US" dirty="0"/>
              </a:p>
              <a:p>
                <a:r>
                  <a:rPr lang="en-US" i="1" dirty="0"/>
                  <a:t>Cross-fitting:</a:t>
                </a:r>
                <a:r>
                  <a:rPr lang="en-US" dirty="0"/>
                  <a:t> analogous to cross-validation</a:t>
                </a:r>
              </a:p>
              <a:p>
                <a:r>
                  <a:rPr lang="en-US" dirty="0"/>
                  <a:t>Use the second half to train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predict on first half</a:t>
                </a:r>
              </a:p>
              <a:p>
                <a:r>
                  <a:rPr lang="en-US" dirty="0"/>
                  <a:t>Then calculate parameter using all the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In practice do this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≈3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en-US" sz="2800" dirty="0"/>
                  <a:t> folds: for each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train on all other folds and predict on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3777" b="-2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654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727E69-0185-135C-B1EA-94A1225E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156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econml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(y, D,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=X).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effect_inference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F2A99A-358B-3ECD-7E07-541648D6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A48AE-D88E-A5B2-6E62-C5CB85BAAD82}"/>
              </a:ext>
            </a:extLst>
          </p:cNvPr>
          <p:cNvCxnSpPr>
            <a:cxnSpLocks/>
          </p:cNvCxnSpPr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65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</p:txBody>
      </p:sp>
    </p:spTree>
    <p:extLst>
      <p:ext uri="{BB962C8B-B14F-4D97-AF65-F5344CB8AC3E}">
        <p14:creationId xmlns:p14="http://schemas.microsoft.com/office/powerpoint/2010/main" val="710838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ML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StackingRegressor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[rf,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nnet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gbf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lasso]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StackingRegressor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[rf,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nnet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gbf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lasso]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318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flaml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AutoML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261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  <a:p>
            <a:r>
              <a:rPr lang="en-US" dirty="0"/>
              <a:t>Model selection or stacking done many times within each training fold</a:t>
            </a:r>
          </a:p>
          <a:p>
            <a:r>
              <a:rPr lang="en-US" dirty="0"/>
              <a:t>Computationally expensive and statistically lossy</a:t>
            </a:r>
          </a:p>
          <a:p>
            <a:endParaRPr lang="en-US" dirty="0"/>
          </a:p>
          <a:p>
            <a:r>
              <a:rPr lang="en-US" dirty="0"/>
              <a:t>Can we use all the data to at least select among models?</a:t>
            </a:r>
          </a:p>
        </p:txBody>
      </p:sp>
    </p:spTree>
    <p:extLst>
      <p:ext uri="{BB962C8B-B14F-4D97-AF65-F5344CB8AC3E}">
        <p14:creationId xmlns:p14="http://schemas.microsoft.com/office/powerpoint/2010/main" val="339232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Choose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ℓ∈{1,…,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that optimizes out-of-sample RMSE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625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semi-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crossfitting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cross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predict with many models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select models with best out of fold performance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np.argmin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np.argmin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 with their corresponding residuals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744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56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with Stacking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Construct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800" dirty="0"/>
                  <a:t> on the models using all the data (stacking)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90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0746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with Stacking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semi-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crossfitting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stacking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cross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predict with many models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stacked residuals by finding optimal coefficients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weigthing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out-of-sample predictions by these coefficients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().fit(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).predict(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().fit(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).predict(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 with the stacked residuals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935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view of cross-fitting with stacking (lens of FWL theorem)</a:t>
                </a:r>
              </a:p>
              <a:p>
                <a:r>
                  <a:rPr lang="en-US" dirty="0"/>
                  <a:t>Construct out of fold predictions based on many ML models</a:t>
                </a:r>
              </a:p>
              <a:p>
                <a:r>
                  <a:rPr lang="en-US" dirty="0"/>
                  <a:t>Use these predictions as engineered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simple OLS regression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coefficient and standard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this final 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2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Main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884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47B15B-118B-DB83-E5BF-272CA0A83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Moments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47B15B-118B-DB83-E5BF-272CA0A83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DC7E8-3053-8EF9-0842-E2236CDA5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restrict attention to a broad class that simplifies proof</a:t>
                </a:r>
              </a:p>
              <a:p>
                <a:endParaRPr lang="en-US" dirty="0"/>
              </a:p>
              <a:p>
                <a:r>
                  <a:rPr lang="en-US" dirty="0"/>
                  <a:t>Moment is linear in target parameter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Expected moment also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DC7E8-3053-8EF9-0842-E2236CDA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738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9598C6-D1EF-72B0-3740-FF3CE53846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Proof Ingredients: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Moments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9598C6-D1EF-72B0-3740-FF3CE5384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we expect by concentration and sample splitting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000" dirty="0"/>
                  <a:t>we expect by </a:t>
                </a:r>
                <a:r>
                  <a:rPr lang="en-US" sz="2000" dirty="0" err="1"/>
                  <a:t>Neyman</a:t>
                </a:r>
                <a:r>
                  <a:rPr lang="en-US" sz="2000" dirty="0"/>
                  <a:t> orthogonality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𝑅𝑀𝑆𝐸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moment is linear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Lipschitz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invertible: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More fine-grained analysis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term, shows: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3"/>
                <a:stretch>
                  <a:fillRect l="-521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6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 (visually)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/>
              <p:nvPr/>
            </p:nvSpPr>
            <p:spPr>
              <a:xfrm>
                <a:off x="461114" y="1371084"/>
                <a:ext cx="2306116" cy="2464058"/>
              </a:xfrm>
              <a:prstGeom prst="wedgeRoundRectCallout">
                <a:avLst>
                  <a:gd name="adj1" fmla="val 126757"/>
                  <a:gd name="adj2" fmla="val 16286"/>
                  <a:gd name="adj3" fmla="val 16667"/>
                </a:avLst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CLT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sample-splitting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concentration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:endParaRPr kumimoji="0" lang="en-US" sz="2000" b="0" i="1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</m:acc>
                      <m:r>
                        <a:rPr kumimoji="0" lang="en-US" sz="2000" b="0" i="0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4" y="1371084"/>
                <a:ext cx="2306116" cy="2464058"/>
              </a:xfrm>
              <a:prstGeom prst="wedgeRoundRectCallout">
                <a:avLst>
                  <a:gd name="adj1" fmla="val 126757"/>
                  <a:gd name="adj2" fmla="val 16286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/>
              <p:nvPr/>
            </p:nvSpPr>
            <p:spPr>
              <a:xfrm>
                <a:off x="8534399" y="3963997"/>
                <a:ext cx="1892301" cy="445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99" y="3963997"/>
                <a:ext cx="1892301" cy="445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37BCA-D43C-5CD1-2FBE-D60A76AAF472}"/>
                  </a:ext>
                </a:extLst>
              </p:cNvPr>
              <p:cNvSpPr txBox="1"/>
              <p:nvPr/>
            </p:nvSpPr>
            <p:spPr>
              <a:xfrm>
                <a:off x="3085790" y="3325964"/>
                <a:ext cx="60960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37BCA-D43C-5CD1-2FBE-D60A76AAF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90" y="3325964"/>
                <a:ext cx="6096000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1E03B4-C3C4-E101-75C5-06C759C1C0E3}"/>
                  </a:ext>
                </a:extLst>
              </p:cNvPr>
              <p:cNvSpPr txBox="1"/>
              <p:nvPr/>
            </p:nvSpPr>
            <p:spPr>
              <a:xfrm>
                <a:off x="5778501" y="2204288"/>
                <a:ext cx="19558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1E03B4-C3C4-E101-75C5-06C759C1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1" y="2204288"/>
                <a:ext cx="1955800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4BB3C5-BF2F-DF4F-7CBA-ACB457BFE284}"/>
                  </a:ext>
                </a:extLst>
              </p:cNvPr>
              <p:cNvSpPr txBox="1"/>
              <p:nvPr/>
            </p:nvSpPr>
            <p:spPr>
              <a:xfrm>
                <a:off x="7294033" y="4460340"/>
                <a:ext cx="20785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4BB3C5-BF2F-DF4F-7CBA-ACB457BFE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033" y="4460340"/>
                <a:ext cx="2078567" cy="461665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896B53-D5A9-C582-9496-995525F2F95B}"/>
                  </a:ext>
                </a:extLst>
              </p:cNvPr>
              <p:cNvSpPr txBox="1"/>
              <p:nvPr/>
            </p:nvSpPr>
            <p:spPr>
              <a:xfrm>
                <a:off x="1540933" y="4340269"/>
                <a:ext cx="1976469" cy="445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kumimoji="0" lang="en-US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896B53-D5A9-C582-9496-995525F2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33" y="4340269"/>
                <a:ext cx="1976469" cy="445891"/>
              </a:xfrm>
              <a:prstGeom prst="rect">
                <a:avLst/>
              </a:prstGeom>
              <a:blipFill>
                <a:blip r:embed="rId7"/>
                <a:stretch>
                  <a:fillRect t="-274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FB7C92-E26E-AD04-34AE-746912CD24C0}"/>
                  </a:ext>
                </a:extLst>
              </p:cNvPr>
              <p:cNvSpPr txBox="1"/>
              <p:nvPr/>
            </p:nvSpPr>
            <p:spPr>
              <a:xfrm>
                <a:off x="9008533" y="1489224"/>
                <a:ext cx="3028486" cy="1855402"/>
              </a:xfrm>
              <a:prstGeom prst="wedgeRoundRectCallout">
                <a:avLst>
                  <a:gd name="adj1" fmla="val -42220"/>
                  <a:gd name="adj2" fmla="val 86001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2</a:t>
                </a:r>
                <a:r>
                  <a:rPr kumimoji="0" lang="en-US" sz="2000" b="0" i="0" u="none" strike="noStrike" kern="1200" cap="none" spc="0" normalizeH="0" baseline="3000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nd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order Taylor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orthogonality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  <m:r>
                            <a:rPr kumimoji="0" lang="en-US" sz="2000" b="0" i="0" u="none" strike="noStrike" kern="1200" cap="none" spc="0" normalizeH="0" baseline="0" noProof="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FB7C92-E26E-AD04-34AE-746912CD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33" y="1489224"/>
                <a:ext cx="3028486" cy="1855402"/>
              </a:xfrm>
              <a:prstGeom prst="wedgeRoundRectCallout">
                <a:avLst>
                  <a:gd name="adj1" fmla="val -42220"/>
                  <a:gd name="adj2" fmla="val 86001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2626EC-8347-352D-914C-0800EDEF19E8}"/>
                  </a:ext>
                </a:extLst>
              </p:cNvPr>
              <p:cNvSpPr txBox="1"/>
              <p:nvPr/>
            </p:nvSpPr>
            <p:spPr>
              <a:xfrm>
                <a:off x="4444998" y="2846173"/>
                <a:ext cx="1367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2626EC-8347-352D-914C-0800EDEF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998" y="2846173"/>
                <a:ext cx="136736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7A564C9-4414-B373-EDAB-0E98E548E87F}"/>
              </a:ext>
            </a:extLst>
          </p:cNvPr>
          <p:cNvSpPr/>
          <p:nvPr/>
        </p:nvSpPr>
        <p:spPr>
          <a:xfrm>
            <a:off x="5846229" y="2163233"/>
            <a:ext cx="1274236" cy="177211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id="{C2E1F20E-EBCC-DC9D-A112-E8EC1BECCB42}"/>
              </a:ext>
            </a:extLst>
          </p:cNvPr>
          <p:cNvSpPr/>
          <p:nvPr/>
        </p:nvSpPr>
        <p:spPr>
          <a:xfrm rot="5400000">
            <a:off x="6229347" y="2913401"/>
            <a:ext cx="508000" cy="266700"/>
          </a:xfrm>
          <a:prstGeom prst="mathMinu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63A81C5-FEBD-3C3E-45EA-9994DE0DF10A}"/>
              </a:ext>
            </a:extLst>
          </p:cNvPr>
          <p:cNvSpPr/>
          <p:nvPr/>
        </p:nvSpPr>
        <p:spPr>
          <a:xfrm>
            <a:off x="7376581" y="3265166"/>
            <a:ext cx="1313392" cy="17721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id="{CF1920DE-068B-7817-05AF-3FA3DD27312A}"/>
              </a:ext>
            </a:extLst>
          </p:cNvPr>
          <p:cNvSpPr/>
          <p:nvPr/>
        </p:nvSpPr>
        <p:spPr>
          <a:xfrm rot="5400000">
            <a:off x="7779277" y="4035473"/>
            <a:ext cx="508000" cy="2667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EFED2E-E39B-F8A9-2DF6-D33CC7511DE9}"/>
                  </a:ext>
                </a:extLst>
              </p:cNvPr>
              <p:cNvSpPr txBox="1"/>
              <p:nvPr/>
            </p:nvSpPr>
            <p:spPr>
              <a:xfrm>
                <a:off x="3496420" y="5159845"/>
                <a:ext cx="2184713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EFED2E-E39B-F8A9-2DF6-D33CC751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20" y="5159845"/>
                <a:ext cx="2184713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135F74B-B53C-24F5-AB3C-F4C10DB199BB}"/>
              </a:ext>
            </a:extLst>
          </p:cNvPr>
          <p:cNvSpPr/>
          <p:nvPr/>
        </p:nvSpPr>
        <p:spPr>
          <a:xfrm>
            <a:off x="3574364" y="3267963"/>
            <a:ext cx="2028824" cy="250207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2DC517A6-30FF-6811-F6C6-21702E496CA8}"/>
              </a:ext>
            </a:extLst>
          </p:cNvPr>
          <p:cNvSpPr/>
          <p:nvPr/>
        </p:nvSpPr>
        <p:spPr>
          <a:xfrm rot="5400000">
            <a:off x="4334929" y="4362550"/>
            <a:ext cx="508000" cy="266700"/>
          </a:xfrm>
          <a:prstGeom prst="mathMin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385FA-A24E-A4D3-32A0-F79A9159F29A}"/>
                  </a:ext>
                </a:extLst>
              </p:cNvPr>
              <p:cNvSpPr txBox="1"/>
              <p:nvPr/>
            </p:nvSpPr>
            <p:spPr>
              <a:xfrm>
                <a:off x="466089" y="5291287"/>
                <a:ext cx="2306116" cy="1123712"/>
              </a:xfrm>
              <a:prstGeom prst="wedgeRoundRectCallout">
                <a:avLst>
                  <a:gd name="adj1" fmla="val 46721"/>
                  <a:gd name="adj2" fmla="val -95979"/>
                  <a:gd name="adj3" fmla="val 16667"/>
                </a:avLst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Lipschitz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d>
                      <m:d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:endParaRPr kumimoji="0" lang="en-US" sz="2000" b="0" i="1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7030A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</m:acc>
                      <m:r>
                        <a:rPr kumimoji="0" lang="en-US" sz="2000" b="0" i="0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385FA-A24E-A4D3-32A0-F79A9159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9" y="5291287"/>
                <a:ext cx="2306116" cy="1123712"/>
              </a:xfrm>
              <a:prstGeom prst="wedgeRoundRectCallout">
                <a:avLst>
                  <a:gd name="adj1" fmla="val 46721"/>
                  <a:gd name="adj2" fmla="val -95979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1" grpId="0"/>
      <p:bldP spid="19" grpId="0"/>
      <p:bldP spid="23" grpId="0"/>
      <p:bldP spid="27" grpId="0" animBg="1"/>
      <p:bldP spid="31" grpId="0"/>
      <p:bldP spid="32" grpId="0" animBg="1"/>
      <p:bldP spid="33" grpId="0" animBg="1"/>
      <p:bldP spid="34" grpId="0" animBg="1"/>
      <p:bldP spid="35" grpId="0" animBg="1"/>
      <p:bldP spid="39" grpId="0"/>
      <p:bldP spid="40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Confidence Intervals for ATE with non-linear models</a:t>
            </a:r>
          </a:p>
          <a:p>
            <a:r>
              <a:rPr lang="en-US" dirty="0"/>
              <a:t>General </a:t>
            </a:r>
            <a:r>
              <a:rPr lang="en-US" dirty="0" err="1"/>
              <a:t>Neyman</a:t>
            </a:r>
            <a:r>
              <a:rPr lang="en-US" dirty="0"/>
              <a:t> Orthogonality Framework (Double/Debiased ML)</a:t>
            </a:r>
          </a:p>
          <a:p>
            <a:r>
              <a:rPr lang="en-US" dirty="0"/>
              <a:t>Methods for Confidence Intervals for ATE in a partially-linear model</a:t>
            </a:r>
          </a:p>
          <a:p>
            <a:r>
              <a:rPr lang="en-US" dirty="0"/>
              <a:t>Sample-splitting and cross-fitting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Proof sketch of main theorem*</a:t>
            </a:r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 (algebraically)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Since moment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dirty="0"/>
                  <a:t>  is linear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RMSE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DFA20F9C-1BC4-5232-5769-8506757D5B44}"/>
              </a:ext>
            </a:extLst>
          </p:cNvPr>
          <p:cNvSpPr/>
          <p:nvPr/>
        </p:nvSpPr>
        <p:spPr>
          <a:xfrm rot="5400000">
            <a:off x="4787796" y="4048967"/>
            <a:ext cx="201167" cy="210312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6892A42-A3CF-CC30-257A-E806E29EFDF7}"/>
              </a:ext>
            </a:extLst>
          </p:cNvPr>
          <p:cNvSpPr/>
          <p:nvPr/>
        </p:nvSpPr>
        <p:spPr>
          <a:xfrm rot="5400000">
            <a:off x="7274964" y="4041651"/>
            <a:ext cx="201167" cy="210312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/>
              <p:nvPr/>
            </p:nvSpPr>
            <p:spPr>
              <a:xfrm>
                <a:off x="3714292" y="5237685"/>
                <a:ext cx="2306116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latin typeface="Calisto MT" panose="02040603050505030304"/>
                  </a:rPr>
                  <a:t>via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CLT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sample-splitting + concentration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</m:acc>
                    <m:r>
                      <a:rPr kumimoji="0" lang="en-US" sz="2000" b="0" i="0" u="none" strike="noStrike" kern="1200" cap="none" spc="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292" y="5237685"/>
                <a:ext cx="2306116" cy="1631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/>
              <p:nvPr/>
            </p:nvSpPr>
            <p:spPr>
              <a:xfrm>
                <a:off x="6133790" y="5237072"/>
                <a:ext cx="2849272" cy="1107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latin typeface="Calisto MT" panose="02040603050505030304"/>
                  </a:rPr>
                  <a:t>via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orthogonality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000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90" y="5237072"/>
                <a:ext cx="2849272" cy="1107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8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Orthogonality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By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</a:rPr>
                  <a:t>Neyman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 orthogonality and bounded second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</a:rPr>
                  <a:t>w.r.t.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400" dirty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41CC6122-589D-0AA0-FC60-5A1E11A8664F}"/>
              </a:ext>
            </a:extLst>
          </p:cNvPr>
          <p:cNvSpPr/>
          <p:nvPr/>
        </p:nvSpPr>
        <p:spPr>
          <a:xfrm rot="5400000">
            <a:off x="5592468" y="3302816"/>
            <a:ext cx="201167" cy="210312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DFDDF-2D4D-C95E-8A4E-CB10F7576B3C}"/>
                  </a:ext>
                </a:extLst>
              </p:cNvPr>
              <p:cNvSpPr txBox="1"/>
              <p:nvPr/>
            </p:nvSpPr>
            <p:spPr>
              <a:xfrm>
                <a:off x="4539993" y="4454960"/>
                <a:ext cx="2306116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DFDDF-2D4D-C95E-8A4E-CB10F757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93" y="4454960"/>
                <a:ext cx="2306116" cy="439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Sample-Splitting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Linearity of moment + (sample-splitting and concentration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 </m:t>
                    </m:r>
                    <m:d>
                      <m:dPr>
                        <m:begChr m:val="‖"/>
                        <m:endChr m:val="‖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):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Sample-Splitting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988035" cy="441944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Note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By sample splitting,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 are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</a:rPr>
                  <a:t>i.i.d.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. By variance decomposition (concentration)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000" dirty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988035" cy="4419448"/>
              </a:xfrm>
              <a:blipFill>
                <a:blip r:embed="rId2"/>
                <a:stretch>
                  <a:fillRect l="-499" t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0004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CD15-87D5-1309-0D47-D057D0E5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9C393-6046-14E5-2389-2EC6CD555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So far 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invertible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by concentration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Thus, we have asymptotic linearity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By CLT we get the theorem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9C393-6046-14E5-2389-2EC6CD555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42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*</a:t>
                </a:r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36900" indent="0" algn="r">
                  <a:buNone/>
                </a:pPr>
                <a:r>
                  <a:rPr lang="en-US" sz="2800" dirty="0"/>
                  <a:t>*plus regularity conditions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1060" t="-2047" r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0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87CE-0AA4-7296-6DA6-34D6C20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4C6F-514B-D802-A110-188EBFDC9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Identification under 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Once we condition on enough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that affect treatment assignment, remnant variation in D is exogenous (as-if trial)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conditional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ignorability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useful: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 treatment effect is “identified” as (g-formula):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11330</TotalTime>
  <Words>4210</Words>
  <Application>Microsoft Office PowerPoint</Application>
  <PresentationFormat>Widescreen</PresentationFormat>
  <Paragraphs>536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MS&amp;E 228: Inference with Modern Non-Linear Prediction</vt:lpstr>
      <vt:lpstr>PowerPoint Presentation</vt:lpstr>
      <vt:lpstr>PowerPoint Presentation</vt:lpstr>
      <vt:lpstr>Recap of Last Lecture</vt:lpstr>
      <vt:lpstr>Causal Inference Pipeline</vt:lpstr>
      <vt:lpstr>Causal Inference Pipeline</vt:lpstr>
      <vt:lpstr>Goals for Today</vt:lpstr>
      <vt:lpstr>The Example Problem</vt:lpstr>
      <vt:lpstr>Identification under Conditional Ignorability</vt:lpstr>
      <vt:lpstr>Let’s take it to data</vt:lpstr>
      <vt:lpstr>A General Estimation Framework</vt:lpstr>
      <vt:lpstr>Semi-Parametric Moment Restrictions</vt:lpstr>
      <vt:lpstr>ATE under Conditional Exogeneity</vt:lpstr>
      <vt:lpstr>Given n samples we want to produce estimate θ ̂</vt:lpstr>
      <vt:lpstr>What do we want from θ ̂?</vt:lpstr>
      <vt:lpstr>What do we want from θ ̂?</vt:lpstr>
      <vt:lpstr>What do we want from θ ̂?</vt:lpstr>
      <vt:lpstr>What do we want from θ ̂?</vt:lpstr>
      <vt:lpstr>Natural Estimation Algorithm</vt:lpstr>
      <vt:lpstr>Natural Algorithm Gone Wrong</vt:lpstr>
      <vt:lpstr>Natural Estimation Algorithm (Draft 2)</vt:lpstr>
      <vt:lpstr>Natural Estimation Algorithm (Draft 3)</vt:lpstr>
      <vt:lpstr>Natural Algorithm (Draft 3) Gone Wrong</vt:lpstr>
      <vt:lpstr>When is estimate θ ̂ √n-asymptotically normal?</vt:lpstr>
      <vt:lpstr>Natural Algorithm (Draft 3) Gone Right</vt:lpstr>
      <vt:lpstr>When is estimate θ ̂ √n-asymptotically normal? We need to change the moment we use</vt:lpstr>
      <vt:lpstr>Debiasing Intuition</vt:lpstr>
      <vt:lpstr>ATE under Conditional Exogeneity</vt:lpstr>
      <vt:lpstr>Better Moment for ATE</vt:lpstr>
      <vt:lpstr>Inverse Propensity Weighting (IPW)</vt:lpstr>
      <vt:lpstr>New Moment is Insensitive</vt:lpstr>
      <vt:lpstr>Neyman Orthogonality</vt:lpstr>
      <vt:lpstr>Formal Definition</vt:lpstr>
      <vt:lpstr>Sample-Splitting Estimation Algorithm</vt:lpstr>
      <vt:lpstr>Main Theorem</vt:lpstr>
      <vt:lpstr>Main Theorem (expanded)</vt:lpstr>
      <vt:lpstr>Python Pseudocode</vt:lpstr>
      <vt:lpstr>Main Theorem (linear moments)</vt:lpstr>
      <vt:lpstr>Python Pseudocode</vt:lpstr>
      <vt:lpstr>ATE under Conditional Exogeneity</vt:lpstr>
      <vt:lpstr>Better Moment for ATE</vt:lpstr>
      <vt:lpstr>Main Theorem (expanded)</vt:lpstr>
      <vt:lpstr>Inference with Doubly Robust Algorithm</vt:lpstr>
      <vt:lpstr>Python Pseudocode</vt:lpstr>
      <vt:lpstr>Continuous Treatments under Partial Linearity</vt:lpstr>
      <vt:lpstr>Partially Linear Model</vt:lpstr>
      <vt:lpstr>Partially Linear Model</vt:lpstr>
      <vt:lpstr>Generalization of FWL Theorem</vt:lpstr>
      <vt:lpstr>Orthogonal Method: Double ML</vt:lpstr>
      <vt:lpstr>Orthogonal Method: Double ML</vt:lpstr>
      <vt:lpstr>Practical Variants of  Sample-Splitting</vt:lpstr>
      <vt:lpstr>Cross-fitting</vt:lpstr>
      <vt:lpstr>Cross-fitting Estimation Algorithm</vt:lpstr>
      <vt:lpstr>Natural Algorithm (Draft 3) Gone Right</vt:lpstr>
      <vt:lpstr>Natural Algorithm (Draft 3) Gone Right</vt:lpstr>
      <vt:lpstr>Stacking and Model Selection</vt:lpstr>
      <vt:lpstr>Stacking ML Models</vt:lpstr>
      <vt:lpstr>AutoML Models</vt:lpstr>
      <vt:lpstr>Stacking and Model Selection</vt:lpstr>
      <vt:lpstr>Semi-Cross-fitting Estimation Algorithm</vt:lpstr>
      <vt:lpstr>Semi-Crossfitting</vt:lpstr>
      <vt:lpstr>Semi-Crossfitting</vt:lpstr>
      <vt:lpstr>Semi-Cross-fitting with Stacking</vt:lpstr>
      <vt:lpstr>Semi-Crossfitting with Stacking</vt:lpstr>
      <vt:lpstr>Semi-Crossfitting</vt:lpstr>
      <vt:lpstr>Proving the Main Theorem</vt:lpstr>
      <vt:lpstr>Linear in θ Moments</vt:lpstr>
      <vt:lpstr>Proof Ingredients: Linear in θ Moments</vt:lpstr>
      <vt:lpstr>Proof of Main Theorem (visually)</vt:lpstr>
      <vt:lpstr>Proof of Main Theorem (algebraically)</vt:lpstr>
      <vt:lpstr>Proof of Main Theorem: Orthogonality</vt:lpstr>
      <vt:lpstr>Proof of Main Theorem: Sample-Splitting (1)</vt:lpstr>
      <vt:lpstr>Proof of Main Theorem: Sample-Splitting (2)</vt:lpstr>
      <vt:lpstr>Concluding</vt:lpstr>
      <vt:lpstr>Main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757</cp:revision>
  <dcterms:created xsi:type="dcterms:W3CDTF">2023-01-16T03:53:17Z</dcterms:created>
  <dcterms:modified xsi:type="dcterms:W3CDTF">2024-02-20T22:34:09Z</dcterms:modified>
</cp:coreProperties>
</file>