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385" r:id="rId3"/>
    <p:sldId id="2576" r:id="rId4"/>
    <p:sldId id="2578" r:id="rId5"/>
    <p:sldId id="2544" r:id="rId6"/>
    <p:sldId id="2577" r:id="rId7"/>
    <p:sldId id="2602" r:id="rId8"/>
    <p:sldId id="2316" r:id="rId9"/>
    <p:sldId id="2317" r:id="rId10"/>
    <p:sldId id="2581" r:id="rId11"/>
    <p:sldId id="2608" r:id="rId12"/>
    <p:sldId id="2623" r:id="rId13"/>
    <p:sldId id="2313" r:id="rId14"/>
    <p:sldId id="2603" r:id="rId15"/>
    <p:sldId id="2624" r:id="rId16"/>
    <p:sldId id="2615" r:id="rId17"/>
    <p:sldId id="2604" r:id="rId18"/>
    <p:sldId id="2412" r:id="rId19"/>
    <p:sldId id="2413" r:id="rId20"/>
    <p:sldId id="2415" r:id="rId21"/>
    <p:sldId id="2625" r:id="rId22"/>
    <p:sldId id="2253" r:id="rId23"/>
    <p:sldId id="2605" r:id="rId24"/>
    <p:sldId id="2618" r:id="rId25"/>
    <p:sldId id="2616" r:id="rId26"/>
    <p:sldId id="2622" r:id="rId27"/>
    <p:sldId id="2613" r:id="rId28"/>
    <p:sldId id="2610" r:id="rId29"/>
    <p:sldId id="2614" r:id="rId30"/>
    <p:sldId id="2326" r:id="rId31"/>
    <p:sldId id="2612" r:id="rId32"/>
    <p:sldId id="2587" r:id="rId33"/>
    <p:sldId id="2593" r:id="rId34"/>
    <p:sldId id="2594" r:id="rId35"/>
    <p:sldId id="2340" r:id="rId36"/>
    <p:sldId id="2342" r:id="rId37"/>
    <p:sldId id="2588" r:id="rId38"/>
    <p:sldId id="2590" r:id="rId39"/>
    <p:sldId id="2591" r:id="rId40"/>
    <p:sldId id="2592" r:id="rId41"/>
    <p:sldId id="2595" r:id="rId42"/>
    <p:sldId id="2598" r:id="rId43"/>
    <p:sldId id="2596" r:id="rId44"/>
    <p:sldId id="2597" r:id="rId45"/>
    <p:sldId id="2599" r:id="rId46"/>
    <p:sldId id="2601" r:id="rId47"/>
    <p:sldId id="2609" r:id="rId48"/>
    <p:sldId id="2619" r:id="rId49"/>
    <p:sldId id="2620" r:id="rId50"/>
    <p:sldId id="262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2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Main Theorem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moment is </a:t>
                </a:r>
                <a:r>
                  <a:rPr lang="en-US" sz="2200" dirty="0" err="1"/>
                  <a:t>Neyman</a:t>
                </a:r>
                <a:r>
                  <a:rPr lang="en-US" sz="22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i="1" dirty="0"/>
                  <a:t>, </a:t>
                </a:r>
                <a:r>
                  <a:rPr lang="en-US" sz="2200" dirty="0"/>
                  <a:t>plus regularity conditions</a:t>
                </a:r>
                <a:endParaRPr lang="en-US" sz="2200" b="0" i="1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3293-167E-F142-3D92-87C3872A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DE0A-522C-2844-572A-572B0E72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Treatment Effect in identification by conditioning and a binary treatment</a:t>
            </a:r>
          </a:p>
          <a:p>
            <a:r>
              <a:rPr lang="en-US" dirty="0"/>
              <a:t>Doubly robust moment which combines identification by regression and identification via propensity scores</a:t>
            </a:r>
          </a:p>
          <a:p>
            <a:endParaRPr lang="en-US" dirty="0"/>
          </a:p>
          <a:p>
            <a:r>
              <a:rPr lang="en-US" dirty="0"/>
              <a:t>Average Treatment Effect in identification by conditioning under a partially linear model; response linear in treatment</a:t>
            </a:r>
          </a:p>
          <a:p>
            <a:r>
              <a:rPr lang="en-US" dirty="0"/>
              <a:t>Residual-on-residual moment which generalizes the </a:t>
            </a:r>
            <a:r>
              <a:rPr lang="en-US" dirty="0" err="1"/>
              <a:t>partialling</a:t>
            </a:r>
            <a:r>
              <a:rPr lang="en-US" dirty="0"/>
              <a:t> out approach (FWL) to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3434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4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Doubly robust estimation algorithm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6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1709D-6F3A-52E8-B598-2B4DD5A0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0BA-8A99-0E8F-09DD-20D23CB8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E5A74-B29D-653F-FDC7-C26E145EE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If RMSE of propensity and regression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E5A74-B29D-653F-FDC7-C26E145E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3CB2751-A53D-7D7A-8800-145D5FBF34CB}"/>
              </a:ext>
            </a:extLst>
          </p:cNvPr>
          <p:cNvSpPr/>
          <p:nvPr/>
        </p:nvSpPr>
        <p:spPr>
          <a:xfrm rot="5400000">
            <a:off x="6401857" y="576791"/>
            <a:ext cx="237067" cy="412115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CDF9D-0595-5D0C-E073-FA573618161D}"/>
                  </a:ext>
                </a:extLst>
              </p:cNvPr>
              <p:cNvSpPr txBox="1"/>
              <p:nvPr/>
            </p:nvSpPr>
            <p:spPr>
              <a:xfrm>
                <a:off x="3492500" y="2686049"/>
                <a:ext cx="609600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CDF9D-0595-5D0C-E073-FA573618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00" y="2686049"/>
                <a:ext cx="6096000" cy="376770"/>
              </a:xfrm>
              <a:prstGeom prst="rect">
                <a:avLst/>
              </a:prstGeom>
              <a:blipFill>
                <a:blip r:embed="rId3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4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66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Double Lasso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CCC5-48D2-D809-A259-1B9AD0C8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06C2-F28B-B4D3-CADD-2E9D028A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41668-DE44-0D02-4675-C1052E5EB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Assume partially linear response: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r>
                  <a:rPr lang="en-US" sz="2400" dirty="0"/>
                  <a:t>If we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Generalization of FWL: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is the coefficient in a one-dimensional linear regression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41668-DE44-0D02-4675-C1052E5EB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65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8730427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36900" indent="0">
                  <a:buNone/>
                </a:pPr>
                <a:r>
                  <a:rPr lang="en-US" sz="2000" dirty="0"/>
                  <a:t>Verifying orthogonality</a:t>
                </a:r>
              </a:p>
              <a:p>
                <a:pPr marL="379800" indent="-342900"/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79800" indent="-342900"/>
                <a:endParaRPr lang="en-US" sz="2000" dirty="0"/>
              </a:p>
              <a:p>
                <a:pPr marL="379800" indent="-342900"/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8730427" cy="4310803"/>
              </a:xfrm>
              <a:blipFill>
                <a:blip r:embed="rId2"/>
                <a:stretch>
                  <a:fillRect l="-628" t="-1556" b="-2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558293" y="31705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93" y="3170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857759" y="32176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59" y="32176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298594" y="35348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803256" y="19767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56" y="19767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190179" y="25986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435142" y="25986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634646" y="26182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646" y="2618221"/>
                <a:ext cx="380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644222" y="16035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22" y="1603519"/>
                <a:ext cx="2613967" cy="376193"/>
              </a:xfrm>
              <a:prstGeom prst="rect">
                <a:avLst/>
              </a:prstGeom>
              <a:blipFill>
                <a:blip r:embed="rId7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10206567" y="39774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67" y="3977412"/>
                <a:ext cx="2305445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PLR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3400" dirty="0"/>
                  <a:t>The estimate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If RMSE of propensity model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3400" dirty="0"/>
                  <a:t>plus regularity conditions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Consequently, it is </a:t>
                </a:r>
                <a:r>
                  <a:rPr lang="en-US" sz="3400" i="1" dirty="0"/>
                  <a:t>asymptotically normal</a:t>
                </a:r>
                <a:endParaRPr lang="en-US" sz="3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r>
                  <a:rPr lang="en-US" sz="3400" i="1" dirty="0"/>
                  <a:t>Confidence intervals</a:t>
                </a:r>
                <a:r>
                  <a:rPr lang="en-US" sz="34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236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394759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5" y="1851491"/>
            <a:ext cx="10515600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out-of-fold predictions for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y,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=cv,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out-of-fold predictions for 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=cv,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outcome and treatment residuals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y -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 -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stage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ols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based point estimate and standard error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epsilon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point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(epsilon**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stderr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(var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point, stderr</a:t>
            </a:r>
          </a:p>
        </p:txBody>
      </p:sp>
    </p:spTree>
    <p:extLst>
      <p:ext uri="{BB962C8B-B14F-4D97-AF65-F5344CB8AC3E}">
        <p14:creationId xmlns:p14="http://schemas.microsoft.com/office/powerpoint/2010/main" val="418691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4CF1-A65D-6367-59DD-0C11D90B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C23-2725-39E0-134C-4F4C2654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More on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88B5-CB00-CF82-53F4-8BD92A21E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F1C4F-7CEC-6D7B-FE83-AF52DB97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478A-A5F3-4BCB-558D-607DBBD0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466DD-C1B4-B1C3-55A2-82842E646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8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878BA-8B85-BB76-EF1E-323D9D89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A618-DB2B-343F-A727-89460CB7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BB76-8A68-90FB-F342-84B0F5EB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If RMSE of propensity and regression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BB76-8A68-90FB-F342-84B0F5EB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2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0786-1A0A-4C97-B513-FA8682D9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9912-18F3-4538-B1C0-0875D998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8F902-3372-7374-8159-A0FEF9DA9C4A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General DML pseudocode for linear moments: m(Z; theta, g) = nu(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Z;g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- alpha(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Z;g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theta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general_dml_linear_moment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nfolds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alpha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jacobian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nuisance_estimator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construct out-of-fold predictions from the nuisance estimator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nuisance_estimator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nfolds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use these predictions to define the empirical moment equation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solve explicitly with respect to theta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alpha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avg_nu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solve for the empirical moment equation equals zero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invJhat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np.linalg.pinv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invJhat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avg_nu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construct approximate influence function for each sample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-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alpha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invJhat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variance 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estimate and standard error for any projection ell of the parameters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stderr_ell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stderr_ell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0D537E21-E55B-E936-C2E4-B719BD77B8FB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306AA41-F6C3-3EDE-3F79-7DFCE3C53819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cross-fitted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jacobian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𝐽</m:t>
                        </m:r>
                      </m:e>
                    </m:acc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D8151F46-140F-0E4E-0A5D-D0CB6F140E2E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48B5B69-1F48-A5E1-2605-0257B93542FF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Approximate influence function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863" r="-127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43E2B0C3-D8BD-18FF-6453-433DD36B06D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Empirical covariance of estimate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D823C78E-244F-AD04-BDA6-4E205A80D777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cross-fitted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offset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FAB61-56E6-2828-3F5C-38F92799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77D-B581-446F-E23C-5ADA5B5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86059-65B0-186B-D197-E9A27ACCD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7430BD-1FC5-60DD-AE98-145D57EF530E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B326915-325B-FE1E-E2CE-FC161C732E53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DCD569D-A1EF-484D-7EAA-A7E6BB5BC789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C02D379-125F-7425-9525-DB8DB882F840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3911BE3-B0A0-C763-D256-B6B6475817CE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Empirical average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jacobian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96ED7CF-7D5F-5C2E-69BB-EF54E3EB6727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CA711F8-8755-7BAB-DD78-2C769191CC9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FF72A1B-0E19-83A0-E32B-5F2FCD92DCA7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20410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48A3D-3D04-3A3E-464D-B99F21EBE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2F6F-4460-AB99-592C-AE5F1F74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26687-26B5-9C81-0DE8-6A258382CF2C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General DML pseudocode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general_dml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nfolds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jacobian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nuisance_estimator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construct out-of-fold predictions from the nuisance estimator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nuisance_estimator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nfolds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use these predictions to define the empirical moment equation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with respect to theta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avg_moment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lambda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solve for the empirical moment equation equals zero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fsolve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avg_moment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empirical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jacobian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respect to theta, evaluated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at the estimates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ghat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jacobian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construct approximate influence function for each sample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np.linalg.pinv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variance 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estimate and standard error for any projection ell of the parameters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thetahat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stderr_ell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phihat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stderr_ell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8DE5FCCF-56A1-1FF0-9893-346985BA8384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6013D1B-777C-9E8A-9665-F379517EBEDF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Construct cross-fitted moment function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4466642-552F-CA7F-F140-1F71FBF3F1D6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Solve that moment = 0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wrt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FB50B14E-ED28-73D0-98ED-A44718F53CC9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Calculate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J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6ADEA6-95D9-3054-065E-40D746D76075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Approximate influence function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863" r="-106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8975FE84-A127-B85A-4B29-B752E1A5C8DD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Empirical covariance of estimate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1120134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12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82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LinearDML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16919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20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flaml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3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 and expanding on theory from last time</a:t>
            </a:r>
          </a:p>
          <a:p>
            <a:r>
              <a:rPr lang="en-US" dirty="0"/>
              <a:t>Sample-splitting and cross-fitting</a:t>
            </a:r>
          </a:p>
          <a:p>
            <a:r>
              <a:rPr lang="en-US" dirty="0"/>
              <a:t>Example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1362367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8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select models with best out of fold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their corresponding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613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91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66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stacking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stacked residuals by finding optimal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out-of-sample predictions by these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 stacked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05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34F3-0990-FAE5-36A6-A11482B9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Effect of 401k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8643-0DE9-8EAA-5C00-6311D76F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2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516-A67C-DB50-62EF-360CCF8A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028E-2FCF-B5B4-62B5-2ED0F6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401k eligibility on financial assets</a:t>
            </a:r>
          </a:p>
          <a:p>
            <a:r>
              <a:rPr lang="en-US" dirty="0"/>
              <a:t>Working for a firm that offers access to 401k eligibility not randomly assigned</a:t>
            </a:r>
          </a:p>
          <a:p>
            <a:r>
              <a:rPr lang="en-US" dirty="0"/>
              <a:t>After conditioning on important characteristics of the worker and job, assignment can be thought as exogenous</a:t>
            </a:r>
          </a:p>
          <a:p>
            <a:r>
              <a:rPr lang="en-US" dirty="0"/>
              <a:t>Most important: income</a:t>
            </a:r>
          </a:p>
          <a:p>
            <a:r>
              <a:rPr lang="en-US" dirty="0"/>
              <a:t>At least around 1991 (early in 401k deployment), workers would not really base their employment decision on 401k eligibility</a:t>
            </a:r>
          </a:p>
        </p:txBody>
      </p:sp>
    </p:spTree>
    <p:extLst>
      <p:ext uri="{BB962C8B-B14F-4D97-AF65-F5344CB8AC3E}">
        <p14:creationId xmlns:p14="http://schemas.microsoft.com/office/powerpoint/2010/main" val="3101723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Causal Diagrams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F: firm characteristics</a:t>
            </a:r>
          </a:p>
          <a:p>
            <a:r>
              <a:rPr lang="en-US" sz="2000" dirty="0"/>
              <a:t>D: eligibility for 401k</a:t>
            </a:r>
          </a:p>
          <a:p>
            <a:r>
              <a:rPr lang="en-US" sz="2000" dirty="0"/>
              <a:t>Y: net financial assets</a:t>
            </a:r>
          </a:p>
          <a:p>
            <a:r>
              <a:rPr lang="en-US" sz="20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12B6-6697-0F88-ABBE-373C67B5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9"/>
            <a:ext cx="6903720" cy="533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F77C0-D0CE-3D18-595A-2C73F8D1C0C1}"/>
              </a:ext>
            </a:extLst>
          </p:cNvPr>
          <p:cNvSpPr txBox="1"/>
          <p:nvPr/>
        </p:nvSpPr>
        <p:spPr>
          <a:xfrm>
            <a:off x="10456333" y="6312842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420726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Semi-Parametric Moment Restrictions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parameter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42" t="-2627" r="-942" b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6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753948" cy="1325563"/>
          </a:xfrm>
        </p:spPr>
        <p:txBody>
          <a:bodyPr/>
          <a:lstStyle/>
          <a:p>
            <a:r>
              <a:rPr lang="en-US" dirty="0"/>
              <a:t>Natural Estimation Algorithm (sample-splitting)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solution </a:t>
                </a:r>
                <a:r>
                  <a:rPr lang="en-US" sz="2800" dirty="0" err="1"/>
                  <a:t>w.r.t.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</a:t>
                </a:r>
                <a:r>
                  <a:rPr lang="en-US" sz="2800" dirty="0"/>
                  <a:t>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19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(cross-fitting)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solution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11768</TotalTime>
  <Words>4662</Words>
  <Application>Microsoft Office PowerPoint</Application>
  <PresentationFormat>Widescreen</PresentationFormat>
  <Paragraphs>483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Goals for Today</vt:lpstr>
      <vt:lpstr>Recap of Last Lecture</vt:lpstr>
      <vt:lpstr>Causal Inference Pipeline</vt:lpstr>
      <vt:lpstr>Semi-Parametric Moment Restrictions</vt:lpstr>
      <vt:lpstr>Natural Estimation Algorithm (sample-splitting)</vt:lpstr>
      <vt:lpstr>Natural Estimation Algorithm (cross-fitting)</vt:lpstr>
      <vt:lpstr>Neyman Orthogonality</vt:lpstr>
      <vt:lpstr>Main Theorem</vt:lpstr>
      <vt:lpstr>Two Main Applications</vt:lpstr>
      <vt:lpstr>ATE under Conditional Exogeneity</vt:lpstr>
      <vt:lpstr>Better Moment for ATE</vt:lpstr>
      <vt:lpstr>Inference with Doubly Robust Algorithm</vt:lpstr>
      <vt:lpstr>Python Pseudocode</vt:lpstr>
      <vt:lpstr>Partially Linear Model</vt:lpstr>
      <vt:lpstr>Predictive effect θ_0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Partially Linear Model</vt:lpstr>
      <vt:lpstr>Orthogonal Method: Double ML</vt:lpstr>
      <vt:lpstr>Orthogonal Method: Double ML</vt:lpstr>
      <vt:lpstr>Inference with DML in PLR Setting</vt:lpstr>
      <vt:lpstr>Python Pseudocode</vt:lpstr>
      <vt:lpstr>Expanding More on Theory</vt:lpstr>
      <vt:lpstr>Main Theorem (linear moments)</vt:lpstr>
      <vt:lpstr>Inference with Doubly Robust Algorithm</vt:lpstr>
      <vt:lpstr>Python Pseudocode</vt:lpstr>
      <vt:lpstr>Main Theorem (expanded)</vt:lpstr>
      <vt:lpstr>Python Pseudocode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Application: Effect of 401k</vt:lpstr>
      <vt:lpstr>Problem</vt:lpstr>
      <vt:lpstr>Causal Diagrams</vt:lpstr>
      <vt:lpstr>Possible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812</cp:revision>
  <dcterms:created xsi:type="dcterms:W3CDTF">2023-01-16T03:53:17Z</dcterms:created>
  <dcterms:modified xsi:type="dcterms:W3CDTF">2024-02-22T23:15:48Z</dcterms:modified>
</cp:coreProperties>
</file>