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sldIdLst>
    <p:sldId id="256" r:id="rId5"/>
    <p:sldId id="2385" r:id="rId6"/>
    <p:sldId id="2731" r:id="rId7"/>
    <p:sldId id="2732" r:id="rId8"/>
    <p:sldId id="2778" r:id="rId9"/>
    <p:sldId id="2780" r:id="rId10"/>
    <p:sldId id="2779" r:id="rId11"/>
    <p:sldId id="2782" r:id="rId12"/>
    <p:sldId id="2783" r:id="rId13"/>
    <p:sldId id="2784" r:id="rId14"/>
    <p:sldId id="2785" r:id="rId15"/>
    <p:sldId id="2797" r:id="rId16"/>
    <p:sldId id="2798" r:id="rId17"/>
    <p:sldId id="2786" r:id="rId18"/>
    <p:sldId id="2787" r:id="rId19"/>
    <p:sldId id="2788" r:id="rId20"/>
    <p:sldId id="2789" r:id="rId21"/>
    <p:sldId id="2790" r:id="rId22"/>
    <p:sldId id="2791" r:id="rId23"/>
    <p:sldId id="2796" r:id="rId24"/>
    <p:sldId id="2795" r:id="rId25"/>
    <p:sldId id="2792" r:id="rId26"/>
    <p:sldId id="2793" r:id="rId27"/>
    <p:sldId id="2794" r:id="rId28"/>
    <p:sldId id="27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ED7D31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8D4B-5260-4645-8D21-DD89355E457B}" v="305" dt="2024-03-14T21:22:5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 custLinFactNeighborX="-229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 custLinFactNeighborX="-229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27444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699132" y="953979"/>
          <a:ext cx="331078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699132" y="1031439"/>
        <a:ext cx="231755" cy="232382"/>
      </dsp:txXfrm>
    </dsp:sp>
    <dsp:sp modelId="{CFFCBEBA-4E47-45C5-93CE-DCAB879DDAEB}">
      <dsp:nvSpPr>
        <dsp:cNvPr id="0" name=""/>
        <dsp:cNvSpPr/>
      </dsp:nvSpPr>
      <dsp:spPr>
        <a:xfrm>
          <a:off x="2186379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3823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6299" y="953979"/>
          <a:ext cx="332976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6299" y="1031439"/>
        <a:ext cx="233083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bg1">
              <a:lumMod val="9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2.04699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893046"/>
          </a:xfrm>
        </p:spPr>
        <p:txBody>
          <a:bodyPr>
            <a:noAutofit/>
          </a:bodyPr>
          <a:lstStyle/>
          <a:p>
            <a:r>
              <a:rPr lang="en-US" sz="4400" dirty="0"/>
              <a:t>MS&amp;E 228: </a:t>
            </a:r>
            <a:br>
              <a:rPr lang="en-US" sz="4400" dirty="0"/>
            </a:br>
            <a:r>
              <a:rPr lang="en-US" sz="4400" dirty="0"/>
              <a:t>Topics on Longitudinal Data and Causal Machine Learning</a:t>
            </a:r>
            <a:br>
              <a:rPr lang="en-US" sz="4400" dirty="0"/>
            </a:br>
            <a:r>
              <a:rPr lang="en-US" sz="4400" dirty="0"/>
              <a:t>Difference-in-Difference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0504"/>
            <a:ext cx="9144000" cy="1167296"/>
          </a:xfrm>
        </p:spPr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 they satisfy one-sided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=1]−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dirty="0"/>
                  <a:t>No-anticipation assumption,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744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FA5D29-314A-F8E0-48FB-41BC7C84FE3F}"/>
              </a:ext>
            </a:extLst>
          </p:cNvPr>
          <p:cNvCxnSpPr/>
          <p:nvPr/>
        </p:nvCxnSpPr>
        <p:spPr>
          <a:xfrm flipV="1">
            <a:off x="6413500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052128-3C13-5979-6FEB-6C8BFC164F2B}"/>
              </a:ext>
            </a:extLst>
          </p:cNvPr>
          <p:cNvCxnSpPr/>
          <p:nvPr/>
        </p:nvCxnSpPr>
        <p:spPr>
          <a:xfrm flipV="1">
            <a:off x="8390467" y="4821767"/>
            <a:ext cx="512233" cy="457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0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Parallel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D049-468E-195A-DD55-F6FA0C0D7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trends can be quite strong of an assumption</a:t>
            </a:r>
          </a:p>
          <a:p>
            <a:r>
              <a:rPr lang="en-US" dirty="0"/>
              <a:t>Much more plausible once we match on observable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6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1C6B-2B3D-910A-5294-FA191F804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79DD-88BE-D742-71F2-04C3E1A9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7EEE48-C144-8449-5D64-EA7E8C560828}"/>
              </a:ext>
            </a:extLst>
          </p:cNvPr>
          <p:cNvSpPr/>
          <p:nvPr/>
        </p:nvSpPr>
        <p:spPr>
          <a:xfrm>
            <a:off x="3911600" y="206053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71C95D-78CC-E705-CF99-94B36DF0B85C}"/>
              </a:ext>
            </a:extLst>
          </p:cNvPr>
          <p:cNvSpPr/>
          <p:nvPr/>
        </p:nvSpPr>
        <p:spPr>
          <a:xfrm>
            <a:off x="3911600" y="2980266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CF27DC-B59B-6C72-1D3E-FB0D19E32A8E}"/>
              </a:ext>
            </a:extLst>
          </p:cNvPr>
          <p:cNvSpPr/>
          <p:nvPr/>
        </p:nvSpPr>
        <p:spPr>
          <a:xfrm>
            <a:off x="3909483" y="3522133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35CE73-D7AA-2425-F194-551EEF73ACCB}"/>
              </a:ext>
            </a:extLst>
          </p:cNvPr>
          <p:cNvSpPr/>
          <p:nvPr/>
        </p:nvSpPr>
        <p:spPr>
          <a:xfrm>
            <a:off x="3909483" y="41148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193F58-7D3B-70F4-9DF3-F555A2F6A56C}"/>
              </a:ext>
            </a:extLst>
          </p:cNvPr>
          <p:cNvSpPr/>
          <p:nvPr/>
        </p:nvSpPr>
        <p:spPr>
          <a:xfrm>
            <a:off x="3909483" y="48133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E8F106-25E6-51C8-D5BE-E677F2B8375B}"/>
              </a:ext>
            </a:extLst>
          </p:cNvPr>
          <p:cNvCxnSpPr/>
          <p:nvPr/>
        </p:nvCxnSpPr>
        <p:spPr>
          <a:xfrm>
            <a:off x="2497667" y="3269235"/>
            <a:ext cx="4567766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2633C-56F2-2DDB-ED1B-CE71D41069B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051300" y="2565400"/>
            <a:ext cx="1498600" cy="4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4D504CA-661D-B671-6AF3-1BDCCA1B65A5}"/>
              </a:ext>
            </a:extLst>
          </p:cNvPr>
          <p:cNvSpPr/>
          <p:nvPr/>
        </p:nvSpPr>
        <p:spPr>
          <a:xfrm>
            <a:off x="5549900" y="245109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066847-5CEC-8E3B-E28F-FE818692541A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51300" y="1595923"/>
            <a:ext cx="156845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F166B67-AEF6-D9FB-2305-EAA1CDC31AC5}"/>
              </a:ext>
            </a:extLst>
          </p:cNvPr>
          <p:cNvSpPr/>
          <p:nvPr/>
        </p:nvSpPr>
        <p:spPr>
          <a:xfrm>
            <a:off x="5549900" y="152713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FB43E8-25C0-E37E-2907-E14801624180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49183" y="3429000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999FFC3-3A08-3D5C-21EF-AA4C96503254}"/>
              </a:ext>
            </a:extLst>
          </p:cNvPr>
          <p:cNvSpPr/>
          <p:nvPr/>
        </p:nvSpPr>
        <p:spPr>
          <a:xfrm>
            <a:off x="5549900" y="337184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DB4C99-CF07-55EB-05B6-80A957370C3F}"/>
              </a:ext>
            </a:extLst>
          </p:cNvPr>
          <p:cNvCxnSpPr>
            <a:cxnSpLocks/>
          </p:cNvCxnSpPr>
          <p:nvPr/>
        </p:nvCxnSpPr>
        <p:spPr>
          <a:xfrm flipV="1">
            <a:off x="4049183" y="4022195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D203E5F-BC01-1402-8709-676ADD08E0BC}"/>
              </a:ext>
            </a:extLst>
          </p:cNvPr>
          <p:cNvSpPr/>
          <p:nvPr/>
        </p:nvSpPr>
        <p:spPr>
          <a:xfrm>
            <a:off x="5549900" y="396504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13D3EE-C001-AF7F-D5FE-9DD252DB674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4049183" y="4906961"/>
            <a:ext cx="1500717" cy="4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DF275BC-FCC1-0593-DA0E-612CDE5CFD2D}"/>
              </a:ext>
            </a:extLst>
          </p:cNvPr>
          <p:cNvSpPr/>
          <p:nvPr/>
        </p:nvSpPr>
        <p:spPr>
          <a:xfrm>
            <a:off x="5549900" y="4877141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3DCA74-6CEF-A791-3039-D4CB151CCB07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>
            <a:off x="4051300" y="3058583"/>
            <a:ext cx="1498599" cy="264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37214F3-11BB-6246-AE0F-A4CF41936542}"/>
              </a:ext>
            </a:extLst>
          </p:cNvPr>
          <p:cNvSpPr/>
          <p:nvPr/>
        </p:nvSpPr>
        <p:spPr>
          <a:xfrm>
            <a:off x="5549899" y="3006756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BBAE91-FC98-3FD6-B29F-B230F0D806FB}"/>
              </a:ext>
            </a:extLst>
          </p:cNvPr>
          <p:cNvCxnSpPr>
            <a:cxnSpLocks/>
          </p:cNvCxnSpPr>
          <p:nvPr/>
        </p:nvCxnSpPr>
        <p:spPr>
          <a:xfrm flipV="1">
            <a:off x="4049182" y="1967398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EF0DC2C-D4EE-B900-D138-EA8CEE3B9CFB}"/>
              </a:ext>
            </a:extLst>
          </p:cNvPr>
          <p:cNvSpPr/>
          <p:nvPr/>
        </p:nvSpPr>
        <p:spPr>
          <a:xfrm>
            <a:off x="5549899" y="1889081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5ED9E6-C25D-DEA5-D27C-1B7BAEEF7EE2}"/>
                  </a:ext>
                </a:extLst>
              </p:cNvPr>
              <p:cNvSpPr txBox="1"/>
              <p:nvPr/>
            </p:nvSpPr>
            <p:spPr>
              <a:xfrm>
                <a:off x="1604801" y="1960033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A5ED9E6-C25D-DEA5-D27C-1B7BAEEF7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01" y="1960033"/>
                <a:ext cx="834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F1631-A3DE-E661-2618-F4BD120625A2}"/>
                  </a:ext>
                </a:extLst>
              </p:cNvPr>
              <p:cNvSpPr txBox="1"/>
              <p:nvPr/>
            </p:nvSpPr>
            <p:spPr>
              <a:xfrm>
                <a:off x="1604800" y="4008451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0F1631-A3DE-E661-2618-F4BD12062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800" y="4008451"/>
                <a:ext cx="834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1F9DE5-92C6-3D05-DD0A-D1B0A9A914EF}"/>
                  </a:ext>
                </a:extLst>
              </p:cNvPr>
              <p:cNvSpPr txBox="1"/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3D3009B-A8FF-4642-1CBD-040395B91EA1}"/>
                  </a:ext>
                </a:extLst>
              </p:cNvPr>
              <p:cNvSpPr txBox="1"/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F28D8FF-AFB3-8FC4-9E63-BF98A0724FA7}"/>
              </a:ext>
            </a:extLst>
          </p:cNvPr>
          <p:cNvCxnSpPr>
            <a:cxnSpLocks/>
          </p:cNvCxnSpPr>
          <p:nvPr/>
        </p:nvCxnSpPr>
        <p:spPr>
          <a:xfrm>
            <a:off x="4800600" y="1282700"/>
            <a:ext cx="33865" cy="501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1E6B2D-C6F6-4B8D-2A4B-E72D008D4BB7}"/>
              </a:ext>
            </a:extLst>
          </p:cNvPr>
          <p:cNvCxnSpPr/>
          <p:nvPr/>
        </p:nvCxnSpPr>
        <p:spPr>
          <a:xfrm flipH="1">
            <a:off x="4030132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65FF24B-C3EC-E9C7-A7C5-ED3F0BC165A3}"/>
              </a:ext>
            </a:extLst>
          </p:cNvPr>
          <p:cNvSpPr txBox="1"/>
          <p:nvPr/>
        </p:nvSpPr>
        <p:spPr>
          <a:xfrm>
            <a:off x="3220471" y="630768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34003-C43D-E45C-7C3F-CA6C714342DE}"/>
              </a:ext>
            </a:extLst>
          </p:cNvPr>
          <p:cNvSpPr txBox="1"/>
          <p:nvPr/>
        </p:nvSpPr>
        <p:spPr>
          <a:xfrm>
            <a:off x="4981537" y="632777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Post-treatment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24499-1F72-7B10-8141-5929B4F04211}"/>
              </a:ext>
            </a:extLst>
          </p:cNvPr>
          <p:cNvCxnSpPr>
            <a:cxnSpLocks/>
          </p:cNvCxnSpPr>
          <p:nvPr/>
        </p:nvCxnSpPr>
        <p:spPr>
          <a:xfrm>
            <a:off x="4868331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63C1549-DADC-5C2A-7EB6-0B9BD7659D5B}"/>
              </a:ext>
            </a:extLst>
          </p:cNvPr>
          <p:cNvSpPr txBox="1"/>
          <p:nvPr/>
        </p:nvSpPr>
        <p:spPr>
          <a:xfrm>
            <a:off x="6836479" y="2194454"/>
            <a:ext cx="3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Counterfactual post-treatment outcomes under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44791E-D1FF-128F-E474-FEF9F71DB6C1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845645" y="2238685"/>
            <a:ext cx="990834" cy="2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3CDC80-9C2F-03F1-B3D6-2E99535928F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845644" y="2517620"/>
            <a:ext cx="990835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6D7473-CBD8-E39A-2F1A-BAAD8BE91C30}"/>
              </a:ext>
            </a:extLst>
          </p:cNvPr>
          <p:cNvSpPr/>
          <p:nvPr/>
        </p:nvSpPr>
        <p:spPr>
          <a:xfrm>
            <a:off x="3798957" y="1403200"/>
            <a:ext cx="2046687" cy="8320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36872-B656-5305-4098-AFEA73874E74}"/>
              </a:ext>
            </a:extLst>
          </p:cNvPr>
          <p:cNvSpPr/>
          <p:nvPr/>
        </p:nvSpPr>
        <p:spPr>
          <a:xfrm>
            <a:off x="3798957" y="3330375"/>
            <a:ext cx="2046687" cy="1004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8A229-CE09-82FA-B0AC-4E6B4FFA0252}"/>
                  </a:ext>
                </a:extLst>
              </p:cNvPr>
              <p:cNvSpPr txBox="1"/>
              <p:nvPr/>
            </p:nvSpPr>
            <p:spPr>
              <a:xfrm>
                <a:off x="2960937" y="1336362"/>
                <a:ext cx="916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8A229-CE09-82FA-B0AC-4E6B4FFA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1336362"/>
                <a:ext cx="9168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A5BCCB5-1F1B-E2ED-11DC-9B9B1F0CAA41}"/>
              </a:ext>
            </a:extLst>
          </p:cNvPr>
          <p:cNvSpPr/>
          <p:nvPr/>
        </p:nvSpPr>
        <p:spPr>
          <a:xfrm>
            <a:off x="3788785" y="2374611"/>
            <a:ext cx="2046687" cy="8220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7A7107-71E8-D4A1-A85A-C1BD27FE7F15}"/>
              </a:ext>
            </a:extLst>
          </p:cNvPr>
          <p:cNvSpPr/>
          <p:nvPr/>
        </p:nvSpPr>
        <p:spPr>
          <a:xfrm>
            <a:off x="3788784" y="4480202"/>
            <a:ext cx="2046687" cy="82209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F8A9D-0A22-B8AB-73D4-A38D58EF7E86}"/>
                  </a:ext>
                </a:extLst>
              </p:cNvPr>
              <p:cNvSpPr txBox="1"/>
              <p:nvPr/>
            </p:nvSpPr>
            <p:spPr>
              <a:xfrm>
                <a:off x="2960937" y="2374611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0F8A9D-0A22-B8AB-73D4-A38D58EF7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2374611"/>
                <a:ext cx="9221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057687-81EB-9B00-4A5E-9B807D162439}"/>
                  </a:ext>
                </a:extLst>
              </p:cNvPr>
              <p:cNvSpPr txBox="1"/>
              <p:nvPr/>
            </p:nvSpPr>
            <p:spPr>
              <a:xfrm>
                <a:off x="2960937" y="4434173"/>
                <a:ext cx="922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057687-81EB-9B00-4A5E-9B807D162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937" y="4434173"/>
                <a:ext cx="9221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246770-9D2D-AE4D-4904-FD9CBBE249CA}"/>
                  </a:ext>
                </a:extLst>
              </p:cNvPr>
              <p:cNvSpPr txBox="1"/>
              <p:nvPr/>
            </p:nvSpPr>
            <p:spPr>
              <a:xfrm>
                <a:off x="2956258" y="3305679"/>
                <a:ext cx="916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7246770-9D2D-AE4D-4904-FD9CBBE24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258" y="3305679"/>
                <a:ext cx="9168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7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3E8F4-7687-E918-C612-8ECF4CF8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CC48-9F7B-4021-B63C-52AF7E3E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Parallel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37820-E4DC-E9F0-D4B8-7CA000145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trends can be quite strong of an assumption</a:t>
                </a:r>
              </a:p>
              <a:p>
                <a:r>
                  <a:rPr lang="en-US" dirty="0"/>
                  <a:t>Much more plausible once we match on observable characteristics</a:t>
                </a:r>
              </a:p>
              <a:p>
                <a:r>
                  <a:rPr lang="en-US" b="1" dirty="0"/>
                  <a:t>Conditional Parallel Trends:</a:t>
                </a:r>
                <a:r>
                  <a:rPr lang="en-US" dirty="0"/>
                  <a:t>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treatment was not assigned based on potential growth of unit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also identify ATT!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337820-E4DC-E9F0-D4B8-7CA000145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334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 under Conditional Parallel 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Note that if we look at the differences in outcomes,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Then they satisfy one-sided conditional exogeneity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mean counterfactual outcomes for treated units: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identify ATT for these transformed outcomes: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No-anticipation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ATT of transformed outcomes = ATT of second period outcomes: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51067" cy="4351338"/>
              </a:xfrm>
              <a:blipFill>
                <a:blip r:embed="rId2"/>
                <a:stretch>
                  <a:fillRect l="-45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88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CF45-512C-9A28-EB8E-54424A7F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want to estimate the parameter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is again a moment problem with nuisance functions</a:t>
                </a:r>
              </a:p>
              <a:p>
                <a:pPr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Letting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We need to add a debiasing correction term!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558F8E-B933-ACC9-A77E-93380421B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095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C5BE-2202-511B-95A3-CFAF22EE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Letting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are two nuisance quantities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Moment already orthogonal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2CB975-8532-1EA3-F977-04537AB7D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71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A86-4664-FA6B-F169-84D636FE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ML for ATT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We need to add a debiasing correction term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Riesz</a:t>
                </a:r>
                <a:r>
                  <a:rPr lang="en-US" dirty="0"/>
                  <a:t> representer of the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 Need to 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This again is an inverse propensity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0275C-3561-AA02-EADA-B0C21CDA6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7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Debiased Moment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debiased moment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Can be simplified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857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3033-2396-FE1F-11D2-90D11B9A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Robust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 estimate solves the empirical version of the moment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Enjoys similar double robustness properties as the double robust estimate of the ATE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B9A0F-2E42-4161-439B-7B4538609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2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418077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E5D6-BB19-BDF7-0B98-E9E49AFE3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6D60-49AA-90FB-4C63-7A816D22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3ED2-9A05-11B0-B330-B18929957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 one-sided strict overlap, i.e.,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 all</a:t>
                </a:r>
                <a:r>
                  <a:rPr lang="en-US" sz="2400" dirty="0"/>
                  <a:t> random variables have bounded fourth moments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den>
                                  </m:f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</m:acc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03ED2-9A05-11B0-B330-B18929957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21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 one-sided strict overlap, i.e.,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num>
                      <m:den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den>
                    </m:f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marL="379800" indent="-342900">
                  <a:lnSpc>
                    <a:spcPct val="100000"/>
                  </a:lnSpc>
                </a:pPr>
                <a:r>
                  <a:rPr lang="en-US" sz="2400" dirty="0"/>
                  <a:t>Equivalently, estimate of square of standard error is: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Var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treated</m:t>
                              </m:r>
                            </m:sub>
                          </m:sSub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control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latin typeface="Cambria Math" panose="02040503050406030204" pitchFamily="18" charset="0"/>
                                </a:rPr>
                                <m:t>control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 t="-1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470A-F728-C303-A116-CC6E535E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with Multiple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9A89-760E-94F8-16B0-940F97DF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data with multiple periods where different units were treated at different periods then it is an active area of research</a:t>
            </a:r>
          </a:p>
          <a:p>
            <a:r>
              <a:rPr lang="en-US" dirty="0"/>
              <a:t>Typical empirical practice is what is known as two-way-fixed-effects</a:t>
            </a:r>
          </a:p>
          <a:p>
            <a:r>
              <a:rPr lang="en-US" dirty="0"/>
              <a:t>Can be problematic when there is heterogeneity of the effect across periods and cannot incorporate relaxed conditional parallel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11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8A14-0A94-EDD4-767C-557116836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explicitly different segments of the population</a:t>
                </a:r>
              </a:p>
              <a:p>
                <a:r>
                  <a:rPr lang="en-US" dirty="0"/>
                  <a:t>Consider subset of data that were treated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For every subsequent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Define control population as units that have not yet been treated at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Define pre-intervention period as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Apply the two-period approach outlined in previous slides</a:t>
                </a:r>
              </a:p>
              <a:p>
                <a:r>
                  <a:rPr lang="en-US" dirty="0"/>
                  <a:t>This provides a separate estimate of the effect of the treatment at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on each of the subsequent periods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Variables that relate to properties of the units prior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can be used as control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to make conditional parallel trends more plausible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2CA161-75BD-9DDB-2A90-A9A24E8F1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0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A9C-E80C-EBE1-1C9D-468BE284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Sanity Checks: Pre-Trends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Repeat the above calculation but viewing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as the “treatment” period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as the “reference” period</a:t>
                </a:r>
              </a:p>
              <a:p>
                <a:endParaRPr lang="en-US" dirty="0"/>
              </a:p>
              <a:p>
                <a:r>
                  <a:rPr lang="en-US" dirty="0"/>
                  <a:t>No statistically significant treatment effect should be identified</a:t>
                </a:r>
              </a:p>
              <a:p>
                <a:endParaRPr lang="en-US" dirty="0"/>
              </a:p>
              <a:p>
                <a:r>
                  <a:rPr lang="en-US" dirty="0"/>
                  <a:t>If it is identified, then signal that parallel trends assumption does not 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13C3C-13A1-5555-0621-B3E10439D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302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D195-2D1E-F662-66F8-0DD0C54E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A352-72AF-F1AB-D86A-30D591E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Effects on the Treated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1169-1064-50C9-5290-07A1B4BA6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Already derived that ATT can be estimated in a doubly robust manner if viewed as a solution to (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we omit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which appeared on both terms</a:t>
                </a:r>
                <a:r>
                  <a:rPr lang="en-US" sz="2400" dirty="0"/>
                  <a:t>)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if we want to estimate the Conditional ATT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2400" dirty="0"/>
                  <a:t>, conditioning on subset of characteristics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spcAft>
                    <a:spcPts val="1200"/>
                  </a:spcAft>
                </a:pPr>
                <a:r>
                  <a:rPr lang="en-US" sz="2400" dirty="0"/>
                  <a:t>We can view the CATT as the minimizer of the “incomplete” square loss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den>
                              </m:f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Minimizer of this loss is equivalent to the best approximation of the CATT within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4E1169-1064-50C9-5290-07A1B4BA6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6202C3-5A41-B7AB-5086-7B7D7B1CA9AA}"/>
              </a:ext>
            </a:extLst>
          </p:cNvPr>
          <p:cNvSpPr txBox="1"/>
          <p:nvPr/>
        </p:nvSpPr>
        <p:spPr>
          <a:xfrm>
            <a:off x="4227443" y="6442007"/>
            <a:ext cx="8039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[2502.04699] A Meta-learner for Heterogeneous Effects in Difference-in-Differences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3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858259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03411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of new problems </a:t>
            </a:r>
          </a:p>
          <a:p>
            <a:r>
              <a:rPr lang="en-US" b="1" dirty="0"/>
              <a:t>Correlation:</a:t>
            </a:r>
            <a:r>
              <a:rPr lang="en-US" dirty="0"/>
              <a:t> samples stemming from each unit (or sometimes cluster of units from the same “site”) are correlated</a:t>
            </a:r>
          </a:p>
          <a:p>
            <a:r>
              <a:rPr lang="en-US" b="1" dirty="0"/>
              <a:t>Censoring/Missingness:</a:t>
            </a:r>
            <a:r>
              <a:rPr lang="en-US" dirty="0"/>
              <a:t> units typically drop out at (potentially not) random times before the end of the study</a:t>
            </a:r>
          </a:p>
          <a:p>
            <a:r>
              <a:rPr lang="en-US" b="1" dirty="0"/>
              <a:t>Dynamic treatments:</a:t>
            </a:r>
            <a:r>
              <a:rPr lang="en-US" dirty="0"/>
              <a:t> units are treated with multiple treatments over time in a manner that is adaptive and auto-correlated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0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7748-0584-289C-3DA0-4964CB7D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Longitudinal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C9CE-94BB-5085-B983-DEE55EAF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Longitudinal data refer to datasets where we have multiple observations of the same unit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present a separate set but also opportunities for causal identification strategies</a:t>
            </a:r>
          </a:p>
          <a:p>
            <a:r>
              <a:rPr lang="en-US" b="1" dirty="0"/>
              <a:t>Differences-in-Differences: </a:t>
            </a:r>
            <a:r>
              <a:rPr lang="en-US" dirty="0"/>
              <a:t>assumption of treatment not being chosen based on potential “growth” trajectory of unit under control</a:t>
            </a:r>
          </a:p>
          <a:p>
            <a:r>
              <a:rPr lang="en-US" b="1" dirty="0"/>
              <a:t>Synthetic Controls: </a:t>
            </a:r>
            <a:r>
              <a:rPr lang="en-US" dirty="0"/>
              <a:t>assumption that trajectory of a treated unit under control, can be well approximated as some combination of trajectories of un-treated units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3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59B8-08F8-6AC9-A5BE-1969502D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2DFEA-38EB-D17F-518E-62910EEEF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90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that we have two period observations per unit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Units were treated in the second period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denotes whether someone was treated in the second period.</a:t>
                </a:r>
              </a:p>
              <a:p>
                <a:r>
                  <a:rPr lang="en-US" dirty="0"/>
                  <a:t>Goal. Estimate the average treatment effect of the treated 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Treatment was assigned based on un-observed confounders</a:t>
                </a:r>
              </a:p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0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F994-87EF-3BB7-EE4A-5619A5DF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BC6F91-F609-E8CC-E9AB-28834D6F0C9D}"/>
              </a:ext>
            </a:extLst>
          </p:cNvPr>
          <p:cNvSpPr/>
          <p:nvPr/>
        </p:nvSpPr>
        <p:spPr>
          <a:xfrm>
            <a:off x="3911600" y="22902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36C222-22FB-6AEF-AAFD-C9F86C3CBAF1}"/>
              </a:ext>
            </a:extLst>
          </p:cNvPr>
          <p:cNvSpPr/>
          <p:nvPr/>
        </p:nvSpPr>
        <p:spPr>
          <a:xfrm>
            <a:off x="3911600" y="2980266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ED2547-09B7-2230-4C1E-E09730AB2C88}"/>
              </a:ext>
            </a:extLst>
          </p:cNvPr>
          <p:cNvSpPr/>
          <p:nvPr/>
        </p:nvSpPr>
        <p:spPr>
          <a:xfrm>
            <a:off x="3909483" y="3522133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CD704-60E5-5D00-7118-9BA24E53C9F8}"/>
              </a:ext>
            </a:extLst>
          </p:cNvPr>
          <p:cNvSpPr/>
          <p:nvPr/>
        </p:nvSpPr>
        <p:spPr>
          <a:xfrm>
            <a:off x="3909483" y="41148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99F4B3-833E-1C3C-640E-2A073D3187AF}"/>
              </a:ext>
            </a:extLst>
          </p:cNvPr>
          <p:cNvSpPr/>
          <p:nvPr/>
        </p:nvSpPr>
        <p:spPr>
          <a:xfrm>
            <a:off x="3909483" y="481330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0FBCD4-4811-7E54-F283-DDA2F76CCBDC}"/>
              </a:ext>
            </a:extLst>
          </p:cNvPr>
          <p:cNvCxnSpPr/>
          <p:nvPr/>
        </p:nvCxnSpPr>
        <p:spPr>
          <a:xfrm>
            <a:off x="2497667" y="3242733"/>
            <a:ext cx="456776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B881D-7712-92EF-AAD5-5EBF3D2C9B41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051300" y="2565400"/>
            <a:ext cx="1498600" cy="493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7EA543-F5FA-AC74-AD76-58221F4FEBE5}"/>
              </a:ext>
            </a:extLst>
          </p:cNvPr>
          <p:cNvSpPr/>
          <p:nvPr/>
        </p:nvSpPr>
        <p:spPr>
          <a:xfrm>
            <a:off x="5549900" y="245109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93DF88-590B-A0E4-B03A-9FD485893ABC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4051300" y="1825626"/>
            <a:ext cx="1568450" cy="542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6F5A491-1F7F-8555-8347-9D416C3E0317}"/>
              </a:ext>
            </a:extLst>
          </p:cNvPr>
          <p:cNvSpPr/>
          <p:nvPr/>
        </p:nvSpPr>
        <p:spPr>
          <a:xfrm>
            <a:off x="5549900" y="175683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EC3EFC-C341-D5F3-CDFC-DA6BD98C2B7C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4049183" y="3429000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54CBC7D-B769-7D0B-310B-412C69C919B3}"/>
              </a:ext>
            </a:extLst>
          </p:cNvPr>
          <p:cNvSpPr/>
          <p:nvPr/>
        </p:nvSpPr>
        <p:spPr>
          <a:xfrm>
            <a:off x="5549900" y="3371849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D5140E-FC88-19BF-1898-B6C409CDDFA5}"/>
              </a:ext>
            </a:extLst>
          </p:cNvPr>
          <p:cNvCxnSpPr>
            <a:cxnSpLocks/>
          </p:cNvCxnSpPr>
          <p:nvPr/>
        </p:nvCxnSpPr>
        <p:spPr>
          <a:xfrm flipV="1">
            <a:off x="4049183" y="4022195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02B578-987C-0B04-18E9-7C5880841A46}"/>
              </a:ext>
            </a:extLst>
          </p:cNvPr>
          <p:cNvSpPr/>
          <p:nvPr/>
        </p:nvSpPr>
        <p:spPr>
          <a:xfrm>
            <a:off x="5549900" y="3965044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83445E-36AB-BBE7-4B54-AA611A676342}"/>
              </a:ext>
            </a:extLst>
          </p:cNvPr>
          <p:cNvCxnSpPr>
            <a:cxnSpLocks/>
          </p:cNvCxnSpPr>
          <p:nvPr/>
        </p:nvCxnSpPr>
        <p:spPr>
          <a:xfrm flipV="1">
            <a:off x="4049183" y="4735511"/>
            <a:ext cx="1570567" cy="171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72D05A3-97C0-2273-F220-EB8DF3BE44B2}"/>
              </a:ext>
            </a:extLst>
          </p:cNvPr>
          <p:cNvSpPr/>
          <p:nvPr/>
        </p:nvSpPr>
        <p:spPr>
          <a:xfrm>
            <a:off x="5549900" y="4678360"/>
            <a:ext cx="139700" cy="1566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DB9351-EFFE-8A08-B058-3EF64BC445BE}"/>
              </a:ext>
            </a:extLst>
          </p:cNvPr>
          <p:cNvCxnSpPr>
            <a:cxnSpLocks/>
          </p:cNvCxnSpPr>
          <p:nvPr/>
        </p:nvCxnSpPr>
        <p:spPr>
          <a:xfrm flipV="1">
            <a:off x="4049182" y="2912799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739B4F0-C85E-177C-FBAC-F9E8FE851787}"/>
              </a:ext>
            </a:extLst>
          </p:cNvPr>
          <p:cNvSpPr/>
          <p:nvPr/>
        </p:nvSpPr>
        <p:spPr>
          <a:xfrm>
            <a:off x="5549899" y="2834482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F04850-2720-703A-9328-734DD215F2D6}"/>
              </a:ext>
            </a:extLst>
          </p:cNvPr>
          <p:cNvCxnSpPr>
            <a:cxnSpLocks/>
          </p:cNvCxnSpPr>
          <p:nvPr/>
        </p:nvCxnSpPr>
        <p:spPr>
          <a:xfrm flipV="1">
            <a:off x="4049182" y="2197101"/>
            <a:ext cx="157056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40F7245-88E2-521E-A90C-4B25C53273F0}"/>
              </a:ext>
            </a:extLst>
          </p:cNvPr>
          <p:cNvSpPr/>
          <p:nvPr/>
        </p:nvSpPr>
        <p:spPr>
          <a:xfrm>
            <a:off x="5549899" y="2118784"/>
            <a:ext cx="139700" cy="156634"/>
          </a:xfrm>
          <a:prstGeom prst="ellipse">
            <a:avLst/>
          </a:prstGeom>
          <a:solidFill>
            <a:srgbClr val="FAF9E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/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53DC4E-AE7B-947B-2867-3A9841AC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7" y="1960033"/>
                <a:ext cx="83420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/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8EF5E5-A62D-E5CA-C789-C5719769E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566" y="4008451"/>
                <a:ext cx="8342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/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1947E7-0BD6-473F-23D4-12FF2BDC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760" y="5448827"/>
                <a:ext cx="441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/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DA77C2-0A31-0125-B5CF-AFDA17F5E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76" y="5448827"/>
                <a:ext cx="446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BC6462-7305-A279-FA73-345BDCEC63E3}"/>
              </a:ext>
            </a:extLst>
          </p:cNvPr>
          <p:cNvCxnSpPr>
            <a:cxnSpLocks/>
          </p:cNvCxnSpPr>
          <p:nvPr/>
        </p:nvCxnSpPr>
        <p:spPr>
          <a:xfrm>
            <a:off x="4800600" y="1282700"/>
            <a:ext cx="33865" cy="50122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323BA1-2239-3891-AD74-AED1FC44B9A2}"/>
              </a:ext>
            </a:extLst>
          </p:cNvPr>
          <p:cNvCxnSpPr/>
          <p:nvPr/>
        </p:nvCxnSpPr>
        <p:spPr>
          <a:xfrm flipH="1">
            <a:off x="4030132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C4BC09A-6FB1-7CC3-5EDA-0AC6C76EC4C8}"/>
              </a:ext>
            </a:extLst>
          </p:cNvPr>
          <p:cNvSpPr txBox="1"/>
          <p:nvPr/>
        </p:nvSpPr>
        <p:spPr>
          <a:xfrm>
            <a:off x="3220471" y="6307689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Pre-treatment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7837D-E458-F2F5-3346-56C420609FBC}"/>
              </a:ext>
            </a:extLst>
          </p:cNvPr>
          <p:cNvSpPr txBox="1"/>
          <p:nvPr/>
        </p:nvSpPr>
        <p:spPr>
          <a:xfrm>
            <a:off x="4981537" y="6327771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Post-treatment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54630F-42B6-9F4F-CA14-C598091C1573}"/>
              </a:ext>
            </a:extLst>
          </p:cNvPr>
          <p:cNvCxnSpPr>
            <a:cxnSpLocks/>
          </p:cNvCxnSpPr>
          <p:nvPr/>
        </p:nvCxnSpPr>
        <p:spPr>
          <a:xfrm>
            <a:off x="4868331" y="6125633"/>
            <a:ext cx="751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6F740C-C53D-427B-94F9-A56FDDC64E35}"/>
              </a:ext>
            </a:extLst>
          </p:cNvPr>
          <p:cNvSpPr txBox="1"/>
          <p:nvPr/>
        </p:nvSpPr>
        <p:spPr>
          <a:xfrm>
            <a:off x="6836479" y="2194454"/>
            <a:ext cx="321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Counterfactual post-treatment outcomes under control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8297F8-6183-362B-1B96-A5CEFF43748A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845645" y="2238685"/>
            <a:ext cx="990834" cy="278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C714B4-4399-333F-7A94-07E97764D0E9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5845644" y="2517620"/>
            <a:ext cx="990835" cy="382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4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0F24-4BE3-2EB1-0411-8E99FCC4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Differences-in-Differences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Parallel trends:</a:t>
                </a:r>
                <a:r>
                  <a:rPr lang="en-US" dirty="0"/>
                  <a:t> willing to assume that treatment was not assigned based on the potential growth that units would have under control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 spc="-800">
                          <a:latin typeface="Cambria Math" panose="02040503050406030204" pitchFamily="18" charset="0"/>
                        </a:rPr>
                        <m:t>⊥⊥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No anticipation:</a:t>
                </a:r>
                <a:r>
                  <a:rPr lang="en-US" dirty="0"/>
                  <a:t> treated units do not anticipate their treatment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Then we can identify the ATT!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CED049-468E-195A-DD55-F6FA0C0D79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06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E2CE70C47CA0469FBB8DCB5B92E761" ma:contentTypeVersion="12" ma:contentTypeDescription="Create a new document." ma:contentTypeScope="" ma:versionID="2a3843ddbb7feb4be0b2f7e56e13d4dc">
  <xsd:schema xmlns:xsd="http://www.w3.org/2001/XMLSchema" xmlns:xs="http://www.w3.org/2001/XMLSchema" xmlns:p="http://schemas.microsoft.com/office/2006/metadata/properties" xmlns:ns3="56bb5ae0-71da-40b0-840e-e27f5e03ad80" xmlns:ns4="eb97e0ee-1c8d-4836-848c-d792770c8d92" targetNamespace="http://schemas.microsoft.com/office/2006/metadata/properties" ma:root="true" ma:fieldsID="8c1af24224aa39a23d055c5e96592aec" ns3:_="" ns4:_="">
    <xsd:import namespace="56bb5ae0-71da-40b0-840e-e27f5e03ad80"/>
    <xsd:import namespace="eb97e0ee-1c8d-4836-848c-d792770c8d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bb5ae0-71da-40b0-840e-e27f5e03ad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7e0ee-1c8d-4836-848c-d792770c8d9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bb5ae0-71da-40b0-840e-e27f5e03ad80" xsi:nil="true"/>
  </documentManagement>
</p:properties>
</file>

<file path=customXml/itemProps1.xml><?xml version="1.0" encoding="utf-8"?>
<ds:datastoreItem xmlns:ds="http://schemas.openxmlformats.org/officeDocument/2006/customXml" ds:itemID="{62E7805D-0CDC-409B-A227-57BBD9664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bb5ae0-71da-40b0-840e-e27f5e03ad80"/>
    <ds:schemaRef ds:uri="eb97e0ee-1c8d-4836-848c-d792770c8d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88525B-B083-4C17-A066-24B9162C52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BA285-7703-40C7-89C4-2AF9930F44E5}">
  <ds:schemaRefs>
    <ds:schemaRef ds:uri="http://schemas.microsoft.com/office/infopath/2007/PartnerControls"/>
    <ds:schemaRef ds:uri="http://purl.org/dc/elements/1.1/"/>
    <ds:schemaRef ds:uri="eb97e0ee-1c8d-4836-848c-d792770c8d92"/>
    <ds:schemaRef ds:uri="56bb5ae0-71da-40b0-840e-e27f5e03ad80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16925</TotalTime>
  <Words>1466</Words>
  <Application>Microsoft Office PowerPoint</Application>
  <PresentationFormat>Widescreen</PresentationFormat>
  <Paragraphs>206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MS&amp;E 228:  Topics on Longitudinal Data and Causal Machine Learning Difference-in-Difference</vt:lpstr>
      <vt:lpstr>PowerPoint Presentation</vt:lpstr>
      <vt:lpstr>PowerPoint Presentation</vt:lpstr>
      <vt:lpstr>Longitudinal Data</vt:lpstr>
      <vt:lpstr>Longitudinal Data</vt:lpstr>
      <vt:lpstr>Differences-in-Differences</vt:lpstr>
      <vt:lpstr>Differences-in-Differences</vt:lpstr>
      <vt:lpstr>Visually</vt:lpstr>
      <vt:lpstr>Differences-in-Differences</vt:lpstr>
      <vt:lpstr>Identification of ATT</vt:lpstr>
      <vt:lpstr>Conditional Parallel Trends</vt:lpstr>
      <vt:lpstr>Visually</vt:lpstr>
      <vt:lpstr>Conditional Parallel Trends</vt:lpstr>
      <vt:lpstr>ATT under Conditional Parallel Trends</vt:lpstr>
      <vt:lpstr>Debiased ML Estimation</vt:lpstr>
      <vt:lpstr>Debiased ML for ATT</vt:lpstr>
      <vt:lpstr>Debiased ML for ATT</vt:lpstr>
      <vt:lpstr>Debiased Moment</vt:lpstr>
      <vt:lpstr>Doubly Robust Estimate</vt:lpstr>
      <vt:lpstr>Asymptotic Normality of De-biased Estimate</vt:lpstr>
      <vt:lpstr>Asymptotic Normality of De-biased Estimate</vt:lpstr>
      <vt:lpstr>Data with Multiple Periods</vt:lpstr>
      <vt:lpstr>One Approach</vt:lpstr>
      <vt:lpstr>Sanity Checks: Pre-Trends</vt:lpstr>
      <vt:lpstr>Heterogeneous Effects on the Treated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1002</cp:revision>
  <dcterms:created xsi:type="dcterms:W3CDTF">2023-01-16T03:53:17Z</dcterms:created>
  <dcterms:modified xsi:type="dcterms:W3CDTF">2025-03-11T18:18:46Z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0x010100ECE2CE70C47CA0469FBB8DCB5B92E761</vt:lpwstr>
  </property>
</Properties>
</file>