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385" r:id="rId3"/>
    <p:sldId id="2576" r:id="rId4"/>
    <p:sldId id="2544" r:id="rId5"/>
    <p:sldId id="2508" r:id="rId6"/>
    <p:sldId id="2577" r:id="rId7"/>
    <p:sldId id="2578" r:id="rId8"/>
    <p:sldId id="2579" r:id="rId9"/>
    <p:sldId id="2305" r:id="rId10"/>
    <p:sldId id="2311" r:id="rId11"/>
    <p:sldId id="2361" r:id="rId12"/>
    <p:sldId id="2315" r:id="rId13"/>
    <p:sldId id="2314" r:id="rId14"/>
    <p:sldId id="2626" r:id="rId15"/>
    <p:sldId id="2627" r:id="rId16"/>
    <p:sldId id="2318" r:id="rId17"/>
    <p:sldId id="2319" r:id="rId18"/>
    <p:sldId id="2321" r:id="rId19"/>
    <p:sldId id="2790" r:id="rId20"/>
    <p:sldId id="2796" r:id="rId21"/>
    <p:sldId id="2323" r:id="rId22"/>
    <p:sldId id="2324" r:id="rId23"/>
    <p:sldId id="2325" r:id="rId24"/>
    <p:sldId id="2795" r:id="rId25"/>
    <p:sldId id="2617" r:id="rId26"/>
    <p:sldId id="487" r:id="rId27"/>
    <p:sldId id="2584" r:id="rId28"/>
    <p:sldId id="2589" r:id="rId29"/>
    <p:sldId id="592" r:id="rId30"/>
    <p:sldId id="2253" r:id="rId31"/>
    <p:sldId id="2622" r:id="rId32"/>
    <p:sldId id="2602" r:id="rId33"/>
    <p:sldId id="2316" r:id="rId34"/>
    <p:sldId id="2581" r:id="rId35"/>
    <p:sldId id="2608" r:id="rId36"/>
    <p:sldId id="2587" r:id="rId37"/>
    <p:sldId id="2593" r:id="rId38"/>
    <p:sldId id="2594" r:id="rId39"/>
    <p:sldId id="2340" r:id="rId40"/>
    <p:sldId id="2342" r:id="rId41"/>
    <p:sldId id="2588" r:id="rId42"/>
    <p:sldId id="2590" r:id="rId43"/>
    <p:sldId id="2591" r:id="rId44"/>
    <p:sldId id="2592" r:id="rId45"/>
    <p:sldId id="2595" r:id="rId46"/>
    <p:sldId id="2598" r:id="rId47"/>
    <p:sldId id="2596" r:id="rId48"/>
    <p:sldId id="2597" r:id="rId49"/>
    <p:sldId id="2599" r:id="rId50"/>
    <p:sldId id="2601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9EA"/>
    <a:srgbClr val="B0BCDE"/>
    <a:srgbClr val="F5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39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F35E2D-A8AF-4135-AA19-BFC896A57A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CDC6747-2A78-4C3E-AACA-13A35B9A6C3A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CB5A990B-0057-4A78-BAFC-C3F605899021}" type="parTrans" cxnId="{362DD1AB-28F7-421E-A628-138DADB202FD}">
      <dgm:prSet/>
      <dgm:spPr/>
      <dgm:t>
        <a:bodyPr/>
        <a:lstStyle/>
        <a:p>
          <a:endParaRPr lang="en-US"/>
        </a:p>
      </dgm:t>
    </dgm:pt>
    <dgm:pt modelId="{A951993E-910C-4096-934D-75AB507D2FDA}" type="sibTrans" cxnId="{362DD1AB-28F7-421E-A628-138DADB202FD}">
      <dgm:prSet/>
      <dgm:spPr/>
      <dgm:t>
        <a:bodyPr/>
        <a:lstStyle/>
        <a:p>
          <a:endParaRPr lang="en-US"/>
        </a:p>
      </dgm:t>
    </dgm:pt>
    <dgm:pt modelId="{27558668-DB18-4FE1-880F-1F209D9E8803}">
      <dgm:prSet phldrT="[Text]"/>
      <dgm:spPr/>
      <dgm:t>
        <a:bodyPr/>
        <a:lstStyle/>
        <a:p>
          <a:r>
            <a:rPr lang="en-US" dirty="0"/>
            <a:t>Estimation</a:t>
          </a:r>
        </a:p>
        <a:p>
          <a:r>
            <a:rPr lang="en-US" dirty="0"/>
            <a:t>(training)</a:t>
          </a:r>
        </a:p>
      </dgm:t>
    </dgm:pt>
    <dgm:pt modelId="{98F53ACA-65BF-429E-BF1B-5F46BA10C69E}" type="parTrans" cxnId="{0368E739-96DC-4E4A-9B74-FBDBC310A5FB}">
      <dgm:prSet/>
      <dgm:spPr/>
      <dgm:t>
        <a:bodyPr/>
        <a:lstStyle/>
        <a:p>
          <a:endParaRPr lang="en-US"/>
        </a:p>
      </dgm:t>
    </dgm:pt>
    <dgm:pt modelId="{45B440C7-EC6D-4835-8F77-D4BB07E8D9CD}" type="sibTrans" cxnId="{0368E739-96DC-4E4A-9B74-FBDBC310A5FB}">
      <dgm:prSet/>
      <dgm:spPr/>
      <dgm:t>
        <a:bodyPr/>
        <a:lstStyle/>
        <a:p>
          <a:endParaRPr lang="en-US"/>
        </a:p>
      </dgm:t>
    </dgm:pt>
    <dgm:pt modelId="{F83530EB-39B7-44BB-93F4-1B5B524A370B}">
      <dgm:prSet phldrT="[Text]"/>
      <dgm:spPr/>
      <dgm:t>
        <a:bodyPr/>
        <a:lstStyle/>
        <a:p>
          <a:r>
            <a:rPr lang="en-US" dirty="0"/>
            <a:t>Validation</a:t>
          </a:r>
        </a:p>
        <a:p>
          <a:r>
            <a:rPr lang="en-US" dirty="0"/>
            <a:t>(testing)</a:t>
          </a:r>
        </a:p>
      </dgm:t>
    </dgm:pt>
    <dgm:pt modelId="{E4606701-40B6-43A9-B172-93AF16F2F6D0}" type="parTrans" cxnId="{0762F5C9-89DE-4862-8E69-A51376068073}">
      <dgm:prSet/>
      <dgm:spPr/>
      <dgm:t>
        <a:bodyPr/>
        <a:lstStyle/>
        <a:p>
          <a:endParaRPr lang="en-US"/>
        </a:p>
      </dgm:t>
    </dgm:pt>
    <dgm:pt modelId="{33658DA8-ECF9-4428-BD8C-6C83947AD50A}" type="sibTrans" cxnId="{0762F5C9-89DE-4862-8E69-A51376068073}">
      <dgm:prSet/>
      <dgm:spPr/>
      <dgm:t>
        <a:bodyPr/>
        <a:lstStyle/>
        <a:p>
          <a:endParaRPr lang="en-US" dirty="0"/>
        </a:p>
      </dgm:t>
    </dgm:pt>
    <dgm:pt modelId="{6A2053A4-9A06-4667-9ED9-ADA82EAFFA4E}">
      <dgm:prSet phldrT="[Text]"/>
      <dgm:spPr/>
      <dgm:t>
        <a:bodyPr/>
        <a:lstStyle/>
        <a:p>
          <a:r>
            <a:rPr lang="en-US" dirty="0"/>
            <a:t>Domain Assumption Elicitation</a:t>
          </a:r>
        </a:p>
      </dgm:t>
    </dgm:pt>
    <dgm:pt modelId="{B0595638-FF04-47C1-86E0-A6AF21A825B1}" type="parTrans" cxnId="{E8AAA05B-FCA1-4547-9CFF-78F1FBA44419}">
      <dgm:prSet/>
      <dgm:spPr/>
      <dgm:t>
        <a:bodyPr/>
        <a:lstStyle/>
        <a:p>
          <a:endParaRPr lang="en-US"/>
        </a:p>
      </dgm:t>
    </dgm:pt>
    <dgm:pt modelId="{C96C160C-D05E-4D28-B2BB-F5540C8F4CD3}" type="sibTrans" cxnId="{E8AAA05B-FCA1-4547-9CFF-78F1FBA44419}">
      <dgm:prSet/>
      <dgm:spPr/>
      <dgm:t>
        <a:bodyPr/>
        <a:lstStyle/>
        <a:p>
          <a:endParaRPr lang="en-US"/>
        </a:p>
      </dgm:t>
    </dgm:pt>
    <dgm:pt modelId="{72D0F0B8-0655-4024-B075-00B5CE13DCC8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D2AF115A-DA75-4CEC-9BC2-4ED9AD414D5C}" type="parTrans" cxnId="{220E1223-4A58-4BAA-89BF-A9862837EF74}">
      <dgm:prSet/>
      <dgm:spPr/>
      <dgm:t>
        <a:bodyPr/>
        <a:lstStyle/>
        <a:p>
          <a:endParaRPr lang="en-US"/>
        </a:p>
      </dgm:t>
    </dgm:pt>
    <dgm:pt modelId="{51FDABBA-67C5-4310-B1DE-A1969221DC21}" type="sibTrans" cxnId="{220E1223-4A58-4BAA-89BF-A9862837EF74}">
      <dgm:prSet/>
      <dgm:spPr/>
      <dgm:t>
        <a:bodyPr/>
        <a:lstStyle/>
        <a:p>
          <a:endParaRPr lang="en-US"/>
        </a:p>
      </dgm:t>
    </dgm:pt>
    <dgm:pt modelId="{15306B5C-DAB2-45D2-BCFD-CFC52F1AE132}">
      <dgm:prSet phldrT="[Text]"/>
      <dgm:spPr/>
      <dgm:t>
        <a:bodyPr/>
        <a:lstStyle/>
        <a:p>
          <a:r>
            <a:rPr lang="en-US" dirty="0"/>
            <a:t>Inference (Confidence Intervals)</a:t>
          </a:r>
        </a:p>
      </dgm:t>
    </dgm:pt>
    <dgm:pt modelId="{1A7B73FA-BE48-48FD-B76C-EF40B9CA7E8E}" type="parTrans" cxnId="{80D121EE-3763-43FB-89D9-111D20ADA4E8}">
      <dgm:prSet/>
      <dgm:spPr/>
      <dgm:t>
        <a:bodyPr/>
        <a:lstStyle/>
        <a:p>
          <a:endParaRPr lang="en-US"/>
        </a:p>
      </dgm:t>
    </dgm:pt>
    <dgm:pt modelId="{FADB9E2C-9799-4081-8308-A346A6934679}" type="sibTrans" cxnId="{80D121EE-3763-43FB-89D9-111D20ADA4E8}">
      <dgm:prSet/>
      <dgm:spPr/>
      <dgm:t>
        <a:bodyPr/>
        <a:lstStyle/>
        <a:p>
          <a:endParaRPr lang="en-US"/>
        </a:p>
      </dgm:t>
    </dgm:pt>
    <dgm:pt modelId="{2560291F-2BF3-4135-9D37-FA67B2136D23}" type="pres">
      <dgm:prSet presAssocID="{EDF35E2D-A8AF-4135-AA19-BFC896A57A5B}" presName="Name0" presStyleCnt="0">
        <dgm:presLayoutVars>
          <dgm:dir/>
          <dgm:resizeHandles val="exact"/>
        </dgm:presLayoutVars>
      </dgm:prSet>
      <dgm:spPr/>
    </dgm:pt>
    <dgm:pt modelId="{41F773A9-1471-4111-97A7-6B9FD63CBD28}" type="pres">
      <dgm:prSet presAssocID="{9CDC6747-2A78-4C3E-AACA-13A35B9A6C3A}" presName="node" presStyleLbl="node1" presStyleIdx="0" presStyleCnt="6">
        <dgm:presLayoutVars>
          <dgm:bulletEnabled val="1"/>
        </dgm:presLayoutVars>
      </dgm:prSet>
      <dgm:spPr/>
    </dgm:pt>
    <dgm:pt modelId="{799C908E-7728-490F-98A4-EA8DFE6F5AEA}" type="pres">
      <dgm:prSet presAssocID="{A951993E-910C-4096-934D-75AB507D2FDA}" presName="sibTrans" presStyleLbl="sibTrans2D1" presStyleIdx="0" presStyleCnt="5"/>
      <dgm:spPr/>
    </dgm:pt>
    <dgm:pt modelId="{55512C91-C1B1-437C-BB17-E76D8CA49835}" type="pres">
      <dgm:prSet presAssocID="{A951993E-910C-4096-934D-75AB507D2FDA}" presName="connectorText" presStyleLbl="sibTrans2D1" presStyleIdx="0" presStyleCnt="5"/>
      <dgm:spPr/>
    </dgm:pt>
    <dgm:pt modelId="{B442865C-6E12-4B99-B12E-2B98F4ABF26F}" type="pres">
      <dgm:prSet presAssocID="{6A2053A4-9A06-4667-9ED9-ADA82EAFFA4E}" presName="node" presStyleLbl="node1" presStyleIdx="1" presStyleCnt="6">
        <dgm:presLayoutVars>
          <dgm:bulletEnabled val="1"/>
        </dgm:presLayoutVars>
      </dgm:prSet>
      <dgm:spPr/>
    </dgm:pt>
    <dgm:pt modelId="{A585E2D5-DDC0-4089-A298-ABF36AF7F087}" type="pres">
      <dgm:prSet presAssocID="{C96C160C-D05E-4D28-B2BB-F5540C8F4CD3}" presName="sibTrans" presStyleLbl="sibTrans2D1" presStyleIdx="1" presStyleCnt="5"/>
      <dgm:spPr/>
    </dgm:pt>
    <dgm:pt modelId="{07CAA293-5835-4256-B953-068439889290}" type="pres">
      <dgm:prSet presAssocID="{C96C160C-D05E-4D28-B2BB-F5540C8F4CD3}" presName="connectorText" presStyleLbl="sibTrans2D1" presStyleIdx="1" presStyleCnt="5"/>
      <dgm:spPr/>
    </dgm:pt>
    <dgm:pt modelId="{E3522795-F8BD-4306-B33A-92C194C4F8CD}" type="pres">
      <dgm:prSet presAssocID="{72D0F0B8-0655-4024-B075-00B5CE13DCC8}" presName="node" presStyleLbl="node1" presStyleIdx="2" presStyleCnt="6">
        <dgm:presLayoutVars>
          <dgm:bulletEnabled val="1"/>
        </dgm:presLayoutVars>
      </dgm:prSet>
      <dgm:spPr/>
    </dgm:pt>
    <dgm:pt modelId="{801E1E22-F6A5-4323-9DD4-C2A69D36E838}" type="pres">
      <dgm:prSet presAssocID="{51FDABBA-67C5-4310-B1DE-A1969221DC21}" presName="sibTrans" presStyleLbl="sibTrans2D1" presStyleIdx="2" presStyleCnt="5"/>
      <dgm:spPr/>
    </dgm:pt>
    <dgm:pt modelId="{AE8403F7-B9CA-435A-B16F-9162ED7355D0}" type="pres">
      <dgm:prSet presAssocID="{51FDABBA-67C5-4310-B1DE-A1969221DC21}" presName="connectorText" presStyleLbl="sibTrans2D1" presStyleIdx="2" presStyleCnt="5"/>
      <dgm:spPr/>
    </dgm:pt>
    <dgm:pt modelId="{A9BB5528-3C8B-471C-AFE5-6BBABEE59A99}" type="pres">
      <dgm:prSet presAssocID="{27558668-DB18-4FE1-880F-1F209D9E8803}" presName="node" presStyleLbl="node1" presStyleIdx="3" presStyleCnt="6">
        <dgm:presLayoutVars>
          <dgm:bulletEnabled val="1"/>
        </dgm:presLayoutVars>
      </dgm:prSet>
      <dgm:spPr/>
    </dgm:pt>
    <dgm:pt modelId="{760FDF7C-315E-4776-A79F-0F13930FA5A4}" type="pres">
      <dgm:prSet presAssocID="{45B440C7-EC6D-4835-8F77-D4BB07E8D9CD}" presName="sibTrans" presStyleLbl="sibTrans2D1" presStyleIdx="3" presStyleCnt="5"/>
      <dgm:spPr/>
    </dgm:pt>
    <dgm:pt modelId="{97A784FF-D1A7-483A-A349-4B24C82B8F01}" type="pres">
      <dgm:prSet presAssocID="{45B440C7-EC6D-4835-8F77-D4BB07E8D9CD}" presName="connectorText" presStyleLbl="sibTrans2D1" presStyleIdx="3" presStyleCnt="5"/>
      <dgm:spPr/>
    </dgm:pt>
    <dgm:pt modelId="{3A292899-D4CB-4480-B98D-1DC97DF151C9}" type="pres">
      <dgm:prSet presAssocID="{F83530EB-39B7-44BB-93F4-1B5B524A370B}" presName="node" presStyleLbl="node1" presStyleIdx="4" presStyleCnt="6">
        <dgm:presLayoutVars>
          <dgm:bulletEnabled val="1"/>
        </dgm:presLayoutVars>
      </dgm:prSet>
      <dgm:spPr/>
    </dgm:pt>
    <dgm:pt modelId="{AA200D7D-BED0-460F-A349-78A142A5323C}" type="pres">
      <dgm:prSet presAssocID="{33658DA8-ECF9-4428-BD8C-6C83947AD50A}" presName="sibTrans" presStyleLbl="sibTrans2D1" presStyleIdx="4" presStyleCnt="5" custAng="5400000" custLinFactX="128541" custLinFactY="100000" custLinFactNeighborX="200000" custLinFactNeighborY="127277"/>
      <dgm:spPr/>
    </dgm:pt>
    <dgm:pt modelId="{AC8DF10C-18AF-43FB-B1A1-1AC7E4CED0FA}" type="pres">
      <dgm:prSet presAssocID="{33658DA8-ECF9-4428-BD8C-6C83947AD50A}" presName="connectorText" presStyleLbl="sibTrans2D1" presStyleIdx="4" presStyleCnt="5"/>
      <dgm:spPr/>
    </dgm:pt>
    <dgm:pt modelId="{14ADAECA-3C71-4955-B41F-F9FF7C3FCD9A}" type="pres">
      <dgm:prSet presAssocID="{15306B5C-DAB2-45D2-BCFD-CFC52F1AE132}" presName="node" presStyleLbl="node1" presStyleIdx="5" presStyleCnt="6">
        <dgm:presLayoutVars>
          <dgm:bulletEnabled val="1"/>
        </dgm:presLayoutVars>
      </dgm:prSet>
      <dgm:spPr/>
    </dgm:pt>
  </dgm:ptLst>
  <dgm:cxnLst>
    <dgm:cxn modelId="{AB1C920C-6E73-4AAE-A368-211154E04618}" type="presOf" srcId="{72D0F0B8-0655-4024-B075-00B5CE13DCC8}" destId="{E3522795-F8BD-4306-B33A-92C194C4F8CD}" srcOrd="0" destOrd="0" presId="urn:microsoft.com/office/officeart/2005/8/layout/process1"/>
    <dgm:cxn modelId="{C5F19F11-B126-46CB-A3A8-64F0CC0ADD7E}" type="presOf" srcId="{27558668-DB18-4FE1-880F-1F209D9E8803}" destId="{A9BB5528-3C8B-471C-AFE5-6BBABEE59A99}" srcOrd="0" destOrd="0" presId="urn:microsoft.com/office/officeart/2005/8/layout/process1"/>
    <dgm:cxn modelId="{220E1223-4A58-4BAA-89BF-A9862837EF74}" srcId="{EDF35E2D-A8AF-4135-AA19-BFC896A57A5B}" destId="{72D0F0B8-0655-4024-B075-00B5CE13DCC8}" srcOrd="2" destOrd="0" parTransId="{D2AF115A-DA75-4CEC-9BC2-4ED9AD414D5C}" sibTransId="{51FDABBA-67C5-4310-B1DE-A1969221DC21}"/>
    <dgm:cxn modelId="{48F6E124-4D81-4753-9ABE-F4CFDA134B46}" type="presOf" srcId="{33658DA8-ECF9-4428-BD8C-6C83947AD50A}" destId="{AC8DF10C-18AF-43FB-B1A1-1AC7E4CED0FA}" srcOrd="1" destOrd="0" presId="urn:microsoft.com/office/officeart/2005/8/layout/process1"/>
    <dgm:cxn modelId="{2DFB5327-9A8A-4CE9-861B-26704B6530CB}" type="presOf" srcId="{33658DA8-ECF9-4428-BD8C-6C83947AD50A}" destId="{AA200D7D-BED0-460F-A349-78A142A5323C}" srcOrd="0" destOrd="0" presId="urn:microsoft.com/office/officeart/2005/8/layout/process1"/>
    <dgm:cxn modelId="{0368E739-96DC-4E4A-9B74-FBDBC310A5FB}" srcId="{EDF35E2D-A8AF-4135-AA19-BFC896A57A5B}" destId="{27558668-DB18-4FE1-880F-1F209D9E8803}" srcOrd="3" destOrd="0" parTransId="{98F53ACA-65BF-429E-BF1B-5F46BA10C69E}" sibTransId="{45B440C7-EC6D-4835-8F77-D4BB07E8D9CD}"/>
    <dgm:cxn modelId="{E8AAA05B-FCA1-4547-9CFF-78F1FBA44419}" srcId="{EDF35E2D-A8AF-4135-AA19-BFC896A57A5B}" destId="{6A2053A4-9A06-4667-9ED9-ADA82EAFFA4E}" srcOrd="1" destOrd="0" parTransId="{B0595638-FF04-47C1-86E0-A6AF21A825B1}" sibTransId="{C96C160C-D05E-4D28-B2BB-F5540C8F4CD3}"/>
    <dgm:cxn modelId="{8C8EAB62-BAC8-4C99-904D-15CE734640BA}" type="presOf" srcId="{A951993E-910C-4096-934D-75AB507D2FDA}" destId="{799C908E-7728-490F-98A4-EA8DFE6F5AEA}" srcOrd="0" destOrd="0" presId="urn:microsoft.com/office/officeart/2005/8/layout/process1"/>
    <dgm:cxn modelId="{29A1A36E-D23C-4150-82FC-42006F12487C}" type="presOf" srcId="{9CDC6747-2A78-4C3E-AACA-13A35B9A6C3A}" destId="{41F773A9-1471-4111-97A7-6B9FD63CBD28}" srcOrd="0" destOrd="0" presId="urn:microsoft.com/office/officeart/2005/8/layout/process1"/>
    <dgm:cxn modelId="{5CF2907B-712A-42A0-AC7A-F533A1124954}" type="presOf" srcId="{45B440C7-EC6D-4835-8F77-D4BB07E8D9CD}" destId="{760FDF7C-315E-4776-A79F-0F13930FA5A4}" srcOrd="0" destOrd="0" presId="urn:microsoft.com/office/officeart/2005/8/layout/process1"/>
    <dgm:cxn modelId="{FB85567E-B13E-49A1-909C-530548C74236}" type="presOf" srcId="{EDF35E2D-A8AF-4135-AA19-BFC896A57A5B}" destId="{2560291F-2BF3-4135-9D37-FA67B2136D23}" srcOrd="0" destOrd="0" presId="urn:microsoft.com/office/officeart/2005/8/layout/process1"/>
    <dgm:cxn modelId="{8D6AD985-C592-4F48-A1FA-8DABBFC94240}" type="presOf" srcId="{51FDABBA-67C5-4310-B1DE-A1969221DC21}" destId="{AE8403F7-B9CA-435A-B16F-9162ED7355D0}" srcOrd="1" destOrd="0" presId="urn:microsoft.com/office/officeart/2005/8/layout/process1"/>
    <dgm:cxn modelId="{F1FA6A99-D3EB-4833-A5A4-E7BAF9DCBC1F}" type="presOf" srcId="{45B440C7-EC6D-4835-8F77-D4BB07E8D9CD}" destId="{97A784FF-D1A7-483A-A349-4B24C82B8F01}" srcOrd="1" destOrd="0" presId="urn:microsoft.com/office/officeart/2005/8/layout/process1"/>
    <dgm:cxn modelId="{29C6BBA5-98F7-4ED6-B82B-7389C7F5E20E}" type="presOf" srcId="{C96C160C-D05E-4D28-B2BB-F5540C8F4CD3}" destId="{07CAA293-5835-4256-B953-068439889290}" srcOrd="1" destOrd="0" presId="urn:microsoft.com/office/officeart/2005/8/layout/process1"/>
    <dgm:cxn modelId="{CF13EAA5-26A4-47EE-87A6-A474D00DA6F5}" type="presOf" srcId="{F83530EB-39B7-44BB-93F4-1B5B524A370B}" destId="{3A292899-D4CB-4480-B98D-1DC97DF151C9}" srcOrd="0" destOrd="0" presId="urn:microsoft.com/office/officeart/2005/8/layout/process1"/>
    <dgm:cxn modelId="{362DD1AB-28F7-421E-A628-138DADB202FD}" srcId="{EDF35E2D-A8AF-4135-AA19-BFC896A57A5B}" destId="{9CDC6747-2A78-4C3E-AACA-13A35B9A6C3A}" srcOrd="0" destOrd="0" parTransId="{CB5A990B-0057-4A78-BAFC-C3F605899021}" sibTransId="{A951993E-910C-4096-934D-75AB507D2FDA}"/>
    <dgm:cxn modelId="{E7BC88BF-77D0-47D4-B936-B09CCCAB9B81}" type="presOf" srcId="{C96C160C-D05E-4D28-B2BB-F5540C8F4CD3}" destId="{A585E2D5-DDC0-4089-A298-ABF36AF7F087}" srcOrd="0" destOrd="0" presId="urn:microsoft.com/office/officeart/2005/8/layout/process1"/>
    <dgm:cxn modelId="{455FA0C6-1E35-4C69-8BB7-3DD9722851DC}" type="presOf" srcId="{6A2053A4-9A06-4667-9ED9-ADA82EAFFA4E}" destId="{B442865C-6E12-4B99-B12E-2B98F4ABF26F}" srcOrd="0" destOrd="0" presId="urn:microsoft.com/office/officeart/2005/8/layout/process1"/>
    <dgm:cxn modelId="{0762F5C9-89DE-4862-8E69-A51376068073}" srcId="{EDF35E2D-A8AF-4135-AA19-BFC896A57A5B}" destId="{F83530EB-39B7-44BB-93F4-1B5B524A370B}" srcOrd="4" destOrd="0" parTransId="{E4606701-40B6-43A9-B172-93AF16F2F6D0}" sibTransId="{33658DA8-ECF9-4428-BD8C-6C83947AD50A}"/>
    <dgm:cxn modelId="{2153A7CE-5037-4604-96E8-C81DA9475422}" type="presOf" srcId="{15306B5C-DAB2-45D2-BCFD-CFC52F1AE132}" destId="{14ADAECA-3C71-4955-B41F-F9FF7C3FCD9A}" srcOrd="0" destOrd="0" presId="urn:microsoft.com/office/officeart/2005/8/layout/process1"/>
    <dgm:cxn modelId="{868DC3E4-C10B-4CDE-835B-63909FC21E32}" type="presOf" srcId="{A951993E-910C-4096-934D-75AB507D2FDA}" destId="{55512C91-C1B1-437C-BB17-E76D8CA49835}" srcOrd="1" destOrd="0" presId="urn:microsoft.com/office/officeart/2005/8/layout/process1"/>
    <dgm:cxn modelId="{7058FAE7-48C0-42B9-8FF8-317EB7EEE5BC}" type="presOf" srcId="{51FDABBA-67C5-4310-B1DE-A1969221DC21}" destId="{801E1E22-F6A5-4323-9DD4-C2A69D36E838}" srcOrd="0" destOrd="0" presId="urn:microsoft.com/office/officeart/2005/8/layout/process1"/>
    <dgm:cxn modelId="{80D121EE-3763-43FB-89D9-111D20ADA4E8}" srcId="{EDF35E2D-A8AF-4135-AA19-BFC896A57A5B}" destId="{15306B5C-DAB2-45D2-BCFD-CFC52F1AE132}" srcOrd="5" destOrd="0" parTransId="{1A7B73FA-BE48-48FD-B76C-EF40B9CA7E8E}" sibTransId="{FADB9E2C-9799-4081-8308-A346A6934679}"/>
    <dgm:cxn modelId="{65B43A54-B926-4C75-BA4F-DB3A878327ED}" type="presParOf" srcId="{2560291F-2BF3-4135-9D37-FA67B2136D23}" destId="{41F773A9-1471-4111-97A7-6B9FD63CBD28}" srcOrd="0" destOrd="0" presId="urn:microsoft.com/office/officeart/2005/8/layout/process1"/>
    <dgm:cxn modelId="{DD1F43CA-2328-4243-80A9-37EE979D34AE}" type="presParOf" srcId="{2560291F-2BF3-4135-9D37-FA67B2136D23}" destId="{799C908E-7728-490F-98A4-EA8DFE6F5AEA}" srcOrd="1" destOrd="0" presId="urn:microsoft.com/office/officeart/2005/8/layout/process1"/>
    <dgm:cxn modelId="{797005A3-095A-44DE-8AB6-A4EF73108ED9}" type="presParOf" srcId="{799C908E-7728-490F-98A4-EA8DFE6F5AEA}" destId="{55512C91-C1B1-437C-BB17-E76D8CA49835}" srcOrd="0" destOrd="0" presId="urn:microsoft.com/office/officeart/2005/8/layout/process1"/>
    <dgm:cxn modelId="{5A4BD7FE-4DE1-477A-AC2B-244A8801F5B6}" type="presParOf" srcId="{2560291F-2BF3-4135-9D37-FA67B2136D23}" destId="{B442865C-6E12-4B99-B12E-2B98F4ABF26F}" srcOrd="2" destOrd="0" presId="urn:microsoft.com/office/officeart/2005/8/layout/process1"/>
    <dgm:cxn modelId="{101AAF70-32B6-4B26-A9C9-52A111567745}" type="presParOf" srcId="{2560291F-2BF3-4135-9D37-FA67B2136D23}" destId="{A585E2D5-DDC0-4089-A298-ABF36AF7F087}" srcOrd="3" destOrd="0" presId="urn:microsoft.com/office/officeart/2005/8/layout/process1"/>
    <dgm:cxn modelId="{B67B641E-DCB6-469A-9DA7-2AC6686DA8DD}" type="presParOf" srcId="{A585E2D5-DDC0-4089-A298-ABF36AF7F087}" destId="{07CAA293-5835-4256-B953-068439889290}" srcOrd="0" destOrd="0" presId="urn:microsoft.com/office/officeart/2005/8/layout/process1"/>
    <dgm:cxn modelId="{30507ABE-CC0C-4705-9E4C-E1B4B3454789}" type="presParOf" srcId="{2560291F-2BF3-4135-9D37-FA67B2136D23}" destId="{E3522795-F8BD-4306-B33A-92C194C4F8CD}" srcOrd="4" destOrd="0" presId="urn:microsoft.com/office/officeart/2005/8/layout/process1"/>
    <dgm:cxn modelId="{86B83C8C-1767-4D63-8D3B-648F21ABAA5F}" type="presParOf" srcId="{2560291F-2BF3-4135-9D37-FA67B2136D23}" destId="{801E1E22-F6A5-4323-9DD4-C2A69D36E838}" srcOrd="5" destOrd="0" presId="urn:microsoft.com/office/officeart/2005/8/layout/process1"/>
    <dgm:cxn modelId="{2C788449-5953-446F-B67F-04DC62B60E42}" type="presParOf" srcId="{801E1E22-F6A5-4323-9DD4-C2A69D36E838}" destId="{AE8403F7-B9CA-435A-B16F-9162ED7355D0}" srcOrd="0" destOrd="0" presId="urn:microsoft.com/office/officeart/2005/8/layout/process1"/>
    <dgm:cxn modelId="{C8B28CC3-244C-4567-A5C2-0A926864DD47}" type="presParOf" srcId="{2560291F-2BF3-4135-9D37-FA67B2136D23}" destId="{A9BB5528-3C8B-471C-AFE5-6BBABEE59A99}" srcOrd="6" destOrd="0" presId="urn:microsoft.com/office/officeart/2005/8/layout/process1"/>
    <dgm:cxn modelId="{C7069980-91A5-4379-BF0F-2A0FB753B79A}" type="presParOf" srcId="{2560291F-2BF3-4135-9D37-FA67B2136D23}" destId="{760FDF7C-315E-4776-A79F-0F13930FA5A4}" srcOrd="7" destOrd="0" presId="urn:microsoft.com/office/officeart/2005/8/layout/process1"/>
    <dgm:cxn modelId="{2AEF3A2B-81C6-4355-B266-3CC1C7B1A9D6}" type="presParOf" srcId="{760FDF7C-315E-4776-A79F-0F13930FA5A4}" destId="{97A784FF-D1A7-483A-A349-4B24C82B8F01}" srcOrd="0" destOrd="0" presId="urn:microsoft.com/office/officeart/2005/8/layout/process1"/>
    <dgm:cxn modelId="{4809BEE7-48C6-4500-A45C-30DCBC00B6CE}" type="presParOf" srcId="{2560291F-2BF3-4135-9D37-FA67B2136D23}" destId="{3A292899-D4CB-4480-B98D-1DC97DF151C9}" srcOrd="8" destOrd="0" presId="urn:microsoft.com/office/officeart/2005/8/layout/process1"/>
    <dgm:cxn modelId="{3221F238-6910-49C5-8043-9AFA32E51DD7}" type="presParOf" srcId="{2560291F-2BF3-4135-9D37-FA67B2136D23}" destId="{AA200D7D-BED0-460F-A349-78A142A5323C}" srcOrd="9" destOrd="0" presId="urn:microsoft.com/office/officeart/2005/8/layout/process1"/>
    <dgm:cxn modelId="{F2C2A7A7-6351-4564-BDE8-37CC4639E603}" type="presParOf" srcId="{AA200D7D-BED0-460F-A349-78A142A5323C}" destId="{AC8DF10C-18AF-43FB-B1A1-1AC7E4CED0FA}" srcOrd="0" destOrd="0" presId="urn:microsoft.com/office/officeart/2005/8/layout/process1"/>
    <dgm:cxn modelId="{769B2DBF-47DC-4426-8C5B-1CD6282D3B07}" type="presParOf" srcId="{2560291F-2BF3-4135-9D37-FA67B2136D23}" destId="{14ADAECA-3C71-4955-B41F-F9FF7C3FCD9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F35E2D-A8AF-4135-AA19-BFC896A57A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CDC6747-2A78-4C3E-AACA-13A35B9A6C3A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CB5A990B-0057-4A78-BAFC-C3F605899021}" type="parTrans" cxnId="{362DD1AB-28F7-421E-A628-138DADB202FD}">
      <dgm:prSet/>
      <dgm:spPr/>
      <dgm:t>
        <a:bodyPr/>
        <a:lstStyle/>
        <a:p>
          <a:endParaRPr lang="en-US"/>
        </a:p>
      </dgm:t>
    </dgm:pt>
    <dgm:pt modelId="{A951993E-910C-4096-934D-75AB507D2FDA}" type="sibTrans" cxnId="{362DD1AB-28F7-421E-A628-138DADB202FD}">
      <dgm:prSet/>
      <dgm:spPr/>
      <dgm:t>
        <a:bodyPr/>
        <a:lstStyle/>
        <a:p>
          <a:endParaRPr lang="en-US"/>
        </a:p>
      </dgm:t>
    </dgm:pt>
    <dgm:pt modelId="{27558668-DB18-4FE1-880F-1F209D9E8803}">
      <dgm:prSet phldrT="[Text]"/>
      <dgm:spPr/>
      <dgm:t>
        <a:bodyPr/>
        <a:lstStyle/>
        <a:p>
          <a:r>
            <a:rPr lang="en-US" dirty="0"/>
            <a:t>Estimation</a:t>
          </a:r>
        </a:p>
        <a:p>
          <a:r>
            <a:rPr lang="en-US" dirty="0"/>
            <a:t>(training)</a:t>
          </a:r>
        </a:p>
      </dgm:t>
    </dgm:pt>
    <dgm:pt modelId="{98F53ACA-65BF-429E-BF1B-5F46BA10C69E}" type="parTrans" cxnId="{0368E739-96DC-4E4A-9B74-FBDBC310A5FB}">
      <dgm:prSet/>
      <dgm:spPr/>
      <dgm:t>
        <a:bodyPr/>
        <a:lstStyle/>
        <a:p>
          <a:endParaRPr lang="en-US"/>
        </a:p>
      </dgm:t>
    </dgm:pt>
    <dgm:pt modelId="{45B440C7-EC6D-4835-8F77-D4BB07E8D9CD}" type="sibTrans" cxnId="{0368E739-96DC-4E4A-9B74-FBDBC310A5FB}">
      <dgm:prSet/>
      <dgm:spPr/>
      <dgm:t>
        <a:bodyPr/>
        <a:lstStyle/>
        <a:p>
          <a:endParaRPr lang="en-US"/>
        </a:p>
      </dgm:t>
    </dgm:pt>
    <dgm:pt modelId="{F83530EB-39B7-44BB-93F4-1B5B524A370B}">
      <dgm:prSet phldrT="[Text]"/>
      <dgm:spPr/>
      <dgm:t>
        <a:bodyPr/>
        <a:lstStyle/>
        <a:p>
          <a:r>
            <a:rPr lang="en-US" dirty="0"/>
            <a:t>Validation</a:t>
          </a:r>
        </a:p>
        <a:p>
          <a:r>
            <a:rPr lang="en-US" dirty="0"/>
            <a:t>(testing)</a:t>
          </a:r>
        </a:p>
      </dgm:t>
    </dgm:pt>
    <dgm:pt modelId="{E4606701-40B6-43A9-B172-93AF16F2F6D0}" type="parTrans" cxnId="{0762F5C9-89DE-4862-8E69-A51376068073}">
      <dgm:prSet/>
      <dgm:spPr/>
      <dgm:t>
        <a:bodyPr/>
        <a:lstStyle/>
        <a:p>
          <a:endParaRPr lang="en-US"/>
        </a:p>
      </dgm:t>
    </dgm:pt>
    <dgm:pt modelId="{33658DA8-ECF9-4428-BD8C-6C83947AD50A}" type="sibTrans" cxnId="{0762F5C9-89DE-4862-8E69-A51376068073}">
      <dgm:prSet/>
      <dgm:spPr/>
      <dgm:t>
        <a:bodyPr/>
        <a:lstStyle/>
        <a:p>
          <a:endParaRPr lang="en-US" dirty="0"/>
        </a:p>
      </dgm:t>
    </dgm:pt>
    <dgm:pt modelId="{6A2053A4-9A06-4667-9ED9-ADA82EAFFA4E}">
      <dgm:prSet phldrT="[Text]"/>
      <dgm:spPr/>
      <dgm:t>
        <a:bodyPr/>
        <a:lstStyle/>
        <a:p>
          <a:r>
            <a:rPr lang="en-US" dirty="0"/>
            <a:t>Domain Assumption Elicitation</a:t>
          </a:r>
        </a:p>
      </dgm:t>
    </dgm:pt>
    <dgm:pt modelId="{B0595638-FF04-47C1-86E0-A6AF21A825B1}" type="parTrans" cxnId="{E8AAA05B-FCA1-4547-9CFF-78F1FBA44419}">
      <dgm:prSet/>
      <dgm:spPr/>
      <dgm:t>
        <a:bodyPr/>
        <a:lstStyle/>
        <a:p>
          <a:endParaRPr lang="en-US"/>
        </a:p>
      </dgm:t>
    </dgm:pt>
    <dgm:pt modelId="{C96C160C-D05E-4D28-B2BB-F5540C8F4CD3}" type="sibTrans" cxnId="{E8AAA05B-FCA1-4547-9CFF-78F1FBA44419}">
      <dgm:prSet/>
      <dgm:spPr/>
      <dgm:t>
        <a:bodyPr/>
        <a:lstStyle/>
        <a:p>
          <a:endParaRPr lang="en-US"/>
        </a:p>
      </dgm:t>
    </dgm:pt>
    <dgm:pt modelId="{72D0F0B8-0655-4024-B075-00B5CE13DCC8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D2AF115A-DA75-4CEC-9BC2-4ED9AD414D5C}" type="parTrans" cxnId="{220E1223-4A58-4BAA-89BF-A9862837EF74}">
      <dgm:prSet/>
      <dgm:spPr/>
      <dgm:t>
        <a:bodyPr/>
        <a:lstStyle/>
        <a:p>
          <a:endParaRPr lang="en-US"/>
        </a:p>
      </dgm:t>
    </dgm:pt>
    <dgm:pt modelId="{51FDABBA-67C5-4310-B1DE-A1969221DC21}" type="sibTrans" cxnId="{220E1223-4A58-4BAA-89BF-A9862837EF74}">
      <dgm:prSet/>
      <dgm:spPr/>
      <dgm:t>
        <a:bodyPr/>
        <a:lstStyle/>
        <a:p>
          <a:endParaRPr lang="en-US"/>
        </a:p>
      </dgm:t>
    </dgm:pt>
    <dgm:pt modelId="{15306B5C-DAB2-45D2-BCFD-CFC52F1AE132}">
      <dgm:prSet phldrT="[Text]"/>
      <dgm:spPr/>
      <dgm:t>
        <a:bodyPr/>
        <a:lstStyle/>
        <a:p>
          <a:r>
            <a:rPr lang="en-US" dirty="0"/>
            <a:t>Inference (Confidence Intervals)</a:t>
          </a:r>
        </a:p>
      </dgm:t>
    </dgm:pt>
    <dgm:pt modelId="{1A7B73FA-BE48-48FD-B76C-EF40B9CA7E8E}" type="parTrans" cxnId="{80D121EE-3763-43FB-89D9-111D20ADA4E8}">
      <dgm:prSet/>
      <dgm:spPr/>
      <dgm:t>
        <a:bodyPr/>
        <a:lstStyle/>
        <a:p>
          <a:endParaRPr lang="en-US"/>
        </a:p>
      </dgm:t>
    </dgm:pt>
    <dgm:pt modelId="{FADB9E2C-9799-4081-8308-A346A6934679}" type="sibTrans" cxnId="{80D121EE-3763-43FB-89D9-111D20ADA4E8}">
      <dgm:prSet/>
      <dgm:spPr/>
      <dgm:t>
        <a:bodyPr/>
        <a:lstStyle/>
        <a:p>
          <a:endParaRPr lang="en-US"/>
        </a:p>
      </dgm:t>
    </dgm:pt>
    <dgm:pt modelId="{2560291F-2BF3-4135-9D37-FA67B2136D23}" type="pres">
      <dgm:prSet presAssocID="{EDF35E2D-A8AF-4135-AA19-BFC896A57A5B}" presName="Name0" presStyleCnt="0">
        <dgm:presLayoutVars>
          <dgm:dir/>
          <dgm:resizeHandles val="exact"/>
        </dgm:presLayoutVars>
      </dgm:prSet>
      <dgm:spPr/>
    </dgm:pt>
    <dgm:pt modelId="{41F773A9-1471-4111-97A7-6B9FD63CBD28}" type="pres">
      <dgm:prSet presAssocID="{9CDC6747-2A78-4C3E-AACA-13A35B9A6C3A}" presName="node" presStyleLbl="node1" presStyleIdx="0" presStyleCnt="6">
        <dgm:presLayoutVars>
          <dgm:bulletEnabled val="1"/>
        </dgm:presLayoutVars>
      </dgm:prSet>
      <dgm:spPr/>
    </dgm:pt>
    <dgm:pt modelId="{799C908E-7728-490F-98A4-EA8DFE6F5AEA}" type="pres">
      <dgm:prSet presAssocID="{A951993E-910C-4096-934D-75AB507D2FDA}" presName="sibTrans" presStyleLbl="sibTrans2D1" presStyleIdx="0" presStyleCnt="5"/>
      <dgm:spPr/>
    </dgm:pt>
    <dgm:pt modelId="{55512C91-C1B1-437C-BB17-E76D8CA49835}" type="pres">
      <dgm:prSet presAssocID="{A951993E-910C-4096-934D-75AB507D2FDA}" presName="connectorText" presStyleLbl="sibTrans2D1" presStyleIdx="0" presStyleCnt="5"/>
      <dgm:spPr/>
    </dgm:pt>
    <dgm:pt modelId="{B442865C-6E12-4B99-B12E-2B98F4ABF26F}" type="pres">
      <dgm:prSet presAssocID="{6A2053A4-9A06-4667-9ED9-ADA82EAFFA4E}" presName="node" presStyleLbl="node1" presStyleIdx="1" presStyleCnt="6">
        <dgm:presLayoutVars>
          <dgm:bulletEnabled val="1"/>
        </dgm:presLayoutVars>
      </dgm:prSet>
      <dgm:spPr/>
    </dgm:pt>
    <dgm:pt modelId="{A585E2D5-DDC0-4089-A298-ABF36AF7F087}" type="pres">
      <dgm:prSet presAssocID="{C96C160C-D05E-4D28-B2BB-F5540C8F4CD3}" presName="sibTrans" presStyleLbl="sibTrans2D1" presStyleIdx="1" presStyleCnt="5"/>
      <dgm:spPr/>
    </dgm:pt>
    <dgm:pt modelId="{07CAA293-5835-4256-B953-068439889290}" type="pres">
      <dgm:prSet presAssocID="{C96C160C-D05E-4D28-B2BB-F5540C8F4CD3}" presName="connectorText" presStyleLbl="sibTrans2D1" presStyleIdx="1" presStyleCnt="5"/>
      <dgm:spPr/>
    </dgm:pt>
    <dgm:pt modelId="{E3522795-F8BD-4306-B33A-92C194C4F8CD}" type="pres">
      <dgm:prSet presAssocID="{72D0F0B8-0655-4024-B075-00B5CE13DCC8}" presName="node" presStyleLbl="node1" presStyleIdx="2" presStyleCnt="6">
        <dgm:presLayoutVars>
          <dgm:bulletEnabled val="1"/>
        </dgm:presLayoutVars>
      </dgm:prSet>
      <dgm:spPr/>
    </dgm:pt>
    <dgm:pt modelId="{801E1E22-F6A5-4323-9DD4-C2A69D36E838}" type="pres">
      <dgm:prSet presAssocID="{51FDABBA-67C5-4310-B1DE-A1969221DC21}" presName="sibTrans" presStyleLbl="sibTrans2D1" presStyleIdx="2" presStyleCnt="5"/>
      <dgm:spPr/>
    </dgm:pt>
    <dgm:pt modelId="{AE8403F7-B9CA-435A-B16F-9162ED7355D0}" type="pres">
      <dgm:prSet presAssocID="{51FDABBA-67C5-4310-B1DE-A1969221DC21}" presName="connectorText" presStyleLbl="sibTrans2D1" presStyleIdx="2" presStyleCnt="5"/>
      <dgm:spPr/>
    </dgm:pt>
    <dgm:pt modelId="{A9BB5528-3C8B-471C-AFE5-6BBABEE59A99}" type="pres">
      <dgm:prSet presAssocID="{27558668-DB18-4FE1-880F-1F209D9E8803}" presName="node" presStyleLbl="node1" presStyleIdx="3" presStyleCnt="6">
        <dgm:presLayoutVars>
          <dgm:bulletEnabled val="1"/>
        </dgm:presLayoutVars>
      </dgm:prSet>
      <dgm:spPr/>
    </dgm:pt>
    <dgm:pt modelId="{760FDF7C-315E-4776-A79F-0F13930FA5A4}" type="pres">
      <dgm:prSet presAssocID="{45B440C7-EC6D-4835-8F77-D4BB07E8D9CD}" presName="sibTrans" presStyleLbl="sibTrans2D1" presStyleIdx="3" presStyleCnt="5"/>
      <dgm:spPr/>
    </dgm:pt>
    <dgm:pt modelId="{97A784FF-D1A7-483A-A349-4B24C82B8F01}" type="pres">
      <dgm:prSet presAssocID="{45B440C7-EC6D-4835-8F77-D4BB07E8D9CD}" presName="connectorText" presStyleLbl="sibTrans2D1" presStyleIdx="3" presStyleCnt="5"/>
      <dgm:spPr/>
    </dgm:pt>
    <dgm:pt modelId="{3A292899-D4CB-4480-B98D-1DC97DF151C9}" type="pres">
      <dgm:prSet presAssocID="{F83530EB-39B7-44BB-93F4-1B5B524A370B}" presName="node" presStyleLbl="node1" presStyleIdx="4" presStyleCnt="6">
        <dgm:presLayoutVars>
          <dgm:bulletEnabled val="1"/>
        </dgm:presLayoutVars>
      </dgm:prSet>
      <dgm:spPr/>
    </dgm:pt>
    <dgm:pt modelId="{AA200D7D-BED0-460F-A349-78A142A5323C}" type="pres">
      <dgm:prSet presAssocID="{33658DA8-ECF9-4428-BD8C-6C83947AD50A}" presName="sibTrans" presStyleLbl="sibTrans2D1" presStyleIdx="4" presStyleCnt="5" custAng="5400000" custLinFactX="128541" custLinFactY="100000" custLinFactNeighborX="200000" custLinFactNeighborY="127277"/>
      <dgm:spPr/>
    </dgm:pt>
    <dgm:pt modelId="{AC8DF10C-18AF-43FB-B1A1-1AC7E4CED0FA}" type="pres">
      <dgm:prSet presAssocID="{33658DA8-ECF9-4428-BD8C-6C83947AD50A}" presName="connectorText" presStyleLbl="sibTrans2D1" presStyleIdx="4" presStyleCnt="5"/>
      <dgm:spPr/>
    </dgm:pt>
    <dgm:pt modelId="{14ADAECA-3C71-4955-B41F-F9FF7C3FCD9A}" type="pres">
      <dgm:prSet presAssocID="{15306B5C-DAB2-45D2-BCFD-CFC52F1AE132}" presName="node" presStyleLbl="node1" presStyleIdx="5" presStyleCnt="6">
        <dgm:presLayoutVars>
          <dgm:bulletEnabled val="1"/>
        </dgm:presLayoutVars>
      </dgm:prSet>
      <dgm:spPr/>
    </dgm:pt>
  </dgm:ptLst>
  <dgm:cxnLst>
    <dgm:cxn modelId="{AB1C920C-6E73-4AAE-A368-211154E04618}" type="presOf" srcId="{72D0F0B8-0655-4024-B075-00B5CE13DCC8}" destId="{E3522795-F8BD-4306-B33A-92C194C4F8CD}" srcOrd="0" destOrd="0" presId="urn:microsoft.com/office/officeart/2005/8/layout/process1"/>
    <dgm:cxn modelId="{C5F19F11-B126-46CB-A3A8-64F0CC0ADD7E}" type="presOf" srcId="{27558668-DB18-4FE1-880F-1F209D9E8803}" destId="{A9BB5528-3C8B-471C-AFE5-6BBABEE59A99}" srcOrd="0" destOrd="0" presId="urn:microsoft.com/office/officeart/2005/8/layout/process1"/>
    <dgm:cxn modelId="{220E1223-4A58-4BAA-89BF-A9862837EF74}" srcId="{EDF35E2D-A8AF-4135-AA19-BFC896A57A5B}" destId="{72D0F0B8-0655-4024-B075-00B5CE13DCC8}" srcOrd="2" destOrd="0" parTransId="{D2AF115A-DA75-4CEC-9BC2-4ED9AD414D5C}" sibTransId="{51FDABBA-67C5-4310-B1DE-A1969221DC21}"/>
    <dgm:cxn modelId="{48F6E124-4D81-4753-9ABE-F4CFDA134B46}" type="presOf" srcId="{33658DA8-ECF9-4428-BD8C-6C83947AD50A}" destId="{AC8DF10C-18AF-43FB-B1A1-1AC7E4CED0FA}" srcOrd="1" destOrd="0" presId="urn:microsoft.com/office/officeart/2005/8/layout/process1"/>
    <dgm:cxn modelId="{2DFB5327-9A8A-4CE9-861B-26704B6530CB}" type="presOf" srcId="{33658DA8-ECF9-4428-BD8C-6C83947AD50A}" destId="{AA200D7D-BED0-460F-A349-78A142A5323C}" srcOrd="0" destOrd="0" presId="urn:microsoft.com/office/officeart/2005/8/layout/process1"/>
    <dgm:cxn modelId="{0368E739-96DC-4E4A-9B74-FBDBC310A5FB}" srcId="{EDF35E2D-A8AF-4135-AA19-BFC896A57A5B}" destId="{27558668-DB18-4FE1-880F-1F209D9E8803}" srcOrd="3" destOrd="0" parTransId="{98F53ACA-65BF-429E-BF1B-5F46BA10C69E}" sibTransId="{45B440C7-EC6D-4835-8F77-D4BB07E8D9CD}"/>
    <dgm:cxn modelId="{E8AAA05B-FCA1-4547-9CFF-78F1FBA44419}" srcId="{EDF35E2D-A8AF-4135-AA19-BFC896A57A5B}" destId="{6A2053A4-9A06-4667-9ED9-ADA82EAFFA4E}" srcOrd="1" destOrd="0" parTransId="{B0595638-FF04-47C1-86E0-A6AF21A825B1}" sibTransId="{C96C160C-D05E-4D28-B2BB-F5540C8F4CD3}"/>
    <dgm:cxn modelId="{8C8EAB62-BAC8-4C99-904D-15CE734640BA}" type="presOf" srcId="{A951993E-910C-4096-934D-75AB507D2FDA}" destId="{799C908E-7728-490F-98A4-EA8DFE6F5AEA}" srcOrd="0" destOrd="0" presId="urn:microsoft.com/office/officeart/2005/8/layout/process1"/>
    <dgm:cxn modelId="{29A1A36E-D23C-4150-82FC-42006F12487C}" type="presOf" srcId="{9CDC6747-2A78-4C3E-AACA-13A35B9A6C3A}" destId="{41F773A9-1471-4111-97A7-6B9FD63CBD28}" srcOrd="0" destOrd="0" presId="urn:microsoft.com/office/officeart/2005/8/layout/process1"/>
    <dgm:cxn modelId="{5CF2907B-712A-42A0-AC7A-F533A1124954}" type="presOf" srcId="{45B440C7-EC6D-4835-8F77-D4BB07E8D9CD}" destId="{760FDF7C-315E-4776-A79F-0F13930FA5A4}" srcOrd="0" destOrd="0" presId="urn:microsoft.com/office/officeart/2005/8/layout/process1"/>
    <dgm:cxn modelId="{FB85567E-B13E-49A1-909C-530548C74236}" type="presOf" srcId="{EDF35E2D-A8AF-4135-AA19-BFC896A57A5B}" destId="{2560291F-2BF3-4135-9D37-FA67B2136D23}" srcOrd="0" destOrd="0" presId="urn:microsoft.com/office/officeart/2005/8/layout/process1"/>
    <dgm:cxn modelId="{8D6AD985-C592-4F48-A1FA-8DABBFC94240}" type="presOf" srcId="{51FDABBA-67C5-4310-B1DE-A1969221DC21}" destId="{AE8403F7-B9CA-435A-B16F-9162ED7355D0}" srcOrd="1" destOrd="0" presId="urn:microsoft.com/office/officeart/2005/8/layout/process1"/>
    <dgm:cxn modelId="{F1FA6A99-D3EB-4833-A5A4-E7BAF9DCBC1F}" type="presOf" srcId="{45B440C7-EC6D-4835-8F77-D4BB07E8D9CD}" destId="{97A784FF-D1A7-483A-A349-4B24C82B8F01}" srcOrd="1" destOrd="0" presId="urn:microsoft.com/office/officeart/2005/8/layout/process1"/>
    <dgm:cxn modelId="{29C6BBA5-98F7-4ED6-B82B-7389C7F5E20E}" type="presOf" srcId="{C96C160C-D05E-4D28-B2BB-F5540C8F4CD3}" destId="{07CAA293-5835-4256-B953-068439889290}" srcOrd="1" destOrd="0" presId="urn:microsoft.com/office/officeart/2005/8/layout/process1"/>
    <dgm:cxn modelId="{CF13EAA5-26A4-47EE-87A6-A474D00DA6F5}" type="presOf" srcId="{F83530EB-39B7-44BB-93F4-1B5B524A370B}" destId="{3A292899-D4CB-4480-B98D-1DC97DF151C9}" srcOrd="0" destOrd="0" presId="urn:microsoft.com/office/officeart/2005/8/layout/process1"/>
    <dgm:cxn modelId="{362DD1AB-28F7-421E-A628-138DADB202FD}" srcId="{EDF35E2D-A8AF-4135-AA19-BFC896A57A5B}" destId="{9CDC6747-2A78-4C3E-AACA-13A35B9A6C3A}" srcOrd="0" destOrd="0" parTransId="{CB5A990B-0057-4A78-BAFC-C3F605899021}" sibTransId="{A951993E-910C-4096-934D-75AB507D2FDA}"/>
    <dgm:cxn modelId="{E7BC88BF-77D0-47D4-B936-B09CCCAB9B81}" type="presOf" srcId="{C96C160C-D05E-4D28-B2BB-F5540C8F4CD3}" destId="{A585E2D5-DDC0-4089-A298-ABF36AF7F087}" srcOrd="0" destOrd="0" presId="urn:microsoft.com/office/officeart/2005/8/layout/process1"/>
    <dgm:cxn modelId="{455FA0C6-1E35-4C69-8BB7-3DD9722851DC}" type="presOf" srcId="{6A2053A4-9A06-4667-9ED9-ADA82EAFFA4E}" destId="{B442865C-6E12-4B99-B12E-2B98F4ABF26F}" srcOrd="0" destOrd="0" presId="urn:microsoft.com/office/officeart/2005/8/layout/process1"/>
    <dgm:cxn modelId="{0762F5C9-89DE-4862-8E69-A51376068073}" srcId="{EDF35E2D-A8AF-4135-AA19-BFC896A57A5B}" destId="{F83530EB-39B7-44BB-93F4-1B5B524A370B}" srcOrd="4" destOrd="0" parTransId="{E4606701-40B6-43A9-B172-93AF16F2F6D0}" sibTransId="{33658DA8-ECF9-4428-BD8C-6C83947AD50A}"/>
    <dgm:cxn modelId="{2153A7CE-5037-4604-96E8-C81DA9475422}" type="presOf" srcId="{15306B5C-DAB2-45D2-BCFD-CFC52F1AE132}" destId="{14ADAECA-3C71-4955-B41F-F9FF7C3FCD9A}" srcOrd="0" destOrd="0" presId="urn:microsoft.com/office/officeart/2005/8/layout/process1"/>
    <dgm:cxn modelId="{868DC3E4-C10B-4CDE-835B-63909FC21E32}" type="presOf" srcId="{A951993E-910C-4096-934D-75AB507D2FDA}" destId="{55512C91-C1B1-437C-BB17-E76D8CA49835}" srcOrd="1" destOrd="0" presId="urn:microsoft.com/office/officeart/2005/8/layout/process1"/>
    <dgm:cxn modelId="{7058FAE7-48C0-42B9-8FF8-317EB7EEE5BC}" type="presOf" srcId="{51FDABBA-67C5-4310-B1DE-A1969221DC21}" destId="{801E1E22-F6A5-4323-9DD4-C2A69D36E838}" srcOrd="0" destOrd="0" presId="urn:microsoft.com/office/officeart/2005/8/layout/process1"/>
    <dgm:cxn modelId="{80D121EE-3763-43FB-89D9-111D20ADA4E8}" srcId="{EDF35E2D-A8AF-4135-AA19-BFC896A57A5B}" destId="{15306B5C-DAB2-45D2-BCFD-CFC52F1AE132}" srcOrd="5" destOrd="0" parTransId="{1A7B73FA-BE48-48FD-B76C-EF40B9CA7E8E}" sibTransId="{FADB9E2C-9799-4081-8308-A346A6934679}"/>
    <dgm:cxn modelId="{65B43A54-B926-4C75-BA4F-DB3A878327ED}" type="presParOf" srcId="{2560291F-2BF3-4135-9D37-FA67B2136D23}" destId="{41F773A9-1471-4111-97A7-6B9FD63CBD28}" srcOrd="0" destOrd="0" presId="urn:microsoft.com/office/officeart/2005/8/layout/process1"/>
    <dgm:cxn modelId="{DD1F43CA-2328-4243-80A9-37EE979D34AE}" type="presParOf" srcId="{2560291F-2BF3-4135-9D37-FA67B2136D23}" destId="{799C908E-7728-490F-98A4-EA8DFE6F5AEA}" srcOrd="1" destOrd="0" presId="urn:microsoft.com/office/officeart/2005/8/layout/process1"/>
    <dgm:cxn modelId="{797005A3-095A-44DE-8AB6-A4EF73108ED9}" type="presParOf" srcId="{799C908E-7728-490F-98A4-EA8DFE6F5AEA}" destId="{55512C91-C1B1-437C-BB17-E76D8CA49835}" srcOrd="0" destOrd="0" presId="urn:microsoft.com/office/officeart/2005/8/layout/process1"/>
    <dgm:cxn modelId="{5A4BD7FE-4DE1-477A-AC2B-244A8801F5B6}" type="presParOf" srcId="{2560291F-2BF3-4135-9D37-FA67B2136D23}" destId="{B442865C-6E12-4B99-B12E-2B98F4ABF26F}" srcOrd="2" destOrd="0" presId="urn:microsoft.com/office/officeart/2005/8/layout/process1"/>
    <dgm:cxn modelId="{101AAF70-32B6-4B26-A9C9-52A111567745}" type="presParOf" srcId="{2560291F-2BF3-4135-9D37-FA67B2136D23}" destId="{A585E2D5-DDC0-4089-A298-ABF36AF7F087}" srcOrd="3" destOrd="0" presId="urn:microsoft.com/office/officeart/2005/8/layout/process1"/>
    <dgm:cxn modelId="{B67B641E-DCB6-469A-9DA7-2AC6686DA8DD}" type="presParOf" srcId="{A585E2D5-DDC0-4089-A298-ABF36AF7F087}" destId="{07CAA293-5835-4256-B953-068439889290}" srcOrd="0" destOrd="0" presId="urn:microsoft.com/office/officeart/2005/8/layout/process1"/>
    <dgm:cxn modelId="{30507ABE-CC0C-4705-9E4C-E1B4B3454789}" type="presParOf" srcId="{2560291F-2BF3-4135-9D37-FA67B2136D23}" destId="{E3522795-F8BD-4306-B33A-92C194C4F8CD}" srcOrd="4" destOrd="0" presId="urn:microsoft.com/office/officeart/2005/8/layout/process1"/>
    <dgm:cxn modelId="{86B83C8C-1767-4D63-8D3B-648F21ABAA5F}" type="presParOf" srcId="{2560291F-2BF3-4135-9D37-FA67B2136D23}" destId="{801E1E22-F6A5-4323-9DD4-C2A69D36E838}" srcOrd="5" destOrd="0" presId="urn:microsoft.com/office/officeart/2005/8/layout/process1"/>
    <dgm:cxn modelId="{2C788449-5953-446F-B67F-04DC62B60E42}" type="presParOf" srcId="{801E1E22-F6A5-4323-9DD4-C2A69D36E838}" destId="{AE8403F7-B9CA-435A-B16F-9162ED7355D0}" srcOrd="0" destOrd="0" presId="urn:microsoft.com/office/officeart/2005/8/layout/process1"/>
    <dgm:cxn modelId="{C8B28CC3-244C-4567-A5C2-0A926864DD47}" type="presParOf" srcId="{2560291F-2BF3-4135-9D37-FA67B2136D23}" destId="{A9BB5528-3C8B-471C-AFE5-6BBABEE59A99}" srcOrd="6" destOrd="0" presId="urn:microsoft.com/office/officeart/2005/8/layout/process1"/>
    <dgm:cxn modelId="{C7069980-91A5-4379-BF0F-2A0FB753B79A}" type="presParOf" srcId="{2560291F-2BF3-4135-9D37-FA67B2136D23}" destId="{760FDF7C-315E-4776-A79F-0F13930FA5A4}" srcOrd="7" destOrd="0" presId="urn:microsoft.com/office/officeart/2005/8/layout/process1"/>
    <dgm:cxn modelId="{2AEF3A2B-81C6-4355-B266-3CC1C7B1A9D6}" type="presParOf" srcId="{760FDF7C-315E-4776-A79F-0F13930FA5A4}" destId="{97A784FF-D1A7-483A-A349-4B24C82B8F01}" srcOrd="0" destOrd="0" presId="urn:microsoft.com/office/officeart/2005/8/layout/process1"/>
    <dgm:cxn modelId="{4809BEE7-48C6-4500-A45C-30DCBC00B6CE}" type="presParOf" srcId="{2560291F-2BF3-4135-9D37-FA67B2136D23}" destId="{3A292899-D4CB-4480-B98D-1DC97DF151C9}" srcOrd="8" destOrd="0" presId="urn:microsoft.com/office/officeart/2005/8/layout/process1"/>
    <dgm:cxn modelId="{3221F238-6910-49C5-8043-9AFA32E51DD7}" type="presParOf" srcId="{2560291F-2BF3-4135-9D37-FA67B2136D23}" destId="{AA200D7D-BED0-460F-A349-78A142A5323C}" srcOrd="9" destOrd="0" presId="urn:microsoft.com/office/officeart/2005/8/layout/process1"/>
    <dgm:cxn modelId="{F2C2A7A7-6351-4564-BDE8-37CC4639E603}" type="presParOf" srcId="{AA200D7D-BED0-460F-A349-78A142A5323C}" destId="{AC8DF10C-18AF-43FB-B1A1-1AC7E4CED0FA}" srcOrd="0" destOrd="0" presId="urn:microsoft.com/office/officeart/2005/8/layout/process1"/>
    <dgm:cxn modelId="{769B2DBF-47DC-4426-8C5B-1CD6282D3B07}" type="presParOf" srcId="{2560291F-2BF3-4135-9D37-FA67B2136D23}" destId="{14ADAECA-3C71-4955-B41F-F9FF7C3FCD9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73A9-1471-4111-97A7-6B9FD63CBD28}">
      <dsp:nvSpPr>
        <dsp:cNvPr id="0" name=""/>
        <dsp:cNvSpPr/>
      </dsp:nvSpPr>
      <dsp:spPr>
        <a:xfrm>
          <a:off x="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Collection</a:t>
          </a:r>
        </a:p>
      </dsp:txBody>
      <dsp:txXfrm>
        <a:off x="23725" y="2328037"/>
        <a:ext cx="1186900" cy="762592"/>
      </dsp:txXfrm>
    </dsp:sp>
    <dsp:sp modelId="{799C908E-7728-490F-98A4-EA8DFE6F5AEA}">
      <dsp:nvSpPr>
        <dsp:cNvPr id="0" name=""/>
        <dsp:cNvSpPr/>
      </dsp:nvSpPr>
      <dsp:spPr>
        <a:xfrm>
          <a:off x="135778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57785" y="2617498"/>
        <a:ext cx="183177" cy="183670"/>
      </dsp:txXfrm>
    </dsp:sp>
    <dsp:sp modelId="{B442865C-6E12-4B99-B12E-2B98F4ABF26F}">
      <dsp:nvSpPr>
        <dsp:cNvPr id="0" name=""/>
        <dsp:cNvSpPr/>
      </dsp:nvSpPr>
      <dsp:spPr>
        <a:xfrm>
          <a:off x="172809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Assumption Elicitation</a:t>
          </a:r>
        </a:p>
      </dsp:txBody>
      <dsp:txXfrm>
        <a:off x="1751815" y="2328037"/>
        <a:ext cx="1186900" cy="762592"/>
      </dsp:txXfrm>
    </dsp:sp>
    <dsp:sp modelId="{A585E2D5-DDC0-4089-A298-ABF36AF7F087}">
      <dsp:nvSpPr>
        <dsp:cNvPr id="0" name=""/>
        <dsp:cNvSpPr/>
      </dsp:nvSpPr>
      <dsp:spPr>
        <a:xfrm>
          <a:off x="308587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85875" y="2617498"/>
        <a:ext cx="183177" cy="183670"/>
      </dsp:txXfrm>
    </dsp:sp>
    <dsp:sp modelId="{E3522795-F8BD-4306-B33A-92C194C4F8CD}">
      <dsp:nvSpPr>
        <dsp:cNvPr id="0" name=""/>
        <dsp:cNvSpPr/>
      </dsp:nvSpPr>
      <dsp:spPr>
        <a:xfrm>
          <a:off x="345618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Identification</a:t>
          </a:r>
        </a:p>
      </dsp:txBody>
      <dsp:txXfrm>
        <a:off x="3479906" y="2328037"/>
        <a:ext cx="1186900" cy="762592"/>
      </dsp:txXfrm>
    </dsp:sp>
    <dsp:sp modelId="{801E1E22-F6A5-4323-9DD4-C2A69D36E838}">
      <dsp:nvSpPr>
        <dsp:cNvPr id="0" name=""/>
        <dsp:cNvSpPr/>
      </dsp:nvSpPr>
      <dsp:spPr>
        <a:xfrm>
          <a:off x="481396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13966" y="2617498"/>
        <a:ext cx="183177" cy="183670"/>
      </dsp:txXfrm>
    </dsp:sp>
    <dsp:sp modelId="{A9BB5528-3C8B-471C-AFE5-6BBABEE59A99}">
      <dsp:nvSpPr>
        <dsp:cNvPr id="0" name=""/>
        <dsp:cNvSpPr/>
      </dsp:nvSpPr>
      <dsp:spPr>
        <a:xfrm>
          <a:off x="518427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(training)</a:t>
          </a:r>
        </a:p>
      </dsp:txBody>
      <dsp:txXfrm>
        <a:off x="5207996" y="2328037"/>
        <a:ext cx="1186900" cy="762592"/>
      </dsp:txXfrm>
    </dsp:sp>
    <dsp:sp modelId="{760FDF7C-315E-4776-A79F-0F13930FA5A4}">
      <dsp:nvSpPr>
        <dsp:cNvPr id="0" name=""/>
        <dsp:cNvSpPr/>
      </dsp:nvSpPr>
      <dsp:spPr>
        <a:xfrm>
          <a:off x="654205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42056" y="2617498"/>
        <a:ext cx="183177" cy="183670"/>
      </dsp:txXfrm>
    </dsp:sp>
    <dsp:sp modelId="{3A292899-D4CB-4480-B98D-1DC97DF151C9}">
      <dsp:nvSpPr>
        <dsp:cNvPr id="0" name=""/>
        <dsp:cNvSpPr/>
      </dsp:nvSpPr>
      <dsp:spPr>
        <a:xfrm>
          <a:off x="691236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(testing)</a:t>
          </a:r>
        </a:p>
      </dsp:txBody>
      <dsp:txXfrm>
        <a:off x="6936087" y="2328037"/>
        <a:ext cx="1186900" cy="762592"/>
      </dsp:txXfrm>
    </dsp:sp>
    <dsp:sp modelId="{AA200D7D-BED0-460F-A349-78A142A5323C}">
      <dsp:nvSpPr>
        <dsp:cNvPr id="0" name=""/>
        <dsp:cNvSpPr/>
      </dsp:nvSpPr>
      <dsp:spPr>
        <a:xfrm rot="5400000">
          <a:off x="9129881" y="3252011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9169134" y="3273983"/>
        <a:ext cx="183177" cy="183670"/>
      </dsp:txXfrm>
    </dsp:sp>
    <dsp:sp modelId="{14ADAECA-3C71-4955-B41F-F9FF7C3FCD9A}">
      <dsp:nvSpPr>
        <dsp:cNvPr id="0" name=""/>
        <dsp:cNvSpPr/>
      </dsp:nvSpPr>
      <dsp:spPr>
        <a:xfrm>
          <a:off x="864045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Inference (Confidence Intervals)</a:t>
          </a:r>
        </a:p>
      </dsp:txBody>
      <dsp:txXfrm>
        <a:off x="8664177" y="2328037"/>
        <a:ext cx="1186900" cy="7625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73A9-1471-4111-97A7-6B9FD63CBD28}">
      <dsp:nvSpPr>
        <dsp:cNvPr id="0" name=""/>
        <dsp:cNvSpPr/>
      </dsp:nvSpPr>
      <dsp:spPr>
        <a:xfrm>
          <a:off x="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Collection</a:t>
          </a:r>
        </a:p>
      </dsp:txBody>
      <dsp:txXfrm>
        <a:off x="23725" y="2328037"/>
        <a:ext cx="1186900" cy="762592"/>
      </dsp:txXfrm>
    </dsp:sp>
    <dsp:sp modelId="{799C908E-7728-490F-98A4-EA8DFE6F5AEA}">
      <dsp:nvSpPr>
        <dsp:cNvPr id="0" name=""/>
        <dsp:cNvSpPr/>
      </dsp:nvSpPr>
      <dsp:spPr>
        <a:xfrm>
          <a:off x="135778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57785" y="2617498"/>
        <a:ext cx="183177" cy="183670"/>
      </dsp:txXfrm>
    </dsp:sp>
    <dsp:sp modelId="{B442865C-6E12-4B99-B12E-2B98F4ABF26F}">
      <dsp:nvSpPr>
        <dsp:cNvPr id="0" name=""/>
        <dsp:cNvSpPr/>
      </dsp:nvSpPr>
      <dsp:spPr>
        <a:xfrm>
          <a:off x="172809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Assumption Elicitation</a:t>
          </a:r>
        </a:p>
      </dsp:txBody>
      <dsp:txXfrm>
        <a:off x="1751815" y="2328037"/>
        <a:ext cx="1186900" cy="762592"/>
      </dsp:txXfrm>
    </dsp:sp>
    <dsp:sp modelId="{A585E2D5-DDC0-4089-A298-ABF36AF7F087}">
      <dsp:nvSpPr>
        <dsp:cNvPr id="0" name=""/>
        <dsp:cNvSpPr/>
      </dsp:nvSpPr>
      <dsp:spPr>
        <a:xfrm>
          <a:off x="308587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85875" y="2617498"/>
        <a:ext cx="183177" cy="183670"/>
      </dsp:txXfrm>
    </dsp:sp>
    <dsp:sp modelId="{E3522795-F8BD-4306-B33A-92C194C4F8CD}">
      <dsp:nvSpPr>
        <dsp:cNvPr id="0" name=""/>
        <dsp:cNvSpPr/>
      </dsp:nvSpPr>
      <dsp:spPr>
        <a:xfrm>
          <a:off x="345618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Identification</a:t>
          </a:r>
        </a:p>
      </dsp:txBody>
      <dsp:txXfrm>
        <a:off x="3479906" y="2328037"/>
        <a:ext cx="1186900" cy="762592"/>
      </dsp:txXfrm>
    </dsp:sp>
    <dsp:sp modelId="{801E1E22-F6A5-4323-9DD4-C2A69D36E838}">
      <dsp:nvSpPr>
        <dsp:cNvPr id="0" name=""/>
        <dsp:cNvSpPr/>
      </dsp:nvSpPr>
      <dsp:spPr>
        <a:xfrm>
          <a:off x="481396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13966" y="2617498"/>
        <a:ext cx="183177" cy="183670"/>
      </dsp:txXfrm>
    </dsp:sp>
    <dsp:sp modelId="{A9BB5528-3C8B-471C-AFE5-6BBABEE59A99}">
      <dsp:nvSpPr>
        <dsp:cNvPr id="0" name=""/>
        <dsp:cNvSpPr/>
      </dsp:nvSpPr>
      <dsp:spPr>
        <a:xfrm>
          <a:off x="518427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(training)</a:t>
          </a:r>
        </a:p>
      </dsp:txBody>
      <dsp:txXfrm>
        <a:off x="5207996" y="2328037"/>
        <a:ext cx="1186900" cy="762592"/>
      </dsp:txXfrm>
    </dsp:sp>
    <dsp:sp modelId="{760FDF7C-315E-4776-A79F-0F13930FA5A4}">
      <dsp:nvSpPr>
        <dsp:cNvPr id="0" name=""/>
        <dsp:cNvSpPr/>
      </dsp:nvSpPr>
      <dsp:spPr>
        <a:xfrm>
          <a:off x="654205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42056" y="2617498"/>
        <a:ext cx="183177" cy="183670"/>
      </dsp:txXfrm>
    </dsp:sp>
    <dsp:sp modelId="{3A292899-D4CB-4480-B98D-1DC97DF151C9}">
      <dsp:nvSpPr>
        <dsp:cNvPr id="0" name=""/>
        <dsp:cNvSpPr/>
      </dsp:nvSpPr>
      <dsp:spPr>
        <a:xfrm>
          <a:off x="691236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(testing)</a:t>
          </a:r>
        </a:p>
      </dsp:txBody>
      <dsp:txXfrm>
        <a:off x="6936087" y="2328037"/>
        <a:ext cx="1186900" cy="762592"/>
      </dsp:txXfrm>
    </dsp:sp>
    <dsp:sp modelId="{AA200D7D-BED0-460F-A349-78A142A5323C}">
      <dsp:nvSpPr>
        <dsp:cNvPr id="0" name=""/>
        <dsp:cNvSpPr/>
      </dsp:nvSpPr>
      <dsp:spPr>
        <a:xfrm rot="5400000">
          <a:off x="9129881" y="3252011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9169134" y="3273983"/>
        <a:ext cx="183177" cy="183670"/>
      </dsp:txXfrm>
    </dsp:sp>
    <dsp:sp modelId="{14ADAECA-3C71-4955-B41F-F9FF7C3FCD9A}">
      <dsp:nvSpPr>
        <dsp:cNvPr id="0" name=""/>
        <dsp:cNvSpPr/>
      </dsp:nvSpPr>
      <dsp:spPr>
        <a:xfrm>
          <a:off x="864045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Inference (Confidence Intervals)</a:t>
          </a:r>
        </a:p>
      </dsp:txBody>
      <dsp:txXfrm>
        <a:off x="8664177" y="2328037"/>
        <a:ext cx="1186900" cy="762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ED377-BA95-43A1-87AB-1C158AE39CC0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F7A4B-5B22-4BBA-909F-2ED8A79EF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3FF6D55-28B4-4450-8EAF-05B5216D5D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3790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3" Type="http://schemas.openxmlformats.org/officeDocument/2006/relationships/image" Target="../media/image131.png"/><Relationship Id="rId7" Type="http://schemas.openxmlformats.org/officeDocument/2006/relationships/image" Target="../media/image160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0.png"/><Relationship Id="rId5" Type="http://schemas.openxmlformats.org/officeDocument/2006/relationships/image" Target="../media/image141.png"/><Relationship Id="rId10" Type="http://schemas.openxmlformats.org/officeDocument/2006/relationships/image" Target="../media/image190.png"/><Relationship Id="rId4" Type="http://schemas.openxmlformats.org/officeDocument/2006/relationships/image" Target="../media/image159.png"/><Relationship Id="rId9" Type="http://schemas.openxmlformats.org/officeDocument/2006/relationships/image" Target="../media/image18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210.png"/><Relationship Id="rId7" Type="http://schemas.openxmlformats.org/officeDocument/2006/relationships/image" Target="../media/image160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4" Type="http://schemas.openxmlformats.org/officeDocument/2006/relationships/image" Target="../media/image170.png"/><Relationship Id="rId9" Type="http://schemas.openxmlformats.org/officeDocument/2006/relationships/image" Target="../media/image24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3.xml"/><Relationship Id="rId15" Type="http://schemas.openxmlformats.org/officeDocument/2006/relationships/image" Target="../media/image19.png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4.xml"/><Relationship Id="rId15" Type="http://schemas.openxmlformats.org/officeDocument/2006/relationships/image" Target="../media/image1.png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MS&amp;E 228: Inference with Modern Non-Linear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take it to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4A900-2EB9-8DF4-CB2A-BCD72568DF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observe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Want to estimate average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which satisfies: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want to be able to use ML to learn regression function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4A900-2EB9-8DF4-CB2A-BCD72568DF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53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EDEC56-6C91-9CCF-989B-E7C1D7A401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do we want from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EDEC56-6C91-9CCF-989B-E7C1D7A401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0FA6-384E-B838-0FE9-683855F905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400" dirty="0"/>
              </a:p>
              <a:p>
                <a:r>
                  <a:rPr lang="en-US" sz="2400" b="1" dirty="0">
                    <a:solidFill>
                      <a:srgbClr val="C00000"/>
                    </a:solidFill>
                  </a:rPr>
                  <a:t>Ideally</a:t>
                </a:r>
                <a:r>
                  <a:rPr lang="en-US" sz="2400" dirty="0"/>
                  <a:t> parametric rates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even when we have slower rates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:r>
                  <a:rPr lang="en-US" sz="2400" b="1" dirty="0">
                    <a:solidFill>
                      <a:srgbClr val="C00000"/>
                    </a:solidFill>
                  </a:rPr>
                  <a:t>Ideally</a:t>
                </a:r>
                <a:r>
                  <a:rPr lang="en-US" sz="2400" dirty="0"/>
                  <a:t> construction of confidence intervals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b="1" dirty="0">
                    <a:solidFill>
                      <a:srgbClr val="0070C0"/>
                    </a:solidFill>
                  </a:rPr>
                  <a:t>One approach.</a:t>
                </a:r>
                <a:r>
                  <a:rPr lang="en-US" sz="2400" dirty="0"/>
                  <a:t> Asymptotic normality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  <a:p>
                <a:r>
                  <a:rPr lang="en-US" sz="2400" dirty="0"/>
                  <a:t>Implies construction of approximately correct confidence intervals</a:t>
                </a:r>
              </a:p>
              <a:p>
                <a:pPr marL="36900" indent="0" algn="ctr">
                  <a:buNone/>
                </a:pPr>
                <a:r>
                  <a:rPr lang="en-US" sz="2400" dirty="0"/>
                  <a:t>with prob.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400" dirty="0"/>
                  <a:t> 95%: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1.96</m:t>
                        </m:r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  <a:p>
                <a:pPr marL="3690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0FA6-384E-B838-0FE9-683855F905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477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Estimation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44027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from data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Calculate empirical plug-in average:</a:t>
                </a:r>
              </a:p>
              <a:p>
                <a:pPr marL="369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(0,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440270" cy="4351338"/>
              </a:xfrm>
              <a:blipFill>
                <a:blip r:embed="rId4"/>
                <a:stretch>
                  <a:fillRect l="-101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293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Algorithm Gone Wrong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200" y="1690688"/>
            <a:ext cx="9293352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direct non-orthogonal estimator of average effect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np.hstack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.reshape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np.hstack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np.ones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np.hstack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np.std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558138-ACC9-2073-4701-5BBA5070A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828" y="4155051"/>
            <a:ext cx="3399876" cy="267188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62F665-AD04-5098-A4BB-50F2014DE9A6}"/>
              </a:ext>
            </a:extLst>
          </p:cNvPr>
          <p:cNvCxnSpPr>
            <a:cxnSpLocks/>
          </p:cNvCxnSpPr>
          <p:nvPr/>
        </p:nvCxnSpPr>
        <p:spPr>
          <a:xfrm flipV="1">
            <a:off x="8747811" y="4311376"/>
            <a:ext cx="0" cy="239294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561A072-99BC-69DC-C9D0-18AE0D0A87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96093" y="4800166"/>
                <a:ext cx="4422536" cy="1600720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180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000" b="1" i="0" u="sng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Simple Example</a:t>
                </a:r>
                <a:endParaRPr kumimoji="0" lang="en-US" sz="2000" b="0" i="1" u="sng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eqArr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∼&amp;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  <m:d>
                            <m:d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0,</m:t>
                              </m:r>
                              <m:sSub>
                                <m:sSub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20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∼&amp;</m:t>
                          </m:r>
                          <m:r>
                            <m:rPr>
                              <m:sty m:val="p"/>
                            </m:rPr>
                            <a:rPr kumimoji="0" lang="en-US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Binomial</m:t>
                          </m:r>
                          <m:d>
                            <m:d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0.5+</m:t>
                              </m:r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clip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,−0.4, 0.4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∼&amp;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  <m:d>
                            <m:d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0,1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3561A072-99BC-69DC-C9D0-18AE0D0A8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093" y="4800166"/>
                <a:ext cx="4422536" cy="160072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57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Estimation Algorithm (Draft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9312" y="1571625"/>
                <a:ext cx="8606724" cy="371474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Split the data in half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On first half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Calculate empirical plug-in average on second half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:</a:t>
                </a:r>
              </a:p>
              <a:p>
                <a:pPr marL="369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(0,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9312" y="1571625"/>
                <a:ext cx="8606724" cy="3714749"/>
              </a:xfrm>
              <a:blipFill>
                <a:blip r:embed="rId2"/>
                <a:stretch>
                  <a:fillRect l="-921" t="-1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52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Estimation Algorithm (Draft 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571625"/>
                <a:ext cx="9610164" cy="371474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/>
                  <a:t>Split data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parts,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For each part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,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using data from all parts except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Calculate average over all data:</a:t>
                </a:r>
              </a:p>
              <a:p>
                <a:pPr marL="369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571625"/>
                <a:ext cx="9610164" cy="3714749"/>
              </a:xfrm>
              <a:blipFill>
                <a:blip r:embed="rId3"/>
                <a:stretch>
                  <a:fillRect l="-888" t="-1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019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Algorithm (Draft 3) Gone Wrong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127285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est2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direct non-orthogonal estimator with sample splitting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effects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KFold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n_splits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).split(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np.hstack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].reshape(-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np.hstack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np.ones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].shape[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np.hstack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].shape[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effects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effects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np.std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effects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77B67B-5078-5228-4B89-3F6027E4D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813" y="4211470"/>
            <a:ext cx="3433987" cy="261927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4FC52C-913F-3BFA-6D89-98B9AAF41E45}"/>
              </a:ext>
            </a:extLst>
          </p:cNvPr>
          <p:cNvCxnSpPr>
            <a:cxnSpLocks/>
          </p:cNvCxnSpPr>
          <p:nvPr/>
        </p:nvCxnSpPr>
        <p:spPr>
          <a:xfrm flipV="1">
            <a:off x="8437048" y="4320209"/>
            <a:ext cx="0" cy="240269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2509A381-1BEA-ACE0-9C08-B9FFD03F44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96093" y="4800166"/>
                <a:ext cx="4422536" cy="1600720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180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000" b="1" i="0" u="sng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Simple Example</a:t>
                </a:r>
                <a:endParaRPr kumimoji="0" lang="en-US" sz="2000" b="0" i="1" u="sng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eqArr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∼&amp;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  <m:d>
                            <m:d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20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∼&amp;</m:t>
                          </m:r>
                          <m:r>
                            <m:rPr>
                              <m:sty m:val="p"/>
                            </m:rPr>
                            <a:rPr kumimoji="0" lang="en-US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Binomial</m:t>
                          </m:r>
                          <m:d>
                            <m:d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.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5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clip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white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,−</m:t>
                                  </m:r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.</m:t>
                                  </m:r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4</m:t>
                                  </m:r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, </m:t>
                                  </m:r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.</m:t>
                                  </m:r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4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∼&amp;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  <m:d>
                            <m:d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2509A381-1BEA-ACE0-9C08-B9FFD03F4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093" y="4800166"/>
                <a:ext cx="4422536" cy="160072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76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9F57D7-6576-7E27-534A-09D7C2595C8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19119" y="2994356"/>
                <a:ext cx="10353762" cy="12573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When is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-asymptotically normal?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9F57D7-6576-7E27-534A-09D7C2595C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19119" y="2994356"/>
                <a:ext cx="10353762" cy="1257300"/>
              </a:xfrm>
              <a:blipFill>
                <a:blip r:embed="rId2"/>
                <a:stretch>
                  <a:fillRect l="-2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137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9F57D7-6576-7E27-534A-09D7C2595C8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19119" y="2994356"/>
                <a:ext cx="10353762" cy="12573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When is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-asymptotically normal?</a:t>
                </a:r>
                <a:br>
                  <a:rPr lang="en-US" dirty="0"/>
                </a:br>
                <a:r>
                  <a:rPr lang="en-US" dirty="0"/>
                  <a:t>We need to change the moment we use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9F57D7-6576-7E27-534A-09D7C2595C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19119" y="2994356"/>
                <a:ext cx="10353762" cy="12573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854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B34B-183C-7C2D-C82E-76377709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Debiased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1AFAA-72F5-AB6C-43CE-08ABF327C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9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15200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Causal Effect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4A900-2EB9-8DF4-CB2A-BCD72568DF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latin typeface="+mj-lt"/>
                  </a:rPr>
                  <a:t>We observe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+mj-lt"/>
                  </a:rPr>
                  <a:t>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latin typeface="+mj-lt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400" dirty="0">
                    <a:latin typeface="+mj-lt"/>
                  </a:rPr>
                  <a:t>Want to estimate average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</a:rPr>
                  <a:t>, which satisfies: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Where: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j-lt"/>
                </a:endParaRPr>
              </a:p>
              <a:p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The identification formula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latin typeface="+mj-lt"/>
                  </a:rPr>
                  <a:t> is sensitive to variations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Any bias or error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400" dirty="0">
                    <a:latin typeface="+mj-lt"/>
                  </a:rPr>
                  <a:t> propagates to bias or error in moment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sz="2400" dirty="0">
                  <a:latin typeface="+mj-lt"/>
                </a:endParaRPr>
              </a:p>
              <a:p>
                <a:r>
                  <a:rPr lang="en-US" sz="2400" dirty="0">
                    <a:latin typeface="+mj-lt"/>
                  </a:rPr>
                  <a:t>Can we add a correction that corrects the biases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4A900-2EB9-8DF4-CB2A-BCD72568DF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5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941D-9F0C-43DF-DCDE-2E1FD73F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Formula for 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E76C6-8F1A-1593-6209-526660E38E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>
                    <a:solidFill>
                      <a:srgbClr val="C00000"/>
                    </a:solidFill>
                    <a:latin typeface="+mj-lt"/>
                  </a:rPr>
                  <a:t>Key Idea.</a:t>
                </a:r>
                <a:r>
                  <a:rPr lang="en-US" sz="2400" dirty="0">
                    <a:latin typeface="+mj-lt"/>
                  </a:rPr>
                  <a:t> Add a debiasing correction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? </a:t>
                </a:r>
              </a:p>
              <a:p>
                <a:r>
                  <a:rPr lang="en-US" sz="2400" dirty="0"/>
                  <a:t>Insensitivity: Take derivative with respect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400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in any direction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lit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If this holds then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400" dirty="0"/>
                  <a:t> is very wrong but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is correct: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eqAr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E76C6-8F1A-1593-6209-526660E38E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FC3184-B70B-7D6A-2409-A2308B207BBB}"/>
              </a:ext>
            </a:extLst>
          </p:cNvPr>
          <p:cNvSpPr/>
          <p:nvPr/>
        </p:nvSpPr>
        <p:spPr>
          <a:xfrm>
            <a:off x="7986644" y="2121864"/>
            <a:ext cx="1842496" cy="692014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28579A-F48A-4F14-BC67-6AFE45B4E80B}"/>
              </a:ext>
            </a:extLst>
          </p:cNvPr>
          <p:cNvSpPr txBox="1"/>
          <p:nvPr/>
        </p:nvSpPr>
        <p:spPr>
          <a:xfrm>
            <a:off x="7709771" y="1475533"/>
            <a:ext cx="23962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Regression residual is a proxy that g is biased</a:t>
            </a:r>
          </a:p>
        </p:txBody>
      </p:sp>
    </p:spTree>
    <p:extLst>
      <p:ext uri="{BB962C8B-B14F-4D97-AF65-F5344CB8AC3E}">
        <p14:creationId xmlns:p14="http://schemas.microsoft.com/office/powerpoint/2010/main" val="3754969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C89E0-A267-5744-7A43-15D31C0B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Propensity Weighting (IPW)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A5C827-2B40-F609-D907-E98851045F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following works: inverse propensity scoring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Sketch: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A5C827-2B40-F609-D907-E98851045F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44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5EAD6-AF2F-04D1-1977-F8C32476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Formula is Insensitive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79AEBD-DE86-D1A4-9712-96FA99A748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Take derivative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in any direction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lit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Take derivative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in any direction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79AEBD-DE86-D1A4-9712-96FA99A748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165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A4EA8-9258-4AFB-BFE0-AC918F972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Asymptotic Normality of De-biased Estimate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3EB6D-3C3D-4D35-AEDA-44E8340072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774693"/>
                <a:ext cx="10440006" cy="4826301"/>
              </a:xfrm>
            </p:spPr>
            <p:txBody>
              <a:bodyPr>
                <a:normAutofit/>
              </a:bodyPr>
              <a:lstStyle/>
              <a:p>
                <a:pPr marL="369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en-US" sz="2400" i="1" dirty="0"/>
                  <a:t>Assume</a:t>
                </a:r>
                <a:r>
                  <a:rPr lang="en-US" sz="2400" dirty="0"/>
                  <a:t> that propensities are bounded away from 0 and 1 (strict overlap)</a:t>
                </a:r>
              </a:p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en-US" sz="2400" dirty="0"/>
                  <a:t> </a:t>
                </a:r>
                <a:r>
                  <a:rPr lang="en-US" sz="2400" i="1" dirty="0"/>
                  <a:t>Assume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sz="2400" dirty="0"/>
                  <a:t> estimated on separate sample (or cross-fitting), are consistent and:</a:t>
                </a:r>
              </a:p>
              <a:p>
                <a:pPr marL="36900" indent="0">
                  <a:lnSpc>
                    <a:spcPct val="100000"/>
                  </a:lnSpc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Aft>
                    <a:spcPts val="1800"/>
                  </a:spcAft>
                </a:pPr>
                <a:r>
                  <a:rPr lang="en-US" sz="2400" i="1" dirty="0"/>
                  <a:t>Assume</a:t>
                </a:r>
                <a:r>
                  <a:rPr lang="en-US" sz="2400" dirty="0"/>
                  <a:t> random variables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400" dirty="0"/>
                  <a:t> have bounded fourth moments</a:t>
                </a:r>
              </a:p>
              <a:p>
                <a:pPr>
                  <a:lnSpc>
                    <a:spcPct val="100000"/>
                  </a:lnSpc>
                  <a:spcAft>
                    <a:spcPts val="1800"/>
                  </a:spcAft>
                </a:pPr>
                <a:r>
                  <a:rPr lang="en-US" sz="2400" dirty="0"/>
                  <a:t>Then:</a:t>
                </a:r>
              </a:p>
              <a:p>
                <a:pPr marL="369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𝑉𝑎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36900" indent="0">
                  <a:lnSpc>
                    <a:spcPct val="100000"/>
                  </a:lnSpc>
                  <a:buNone/>
                </a:pPr>
                <a:endParaRPr lang="en-US" sz="2400" dirty="0"/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3EB6D-3C3D-4D35-AEDA-44E8340072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774693"/>
                <a:ext cx="10440006" cy="4826301"/>
              </a:xfrm>
              <a:blipFill>
                <a:blip r:embed="rId2"/>
                <a:stretch>
                  <a:fillRect l="-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254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65" y="81492"/>
            <a:ext cx="10515600" cy="1325563"/>
          </a:xfrm>
        </p:spPr>
        <p:txBody>
          <a:bodyPr/>
          <a:lstStyle/>
          <a:p>
            <a:r>
              <a:rPr lang="en-US" dirty="0"/>
              <a:t>Python Pseudocode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410629" y="1288457"/>
            <a:ext cx="11523138" cy="51398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KFold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n_splits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nfolds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shuffle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y.shape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y.shape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we will fit a model E[Y| D, X] by fitting a separate model for D==0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and a separate model for D==1.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.split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(X, y):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train a model on training data that received zero and predict on all test data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modely.fit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][D[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y[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][D[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]).predict(X[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train a model on training data that received one and predict on all test data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modely.fit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][D[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y[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][D[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]).predict(X[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prediction for observed treatment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D) +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D</a:t>
            </a: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propensity scores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modeld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X, D,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predict_proba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n_jobs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)[:,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np.clip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trimming,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trimming)</a:t>
            </a: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doubly robust quantity for every sample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(y -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(D/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D)/(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np.var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X.shape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y -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D -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drhat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921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B34B-183C-7C2D-C82E-76377709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Treatments under Partial Linearity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1AFAA-72F5-AB6C-43CE-08ABF327C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58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Partially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Relevant in many applications: dose-response curve in healthcare, effect of price on demand, return-on-investment</a:t>
                </a:r>
              </a:p>
              <a:p>
                <a:r>
                  <a:rPr lang="en-US" sz="2400" dirty="0"/>
                  <a:t>Assume conditional exogeneity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Assume partially linear response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b="0" dirty="0"/>
                  <a:t>Parameter of interest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is constant marginal effect of treatment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54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F8E5-C913-D80F-F41F-BCBF242E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of FWL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F187E-B8E4-5400-FF49-EC4982536B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Let’s define a slight variant of </a:t>
                </a:r>
                <a:r>
                  <a:rPr lang="en-US" dirty="0" err="1"/>
                  <a:t>residualization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Generalization of FWL theorem to partially linear models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acc>
                            <m:accPr>
                              <m:chr m:val="̃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Let’s consider the residual outcome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F187E-B8E4-5400-FF49-EC4982536B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356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Method: Double 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1"/>
                <a:ext cx="7650877" cy="2475230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solidFill>
                      <a:srgbClr val="FFC000"/>
                    </a:solidFill>
                  </a:rPr>
                  <a:t>Double ML.</a:t>
                </a:r>
                <a:r>
                  <a:rPr lang="en-US" sz="2000" dirty="0"/>
                  <a:t> Split samples in half</a:t>
                </a:r>
              </a:p>
              <a:p>
                <a:pPr lvl="1"/>
                <a:r>
                  <a:rPr lang="en-US" sz="1800" dirty="0"/>
                  <a:t>Regress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Regress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:endParaRPr lang="en-US" sz="1800" dirty="0"/>
              </a:p>
              <a:p>
                <a:pPr lvl="1"/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1"/>
                <a:ext cx="7650877" cy="2475230"/>
              </a:xfrm>
              <a:blipFill>
                <a:blip r:embed="rId2"/>
                <a:stretch>
                  <a:fillRect l="-717" t="-2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02E1367-03E9-4CCE-9FB5-5EB6FF017E1A}"/>
                  </a:ext>
                </a:extLst>
              </p:cNvPr>
              <p:cNvSpPr/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02E1367-03E9-4CCE-9FB5-5EB6FF017E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8AFD1F3-E346-4120-97E3-40014FED964F}"/>
                  </a:ext>
                </a:extLst>
              </p:cNvPr>
              <p:cNvSpPr/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8AFD1F3-E346-4120-97E3-40014FED9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920BC4-0707-44FA-834D-8960170A8EB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9082694" y="4436523"/>
            <a:ext cx="157229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CE6115-2C2A-42FF-B3B2-EC593F7AD0CF}"/>
                  </a:ext>
                </a:extLst>
              </p:cNvPr>
              <p:cNvSpPr txBox="1"/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CE6115-2C2A-42FF-B3B2-EC593F7AD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DAE61A1-8DEB-431E-832A-F8622A08327B}"/>
                  </a:ext>
                </a:extLst>
              </p:cNvPr>
              <p:cNvSpPr/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𝑫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DAE61A1-8DEB-431E-832A-F8622A0832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C18802-AE6B-47E8-9378-BD1A9CE141A4}"/>
              </a:ext>
            </a:extLst>
          </p:cNvPr>
          <p:cNvCxnSpPr>
            <a:cxnSpLocks/>
            <a:stCxn id="5" idx="7"/>
            <a:endCxn id="13" idx="3"/>
          </p:cNvCxnSpPr>
          <p:nvPr/>
        </p:nvCxnSpPr>
        <p:spPr>
          <a:xfrm flipV="1">
            <a:off x="8974279" y="3500306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ECDB01-8B9D-42C3-AB85-7264617F899C}"/>
              </a:ext>
            </a:extLst>
          </p:cNvPr>
          <p:cNvCxnSpPr>
            <a:cxnSpLocks/>
            <a:stCxn id="13" idx="5"/>
            <a:endCxn id="7" idx="1"/>
          </p:cNvCxnSpPr>
          <p:nvPr/>
        </p:nvCxnSpPr>
        <p:spPr>
          <a:xfrm>
            <a:off x="10219242" y="3500306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CD7AE59-2FA0-46DD-BFBB-FE00168FB696}"/>
                  </a:ext>
                </a:extLst>
              </p:cNvPr>
              <p:cNvSpPr txBox="1"/>
              <p:nvPr/>
            </p:nvSpPr>
            <p:spPr>
              <a:xfrm>
                <a:off x="10418746" y="3519921"/>
                <a:ext cx="380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CD7AE59-2FA0-46DD-BFBB-FE00168FB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746" y="3519921"/>
                <a:ext cx="38055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FA4E88-D6B4-44DF-A52A-92682E1F9E9A}"/>
                  </a:ext>
                </a:extLst>
              </p:cNvPr>
              <p:cNvSpPr txBox="1"/>
              <p:nvPr/>
            </p:nvSpPr>
            <p:spPr>
              <a:xfrm>
                <a:off x="9428322" y="2505219"/>
                <a:ext cx="26139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FA4E88-D6B4-44DF-A52A-92682E1F9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322" y="2505219"/>
                <a:ext cx="2613967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A9B8C1-4234-49FE-8546-B3AECDA4C0BF}"/>
                  </a:ext>
                </a:extLst>
              </p:cNvPr>
              <p:cNvSpPr txBox="1"/>
              <p:nvPr/>
            </p:nvSpPr>
            <p:spPr>
              <a:xfrm>
                <a:off x="9519726" y="4879112"/>
                <a:ext cx="27763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A9B8C1-4234-49FE-8546-B3AECDA4C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726" y="4879112"/>
                <a:ext cx="2776386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02902A1-94E9-482D-A848-716AFAAF1B9D}"/>
              </a:ext>
            </a:extLst>
          </p:cNvPr>
          <p:cNvSpPr/>
          <p:nvPr/>
        </p:nvSpPr>
        <p:spPr>
          <a:xfrm>
            <a:off x="8184748" y="4043680"/>
            <a:ext cx="3336692" cy="835432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0ED4B8E-0B5E-406C-96FD-3CB1A95BC0BF}"/>
              </a:ext>
            </a:extLst>
          </p:cNvPr>
          <p:cNvSpPr/>
          <p:nvPr/>
        </p:nvSpPr>
        <p:spPr>
          <a:xfrm rot="18946981">
            <a:off x="7909828" y="3351996"/>
            <a:ext cx="3006951" cy="835432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68B88F7-1A89-42E6-BA87-B1DD7ACFFA86}"/>
                  </a:ext>
                </a:extLst>
              </p:cNvPr>
              <p:cNvSpPr txBox="1"/>
              <p:nvPr/>
            </p:nvSpPr>
            <p:spPr>
              <a:xfrm>
                <a:off x="11532171" y="4236467"/>
                <a:ext cx="31540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h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68B88F7-1A89-42E6-BA87-B1DD7ACFF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2171" y="4236467"/>
                <a:ext cx="315409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E163B60-9376-4278-9634-8D790F457C9A}"/>
                  </a:ext>
                </a:extLst>
              </p:cNvPr>
              <p:cNvSpPr txBox="1"/>
              <p:nvPr/>
            </p:nvSpPr>
            <p:spPr>
              <a:xfrm>
                <a:off x="8817447" y="3042888"/>
                <a:ext cx="31540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E163B60-9376-4278-9634-8D790F457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447" y="3042888"/>
                <a:ext cx="315409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707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538791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Method: Double 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7746282" cy="4310803"/>
              </a:xfrm>
            </p:spPr>
            <p:txBody>
              <a:bodyPr>
                <a:noAutofit/>
              </a:bodyPr>
              <a:lstStyle/>
              <a:p>
                <a:r>
                  <a:rPr lang="en-US" sz="2000" b="1" dirty="0">
                    <a:solidFill>
                      <a:srgbClr val="FFC000"/>
                    </a:solidFill>
                  </a:rPr>
                  <a:t>Double ML.</a:t>
                </a:r>
                <a:r>
                  <a:rPr lang="en-US" sz="2000" dirty="0"/>
                  <a:t> Split samples in half</a:t>
                </a:r>
              </a:p>
              <a:p>
                <a:pPr lvl="1"/>
                <a:r>
                  <a:rPr lang="en-US" sz="1800" dirty="0"/>
                  <a:t>Regress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Regress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Construct residuals on other half,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Run OLS on residuals: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∼</m:t>
                    </m:r>
                    <m:acc>
                      <m:accPr>
                        <m:chr m:val="̃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sz="1800" dirty="0"/>
                  <a:t> to get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sz="1800" dirty="0"/>
              </a:p>
              <a:p>
                <a:pPr lvl="1"/>
                <a:endParaRPr lang="en-US" sz="1800" dirty="0"/>
              </a:p>
              <a:p>
                <a:r>
                  <a:rPr lang="en-US" sz="2000" dirty="0"/>
                  <a:t>OLS equivalent to solving moment condition: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̃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Orthogonal Moment condition: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7746282" cy="4310803"/>
              </a:xfrm>
              <a:blipFill>
                <a:blip r:embed="rId2"/>
                <a:stretch>
                  <a:fillRect l="-708" t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02E1367-03E9-4CCE-9FB5-5EB6FF017E1A}"/>
                  </a:ext>
                </a:extLst>
              </p:cNvPr>
              <p:cNvSpPr/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02E1367-03E9-4CCE-9FB5-5EB6FF017E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hord 6">
                <a:extLst>
                  <a:ext uri="{FF2B5EF4-FFF2-40B4-BE49-F238E27FC236}">
                    <a16:creationId xmlns:a16="http://schemas.microsoft.com/office/drawing/2014/main" id="{A8AFD1F3-E346-4120-97E3-40014FED964F}"/>
                  </a:ext>
                </a:extLst>
              </p:cNvPr>
              <p:cNvSpPr/>
              <p:nvPr/>
            </p:nvSpPr>
            <p:spPr>
              <a:xfrm>
                <a:off x="10641859" y="4119347"/>
                <a:ext cx="740301" cy="728573"/>
              </a:xfrm>
              <a:prstGeom prst="chord">
                <a:avLst>
                  <a:gd name="adj1" fmla="val 12915571"/>
                  <a:gd name="adj2" fmla="val 8411327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Chord 6">
                <a:extLst>
                  <a:ext uri="{FF2B5EF4-FFF2-40B4-BE49-F238E27FC236}">
                    <a16:creationId xmlns:a16="http://schemas.microsoft.com/office/drawing/2014/main" id="{A8AFD1F3-E346-4120-97E3-40014FED9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859" y="4119347"/>
                <a:ext cx="740301" cy="728573"/>
              </a:xfrm>
              <a:prstGeom prst="chord">
                <a:avLst>
                  <a:gd name="adj1" fmla="val 12915571"/>
                  <a:gd name="adj2" fmla="val 841132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920BC4-0707-44FA-834D-8960170A8EB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9082694" y="4436523"/>
            <a:ext cx="1572297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7DAE61A1-8DEB-431E-832A-F8622A08327B}"/>
                  </a:ext>
                </a:extLst>
              </p:cNvPr>
              <p:cNvSpPr/>
              <p:nvPr/>
            </p:nvSpPr>
            <p:spPr>
              <a:xfrm>
                <a:off x="9587356" y="2878430"/>
                <a:ext cx="740301" cy="728573"/>
              </a:xfrm>
              <a:prstGeom prst="chord">
                <a:avLst>
                  <a:gd name="adj1" fmla="val 11682918"/>
                  <a:gd name="adj2" fmla="val 465373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𝑫</m:t>
                          </m:r>
                        </m:e>
                      </m:acc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7DAE61A1-8DEB-431E-832A-F8622A0832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356" y="2878430"/>
                <a:ext cx="740301" cy="728573"/>
              </a:xfrm>
              <a:prstGeom prst="chord">
                <a:avLst>
                  <a:gd name="adj1" fmla="val 11682918"/>
                  <a:gd name="adj2" fmla="val 4653734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C18802-AE6B-47E8-9378-BD1A9CE141A4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8974279" y="3500306"/>
            <a:ext cx="721492" cy="67862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ECDB01-8B9D-42C3-AB85-7264617F899C}"/>
              </a:ext>
            </a:extLst>
          </p:cNvPr>
          <p:cNvCxnSpPr>
            <a:cxnSpLocks/>
          </p:cNvCxnSpPr>
          <p:nvPr/>
        </p:nvCxnSpPr>
        <p:spPr>
          <a:xfrm>
            <a:off x="10219242" y="3500306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CD7AE59-2FA0-46DD-BFBB-FE00168FB696}"/>
                  </a:ext>
                </a:extLst>
              </p:cNvPr>
              <p:cNvSpPr txBox="1"/>
              <p:nvPr/>
            </p:nvSpPr>
            <p:spPr>
              <a:xfrm>
                <a:off x="10418746" y="3519921"/>
                <a:ext cx="380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CD7AE59-2FA0-46DD-BFBB-FE00168FB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746" y="3519921"/>
                <a:ext cx="38055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FA4E88-D6B4-44DF-A52A-92682E1F9E9A}"/>
                  </a:ext>
                </a:extLst>
              </p:cNvPr>
              <p:cNvSpPr txBox="1"/>
              <p:nvPr/>
            </p:nvSpPr>
            <p:spPr>
              <a:xfrm>
                <a:off x="9428322" y="2505219"/>
                <a:ext cx="2613967" cy="3761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FA4E88-D6B4-44DF-A52A-92682E1F9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322" y="2505219"/>
                <a:ext cx="2613967" cy="376193"/>
              </a:xfrm>
              <a:prstGeom prst="rect">
                <a:avLst/>
              </a:prstGeom>
              <a:blipFill>
                <a:blip r:embed="rId8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A9B8C1-4234-49FE-8546-B3AECDA4C0BF}"/>
                  </a:ext>
                </a:extLst>
              </p:cNvPr>
              <p:cNvSpPr txBox="1"/>
              <p:nvPr/>
            </p:nvSpPr>
            <p:spPr>
              <a:xfrm>
                <a:off x="9990667" y="4879112"/>
                <a:ext cx="2305445" cy="3761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A9B8C1-4234-49FE-8546-B3AECDA4C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0667" y="4879112"/>
                <a:ext cx="2305445" cy="376193"/>
              </a:xfrm>
              <a:prstGeom prst="rect">
                <a:avLst/>
              </a:prstGeom>
              <a:blipFill>
                <a:blip r:embed="rId9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88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54CF1-A65D-6367-59DD-0C11D90BC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CC23-2725-39E0-134C-4F4C2654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Theory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488B5-CB00-CF82-53F4-8BD92A21E5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560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1FBF-895F-4333-9B16-242DE05E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Semi-Parametric Moment Restrictions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14D27-5CD3-4063-9067-F6EF92D7B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353761" cy="371474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Observe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i.i.d.</a:t>
                </a:r>
                <a:r>
                  <a:rPr lang="en-US" dirty="0"/>
                  <a:t> from data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satisfies vector of moment restrictions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  <a:p>
                <a:endParaRPr lang="en-US" b="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finite dimensional target parameter of interest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potentially infinite dimensional parameter we don’t care (nuisance)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un-known and needs to be estimated from data</a:t>
                </a:r>
              </a:p>
              <a:p>
                <a:r>
                  <a:rPr lang="en-US" dirty="0"/>
                  <a:t>Examples: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14D27-5CD3-4063-9067-F6EF92D7B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353761" cy="3714749"/>
              </a:xfrm>
              <a:blipFill>
                <a:blip r:embed="rId2"/>
                <a:stretch>
                  <a:fillRect l="-530" t="-3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2938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753948" cy="1325563"/>
          </a:xfrm>
        </p:spPr>
        <p:txBody>
          <a:bodyPr/>
          <a:lstStyle/>
          <a:p>
            <a:r>
              <a:rPr lang="en-US" dirty="0"/>
              <a:t>Natural Estimation Algorithm (sample-splitting)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Split the data in half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dirty="0"/>
                  <a:t>On first half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,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  <a:p>
                <a:r>
                  <a:rPr lang="en-US" sz="2800" dirty="0"/>
                  <a:t>On second half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is solution </a:t>
                </a:r>
                <a:r>
                  <a:rPr lang="en-US" sz="2800" dirty="0" err="1"/>
                  <a:t>w.r.t.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of</a:t>
                </a:r>
                <a:r>
                  <a:rPr lang="en-US" sz="2800" dirty="0"/>
                  <a:t> empirical plug-in moment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  <a:blipFill>
                <a:blip r:embed="rId2"/>
                <a:stretch>
                  <a:fillRect l="-1190" t="-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1394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1FBF-895F-4333-9B16-242DE05E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Neyman</a:t>
            </a:r>
            <a:r>
              <a:rPr lang="en-US" dirty="0"/>
              <a:t> Orthogonality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14D27-5CD3-4063-9067-F6EF92D7B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353761" cy="3714749"/>
              </a:xfrm>
            </p:spPr>
            <p:txBody>
              <a:bodyPr>
                <a:normAutofit/>
              </a:bodyPr>
              <a:lstStyle/>
              <a:p>
                <a:pPr marL="3690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sz="2800" dirty="0"/>
                  <a:t>Moment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sz="2800" dirty="0"/>
                  <a:t> is </a:t>
                </a:r>
                <a:r>
                  <a:rPr lang="en-US" sz="2800" dirty="0" err="1">
                    <a:solidFill>
                      <a:srgbClr val="C00000"/>
                    </a:solidFill>
                  </a:rPr>
                  <a:t>Neyman</a:t>
                </a:r>
                <a:r>
                  <a:rPr lang="en-US" sz="2800" dirty="0">
                    <a:solidFill>
                      <a:srgbClr val="C00000"/>
                    </a:solidFill>
                  </a:rPr>
                  <a:t> orthogonal</a:t>
                </a:r>
                <a:r>
                  <a:rPr lang="en-US" sz="2800" dirty="0"/>
                  <a:t> if for any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d>
                            <m:dPr>
                              <m:begChr m:val=""/>
                              <m:endChr m:val="|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/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14D27-5CD3-4063-9067-F6EF92D7B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353761" cy="3714749"/>
              </a:xfrm>
              <a:blipFill>
                <a:blip r:embed="rId2"/>
                <a:stretch>
                  <a:fillRect l="-1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451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4D0-4013-B738-E062-BFF4029A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Main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If moment is </a:t>
                </a:r>
                <a:r>
                  <a:rPr lang="en-US" sz="2200" dirty="0" err="1"/>
                  <a:t>Neyman</a:t>
                </a:r>
                <a:r>
                  <a:rPr lang="en-US" sz="2200" dirty="0"/>
                  <a:t> orthogonal and RMSE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20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−1/4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200" b="0" i="1" dirty="0"/>
                  <a:t>, </a:t>
                </a:r>
                <a:r>
                  <a:rPr lang="en-US" sz="2200" dirty="0"/>
                  <a:t>plus regularity conditions</a:t>
                </a:r>
                <a:endParaRPr lang="en-US" sz="2200" b="0" i="1" dirty="0"/>
              </a:p>
              <a:p>
                <a:pPr marL="36900" indent="0">
                  <a:buNone/>
                </a:pPr>
                <a:endParaRPr lang="en-US" sz="2200" b="0" i="1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200" b="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200" b="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2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>
                              <a:latin typeface="Cambria Math" panose="02040503050406030204" pitchFamily="18" charset="0"/>
                            </a:rPr>
                            <m:t>0,</m:t>
                          </m:r>
                          <m:sSubSup>
                            <m:sSub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Σ</m:t>
                          </m:r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200" b="0" i="0" smtClean="0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e>
                                    <m:sub>
                                      <m:r>
                                        <a:rPr lang="en-US" sz="2200" b="0" i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220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200" dirty="0"/>
              </a:p>
              <a:p>
                <a:pPr marL="36900" indent="0">
                  <a:buNone/>
                </a:pPr>
                <a:endParaRPr lang="en-US" sz="2200" b="0" i="1" dirty="0"/>
              </a:p>
              <a:p>
                <a:pPr marL="0" indent="0">
                  <a:buNone/>
                </a:pPr>
                <a:r>
                  <a:rPr lang="en-US" sz="2200" dirty="0"/>
                  <a:t>w</a:t>
                </a:r>
                <a:r>
                  <a:rPr lang="en-US" sz="2200" b="0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200" b="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sz="22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2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200" b="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200" b="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2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200" b="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200" b="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d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2363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B34B-183C-7C2D-C82E-76377709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Variants of </a:t>
            </a:r>
            <a:br>
              <a:rPr lang="en-US" dirty="0"/>
            </a:br>
            <a:r>
              <a:rPr lang="en-US" dirty="0"/>
              <a:t>Sample-Splitting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1AFAA-72F5-AB6C-43CE-08ABF327C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Cross-fitting and semi-cross-fitting</a:t>
            </a:r>
          </a:p>
        </p:txBody>
      </p:sp>
    </p:spTree>
    <p:extLst>
      <p:ext uri="{BB962C8B-B14F-4D97-AF65-F5344CB8AC3E}">
        <p14:creationId xmlns:p14="http://schemas.microsoft.com/office/powerpoint/2010/main" val="21912951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F9E2-2557-9ED9-BC4B-248F7B9E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E95554-C38B-2081-E6FF-1CD453E001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Sample splitting is statistically lossy</a:t>
                </a:r>
              </a:p>
              <a:p>
                <a:endParaRPr lang="en-US" dirty="0"/>
              </a:p>
              <a:p>
                <a:r>
                  <a:rPr lang="en-US" dirty="0"/>
                  <a:t>Only half of the data are used for the final parameter estimation</a:t>
                </a:r>
              </a:p>
              <a:p>
                <a:r>
                  <a:rPr lang="en-US" dirty="0"/>
                  <a:t>Can we utilize all the data?</a:t>
                </a:r>
              </a:p>
              <a:p>
                <a:endParaRPr lang="en-US" dirty="0"/>
              </a:p>
              <a:p>
                <a:r>
                  <a:rPr lang="en-US" i="1" dirty="0"/>
                  <a:t>Cross-fitting:</a:t>
                </a:r>
                <a:r>
                  <a:rPr lang="en-US" dirty="0"/>
                  <a:t> analogous to cross-validation</a:t>
                </a:r>
              </a:p>
              <a:p>
                <a:r>
                  <a:rPr lang="en-US" dirty="0"/>
                  <a:t>Use the second half to train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and predict on first half</a:t>
                </a:r>
              </a:p>
              <a:p>
                <a:r>
                  <a:rPr lang="en-US" dirty="0"/>
                  <a:t>Then calculate parameter using all the data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E95554-C38B-2081-E6FF-1CD453E001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49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Cross-fitting Estimation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800" dirty="0"/>
                  <a:t>Split the data in half</a:t>
                </a:r>
              </a:p>
              <a:p>
                <a:r>
                  <a:rPr lang="en-US" sz="2800" dirty="0"/>
                  <a:t>On first half,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second half</a:t>
                </a:r>
              </a:p>
              <a:p>
                <a:r>
                  <a:rPr lang="en-US" dirty="0"/>
                  <a:t>On second half,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first half </a:t>
                </a:r>
              </a:p>
              <a:p>
                <a:r>
                  <a:rPr lang="en-US" sz="2800" dirty="0"/>
                  <a:t>On all data,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to empirical plug-in moment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In practice do this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800" dirty="0"/>
                  <a:t> folds: for each fold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train on all other folds and predict on fold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  <a:blipFill>
                <a:blip r:embed="rId2"/>
                <a:stretch>
                  <a:fillRect l="-1020" t="-3777" b="-2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66546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F727E69-0185-135C-B1EA-94A1225E4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138" y="4249222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Algorithm (Draft 3) Gone Right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515599" cy="25853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dml2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orthogonal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dml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with sample-splitting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38AC52-62DC-946B-C60E-4CA915B65EA3}"/>
              </a:ext>
            </a:extLst>
          </p:cNvPr>
          <p:cNvCxnSpPr/>
          <p:nvPr/>
        </p:nvCxnSpPr>
        <p:spPr>
          <a:xfrm flipV="1">
            <a:off x="5640018" y="4456790"/>
            <a:ext cx="0" cy="2114093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15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5DFA-171F-2782-EFF9-C62805C8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Last 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024F5-24D3-4B92-FD14-E3896B08F5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874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Algorithm (Draft 3) Gone Right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515599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econml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dml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LinearDML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dml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LinearDML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(y, D,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=X).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effect_inference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8F2A99A-358B-3ECD-7E07-541648D6F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138" y="4249222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FA48AE-D88E-A5B2-6E62-C5CB85BAAD82}"/>
              </a:ext>
            </a:extLst>
          </p:cNvPr>
          <p:cNvCxnSpPr>
            <a:cxnSpLocks/>
          </p:cNvCxnSpPr>
          <p:nvPr/>
        </p:nvCxnSpPr>
        <p:spPr>
          <a:xfrm flipV="1">
            <a:off x="5640018" y="4456790"/>
            <a:ext cx="0" cy="2114093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6651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1FEC-81E3-BF45-5439-C80A3C73B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and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05667-1CAF-4895-ABB3-FD1D65CFB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choose among many models or perform stacking, we can just use a stacked or </a:t>
            </a:r>
            <a:r>
              <a:rPr lang="en-US" dirty="0" err="1"/>
              <a:t>automl</a:t>
            </a:r>
            <a:r>
              <a:rPr lang="en-US" dirty="0"/>
              <a:t> model in place of each ML model</a:t>
            </a:r>
          </a:p>
        </p:txBody>
      </p:sp>
    </p:spTree>
    <p:extLst>
      <p:ext uri="{BB962C8B-B14F-4D97-AF65-F5344CB8AC3E}">
        <p14:creationId xmlns:p14="http://schemas.microsoft.com/office/powerpoint/2010/main" val="7108387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ML Models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515599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dml2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orthogonal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dml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with sample-splitting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StackingRegressor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[rf,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nnet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gbf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, lasso]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StackingRegressor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[rf,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nnet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gbf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, lasso]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6318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AutoML</a:t>
            </a:r>
            <a:r>
              <a:rPr lang="en-US" dirty="0"/>
              <a:t> Models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515599" cy="31393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flaml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import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AutoML</a:t>
            </a: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dml2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orthogonal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dml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with sample-splitting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AutoML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AutoML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0261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1FEC-81E3-BF45-5439-C80A3C73B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and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05667-1CAF-4895-ABB3-FD1D65CFB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choose among many models or perform stacking, we can just use a stacked or </a:t>
            </a:r>
            <a:r>
              <a:rPr lang="en-US" dirty="0" err="1"/>
              <a:t>automl</a:t>
            </a:r>
            <a:r>
              <a:rPr lang="en-US" dirty="0"/>
              <a:t> model in place of each ML model</a:t>
            </a:r>
          </a:p>
          <a:p>
            <a:r>
              <a:rPr lang="en-US" dirty="0"/>
              <a:t>Model selection or stacking done many times within each training fold</a:t>
            </a:r>
          </a:p>
          <a:p>
            <a:r>
              <a:rPr lang="en-US" dirty="0"/>
              <a:t>Computationally expensive and statistically lossy</a:t>
            </a:r>
          </a:p>
          <a:p>
            <a:endParaRPr lang="en-US" dirty="0"/>
          </a:p>
          <a:p>
            <a:r>
              <a:rPr lang="en-US" dirty="0"/>
              <a:t>Can we use all the data to at least select among models?</a:t>
            </a:r>
          </a:p>
        </p:txBody>
      </p:sp>
    </p:spTree>
    <p:extLst>
      <p:ext uri="{BB962C8B-B14F-4D97-AF65-F5344CB8AC3E}">
        <p14:creationId xmlns:p14="http://schemas.microsoft.com/office/powerpoint/2010/main" val="33923265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Semi-Cross-fitting Estimation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Split the data in half </a:t>
                </a:r>
                <a:r>
                  <a:rPr lang="en-US" sz="2800" i="1" dirty="0"/>
                  <a:t>(in practice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i="1" dirty="0"/>
                  <a:t> folds)</a:t>
                </a:r>
              </a:p>
              <a:p>
                <a:r>
                  <a:rPr lang="en-US" sz="2800" dirty="0"/>
                  <a:t>On first half,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8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second half</a:t>
                </a:r>
              </a:p>
              <a:p>
                <a:r>
                  <a:rPr lang="en-US" dirty="0"/>
                  <a:t>On second half, estimate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8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first half </a:t>
                </a:r>
              </a:p>
              <a:p>
                <a:r>
                  <a:rPr lang="en-US" dirty="0"/>
                  <a:t>Choose the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ℓ∈{1,…,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/>
                  <a:t> that optimizes out-of-sample RMSE</a:t>
                </a:r>
              </a:p>
              <a:p>
                <a:r>
                  <a:rPr lang="en-US" sz="2800" dirty="0"/>
                  <a:t>On all data,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to empirical plug-in moment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(ℓ)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  <a:blipFill>
                <a:blip r:embed="rId2"/>
                <a:stretch>
                  <a:fillRect l="-1020" t="-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6259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</a:t>
            </a:r>
            <a:r>
              <a:rPr lang="en-US" dirty="0" err="1"/>
              <a:t>Crossfitting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515599" cy="4524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dml2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orthogonal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dml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with semi-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crossfitting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cross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predict with many models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[rf,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gbf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lasso]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[rf,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gbf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lasso]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select models with best out of fold performance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np.argmin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np.argmin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go with their corresponding residuals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8744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FA99C-4E05-E191-768F-9784E0CE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</a:t>
            </a:r>
            <a:r>
              <a:rPr lang="en-US" dirty="0" err="1"/>
              <a:t>Crossfitting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145B4-158F-D3C1-A688-5346027750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the number of models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small, then “spillover” is ok and approach still works. For practical purposes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should be thought as constant.</a:t>
                </a:r>
              </a:p>
              <a:p>
                <a:r>
                  <a:rPr lang="en-US" dirty="0"/>
                  <a:t>Under further regularity, provably asymptotic normality holds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e>
                          </m:func>
                        </m:e>
                      </m:ra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145B4-158F-D3C1-A688-534602775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3560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Semi-Cross-fitting with Stacking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800" dirty="0"/>
                  <a:t>Split the data in half </a:t>
                </a:r>
                <a:r>
                  <a:rPr lang="en-US" sz="2800" i="1" dirty="0"/>
                  <a:t>(in practice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i="1" dirty="0"/>
                  <a:t> folds)</a:t>
                </a:r>
              </a:p>
              <a:p>
                <a:r>
                  <a:rPr lang="en-US" sz="2800" dirty="0"/>
                  <a:t>On first half,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8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second half</a:t>
                </a:r>
              </a:p>
              <a:p>
                <a:r>
                  <a:rPr lang="en-US" dirty="0"/>
                  <a:t>On second half, estimate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8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first half </a:t>
                </a:r>
              </a:p>
              <a:p>
                <a:r>
                  <a:rPr lang="en-US" dirty="0"/>
                  <a:t>Construct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800" dirty="0"/>
                  <a:t> on the models using all the data (stacking)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On all data,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to empirical plug-in moment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(ℓ)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  <a:blipFill>
                <a:blip r:embed="rId2"/>
                <a:stretch>
                  <a:fillRect l="-907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0746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</a:t>
            </a:r>
            <a:r>
              <a:rPr lang="en-US" dirty="0" err="1"/>
              <a:t>Crossfitting</a:t>
            </a:r>
            <a:r>
              <a:rPr lang="en-US" dirty="0"/>
              <a:t> with Stacking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515599" cy="42473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dml2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orthogonal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dml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with semi-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crossfitting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and stacking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cross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predict with many models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[rf,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gbf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lasso]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ypreds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]).T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[rf,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gbf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lasso]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Dpreds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]).T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calculate stacked residuals by finding optimal coefficients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and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weigthing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out-of-sample predictions by these coefficients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LinearRegression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().fit(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ypreds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).predict(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ypreds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LinearRegression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().fit(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Dpreds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).predict(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Dpreds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go with the stacked residuals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493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28E-8DD3-48A0-B586-E5AAF17D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 Pipeline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945626-3AFC-4798-A9BE-2CCC7A58D300}"/>
              </a:ext>
            </a:extLst>
          </p:cNvPr>
          <p:cNvGraphicFramePr/>
          <p:nvPr/>
        </p:nvGraphicFramePr>
        <p:xfrm>
          <a:off x="1614815" y="989806"/>
          <a:ext cx="9874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E07525-847A-3B9E-7E71-EB786FD5DF2E}"/>
              </a:ext>
            </a:extLst>
          </p:cNvPr>
          <p:cNvSpPr txBox="1"/>
          <p:nvPr/>
        </p:nvSpPr>
        <p:spPr>
          <a:xfrm>
            <a:off x="14813" y="1934922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Theory</a:t>
            </a:r>
            <a:endParaRPr lang="en-US" sz="1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A0DD0-02EC-B6BB-E872-9C33E9AE95A0}"/>
              </a:ext>
            </a:extLst>
          </p:cNvPr>
          <p:cNvSpPr txBox="1"/>
          <p:nvPr/>
        </p:nvSpPr>
        <p:spPr>
          <a:xfrm>
            <a:off x="14813" y="5347363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Practice</a:t>
            </a:r>
            <a:endParaRPr lang="en-US" sz="1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D8588-CEAD-1B3D-70CB-DBB4EFA970D4}"/>
              </a:ext>
            </a:extLst>
          </p:cNvPr>
          <p:cNvSpPr txBox="1"/>
          <p:nvPr/>
        </p:nvSpPr>
        <p:spPr>
          <a:xfrm>
            <a:off x="2233723" y="1949609"/>
            <a:ext cx="2087034" cy="73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840E3-D55F-2AAE-AFA6-62DF8422871D}"/>
              </a:ext>
            </a:extLst>
          </p:cNvPr>
          <p:cNvSpPr txBox="1"/>
          <p:nvPr/>
        </p:nvSpPr>
        <p:spPr>
          <a:xfrm>
            <a:off x="1409840" y="1715558"/>
            <a:ext cx="1480941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DAGs/ASEMs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939CE3-4DC5-CD8F-7581-62157C5C5375}"/>
              </a:ext>
            </a:extLst>
          </p:cNvPr>
          <p:cNvGrpSpPr/>
          <p:nvPr/>
        </p:nvGrpSpPr>
        <p:grpSpPr>
          <a:xfrm>
            <a:off x="2773923" y="2011930"/>
            <a:ext cx="959671" cy="606877"/>
            <a:chOff x="8312539" y="881054"/>
            <a:chExt cx="3039767" cy="1969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/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𝒁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/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007C31-5D9B-7424-1598-E54D97818CBF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9052840" y="2439147"/>
              <a:ext cx="15722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/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C9225B-A47C-E4BF-9BF2-B5F3B50F29E8}"/>
                </a:ext>
              </a:extLst>
            </p:cNvPr>
            <p:cNvCxnSpPr>
              <a:cxnSpLocks/>
              <a:stCxn id="31" idx="5"/>
              <a:endCxn id="29" idx="1"/>
            </p:cNvCxnSpPr>
            <p:nvPr/>
          </p:nvCxnSpPr>
          <p:spPr>
            <a:xfrm>
              <a:off x="10189388" y="1502930"/>
              <a:ext cx="531032" cy="7257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3733B5-754B-4137-130B-FEBA5E69CCB1}"/>
                </a:ext>
              </a:extLst>
            </p:cNvPr>
            <p:cNvCxnSpPr>
              <a:stCxn id="28" idx="7"/>
              <a:endCxn id="31" idx="3"/>
            </p:cNvCxnSpPr>
            <p:nvPr/>
          </p:nvCxnSpPr>
          <p:spPr>
            <a:xfrm flipV="1">
              <a:off x="8944425" y="1502930"/>
              <a:ext cx="721492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8AB20-D040-D5F9-1654-CF3C0CCACB85}"/>
              </a:ext>
            </a:extLst>
          </p:cNvPr>
          <p:cNvGrpSpPr/>
          <p:nvPr/>
        </p:nvGrpSpPr>
        <p:grpSpPr>
          <a:xfrm>
            <a:off x="4369751" y="2171564"/>
            <a:ext cx="260826" cy="305117"/>
            <a:chOff x="3079750" y="2556774"/>
            <a:chExt cx="260826" cy="30511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48D9BDE4-4620-AE96-A077-D49662799F7E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3F41D39-BDF2-74D7-538D-30DFDE526B2C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/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/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/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Construct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600" b="0" dirty="0">
                    <a:latin typeface="+mj-lt"/>
                  </a:rPr>
                  <a:t> of predictive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latin typeface="+mj-lt"/>
                </a:endParaRPr>
              </a:p>
              <a:p>
                <a:r>
                  <a:rPr lang="en-US" sz="1600" dirty="0">
                    <a:latin typeface="+mj-lt"/>
                  </a:rPr>
                  <a:t>Estimate mean counterfactual</a:t>
                </a:r>
                <a:endParaRPr lang="en-US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03EBCC7-F01F-D7B7-DE73-D9FE49F88FED}"/>
              </a:ext>
            </a:extLst>
          </p:cNvPr>
          <p:cNvGrpSpPr/>
          <p:nvPr/>
        </p:nvGrpSpPr>
        <p:grpSpPr>
          <a:xfrm>
            <a:off x="6391951" y="2201439"/>
            <a:ext cx="260826" cy="305117"/>
            <a:chOff x="3079750" y="2556774"/>
            <a:chExt cx="260826" cy="30511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CCABAA8-1E99-087E-D548-E324D6B07262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D57FCB3C-CE99-0EFB-5C2B-9BF9BC2897D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D584A3-45CC-57D1-F6CB-3D508ABCDB7C}"/>
              </a:ext>
            </a:extLst>
          </p:cNvPr>
          <p:cNvGrpSpPr/>
          <p:nvPr/>
        </p:nvGrpSpPr>
        <p:grpSpPr>
          <a:xfrm>
            <a:off x="9881055" y="2201439"/>
            <a:ext cx="260826" cy="305117"/>
            <a:chOff x="3079750" y="2556774"/>
            <a:chExt cx="260826" cy="30511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69E6F2F-73FF-DC33-1B4A-DBD2048BAA47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308B8628-E456-D200-2DFD-B1B4519F61F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/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blipFill>
                <a:blip r:embed="rId13"/>
                <a:stretch>
                  <a:fillRect r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3EA2B-6856-BE9F-0AEC-C6FED296DD60}"/>
              </a:ext>
            </a:extLst>
          </p:cNvPr>
          <p:cNvGrpSpPr/>
          <p:nvPr/>
        </p:nvGrpSpPr>
        <p:grpSpPr>
          <a:xfrm>
            <a:off x="10255268" y="4720119"/>
            <a:ext cx="1234350" cy="810042"/>
            <a:chOff x="8640452" y="2304312"/>
            <a:chExt cx="1234350" cy="8100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FBDF2F-7633-1DBF-1E18-A1FC12BEBC55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3AD9CB5B-12D7-C4DB-B9A9-4ABCDC867CD3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Sensitivity Analysis</a:t>
              </a:r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78761C90-1384-550D-C2BC-DBB68AD9A024}"/>
              </a:ext>
            </a:extLst>
          </p:cNvPr>
          <p:cNvSpPr/>
          <p:nvPr/>
        </p:nvSpPr>
        <p:spPr>
          <a:xfrm flipH="1" flipV="1">
            <a:off x="7527092" y="5655285"/>
            <a:ext cx="3454351" cy="810043"/>
          </a:xfrm>
          <a:prstGeom prst="bentArrow">
            <a:avLst>
              <a:gd name="adj1" fmla="val 25000"/>
              <a:gd name="adj2" fmla="val 20462"/>
              <a:gd name="adj3" fmla="val 25000"/>
              <a:gd name="adj4" fmla="val 43750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05A71-5B49-D5D2-C796-BE80CF552180}"/>
              </a:ext>
            </a:extLst>
          </p:cNvPr>
          <p:cNvGrpSpPr/>
          <p:nvPr/>
        </p:nvGrpSpPr>
        <p:grpSpPr>
          <a:xfrm>
            <a:off x="3990561" y="5894156"/>
            <a:ext cx="1234350" cy="810042"/>
            <a:chOff x="8640452" y="2304312"/>
            <a:chExt cx="1234350" cy="810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1CD087-8B32-7AE0-6CC3-EC28ACDCBCFC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A33A71A2-C6A5-4FC8-3162-39FE0CE1D3A5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Adaptive Experiments</a:t>
              </a:r>
            </a:p>
          </p:txBody>
        </p:sp>
      </p:grpSp>
      <p:sp>
        <p:nvSpPr>
          <p:cNvPr id="38" name="Arrow: Bent 37">
            <a:extLst>
              <a:ext uri="{FF2B5EF4-FFF2-40B4-BE49-F238E27FC236}">
                <a16:creationId xmlns:a16="http://schemas.microsoft.com/office/drawing/2014/main" id="{E90D4701-1659-CEA2-E3A7-174C817C8C7E}"/>
              </a:ext>
            </a:extLst>
          </p:cNvPr>
          <p:cNvSpPr/>
          <p:nvPr/>
        </p:nvSpPr>
        <p:spPr>
          <a:xfrm rot="5400000" flipH="1" flipV="1">
            <a:off x="1865428" y="4385364"/>
            <a:ext cx="2215971" cy="1798986"/>
          </a:xfrm>
          <a:prstGeom prst="bentArrow">
            <a:avLst>
              <a:gd name="adj1" fmla="val 11781"/>
              <a:gd name="adj2" fmla="val 8550"/>
              <a:gd name="adj3" fmla="val 12807"/>
              <a:gd name="adj4" fmla="val 41977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/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±(2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blipFill>
                <a:blip r:embed="rId14"/>
                <a:stretch>
                  <a:fillRect b="-15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340460C-BF70-D223-E339-035FDB7E8FFC}"/>
              </a:ext>
            </a:extLst>
          </p:cNvPr>
          <p:cNvGrpSpPr/>
          <p:nvPr/>
        </p:nvGrpSpPr>
        <p:grpSpPr>
          <a:xfrm>
            <a:off x="6256682" y="5876292"/>
            <a:ext cx="1234350" cy="810042"/>
            <a:chOff x="8640452" y="2304312"/>
            <a:chExt cx="1234350" cy="8100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3BB655-E79C-9EDA-9E94-A5E3FD99EEC6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EFA58A91-527F-3085-9A80-E77383266F1A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Decision</a:t>
              </a:r>
              <a:endParaRPr lang="en-US" sz="1500" dirty="0"/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P</a:t>
              </a:r>
              <a:r>
                <a:rPr lang="en-US" sz="1500" kern="1200" dirty="0"/>
                <a:t>olicy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A8EDB7-25A4-5AD3-0E3F-C427210B93C8}"/>
              </a:ext>
            </a:extLst>
          </p:cNvPr>
          <p:cNvGrpSpPr/>
          <p:nvPr/>
        </p:nvGrpSpPr>
        <p:grpSpPr>
          <a:xfrm rot="5400000">
            <a:off x="5514117" y="5899623"/>
            <a:ext cx="371765" cy="763379"/>
            <a:chOff x="9107663" y="3274229"/>
            <a:chExt cx="306118" cy="261682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BC3E73C-F7A7-CC93-4496-E0F9BED4FD10}"/>
                </a:ext>
              </a:extLst>
            </p:cNvPr>
            <p:cNvSpPr/>
            <p:nvPr/>
          </p:nvSpPr>
          <p:spPr>
            <a:xfrm rot="5400000">
              <a:off x="9129881" y="3252011"/>
              <a:ext cx="261682" cy="3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B57606C6-BCD8-4EAE-8718-65A30B228B0F}"/>
                </a:ext>
              </a:extLst>
            </p:cNvPr>
            <p:cNvSpPr txBox="1"/>
            <p:nvPr/>
          </p:nvSpPr>
          <p:spPr>
            <a:xfrm rot="5400000">
              <a:off x="9169134" y="3273983"/>
              <a:ext cx="183177" cy="18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5CA99A-F408-C1C1-11BB-2C0E79490DBE}"/>
                  </a:ext>
                </a:extLst>
              </p:cNvPr>
              <p:cNvSpPr txBox="1"/>
              <p:nvPr/>
            </p:nvSpPr>
            <p:spPr>
              <a:xfrm>
                <a:off x="3007640" y="4351445"/>
                <a:ext cx="5510039" cy="1464231"/>
              </a:xfrm>
              <a:prstGeom prst="wedgeRoundRectCallout">
                <a:avLst>
                  <a:gd name="adj1" fmla="val 29382"/>
                  <a:gd name="adj2" fmla="val -65703"/>
                  <a:gd name="adj3" fmla="val 16667"/>
                </a:avLst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So I need to estimate this </a:t>
                </a:r>
                <a:r>
                  <a:rPr lang="en-US" sz="2000" b="1" dirty="0">
                    <a:solidFill>
                      <a:prstClr val="black"/>
                    </a:solidFill>
                    <a:latin typeface="Calibri Light" panose="020F0302020204030204"/>
                  </a:rPr>
                  <a:t>bigger predictive model, predicting the outcome from the treatment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000" b="1" dirty="0">
                    <a:solidFill>
                      <a:prstClr val="black"/>
                    </a:solidFill>
                    <a:latin typeface="Calibri Light" panose="020F0302020204030204"/>
                  </a:rPr>
                  <a:t> and the controls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000" b="1" dirty="0">
                    <a:solidFill>
                      <a:prstClr val="black"/>
                    </a:solidFill>
                    <a:latin typeface="Calibri Light" panose="020F0302020204030204"/>
                  </a:rPr>
                  <a:t>, </a:t>
                </a:r>
                <a:r>
                  <a:rPr lang="en-US" sz="2000" b="1" dirty="0">
                    <a:solidFill>
                      <a:srgbClr val="C00000"/>
                    </a:solidFill>
                    <a:latin typeface="Calibri Light" panose="020F0302020204030204"/>
                  </a:rPr>
                  <a:t>in some manner</a:t>
                </a:r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. Then average the predictive values over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 fixing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400" dirty="0"/>
                  <a:t>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5CA99A-F408-C1C1-11BB-2C0E79490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640" y="4351445"/>
                <a:ext cx="5510039" cy="1464231"/>
              </a:xfrm>
              <a:prstGeom prst="wedgeRoundRectCallout">
                <a:avLst>
                  <a:gd name="adj1" fmla="val 29382"/>
                  <a:gd name="adj2" fmla="val -65703"/>
                  <a:gd name="adj3" fmla="val 16667"/>
                </a:avLst>
              </a:prstGeom>
              <a:blipFill>
                <a:blip r:embed="rId15"/>
                <a:stretch>
                  <a:fillRect b="-14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0924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FA99C-4E05-E191-768F-9784E0CE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</a:t>
            </a:r>
            <a:r>
              <a:rPr lang="en-US" dirty="0" err="1"/>
              <a:t>Crossfitting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145B4-158F-D3C1-A688-5346027750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the number of models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small, then “spillover” is ok and approach still works. For practical purposes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should be thought as constant.</a:t>
                </a:r>
              </a:p>
              <a:p>
                <a:r>
                  <a:rPr lang="en-US" dirty="0"/>
                  <a:t>Under further regularity, provably asymptotic normality holds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ra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Equivalent view of cross-fitting with stacking (lens of FWL theorem)</a:t>
                </a:r>
              </a:p>
              <a:p>
                <a:r>
                  <a:rPr lang="en-US" dirty="0"/>
                  <a:t>Construct out of fold predictions based on many ML models</a:t>
                </a:r>
              </a:p>
              <a:p>
                <a:r>
                  <a:rPr lang="en-US" dirty="0"/>
                  <a:t>Use these predictions as engineered features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a simple OLS regression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Use the coefficient and standard error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from this final OLS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145B4-158F-D3C1-A688-534602775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0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24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28E-8DD3-48A0-B586-E5AAF17D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 Pipeline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945626-3AFC-4798-A9BE-2CCC7A58D300}"/>
              </a:ext>
            </a:extLst>
          </p:cNvPr>
          <p:cNvGraphicFramePr/>
          <p:nvPr/>
        </p:nvGraphicFramePr>
        <p:xfrm>
          <a:off x="1614815" y="989806"/>
          <a:ext cx="9874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E07525-847A-3B9E-7E71-EB786FD5DF2E}"/>
              </a:ext>
            </a:extLst>
          </p:cNvPr>
          <p:cNvSpPr txBox="1"/>
          <p:nvPr/>
        </p:nvSpPr>
        <p:spPr>
          <a:xfrm>
            <a:off x="14813" y="1934922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Theory</a:t>
            </a:r>
            <a:endParaRPr lang="en-US" sz="1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A0DD0-02EC-B6BB-E872-9C33E9AE95A0}"/>
              </a:ext>
            </a:extLst>
          </p:cNvPr>
          <p:cNvSpPr txBox="1"/>
          <p:nvPr/>
        </p:nvSpPr>
        <p:spPr>
          <a:xfrm>
            <a:off x="14813" y="5347363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Practice</a:t>
            </a:r>
            <a:endParaRPr lang="en-US" sz="1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D8588-CEAD-1B3D-70CB-DBB4EFA970D4}"/>
              </a:ext>
            </a:extLst>
          </p:cNvPr>
          <p:cNvSpPr txBox="1"/>
          <p:nvPr/>
        </p:nvSpPr>
        <p:spPr>
          <a:xfrm>
            <a:off x="2233723" y="1949609"/>
            <a:ext cx="2087034" cy="73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840E3-D55F-2AAE-AFA6-62DF8422871D}"/>
              </a:ext>
            </a:extLst>
          </p:cNvPr>
          <p:cNvSpPr txBox="1"/>
          <p:nvPr/>
        </p:nvSpPr>
        <p:spPr>
          <a:xfrm>
            <a:off x="1409840" y="1715558"/>
            <a:ext cx="1480941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DAGs/ASEMs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939CE3-4DC5-CD8F-7581-62157C5C5375}"/>
              </a:ext>
            </a:extLst>
          </p:cNvPr>
          <p:cNvGrpSpPr/>
          <p:nvPr/>
        </p:nvGrpSpPr>
        <p:grpSpPr>
          <a:xfrm>
            <a:off x="2773923" y="2011930"/>
            <a:ext cx="959671" cy="606877"/>
            <a:chOff x="8312539" y="881054"/>
            <a:chExt cx="3039767" cy="1969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/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𝒁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/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007C31-5D9B-7424-1598-E54D97818CBF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9052840" y="2439147"/>
              <a:ext cx="15722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/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C9225B-A47C-E4BF-9BF2-B5F3B50F29E8}"/>
                </a:ext>
              </a:extLst>
            </p:cNvPr>
            <p:cNvCxnSpPr>
              <a:cxnSpLocks/>
              <a:stCxn id="31" idx="5"/>
              <a:endCxn id="29" idx="1"/>
            </p:cNvCxnSpPr>
            <p:nvPr/>
          </p:nvCxnSpPr>
          <p:spPr>
            <a:xfrm>
              <a:off x="10189388" y="1502930"/>
              <a:ext cx="531032" cy="7257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3733B5-754B-4137-130B-FEBA5E69CCB1}"/>
                </a:ext>
              </a:extLst>
            </p:cNvPr>
            <p:cNvCxnSpPr>
              <a:stCxn id="28" idx="7"/>
              <a:endCxn id="31" idx="3"/>
            </p:cNvCxnSpPr>
            <p:nvPr/>
          </p:nvCxnSpPr>
          <p:spPr>
            <a:xfrm flipV="1">
              <a:off x="8944425" y="1502930"/>
              <a:ext cx="721492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8AB20-D040-D5F9-1654-CF3C0CCACB85}"/>
              </a:ext>
            </a:extLst>
          </p:cNvPr>
          <p:cNvGrpSpPr/>
          <p:nvPr/>
        </p:nvGrpSpPr>
        <p:grpSpPr>
          <a:xfrm>
            <a:off x="4369751" y="2171564"/>
            <a:ext cx="260826" cy="305117"/>
            <a:chOff x="3079750" y="2556774"/>
            <a:chExt cx="260826" cy="30511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48D9BDE4-4620-AE96-A077-D49662799F7E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3F41D39-BDF2-74D7-538D-30DFDE526B2C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/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/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/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Construct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600" b="0" dirty="0">
                    <a:latin typeface="+mj-lt"/>
                  </a:rPr>
                  <a:t> of predictive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latin typeface="+mj-lt"/>
                </a:endParaRPr>
              </a:p>
              <a:p>
                <a:r>
                  <a:rPr lang="en-US" sz="1600" dirty="0">
                    <a:latin typeface="+mj-lt"/>
                  </a:rPr>
                  <a:t>Estimate mean counterfactual</a:t>
                </a:r>
                <a:endParaRPr lang="en-US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03EBCC7-F01F-D7B7-DE73-D9FE49F88FED}"/>
              </a:ext>
            </a:extLst>
          </p:cNvPr>
          <p:cNvGrpSpPr/>
          <p:nvPr/>
        </p:nvGrpSpPr>
        <p:grpSpPr>
          <a:xfrm>
            <a:off x="6391951" y="2201439"/>
            <a:ext cx="260826" cy="305117"/>
            <a:chOff x="3079750" y="2556774"/>
            <a:chExt cx="260826" cy="30511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CCABAA8-1E99-087E-D548-E324D6B07262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D57FCB3C-CE99-0EFB-5C2B-9BF9BC2897D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D584A3-45CC-57D1-F6CB-3D508ABCDB7C}"/>
              </a:ext>
            </a:extLst>
          </p:cNvPr>
          <p:cNvGrpSpPr/>
          <p:nvPr/>
        </p:nvGrpSpPr>
        <p:grpSpPr>
          <a:xfrm>
            <a:off x="9881055" y="2201439"/>
            <a:ext cx="260826" cy="305117"/>
            <a:chOff x="3079750" y="2556774"/>
            <a:chExt cx="260826" cy="30511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69E6F2F-73FF-DC33-1B4A-DBD2048BAA47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308B8628-E456-D200-2DFD-B1B4519F61F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/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blipFill>
                <a:blip r:embed="rId13"/>
                <a:stretch>
                  <a:fillRect r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3EA2B-6856-BE9F-0AEC-C6FED296DD60}"/>
              </a:ext>
            </a:extLst>
          </p:cNvPr>
          <p:cNvGrpSpPr/>
          <p:nvPr/>
        </p:nvGrpSpPr>
        <p:grpSpPr>
          <a:xfrm>
            <a:off x="10255268" y="4720119"/>
            <a:ext cx="1234350" cy="810042"/>
            <a:chOff x="8640452" y="2304312"/>
            <a:chExt cx="1234350" cy="8100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FBDF2F-7633-1DBF-1E18-A1FC12BEBC55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3AD9CB5B-12D7-C4DB-B9A9-4ABCDC867CD3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Sensitivity Analysis</a:t>
              </a:r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78761C90-1384-550D-C2BC-DBB68AD9A024}"/>
              </a:ext>
            </a:extLst>
          </p:cNvPr>
          <p:cNvSpPr/>
          <p:nvPr/>
        </p:nvSpPr>
        <p:spPr>
          <a:xfrm flipH="1" flipV="1">
            <a:off x="7527092" y="5655285"/>
            <a:ext cx="3454351" cy="810043"/>
          </a:xfrm>
          <a:prstGeom prst="bentArrow">
            <a:avLst>
              <a:gd name="adj1" fmla="val 25000"/>
              <a:gd name="adj2" fmla="val 20462"/>
              <a:gd name="adj3" fmla="val 25000"/>
              <a:gd name="adj4" fmla="val 43750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05A71-5B49-D5D2-C796-BE80CF552180}"/>
              </a:ext>
            </a:extLst>
          </p:cNvPr>
          <p:cNvGrpSpPr/>
          <p:nvPr/>
        </p:nvGrpSpPr>
        <p:grpSpPr>
          <a:xfrm>
            <a:off x="3990561" y="5894156"/>
            <a:ext cx="1234350" cy="810042"/>
            <a:chOff x="8640452" y="2304312"/>
            <a:chExt cx="1234350" cy="810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1CD087-8B32-7AE0-6CC3-EC28ACDCBCFC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A33A71A2-C6A5-4FC8-3162-39FE0CE1D3A5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Adaptive Experiments</a:t>
              </a:r>
            </a:p>
          </p:txBody>
        </p:sp>
      </p:grpSp>
      <p:sp>
        <p:nvSpPr>
          <p:cNvPr id="38" name="Arrow: Bent 37">
            <a:extLst>
              <a:ext uri="{FF2B5EF4-FFF2-40B4-BE49-F238E27FC236}">
                <a16:creationId xmlns:a16="http://schemas.microsoft.com/office/drawing/2014/main" id="{E90D4701-1659-CEA2-E3A7-174C817C8C7E}"/>
              </a:ext>
            </a:extLst>
          </p:cNvPr>
          <p:cNvSpPr/>
          <p:nvPr/>
        </p:nvSpPr>
        <p:spPr>
          <a:xfrm rot="5400000" flipH="1" flipV="1">
            <a:off x="1865428" y="4385364"/>
            <a:ext cx="2215971" cy="1798986"/>
          </a:xfrm>
          <a:prstGeom prst="bentArrow">
            <a:avLst>
              <a:gd name="adj1" fmla="val 11781"/>
              <a:gd name="adj2" fmla="val 8550"/>
              <a:gd name="adj3" fmla="val 12807"/>
              <a:gd name="adj4" fmla="val 41977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/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±(2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blipFill>
                <a:blip r:embed="rId14"/>
                <a:stretch>
                  <a:fillRect b="-15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340460C-BF70-D223-E339-035FDB7E8FFC}"/>
              </a:ext>
            </a:extLst>
          </p:cNvPr>
          <p:cNvGrpSpPr/>
          <p:nvPr/>
        </p:nvGrpSpPr>
        <p:grpSpPr>
          <a:xfrm>
            <a:off x="6256682" y="5876292"/>
            <a:ext cx="1234350" cy="810042"/>
            <a:chOff x="8640452" y="2304312"/>
            <a:chExt cx="1234350" cy="8100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3BB655-E79C-9EDA-9E94-A5E3FD99EEC6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EFA58A91-527F-3085-9A80-E77383266F1A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Decision</a:t>
              </a:r>
              <a:endParaRPr lang="en-US" sz="1500" dirty="0"/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P</a:t>
              </a:r>
              <a:r>
                <a:rPr lang="en-US" sz="1500" kern="1200" dirty="0"/>
                <a:t>olicy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A8EDB7-25A4-5AD3-0E3F-C427210B93C8}"/>
              </a:ext>
            </a:extLst>
          </p:cNvPr>
          <p:cNvGrpSpPr/>
          <p:nvPr/>
        </p:nvGrpSpPr>
        <p:grpSpPr>
          <a:xfrm rot="5400000">
            <a:off x="5514117" y="5899623"/>
            <a:ext cx="371765" cy="763379"/>
            <a:chOff x="9107663" y="3274229"/>
            <a:chExt cx="306118" cy="261682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BC3E73C-F7A7-CC93-4496-E0F9BED4FD10}"/>
                </a:ext>
              </a:extLst>
            </p:cNvPr>
            <p:cNvSpPr/>
            <p:nvPr/>
          </p:nvSpPr>
          <p:spPr>
            <a:xfrm rot="5400000">
              <a:off x="9129881" y="3252011"/>
              <a:ext cx="261682" cy="3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B57606C6-BCD8-4EAE-8718-65A30B228B0F}"/>
                </a:ext>
              </a:extLst>
            </p:cNvPr>
            <p:cNvSpPr txBox="1"/>
            <p:nvPr/>
          </p:nvSpPr>
          <p:spPr>
            <a:xfrm rot="5400000">
              <a:off x="9169134" y="3273983"/>
              <a:ext cx="183177" cy="18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761513-9C71-DACF-2435-D634DC97BE37}"/>
                  </a:ext>
                </a:extLst>
              </p:cNvPr>
              <p:cNvSpPr txBox="1"/>
              <p:nvPr/>
            </p:nvSpPr>
            <p:spPr>
              <a:xfrm>
                <a:off x="2951864" y="4130834"/>
                <a:ext cx="5510039" cy="1737360"/>
              </a:xfrm>
              <a:prstGeom prst="wedgeRoundRectCallout">
                <a:avLst>
                  <a:gd name="adj1" fmla="val 83069"/>
                  <a:gd name="adj2" fmla="val -52882"/>
                  <a:gd name="adj3" fmla="val 16667"/>
                </a:avLst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There is no way to validate my causal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, given the data that I have! I cannot observe counterfactuals. The best alternative is to </a:t>
                </a:r>
                <a:r>
                  <a:rPr lang="en-US" sz="2000" b="1" dirty="0">
                    <a:solidFill>
                      <a:prstClr val="black"/>
                    </a:solidFill>
                    <a:latin typeface="Calibri Light" panose="020F0302020204030204"/>
                  </a:rPr>
                  <a:t>quantify uncertainty of my estimate</a:t>
                </a:r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 to see how confident I should be in the result.</a:t>
                </a:r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761513-9C71-DACF-2435-D634DC97B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864" y="4130834"/>
                <a:ext cx="5510039" cy="1737360"/>
              </a:xfrm>
              <a:prstGeom prst="wedgeRoundRectCallout">
                <a:avLst>
                  <a:gd name="adj1" fmla="val 83069"/>
                  <a:gd name="adj2" fmla="val -52882"/>
                  <a:gd name="adj3" fmla="val 16667"/>
                </a:avLst>
              </a:prstGeom>
              <a:blipFill>
                <a:blip r:embed="rId15"/>
                <a:stretch>
                  <a:fillRect b="-37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758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A713-3F9D-4EEA-5C79-C23B818A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7C28F-4663-29CB-3066-6470665C0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for Confidence Intervals for ATE with non-linear models</a:t>
            </a:r>
          </a:p>
          <a:p>
            <a:r>
              <a:rPr lang="en-US" dirty="0"/>
              <a:t>General </a:t>
            </a:r>
            <a:r>
              <a:rPr lang="en-US" dirty="0" err="1"/>
              <a:t>Neyman</a:t>
            </a:r>
            <a:r>
              <a:rPr lang="en-US" dirty="0"/>
              <a:t> Orthogonality Framework (Double/Debiased ML)</a:t>
            </a:r>
          </a:p>
          <a:p>
            <a:r>
              <a:rPr lang="en-US" dirty="0"/>
              <a:t>Methods for Confidence Intervals for ATE in a partially-linear model</a:t>
            </a:r>
          </a:p>
          <a:p>
            <a:r>
              <a:rPr lang="en-US" dirty="0"/>
              <a:t>Sample-splitting and cross-fitting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Proof sketch of main theorem*</a:t>
            </a:r>
          </a:p>
        </p:txBody>
      </p:sp>
    </p:spTree>
    <p:extLst>
      <p:ext uri="{BB962C8B-B14F-4D97-AF65-F5344CB8AC3E}">
        <p14:creationId xmlns:p14="http://schemas.microsoft.com/office/powerpoint/2010/main" val="1685714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587CE-0AA4-7296-6DA6-34D6C20A6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Example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34C6F-514B-D802-A110-188EBFDC92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97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EFE98-3F07-DF6E-D543-535236CA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Identification under Conditional </a:t>
            </a:r>
            <a:r>
              <a:rPr lang="en-US" dirty="0" err="1"/>
              <a:t>Ignorability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0E1062-D6B4-DD22-EFC9-E2685FA90E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Once we condition on enough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that affect treatment assignment, remnant variation in D is exogenous (as-if trial)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conditional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ignorability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Why useful: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Average treatment effect is “identified” as (g-formula):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0E1062-D6B4-DD22-EFC9-E2685FA90E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12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11392</TotalTime>
  <Words>3758</Words>
  <Application>Microsoft Office PowerPoint</Application>
  <PresentationFormat>Widescreen</PresentationFormat>
  <Paragraphs>433</Paragraphs>
  <Slides>50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Calibri Light</vt:lpstr>
      <vt:lpstr>Calisto MT</vt:lpstr>
      <vt:lpstr>Cambria Math</vt:lpstr>
      <vt:lpstr>Consolas</vt:lpstr>
      <vt:lpstr>Office Theme</vt:lpstr>
      <vt:lpstr>MS&amp;E 228: Inference with Modern Non-Linear Prediction</vt:lpstr>
      <vt:lpstr>PowerPoint Presentation</vt:lpstr>
      <vt:lpstr>PowerPoint Presentation</vt:lpstr>
      <vt:lpstr>Recap of Last Lecture</vt:lpstr>
      <vt:lpstr>Causal Inference Pipeline</vt:lpstr>
      <vt:lpstr>Causal Inference Pipeline</vt:lpstr>
      <vt:lpstr>Goals for Today</vt:lpstr>
      <vt:lpstr>The Example Problem</vt:lpstr>
      <vt:lpstr>Identification under Conditional Ignorability</vt:lpstr>
      <vt:lpstr>Let’s take it to data</vt:lpstr>
      <vt:lpstr>What do we want from θ ̂?</vt:lpstr>
      <vt:lpstr>Natural Estimation Algorithm</vt:lpstr>
      <vt:lpstr>Natural Algorithm Gone Wrong</vt:lpstr>
      <vt:lpstr>Natural Estimation Algorithm (Draft 2)</vt:lpstr>
      <vt:lpstr>Natural Estimation Algorithm (Draft 3)</vt:lpstr>
      <vt:lpstr>Natural Algorithm (Draft 3) Gone Wrong</vt:lpstr>
      <vt:lpstr>When is estimate θ ̂ √n-asymptotically normal?</vt:lpstr>
      <vt:lpstr>When is estimate θ ̂ √n-asymptotically normal? We need to change the moment we use</vt:lpstr>
      <vt:lpstr> Debiased Machine Learning</vt:lpstr>
      <vt:lpstr>Average Causal Effect Example</vt:lpstr>
      <vt:lpstr>Better Formula for ATE</vt:lpstr>
      <vt:lpstr>Inverse Propensity Weighting (IPW)</vt:lpstr>
      <vt:lpstr>New Formula is Insensitive</vt:lpstr>
      <vt:lpstr>Asymptotic Normality of De-biased Estimate</vt:lpstr>
      <vt:lpstr>Python Pseudocode</vt:lpstr>
      <vt:lpstr>Continuous Treatments under Partial Linearity</vt:lpstr>
      <vt:lpstr>Partially Linear Model</vt:lpstr>
      <vt:lpstr>Generalization of FWL Theorem</vt:lpstr>
      <vt:lpstr>Orthogonal Method: Double ML</vt:lpstr>
      <vt:lpstr>Orthogonal Method: Double ML</vt:lpstr>
      <vt:lpstr>General Theory</vt:lpstr>
      <vt:lpstr>Semi-Parametric Moment Restrictions</vt:lpstr>
      <vt:lpstr>Natural Estimation Algorithm (sample-splitting)</vt:lpstr>
      <vt:lpstr>Neyman Orthogonality</vt:lpstr>
      <vt:lpstr>Main Theorem</vt:lpstr>
      <vt:lpstr>Practical Variants of  Sample-Splitting</vt:lpstr>
      <vt:lpstr>Cross-fitting</vt:lpstr>
      <vt:lpstr>Cross-fitting Estimation Algorithm</vt:lpstr>
      <vt:lpstr>Natural Algorithm (Draft 3) Gone Right</vt:lpstr>
      <vt:lpstr>Natural Algorithm (Draft 3) Gone Right</vt:lpstr>
      <vt:lpstr>Stacking and Model Selection</vt:lpstr>
      <vt:lpstr>Stacking ML Models</vt:lpstr>
      <vt:lpstr>AutoML Models</vt:lpstr>
      <vt:lpstr>Stacking and Model Selection</vt:lpstr>
      <vt:lpstr>Semi-Cross-fitting Estimation Algorithm</vt:lpstr>
      <vt:lpstr>Semi-Crossfitting</vt:lpstr>
      <vt:lpstr>Semi-Crossfitting</vt:lpstr>
      <vt:lpstr>Semi-Cross-fitting with Stacking</vt:lpstr>
      <vt:lpstr>Semi-Crossfitting with Stacking</vt:lpstr>
      <vt:lpstr>Semi-Crossfitting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771</cp:revision>
  <dcterms:created xsi:type="dcterms:W3CDTF">2023-01-16T03:53:17Z</dcterms:created>
  <dcterms:modified xsi:type="dcterms:W3CDTF">2025-02-19T17:55:50Z</dcterms:modified>
</cp:coreProperties>
</file>