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6"/>
  </p:notesMasterIdLst>
  <p:sldIdLst>
    <p:sldId id="256" r:id="rId5"/>
    <p:sldId id="2385" r:id="rId6"/>
    <p:sldId id="2731" r:id="rId7"/>
    <p:sldId id="2732" r:id="rId8"/>
    <p:sldId id="2778" r:id="rId9"/>
    <p:sldId id="2780" r:id="rId10"/>
    <p:sldId id="2779" r:id="rId11"/>
    <p:sldId id="2782" r:id="rId12"/>
    <p:sldId id="2783" r:id="rId13"/>
    <p:sldId id="2784" r:id="rId14"/>
    <p:sldId id="2785" r:id="rId15"/>
    <p:sldId id="2797" r:id="rId16"/>
    <p:sldId id="2798" r:id="rId17"/>
    <p:sldId id="2786" r:id="rId18"/>
    <p:sldId id="2787" r:id="rId19"/>
    <p:sldId id="2788" r:id="rId20"/>
    <p:sldId id="2789" r:id="rId21"/>
    <p:sldId id="2790" r:id="rId22"/>
    <p:sldId id="2791" r:id="rId23"/>
    <p:sldId id="2796" r:id="rId24"/>
    <p:sldId id="2795" r:id="rId25"/>
    <p:sldId id="2792" r:id="rId26"/>
    <p:sldId id="2793" r:id="rId27"/>
    <p:sldId id="2794" r:id="rId28"/>
    <p:sldId id="2799" r:id="rId29"/>
    <p:sldId id="2734" r:id="rId30"/>
    <p:sldId id="2781" r:id="rId31"/>
    <p:sldId id="2288" r:id="rId32"/>
    <p:sldId id="2735" r:id="rId33"/>
    <p:sldId id="2736" r:id="rId34"/>
    <p:sldId id="2737" r:id="rId35"/>
    <p:sldId id="2775" r:id="rId36"/>
    <p:sldId id="2733" r:id="rId37"/>
    <p:sldId id="2738" r:id="rId38"/>
    <p:sldId id="2739" r:id="rId39"/>
    <p:sldId id="2740" r:id="rId40"/>
    <p:sldId id="2741" r:id="rId41"/>
    <p:sldId id="2742" r:id="rId42"/>
    <p:sldId id="2743" r:id="rId43"/>
    <p:sldId id="2744" r:id="rId44"/>
    <p:sldId id="2745" r:id="rId45"/>
    <p:sldId id="2746" r:id="rId46"/>
    <p:sldId id="2324" r:id="rId47"/>
    <p:sldId id="2747" r:id="rId48"/>
    <p:sldId id="2748" r:id="rId49"/>
    <p:sldId id="2771" r:id="rId50"/>
    <p:sldId id="2772" r:id="rId51"/>
    <p:sldId id="2749" r:id="rId52"/>
    <p:sldId id="2750" r:id="rId53"/>
    <p:sldId id="2776" r:id="rId54"/>
    <p:sldId id="2751" r:id="rId55"/>
    <p:sldId id="2752" r:id="rId56"/>
    <p:sldId id="2753" r:id="rId57"/>
    <p:sldId id="2754" r:id="rId58"/>
    <p:sldId id="2755" r:id="rId59"/>
    <p:sldId id="2756" r:id="rId60"/>
    <p:sldId id="2757" r:id="rId61"/>
    <p:sldId id="2777" r:id="rId62"/>
    <p:sldId id="2758" r:id="rId63"/>
    <p:sldId id="2759" r:id="rId64"/>
    <p:sldId id="2766" r:id="rId65"/>
    <p:sldId id="2762" r:id="rId66"/>
    <p:sldId id="2767" r:id="rId67"/>
    <p:sldId id="2768" r:id="rId68"/>
    <p:sldId id="2773" r:id="rId69"/>
    <p:sldId id="2764" r:id="rId70"/>
    <p:sldId id="2769" r:id="rId71"/>
    <p:sldId id="2774" r:id="rId72"/>
    <p:sldId id="569" r:id="rId73"/>
    <p:sldId id="571" r:id="rId74"/>
    <p:sldId id="572" r:id="rId75"/>
    <p:sldId id="2250" r:id="rId76"/>
    <p:sldId id="2251" r:id="rId77"/>
    <p:sldId id="573" r:id="rId78"/>
    <p:sldId id="2240" r:id="rId79"/>
    <p:sldId id="2239" r:id="rId80"/>
    <p:sldId id="2248" r:id="rId81"/>
    <p:sldId id="2185" r:id="rId82"/>
    <p:sldId id="2203" r:id="rId83"/>
    <p:sldId id="2204" r:id="rId84"/>
    <p:sldId id="2249" r:id="rId85"/>
    <p:sldId id="579" r:id="rId86"/>
    <p:sldId id="552" r:id="rId87"/>
    <p:sldId id="2206" r:id="rId88"/>
    <p:sldId id="2207" r:id="rId89"/>
    <p:sldId id="2208" r:id="rId90"/>
    <p:sldId id="2209" r:id="rId91"/>
    <p:sldId id="2210" r:id="rId92"/>
    <p:sldId id="2287" r:id="rId93"/>
    <p:sldId id="2770" r:id="rId94"/>
    <p:sldId id="229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ED7D31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8D4B-5260-4645-8D21-DD89355E457B}" v="305" dt="2024-03-14T21:22:5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 custLinFactNeighborX="-229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 custLinFactNeighborX="-229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27444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699132" y="953979"/>
          <a:ext cx="331078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99132" y="1031439"/>
        <a:ext cx="231755" cy="232382"/>
      </dsp:txXfrm>
    </dsp:sp>
    <dsp:sp modelId="{CFFCBEBA-4E47-45C5-93CE-DCAB879DDAEB}">
      <dsp:nvSpPr>
        <dsp:cNvPr id="0" name=""/>
        <dsp:cNvSpPr/>
      </dsp:nvSpPr>
      <dsp:spPr>
        <a:xfrm>
          <a:off x="2186379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3823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6299" y="953979"/>
          <a:ext cx="332976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6299" y="1031439"/>
        <a:ext cx="233083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2.04699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611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912.png"/><Relationship Id="rId4" Type="http://schemas.openxmlformats.org/officeDocument/2006/relationships/image" Target="../media/image310.png"/><Relationship Id="rId9" Type="http://schemas.openxmlformats.org/officeDocument/2006/relationships/image" Target="../media/image812.png"/><Relationship Id="rId14" Type="http://schemas.openxmlformats.org/officeDocument/2006/relationships/image" Target="../media/image13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912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812.png"/><Relationship Id="rId4" Type="http://schemas.openxmlformats.org/officeDocument/2006/relationships/image" Target="../media/image310.png"/><Relationship Id="rId9" Type="http://schemas.openxmlformats.org/officeDocument/2006/relationships/image" Target="../media/image711.png"/><Relationship Id="rId14" Type="http://schemas.openxmlformats.org/officeDocument/2006/relationships/image" Target="../media/image13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110.png"/><Relationship Id="rId3" Type="http://schemas.openxmlformats.org/officeDocument/2006/relationships/image" Target="../media/image210.png"/><Relationship Id="rId7" Type="http://schemas.openxmlformats.org/officeDocument/2006/relationships/image" Target="../media/image37.png"/><Relationship Id="rId12" Type="http://schemas.openxmlformats.org/officeDocument/2006/relationships/image" Target="../media/image10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812.png"/><Relationship Id="rId5" Type="http://schemas.openxmlformats.org/officeDocument/2006/relationships/image" Target="../media/image412.png"/><Relationship Id="rId15" Type="http://schemas.openxmlformats.org/officeDocument/2006/relationships/image" Target="../media/image1311.png"/><Relationship Id="rId10" Type="http://schemas.openxmlformats.org/officeDocument/2006/relationships/image" Target="../media/image711.png"/><Relationship Id="rId4" Type="http://schemas.openxmlformats.org/officeDocument/2006/relationships/image" Target="../media/image310.png"/><Relationship Id="rId9" Type="http://schemas.openxmlformats.org/officeDocument/2006/relationships/image" Target="../media/image611.png"/><Relationship Id="rId14" Type="http://schemas.openxmlformats.org/officeDocument/2006/relationships/image" Target="../media/image12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1210.png"/><Relationship Id="rId3" Type="http://schemas.openxmlformats.org/officeDocument/2006/relationships/image" Target="../media/image210.png"/><Relationship Id="rId7" Type="http://schemas.openxmlformats.org/officeDocument/2006/relationships/image" Target="../media/image912.png"/><Relationship Id="rId12" Type="http://schemas.openxmlformats.org/officeDocument/2006/relationships/image" Target="../media/image111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11.png"/><Relationship Id="rId5" Type="http://schemas.openxmlformats.org/officeDocument/2006/relationships/image" Target="../media/image412.png"/><Relationship Id="rId10" Type="http://schemas.openxmlformats.org/officeDocument/2006/relationships/image" Target="../media/image812.png"/><Relationship Id="rId4" Type="http://schemas.openxmlformats.org/officeDocument/2006/relationships/image" Target="../media/image310.png"/><Relationship Id="rId9" Type="http://schemas.openxmlformats.org/officeDocument/2006/relationships/image" Target="../media/image711.png"/><Relationship Id="rId14" Type="http://schemas.openxmlformats.org/officeDocument/2006/relationships/image" Target="../media/image13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59.png"/><Relationship Id="rId5" Type="http://schemas.openxmlformats.org/officeDocument/2006/relationships/image" Target="../media/image17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65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79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85.png"/><Relationship Id="rId17" Type="http://schemas.openxmlformats.org/officeDocument/2006/relationships/image" Target="../media/image75.png"/><Relationship Id="rId2" Type="http://schemas.openxmlformats.org/officeDocument/2006/relationships/image" Target="../media/image8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84.png"/><Relationship Id="rId5" Type="http://schemas.openxmlformats.org/officeDocument/2006/relationships/image" Target="../media/image42.png"/><Relationship Id="rId15" Type="http://schemas.openxmlformats.org/officeDocument/2006/relationships/image" Target="../media/image73.png"/><Relationship Id="rId10" Type="http://schemas.openxmlformats.org/officeDocument/2006/relationships/image" Target="../media/image83.png"/><Relationship Id="rId19" Type="http://schemas.openxmlformats.org/officeDocument/2006/relationships/image" Target="../media/image77.png"/><Relationship Id="rId4" Type="http://schemas.openxmlformats.org/officeDocument/2006/relationships/image" Target="../media/image41.png"/><Relationship Id="rId9" Type="http://schemas.openxmlformats.org/officeDocument/2006/relationships/image" Target="../media/image82.png"/><Relationship Id="rId1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6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18.png"/><Relationship Id="rId12" Type="http://schemas.openxmlformats.org/officeDocument/2006/relationships/image" Target="../media/image97.png"/><Relationship Id="rId17" Type="http://schemas.openxmlformats.org/officeDocument/2006/relationships/image" Target="../media/image120.png"/><Relationship Id="rId2" Type="http://schemas.openxmlformats.org/officeDocument/2006/relationships/image" Target="../media/image87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5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4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135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6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7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39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38.png"/><Relationship Id="rId12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5" Type="http://schemas.openxmlformats.org/officeDocument/2006/relationships/image" Target="../media/image140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320.png"/><Relationship Id="rId7" Type="http://schemas.openxmlformats.org/officeDocument/2006/relationships/image" Target="../media/image35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421.png"/><Relationship Id="rId5" Type="http://schemas.openxmlformats.org/officeDocument/2006/relationships/image" Target="../media/image360.png"/><Relationship Id="rId10" Type="http://schemas.openxmlformats.org/officeDocument/2006/relationships/image" Target="../media/image411.png"/><Relationship Id="rId4" Type="http://schemas.openxmlformats.org/officeDocument/2006/relationships/image" Target="../media/image330.png"/><Relationship Id="rId9" Type="http://schemas.openxmlformats.org/officeDocument/2006/relationships/image" Target="../media/image3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10.png"/><Relationship Id="rId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381.png"/><Relationship Id="rId9" Type="http://schemas.openxmlformats.org/officeDocument/2006/relationships/image" Target="../media/image47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0.png"/><Relationship Id="rId13" Type="http://schemas.openxmlformats.org/officeDocument/2006/relationships/image" Target="../media/image530.png"/><Relationship Id="rId3" Type="http://schemas.openxmlformats.org/officeDocument/2006/relationships/image" Target="../media/image440.png"/><Relationship Id="rId12" Type="http://schemas.openxmlformats.org/officeDocument/2006/relationships/image" Target="../media/image4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11" Type="http://schemas.openxmlformats.org/officeDocument/2006/relationships/image" Target="../media/image490.png"/><Relationship Id="rId5" Type="http://schemas.openxmlformats.org/officeDocument/2006/relationships/image" Target="../media/image450.png"/><Relationship Id="rId10" Type="http://schemas.openxmlformats.org/officeDocument/2006/relationships/image" Target="../media/image480.png"/><Relationship Id="rId4" Type="http://schemas.openxmlformats.org/officeDocument/2006/relationships/image" Target="../media/image381.png"/><Relationship Id="rId9" Type="http://schemas.openxmlformats.org/officeDocument/2006/relationships/image" Target="../media/image460.png"/><Relationship Id="rId14" Type="http://schemas.openxmlformats.org/officeDocument/2006/relationships/image" Target="../media/image50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1310.png"/><Relationship Id="rId7" Type="http://schemas.openxmlformats.org/officeDocument/2006/relationships/image" Target="../media/image26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560.png"/><Relationship Id="rId9" Type="http://schemas.openxmlformats.org/officeDocument/2006/relationships/image" Target="../media/image52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0.png"/><Relationship Id="rId3" Type="http://schemas.openxmlformats.org/officeDocument/2006/relationships/image" Target="../media/image610.png"/><Relationship Id="rId7" Type="http://schemas.openxmlformats.org/officeDocument/2006/relationships/image" Target="../media/image650.png"/><Relationship Id="rId12" Type="http://schemas.openxmlformats.org/officeDocument/2006/relationships/image" Target="../media/image66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00.png"/><Relationship Id="rId5" Type="http://schemas.openxmlformats.org/officeDocument/2006/relationships/image" Target="../media/image630.png"/><Relationship Id="rId10" Type="http://schemas.openxmlformats.org/officeDocument/2006/relationships/image" Target="../media/image680.png"/><Relationship Id="rId4" Type="http://schemas.openxmlformats.org/officeDocument/2006/relationships/image" Target="../media/image620.png"/><Relationship Id="rId9" Type="http://schemas.openxmlformats.org/officeDocument/2006/relationships/image" Target="../media/image670.png"/><Relationship Id="rId14" Type="http://schemas.openxmlformats.org/officeDocument/2006/relationships/image" Target="../media/image70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540.png"/><Relationship Id="rId16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6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590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8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70.png"/><Relationship Id="rId2" Type="http://schemas.openxmlformats.org/officeDocument/2006/relationships/image" Target="../media/image144.png"/><Relationship Id="rId16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79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18" Type="http://schemas.openxmlformats.org/officeDocument/2006/relationships/image" Target="../media/image77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17" Type="http://schemas.openxmlformats.org/officeDocument/2006/relationships/image" Target="../media/image76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5" Type="http://schemas.openxmlformats.org/officeDocument/2006/relationships/image" Target="../media/image551.png"/><Relationship Id="rId10" Type="http://schemas.openxmlformats.org/officeDocument/2006/relationships/image" Target="../media/image670.png"/><Relationship Id="rId19" Type="http://schemas.openxmlformats.org/officeDocument/2006/relationships/image" Target="../media/image79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8390" TargetMode="External"/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380.png"/><Relationship Id="rId7" Type="http://schemas.openxmlformats.org/officeDocument/2006/relationships/image" Target="../media/image570.png"/><Relationship Id="rId12" Type="http://schemas.openxmlformats.org/officeDocument/2006/relationships/image" Target="../media/image840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811.png"/><Relationship Id="rId5" Type="http://schemas.openxmlformats.org/officeDocument/2006/relationships/image" Target="../media/image830.png"/><Relationship Id="rId10" Type="http://schemas.openxmlformats.org/officeDocument/2006/relationships/image" Target="../media/image720.png"/><Relationship Id="rId4" Type="http://schemas.openxmlformats.org/officeDocument/2006/relationships/image" Target="../media/image820.png"/><Relationship Id="rId9" Type="http://schemas.openxmlformats.org/officeDocument/2006/relationships/image" Target="../media/image71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4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5" Type="http://schemas.openxmlformats.org/officeDocument/2006/relationships/image" Target="../media/image620.png"/><Relationship Id="rId10" Type="http://schemas.openxmlformats.org/officeDocument/2006/relationships/image" Target="../media/image670.png"/><Relationship Id="rId4" Type="http://schemas.openxmlformats.org/officeDocument/2006/relationships/image" Target="../media/image610.png"/><Relationship Id="rId9" Type="http://schemas.openxmlformats.org/officeDocument/2006/relationships/image" Target="../media/image660.png"/><Relationship Id="rId14" Type="http://schemas.openxmlformats.org/officeDocument/2006/relationships/image" Target="../media/image7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5" Type="http://schemas.openxmlformats.org/officeDocument/2006/relationships/image" Target="../media/image911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9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12" Type="http://schemas.openxmlformats.org/officeDocument/2006/relationships/image" Target="../media/image73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940.png"/><Relationship Id="rId10" Type="http://schemas.openxmlformats.org/officeDocument/2006/relationships/image" Target="../media/image930.png"/><Relationship Id="rId4" Type="http://schemas.openxmlformats.org/officeDocument/2006/relationships/image" Target="../media/image610.png"/><Relationship Id="rId9" Type="http://schemas.openxmlformats.org/officeDocument/2006/relationships/image" Target="../media/image920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5" Type="http://schemas.openxmlformats.org/officeDocument/2006/relationships/image" Target="../media/image880.png"/><Relationship Id="rId9" Type="http://schemas.openxmlformats.org/officeDocument/2006/relationships/image" Target="../media/image1050.png"/><Relationship Id="rId14" Type="http://schemas.openxmlformats.org/officeDocument/2006/relationships/image" Target="../media/image8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13" Type="http://schemas.openxmlformats.org/officeDocument/2006/relationships/image" Target="../media/image1090.png"/><Relationship Id="rId3" Type="http://schemas.openxmlformats.org/officeDocument/2006/relationships/image" Target="../media/image990.png"/><Relationship Id="rId7" Type="http://schemas.openxmlformats.org/officeDocument/2006/relationships/image" Target="../media/image55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010.png"/><Relationship Id="rId10" Type="http://schemas.openxmlformats.org/officeDocument/2006/relationships/image" Target="../media/image1060.png"/><Relationship Id="rId9" Type="http://schemas.openxmlformats.org/officeDocument/2006/relationships/image" Target="../media/image1050.png"/><Relationship Id="rId14" Type="http://schemas.openxmlformats.org/officeDocument/2006/relationships/image" Target="../media/image96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990.png"/><Relationship Id="rId21" Type="http://schemas.openxmlformats.org/officeDocument/2006/relationships/image" Target="../media/image1230.png"/><Relationship Id="rId7" Type="http://schemas.openxmlformats.org/officeDocument/2006/relationships/image" Target="../media/image810.png"/><Relationship Id="rId17" Type="http://schemas.openxmlformats.org/officeDocument/2006/relationships/image" Target="../media/image1190.png"/><Relationship Id="rId2" Type="http://schemas.openxmlformats.org/officeDocument/2006/relationships/image" Target="../media/image980.png"/><Relationship Id="rId16" Type="http://schemas.openxmlformats.org/officeDocument/2006/relationships/image" Target="../media/image1180.png"/><Relationship Id="rId20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24" Type="http://schemas.openxmlformats.org/officeDocument/2006/relationships/image" Target="../media/image1000.png"/><Relationship Id="rId5" Type="http://schemas.openxmlformats.org/officeDocument/2006/relationships/image" Target="../media/image1010.png"/><Relationship Id="rId15" Type="http://schemas.openxmlformats.org/officeDocument/2006/relationships/image" Target="../media/image1170.png"/><Relationship Id="rId23" Type="http://schemas.openxmlformats.org/officeDocument/2006/relationships/image" Target="../media/image970.png"/><Relationship Id="rId9" Type="http://schemas.openxmlformats.org/officeDocument/2006/relationships/image" Target="../media/image1140.png"/><Relationship Id="rId14" Type="http://schemas.openxmlformats.org/officeDocument/2006/relationships/image" Target="../media/image1160.png"/><Relationship Id="rId22" Type="http://schemas.openxmlformats.org/officeDocument/2006/relationships/image" Target="../media/image9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</a:t>
            </a:r>
            <a:br>
              <a:rPr lang="en-US" dirty="0"/>
            </a:br>
            <a:r>
              <a:rPr lang="en-US" dirty="0"/>
              <a:t>Topics on Longitudinal Data and Causal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Note that if we look at the differences in outcomes,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they satisfy one-sided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identify mean counterfactual outcomes for treated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We can identify ATT for these transformed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No-anticipation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ATT of transformed outcomes = ATT of second period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dirty="0"/>
                  <a:t>No-anticipation assumption,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  <a:blipFill>
                <a:blip r:embed="rId2"/>
                <a:stretch>
                  <a:fillRect l="-74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FA5D29-314A-F8E0-48FB-41BC7C84FE3F}"/>
              </a:ext>
            </a:extLst>
          </p:cNvPr>
          <p:cNvCxnSpPr/>
          <p:nvPr/>
        </p:nvCxnSpPr>
        <p:spPr>
          <a:xfrm flipV="1">
            <a:off x="6413500" y="4821767"/>
            <a:ext cx="51223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052128-3C13-5979-6FEB-6C8BFC164F2B}"/>
              </a:ext>
            </a:extLst>
          </p:cNvPr>
          <p:cNvCxnSpPr/>
          <p:nvPr/>
        </p:nvCxnSpPr>
        <p:spPr>
          <a:xfrm flipV="1">
            <a:off x="8390467" y="4821767"/>
            <a:ext cx="51223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0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Parallel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D049-468E-195A-DD55-F6FA0C0D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trends can be quite strong of an assumption</a:t>
            </a:r>
          </a:p>
          <a:p>
            <a:r>
              <a:rPr lang="en-US" dirty="0"/>
              <a:t>Much more plausible once we match on observable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1C6B-2B3D-910A-5294-FA191F804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79DD-88BE-D742-71F2-04C3E1A9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7EEE48-C144-8449-5D64-EA7E8C560828}"/>
              </a:ext>
            </a:extLst>
          </p:cNvPr>
          <p:cNvSpPr/>
          <p:nvPr/>
        </p:nvSpPr>
        <p:spPr>
          <a:xfrm>
            <a:off x="3911600" y="2060531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71C95D-78CC-E705-CF99-94B36DF0B85C}"/>
              </a:ext>
            </a:extLst>
          </p:cNvPr>
          <p:cNvSpPr/>
          <p:nvPr/>
        </p:nvSpPr>
        <p:spPr>
          <a:xfrm>
            <a:off x="3911600" y="2980266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CF27DC-B59B-6C72-1D3E-FB0D19E32A8E}"/>
              </a:ext>
            </a:extLst>
          </p:cNvPr>
          <p:cNvSpPr/>
          <p:nvPr/>
        </p:nvSpPr>
        <p:spPr>
          <a:xfrm>
            <a:off x="3909483" y="3522133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35CE73-D7AA-2425-F194-551EEF73ACCB}"/>
              </a:ext>
            </a:extLst>
          </p:cNvPr>
          <p:cNvSpPr/>
          <p:nvPr/>
        </p:nvSpPr>
        <p:spPr>
          <a:xfrm>
            <a:off x="3909483" y="41148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93F58-7D3B-70F4-9DF3-F555A2F6A56C}"/>
              </a:ext>
            </a:extLst>
          </p:cNvPr>
          <p:cNvSpPr/>
          <p:nvPr/>
        </p:nvSpPr>
        <p:spPr>
          <a:xfrm>
            <a:off x="3909483" y="48133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E8F106-25E6-51C8-D5BE-E677F2B8375B}"/>
              </a:ext>
            </a:extLst>
          </p:cNvPr>
          <p:cNvCxnSpPr/>
          <p:nvPr/>
        </p:nvCxnSpPr>
        <p:spPr>
          <a:xfrm>
            <a:off x="2497667" y="3269235"/>
            <a:ext cx="456776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2633C-56F2-2DDB-ED1B-CE71D41069B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051300" y="2565400"/>
            <a:ext cx="1498600" cy="4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4D504CA-661D-B671-6AF3-1BDCCA1B65A5}"/>
              </a:ext>
            </a:extLst>
          </p:cNvPr>
          <p:cNvSpPr/>
          <p:nvPr/>
        </p:nvSpPr>
        <p:spPr>
          <a:xfrm>
            <a:off x="5549900" y="245109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66847-5CEC-8E3B-E28F-FE818692541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051300" y="1595923"/>
            <a:ext cx="156845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166B67-AEF6-D9FB-2305-EAA1CDC31AC5}"/>
              </a:ext>
            </a:extLst>
          </p:cNvPr>
          <p:cNvSpPr/>
          <p:nvPr/>
        </p:nvSpPr>
        <p:spPr>
          <a:xfrm>
            <a:off x="5549900" y="1527131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FB43E8-25C0-E37E-2907-E14801624180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049183" y="3429000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999FFC3-3A08-3D5C-21EF-AA4C96503254}"/>
              </a:ext>
            </a:extLst>
          </p:cNvPr>
          <p:cNvSpPr/>
          <p:nvPr/>
        </p:nvSpPr>
        <p:spPr>
          <a:xfrm>
            <a:off x="5549900" y="337184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DB4C99-CF07-55EB-05B6-80A957370C3F}"/>
              </a:ext>
            </a:extLst>
          </p:cNvPr>
          <p:cNvCxnSpPr>
            <a:cxnSpLocks/>
          </p:cNvCxnSpPr>
          <p:nvPr/>
        </p:nvCxnSpPr>
        <p:spPr>
          <a:xfrm flipV="1">
            <a:off x="4049183" y="4022195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D203E5F-BC01-1402-8709-676ADD08E0BC}"/>
              </a:ext>
            </a:extLst>
          </p:cNvPr>
          <p:cNvSpPr/>
          <p:nvPr/>
        </p:nvSpPr>
        <p:spPr>
          <a:xfrm>
            <a:off x="5549900" y="396504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13D3EE-C001-AF7F-D5FE-9DD252DB674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049183" y="4906961"/>
            <a:ext cx="1500717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DF275BC-FCC1-0593-DA0E-612CDE5CFD2D}"/>
              </a:ext>
            </a:extLst>
          </p:cNvPr>
          <p:cNvSpPr/>
          <p:nvPr/>
        </p:nvSpPr>
        <p:spPr>
          <a:xfrm>
            <a:off x="5549900" y="4877141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3DCA74-6CEF-A791-3039-D4CB151CCB07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051300" y="3058583"/>
            <a:ext cx="1498599" cy="264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7214F3-11BB-6246-AE0F-A4CF41936542}"/>
              </a:ext>
            </a:extLst>
          </p:cNvPr>
          <p:cNvSpPr/>
          <p:nvPr/>
        </p:nvSpPr>
        <p:spPr>
          <a:xfrm>
            <a:off x="5549899" y="3006756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BBAE91-FC98-3FD6-B29F-B230F0D806FB}"/>
              </a:ext>
            </a:extLst>
          </p:cNvPr>
          <p:cNvCxnSpPr>
            <a:cxnSpLocks/>
          </p:cNvCxnSpPr>
          <p:nvPr/>
        </p:nvCxnSpPr>
        <p:spPr>
          <a:xfrm flipV="1">
            <a:off x="4049182" y="1967398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EF0DC2C-D4EE-B900-D138-EA8CEE3B9CFB}"/>
              </a:ext>
            </a:extLst>
          </p:cNvPr>
          <p:cNvSpPr/>
          <p:nvPr/>
        </p:nvSpPr>
        <p:spPr>
          <a:xfrm>
            <a:off x="5549899" y="1889081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5ED9E6-C25D-DEA5-D27C-1B7BAEEF7EE2}"/>
                  </a:ext>
                </a:extLst>
              </p:cNvPr>
              <p:cNvSpPr txBox="1"/>
              <p:nvPr/>
            </p:nvSpPr>
            <p:spPr>
              <a:xfrm>
                <a:off x="1604801" y="1960033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5ED9E6-C25D-DEA5-D27C-1B7BAEEF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01" y="1960033"/>
                <a:ext cx="834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0F1631-A3DE-E661-2618-F4BD120625A2}"/>
                  </a:ext>
                </a:extLst>
              </p:cNvPr>
              <p:cNvSpPr txBox="1"/>
              <p:nvPr/>
            </p:nvSpPr>
            <p:spPr>
              <a:xfrm>
                <a:off x="1604800" y="4008451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0F1631-A3DE-E661-2618-F4BD1206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00" y="4008451"/>
                <a:ext cx="834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1F9DE5-92C6-3D05-DD0A-D1B0A9A914EF}"/>
                  </a:ext>
                </a:extLst>
              </p:cNvPr>
              <p:cNvSpPr txBox="1"/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D3009B-A8FF-4642-1CBD-040395B91EA1}"/>
                  </a:ext>
                </a:extLst>
              </p:cNvPr>
              <p:cNvSpPr txBox="1"/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28D8FF-AFB3-8FC4-9E63-BF98A0724FA7}"/>
              </a:ext>
            </a:extLst>
          </p:cNvPr>
          <p:cNvCxnSpPr>
            <a:cxnSpLocks/>
          </p:cNvCxnSpPr>
          <p:nvPr/>
        </p:nvCxnSpPr>
        <p:spPr>
          <a:xfrm>
            <a:off x="4800600" y="1282700"/>
            <a:ext cx="33865" cy="5012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E6B2D-C6F6-4B8D-2A4B-E72D008D4BB7}"/>
              </a:ext>
            </a:extLst>
          </p:cNvPr>
          <p:cNvCxnSpPr/>
          <p:nvPr/>
        </p:nvCxnSpPr>
        <p:spPr>
          <a:xfrm flipH="1">
            <a:off x="4030132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5FF24B-C3EC-E9C7-A7C5-ED3F0BC165A3}"/>
              </a:ext>
            </a:extLst>
          </p:cNvPr>
          <p:cNvSpPr txBox="1"/>
          <p:nvPr/>
        </p:nvSpPr>
        <p:spPr>
          <a:xfrm>
            <a:off x="3220471" y="630768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34003-C43D-E45C-7C3F-CA6C714342DE}"/>
              </a:ext>
            </a:extLst>
          </p:cNvPr>
          <p:cNvSpPr txBox="1"/>
          <p:nvPr/>
        </p:nvSpPr>
        <p:spPr>
          <a:xfrm>
            <a:off x="4981537" y="632777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Post-treatment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24499-1F72-7B10-8141-5929B4F04211}"/>
              </a:ext>
            </a:extLst>
          </p:cNvPr>
          <p:cNvCxnSpPr>
            <a:cxnSpLocks/>
          </p:cNvCxnSpPr>
          <p:nvPr/>
        </p:nvCxnSpPr>
        <p:spPr>
          <a:xfrm>
            <a:off x="4868331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3C1549-DADC-5C2A-7EB6-0B9BD7659D5B}"/>
              </a:ext>
            </a:extLst>
          </p:cNvPr>
          <p:cNvSpPr txBox="1"/>
          <p:nvPr/>
        </p:nvSpPr>
        <p:spPr>
          <a:xfrm>
            <a:off x="6836479" y="2194454"/>
            <a:ext cx="3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Counterfactual post-treatment outcomes under 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44791E-D1FF-128F-E474-FEF9F71DB6C1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845645" y="2238685"/>
            <a:ext cx="990834" cy="2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3CDC80-9C2F-03F1-B3D6-2E99535928F9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845644" y="2517620"/>
            <a:ext cx="990835" cy="3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6D7473-CBD8-E39A-2F1A-BAAD8BE91C30}"/>
              </a:ext>
            </a:extLst>
          </p:cNvPr>
          <p:cNvSpPr/>
          <p:nvPr/>
        </p:nvSpPr>
        <p:spPr>
          <a:xfrm>
            <a:off x="3798957" y="1403200"/>
            <a:ext cx="2046687" cy="832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36872-B656-5305-4098-AFEA73874E74}"/>
              </a:ext>
            </a:extLst>
          </p:cNvPr>
          <p:cNvSpPr/>
          <p:nvPr/>
        </p:nvSpPr>
        <p:spPr>
          <a:xfrm>
            <a:off x="3798957" y="3330375"/>
            <a:ext cx="2046687" cy="1004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8A229-CE09-82FA-B0AC-4E6B4FFA0252}"/>
                  </a:ext>
                </a:extLst>
              </p:cNvPr>
              <p:cNvSpPr txBox="1"/>
              <p:nvPr/>
            </p:nvSpPr>
            <p:spPr>
              <a:xfrm>
                <a:off x="2960937" y="1336362"/>
                <a:ext cx="916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8A229-CE09-82FA-B0AC-4E6B4FFA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7" y="1336362"/>
                <a:ext cx="9168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A5BCCB5-1F1B-E2ED-11DC-9B9B1F0CAA41}"/>
              </a:ext>
            </a:extLst>
          </p:cNvPr>
          <p:cNvSpPr/>
          <p:nvPr/>
        </p:nvSpPr>
        <p:spPr>
          <a:xfrm>
            <a:off x="3788785" y="2374611"/>
            <a:ext cx="2046687" cy="8220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A7107-71E8-D4A1-A85A-C1BD27FE7F15}"/>
              </a:ext>
            </a:extLst>
          </p:cNvPr>
          <p:cNvSpPr/>
          <p:nvPr/>
        </p:nvSpPr>
        <p:spPr>
          <a:xfrm>
            <a:off x="3788784" y="4480202"/>
            <a:ext cx="2046687" cy="8220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0F8A9D-0A22-B8AB-73D4-A38D58EF7E86}"/>
                  </a:ext>
                </a:extLst>
              </p:cNvPr>
              <p:cNvSpPr txBox="1"/>
              <p:nvPr/>
            </p:nvSpPr>
            <p:spPr>
              <a:xfrm>
                <a:off x="2960937" y="2374611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0F8A9D-0A22-B8AB-73D4-A38D58EF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7" y="2374611"/>
                <a:ext cx="9221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057687-81EB-9B00-4A5E-9B807D162439}"/>
                  </a:ext>
                </a:extLst>
              </p:cNvPr>
              <p:cNvSpPr txBox="1"/>
              <p:nvPr/>
            </p:nvSpPr>
            <p:spPr>
              <a:xfrm>
                <a:off x="2960937" y="4434173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057687-81EB-9B00-4A5E-9B807D16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7" y="4434173"/>
                <a:ext cx="9221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246770-9D2D-AE4D-4904-FD9CBBE249CA}"/>
                  </a:ext>
                </a:extLst>
              </p:cNvPr>
              <p:cNvSpPr txBox="1"/>
              <p:nvPr/>
            </p:nvSpPr>
            <p:spPr>
              <a:xfrm>
                <a:off x="2956258" y="3305679"/>
                <a:ext cx="916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246770-9D2D-AE4D-4904-FD9CBBE2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58" y="3305679"/>
                <a:ext cx="9168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3E8F4-7687-E918-C612-8ECF4CF8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CC48-9F7B-4021-B63C-52AF7E3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Parallel Trends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37820-E4DC-E9F0-D4B8-7CA000145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trends can be quite strong of an assumption</a:t>
                </a:r>
              </a:p>
              <a:p>
                <a:r>
                  <a:rPr lang="en-US" dirty="0"/>
                  <a:t>Much more plausible once we match on observable characteristics</a:t>
                </a:r>
              </a:p>
              <a:p>
                <a:r>
                  <a:rPr lang="en-US" b="1" dirty="0"/>
                  <a:t>Conditional Parallel Trends:</a:t>
                </a:r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was not assigned based on potential growth of unit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also identify ATT!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37820-E4DC-E9F0-D4B8-7CA000145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3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 under Conditional Parallel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Note that if we look at the differences in outcomes,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Then they satisfy one-sided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identify mean counterfactual outcomes for treated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identify ATT for these transformed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No-anticipation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ATT of transformed outcomes = ATT of second period outcomes: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  <a:blipFill>
                <a:blip r:embed="rId2"/>
                <a:stretch>
                  <a:fillRect l="-45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8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CF45-512C-9A28-EB8E-54424A7F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58F8E-B933-ACC9-A77E-93380421B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 the parameter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is again a moment problem with nuisance functions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Letting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need to add a debiasing correction term!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58F8E-B933-ACC9-A77E-93380421B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9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C5BE-2202-511B-95A3-CFAF22E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for ATT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B975-8532-1EA3-F977-04537AB7D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are two nuisance quantities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Moment already orthogonal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need to add a debiasing correction term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B975-8532-1EA3-F977-04537AB7D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7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A86-4664-FA6B-F169-84D636FE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for ATT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0275C-3561-AA02-EADA-B0C21CDA6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We need to add a debiasing correction term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Riesz</a:t>
                </a:r>
                <a:r>
                  <a:rPr lang="en-US" dirty="0"/>
                  <a:t> representer of the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Need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This again is an inverse propensity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0275C-3561-AA02-EADA-B0C21CDA6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033-2396-FE1F-11D2-90D11B9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Moment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debiased moment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Can be simplified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Can be simplified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5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033-2396-FE1F-11D2-90D11B9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estimate solves the empirical version of the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Enjoys similar double robustness properties as the double robust estimate of the ATE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E5D6-BB19-BDF7-0B98-E9E49AFE3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6D60-49AA-90FB-4C63-7A816D22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03ED2-9A05-11B0-B330-B18929957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 one-sided strict overlap, i.e.,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 all</a:t>
                </a:r>
                <a:r>
                  <a:rPr lang="en-US" sz="2400" dirty="0"/>
                  <a:t> random variables have bounded fourth moments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03ED2-9A05-11B0-B330-B18929957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 one-sided strict overlap, i.e.,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379800" indent="-342900">
                  <a:lnSpc>
                    <a:spcPct val="100000"/>
                  </a:lnSpc>
                </a:pPr>
                <a:r>
                  <a:rPr lang="en-US" sz="2400" dirty="0"/>
                  <a:t>Equivalently, estimate of square of standard error is: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treated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treated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control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control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470A-F728-C303-A116-CC6E535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with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9A89-760E-94F8-16B0-940F97DF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data with multiple periods where different units were treated at different periods then it is an active area of research</a:t>
            </a:r>
          </a:p>
          <a:p>
            <a:r>
              <a:rPr lang="en-US" dirty="0"/>
              <a:t>Typical empirical practice is what is known as two-way-fixed-effects</a:t>
            </a:r>
          </a:p>
          <a:p>
            <a:r>
              <a:rPr lang="en-US" dirty="0"/>
              <a:t>Can be problematic when there is heterogeneity of the effect across periods and cannot incorporate relaxed conditional parallel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8A14-0A94-EDD4-767C-55711683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CA161-75BD-9DDB-2A90-A9A24E8F1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Consider explicitly different segments of the population</a:t>
                </a:r>
              </a:p>
              <a:p>
                <a:r>
                  <a:rPr lang="en-US" dirty="0"/>
                  <a:t>Consider subset of data that were treated at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For every subsequent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Define control population as units that have not yet been treated at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pre-intervention period as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Apply the two-period approach outlined in previous slides</a:t>
                </a:r>
              </a:p>
              <a:p>
                <a:r>
                  <a:rPr lang="en-US" dirty="0"/>
                  <a:t>This provides a separate estimate of the effect of the treatment at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each of the subsequent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Variables that relate to properties of the units prior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can be used as control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to make conditional parallel trends more plausible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CA161-75BD-9DDB-2A90-A9A24E8F1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A9C-E80C-EBE1-1C9D-468BE284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Checks: Pre-Trends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13C3C-13A1-5555-0621-B3E10439D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Repeat the above calculation but viewing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as the “treatment” period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the “reference” period</a:t>
                </a:r>
              </a:p>
              <a:p>
                <a:endParaRPr lang="en-US" dirty="0"/>
              </a:p>
              <a:p>
                <a:r>
                  <a:rPr lang="en-US" dirty="0"/>
                  <a:t>No statistically significant treatment effect should be identified</a:t>
                </a:r>
              </a:p>
              <a:p>
                <a:endParaRPr lang="en-US" dirty="0"/>
              </a:p>
              <a:p>
                <a:r>
                  <a:rPr lang="en-US" dirty="0"/>
                  <a:t>If it is identified, then signal that parallel trends assumption does not 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13C3C-13A1-5555-0621-B3E10439D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0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D195-2D1E-F662-66F8-0DD0C54E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A352-72AF-F1AB-D86A-30D591E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Effects on the Treated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E1169-1064-50C9-5290-07A1B4BA6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Already derived that ATT can be estimated in a doubly robust manner if viewed as a solution to (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we omit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which appeared on both terms</a:t>
                </a:r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if we want to estimate the Conditional ATT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400" dirty="0"/>
                  <a:t>, conditioning on subset of characteristics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can view the CATT as the minimizer of the “incomplete” square 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Minimizer of this loss is equivalent to the best approximation of the CATT 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E1169-1064-50C9-5290-07A1B4BA6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6202C3-5A41-B7AB-5086-7B7D7B1CA9AA}"/>
              </a:ext>
            </a:extLst>
          </p:cNvPr>
          <p:cNvSpPr txBox="1"/>
          <p:nvPr/>
        </p:nvSpPr>
        <p:spPr>
          <a:xfrm>
            <a:off x="4227443" y="6442007"/>
            <a:ext cx="8039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[2502.04699] A Meta-learner for Heterogeneous Effects in Difference-in-Differences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8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They present a separate set of new problems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Correlation: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samples stemming from each unit (or sometimes cluster of units from the same “site”) are correlated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Censoring/Missingness: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1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8340-9A2C-C578-0AC8-7E4C14A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0FB0-E3B2-8791-A3B3-B093A4BC6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14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ECCC2CA-FD4E-9798-8C9A-EC604DCF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80720D4-D9E1-97D9-0D9A-AEFFA8052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E08A38-165B-1403-2D7D-83D866BACB23}"/>
              </a:ext>
            </a:extLst>
          </p:cNvPr>
          <p:cNvCxnSpPr>
            <a:cxnSpLocks/>
            <a:stCxn id="37" idx="6"/>
            <a:endCxn id="51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95A75F-2E2B-39BF-60A2-410376D3107C}"/>
              </a:ext>
            </a:extLst>
          </p:cNvPr>
          <p:cNvCxnSpPr>
            <a:cxnSpLocks/>
            <a:stCxn id="3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6C89B0-F573-C3D9-3BA8-EBC7B1C7065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8F532EC-421F-6CE9-3341-3711584BB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772FBA-582B-65F0-357C-9407EA022756}"/>
              </a:ext>
            </a:extLst>
          </p:cNvPr>
          <p:cNvCxnSpPr>
            <a:cxnSpLocks/>
            <a:stCxn id="51" idx="7"/>
            <a:endCxn id="23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D4243F2-1369-2C68-A774-E2E8EF96B7F8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43BD99-BD23-12CA-1EDB-FC9A876A28E1}"/>
              </a:ext>
            </a:extLst>
          </p:cNvPr>
          <p:cNvCxnSpPr>
            <a:cxnSpLocks/>
            <a:stCxn id="51" idx="6"/>
            <a:endCxn id="40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505A73-D7FD-D8ED-061E-5AF5F46C7756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CBACBEA-AA3D-7FC6-2CA0-72FC9183C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8FB4EA-2FC5-AF98-F81E-822CDE43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F29D726-E5D8-EC03-FED2-46658E590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A68531-19C7-4B9C-769F-9BA7168DF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2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Healthcare: Patients treated over time and adaptively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Genomics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Survival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4931"/>
            <a:ext cx="631886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First Line Therapy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51753" y="3891188"/>
            <a:ext cx="489895" cy="3901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42944" y="4097653"/>
            <a:ext cx="2039679" cy="1254555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Progression+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Genomics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83919" y="3881438"/>
            <a:ext cx="672762" cy="399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Second Line Therapy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82623" y="4724931"/>
            <a:ext cx="526341" cy="30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9CFDB24-C4E0-0A87-A423-0594F70AA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A451B89-978B-274C-2104-03607F858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AA616B1-8D92-ADF2-E538-94AD5823EFE9}"/>
              </a:ext>
            </a:extLst>
          </p:cNvPr>
          <p:cNvCxnSpPr>
            <a:cxnSpLocks/>
            <a:stCxn id="104" idx="6"/>
            <a:endCxn id="109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B2870BD-8DEE-0C51-8E4F-1FF6E8004306}"/>
              </a:ext>
            </a:extLst>
          </p:cNvPr>
          <p:cNvCxnSpPr>
            <a:cxnSpLocks/>
            <a:stCxn id="104" idx="0"/>
            <a:endCxn id="114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22E760D-3CBE-11C3-2C73-A2C43F10EE7F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8188C9-F4F5-4733-9201-B5C9039A9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8CCD013-193F-3BCF-D426-20AC9A1091AA}"/>
              </a:ext>
            </a:extLst>
          </p:cNvPr>
          <p:cNvCxnSpPr>
            <a:cxnSpLocks/>
            <a:stCxn id="109" idx="7"/>
            <a:endCxn id="116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9757E13-EA03-7D93-D555-697C616FE5C1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50DC08-DEA2-CD85-A001-7CC083BFC953}"/>
              </a:ext>
            </a:extLst>
          </p:cNvPr>
          <p:cNvCxnSpPr>
            <a:cxnSpLocks/>
            <a:stCxn id="109" idx="6"/>
            <a:endCxn id="105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403EF3-76AC-5573-4728-4CFE548AB7A9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E3D43D9-5EDD-578A-B86D-E70C94B79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676A55DF-9ED3-EBF2-341F-E277898E6BF1}"/>
              </a:ext>
            </a:extLst>
          </p:cNvPr>
          <p:cNvSpPr/>
          <p:nvPr/>
        </p:nvSpPr>
        <p:spPr>
          <a:xfrm>
            <a:off x="8894767" y="3298273"/>
            <a:ext cx="796003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Immunotherapy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A12075A-DEE2-6247-2D71-B7E212D66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D6C38F0-80D5-CC08-7AB8-2281074D86D8}"/>
              </a:ext>
            </a:extLst>
          </p:cNvPr>
          <p:cNvSpPr/>
          <p:nvPr/>
        </p:nvSpPr>
        <p:spPr>
          <a:xfrm>
            <a:off x="11069528" y="3297384"/>
            <a:ext cx="698764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Chemotherapy</a:t>
            </a:r>
          </a:p>
        </p:txBody>
      </p:sp>
    </p:spTree>
    <p:extLst>
      <p:ext uri="{BB962C8B-B14F-4D97-AF65-F5344CB8AC3E}">
        <p14:creationId xmlns:p14="http://schemas.microsoft.com/office/powerpoint/2010/main" val="99420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582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34112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Marketing: Web users shown ads multiple times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363725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363725"/>
            <a:ext cx="190441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Conversion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4721386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162615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Ad Impression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3884080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3905591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314276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Tracking Data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3895841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158981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Ad Impression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3523268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4721386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3891188"/>
            <a:ext cx="56135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454337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3964956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345532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/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7C17052-6BC1-EE3E-E3E6-604E23F26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22" y="43524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/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0EAAE0A-5BB7-D52C-1D74-41BE19EDA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375" y="4350411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07054C-7C62-5F8C-DEF4-FE71FC053CC2}"/>
              </a:ext>
            </a:extLst>
          </p:cNvPr>
          <p:cNvCxnSpPr>
            <a:cxnSpLocks/>
            <a:stCxn id="66" idx="6"/>
            <a:endCxn id="71" idx="2"/>
          </p:cNvCxnSpPr>
          <p:nvPr/>
        </p:nvCxnSpPr>
        <p:spPr>
          <a:xfrm flipV="1">
            <a:off x="8653023" y="4714565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C89FD9-536D-757A-AF34-C49DC1DD66D2}"/>
              </a:ext>
            </a:extLst>
          </p:cNvPr>
          <p:cNvCxnSpPr>
            <a:cxnSpLocks/>
            <a:stCxn id="66" idx="0"/>
            <a:endCxn id="76" idx="4"/>
          </p:cNvCxnSpPr>
          <p:nvPr/>
        </p:nvCxnSpPr>
        <p:spPr>
          <a:xfrm flipV="1">
            <a:off x="8282873" y="3887554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57E9E51-480E-D996-45AE-480469AAE2B9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446277" y="3780723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/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FFED7FE-29E3-40E1-54D8-0B42F38A3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737" y="435027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E1303-F942-2FB3-B5BA-546A9446B46F}"/>
              </a:ext>
            </a:extLst>
          </p:cNvPr>
          <p:cNvCxnSpPr>
            <a:cxnSpLocks/>
            <a:stCxn id="71" idx="7"/>
            <a:endCxn id="78" idx="4"/>
          </p:cNvCxnSpPr>
          <p:nvPr/>
        </p:nvCxnSpPr>
        <p:spPr>
          <a:xfrm flipV="1">
            <a:off x="10323623" y="3891871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C5E4B0-B42C-E6B9-856D-D230B49F9C85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9554692" y="3523134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BDD2AC7-1FF8-94F9-F743-2012F4C0BD8B}"/>
              </a:ext>
            </a:extLst>
          </p:cNvPr>
          <p:cNvCxnSpPr>
            <a:cxnSpLocks/>
            <a:stCxn id="71" idx="6"/>
            <a:endCxn id="67" idx="2"/>
          </p:cNvCxnSpPr>
          <p:nvPr/>
        </p:nvCxnSpPr>
        <p:spPr>
          <a:xfrm>
            <a:off x="10432038" y="4714565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7948EA-C0AC-124C-C0BF-B72A9373499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1525441" y="3793779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/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8ACD5CD-5BA4-6690-013F-BDF381A4A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015" y="315898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40DDD88-C7DE-AA2B-15F3-52CB0E7E11FD}"/>
              </a:ext>
            </a:extLst>
          </p:cNvPr>
          <p:cNvSpPr/>
          <p:nvPr/>
        </p:nvSpPr>
        <p:spPr>
          <a:xfrm>
            <a:off x="8894767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/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9FC9EB5-5E3D-37FB-2406-36DE1B5C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646" y="316329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03FBFD3-82E7-F7D4-52A5-53103DC57D12}"/>
              </a:ext>
            </a:extLst>
          </p:cNvPr>
          <p:cNvSpPr/>
          <p:nvPr/>
        </p:nvSpPr>
        <p:spPr>
          <a:xfrm>
            <a:off x="11072748" y="3298273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impression</a:t>
            </a:r>
          </a:p>
        </p:txBody>
      </p:sp>
    </p:spTree>
    <p:extLst>
      <p:ext uri="{BB962C8B-B14F-4D97-AF65-F5344CB8AC3E}">
        <p14:creationId xmlns:p14="http://schemas.microsoft.com/office/powerpoint/2010/main" val="3542939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C14-EFB5-AF81-9E35-E50F0343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85999-F7D4-2A12-D39E-037932720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Business-to-Business (B2B) Operations: Customers offered multiple discount/support interventions over time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9C9D-1B90-B843-137B-21C3588EA636}"/>
              </a:ext>
            </a:extLst>
          </p:cNvPr>
          <p:cNvSpPr/>
          <p:nvPr/>
        </p:nvSpPr>
        <p:spPr>
          <a:xfrm>
            <a:off x="131234" y="4901358"/>
            <a:ext cx="1879824" cy="728573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22E141-2DE0-C08A-8827-1C1C24D0B618}"/>
              </a:ext>
            </a:extLst>
          </p:cNvPr>
          <p:cNvSpPr/>
          <p:nvPr/>
        </p:nvSpPr>
        <p:spPr>
          <a:xfrm>
            <a:off x="5208964" y="4901358"/>
            <a:ext cx="1537698" cy="728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Spend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537D2-E4F1-2A75-1D5D-11B3D5368EB6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2011058" y="5259019"/>
            <a:ext cx="613867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1A6A32C-517A-B9DC-CCC8-F81903EB8F16}"/>
              </a:ext>
            </a:extLst>
          </p:cNvPr>
          <p:cNvSpPr/>
          <p:nvPr/>
        </p:nvSpPr>
        <p:spPr>
          <a:xfrm>
            <a:off x="1155700" y="3700248"/>
            <a:ext cx="2356441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Azure Credits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21AAF4-A983-F75F-3284-A7081608786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071146" y="4421713"/>
            <a:ext cx="1024026" cy="4796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2C212-1FFB-D4A8-97F8-65DAD84FD9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33734" y="4443224"/>
            <a:ext cx="489895" cy="5279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2B9B356-CBEA-6A20-F2EE-1726A4C0055C}"/>
              </a:ext>
            </a:extLst>
          </p:cNvPr>
          <p:cNvSpPr/>
          <p:nvPr/>
        </p:nvSpPr>
        <p:spPr>
          <a:xfrm>
            <a:off x="2624925" y="4851909"/>
            <a:ext cx="2039679" cy="814219"/>
          </a:xfrm>
          <a:prstGeom prst="ellipse">
            <a:avLst/>
          </a:prstGeom>
          <a:solidFill>
            <a:srgbClr val="D3BA6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Purchase History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03116B-B313-6755-5AE5-3D0CFC8DC2A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4365900" y="4433474"/>
            <a:ext cx="672762" cy="5376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38CAEB-F7F0-2ECA-B7C5-FC4B97CC2A6D}"/>
              </a:ext>
            </a:extLst>
          </p:cNvPr>
          <p:cNvSpPr/>
          <p:nvPr/>
        </p:nvSpPr>
        <p:spPr>
          <a:xfrm>
            <a:off x="4099213" y="3696614"/>
            <a:ext cx="2551353" cy="728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2" b="1" dirty="0">
                <a:solidFill>
                  <a:prstClr val="white"/>
                </a:solidFill>
                <a:latin typeface="Calisto MT" panose="02040603050505030304"/>
              </a:rPr>
              <a:t>Sales Specialist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586136-5B8E-B6FD-50EF-7C927675C91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512141" y="4060901"/>
            <a:ext cx="587072" cy="36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F9C09-D53C-B968-37E6-E3766B0C4C18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64604" y="5259019"/>
            <a:ext cx="544360" cy="66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2D984-C671-6B02-426E-7858089E48B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99821" y="4428821"/>
            <a:ext cx="377992" cy="4725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8E0C7-EED4-130E-E1B3-A967CCB44908}"/>
              </a:ext>
            </a:extLst>
          </p:cNvPr>
          <p:cNvSpPr txBox="1"/>
          <p:nvPr/>
        </p:nvSpPr>
        <p:spPr>
          <a:xfrm>
            <a:off x="2642944" y="2991970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4B8A7E-0BF3-4519-8EAE-4503F8FA9259}"/>
              </a:ext>
            </a:extLst>
          </p:cNvPr>
          <p:cNvSpPr/>
          <p:nvPr/>
        </p:nvSpPr>
        <p:spPr>
          <a:xfrm>
            <a:off x="6753460" y="4502589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DE0534-1A3B-19A7-BB11-CB001A42274B}"/>
              </a:ext>
            </a:extLst>
          </p:cNvPr>
          <p:cNvSpPr txBox="1"/>
          <p:nvPr/>
        </p:nvSpPr>
        <p:spPr>
          <a:xfrm>
            <a:off x="8626119" y="2883165"/>
            <a:ext cx="18062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 quantity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/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1F5177-5834-92A2-1B58-1B229816D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3" y="487717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/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088F27-54E9-985E-9903-956D59270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066" y="4875132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2CDCBB-4D36-C292-BE28-9F085815F99E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502714" y="5239286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36FCA-5328-75B6-FD64-E925153BA197}"/>
              </a:ext>
            </a:extLst>
          </p:cNvPr>
          <p:cNvCxnSpPr>
            <a:cxnSpLocks/>
            <a:stCxn id="39" idx="0"/>
            <a:endCxn id="49" idx="4"/>
          </p:cNvCxnSpPr>
          <p:nvPr/>
        </p:nvCxnSpPr>
        <p:spPr>
          <a:xfrm flipV="1">
            <a:off x="8132564" y="4412275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92B7D0-4E06-5AF9-E625-FC3E496836E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295968" y="4305444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/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18AAC3-EBA5-939D-3C9C-EC178E5B9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28" y="487499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7D96D4-50BA-8240-8F0D-2D05C7771C1D}"/>
              </a:ext>
            </a:extLst>
          </p:cNvPr>
          <p:cNvCxnSpPr>
            <a:cxnSpLocks/>
            <a:stCxn id="44" idx="7"/>
            <a:endCxn id="51" idx="4"/>
          </p:cNvCxnSpPr>
          <p:nvPr/>
        </p:nvCxnSpPr>
        <p:spPr>
          <a:xfrm flipV="1">
            <a:off x="10173314" y="4416592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9D839-2C74-405B-73AB-F231D1B3ACB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9404383" y="4047855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1C3A28-6BAB-0415-F305-0781C0B4C9A5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281729" y="5239286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300CC8-E3E2-FCA4-412A-A289652261AE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1375132" y="4318500"/>
            <a:ext cx="60085" cy="556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/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46C8B36-80F4-965E-CD81-EEF52BB75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706" y="3683702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408AD91-E0D2-E858-E16D-0CF3FCC5A7DE}"/>
              </a:ext>
            </a:extLst>
          </p:cNvPr>
          <p:cNvSpPr/>
          <p:nvPr/>
        </p:nvSpPr>
        <p:spPr>
          <a:xfrm>
            <a:off x="8744458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No credits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/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44945CF-EB9C-9680-48D6-122778E96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337" y="368801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6B05B9A-A53E-7BB6-2EBD-953E5410BE10}"/>
              </a:ext>
            </a:extLst>
          </p:cNvPr>
          <p:cNvSpPr/>
          <p:nvPr/>
        </p:nvSpPr>
        <p:spPr>
          <a:xfrm>
            <a:off x="10922439" y="3822994"/>
            <a:ext cx="905385" cy="496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Yes Specialist</a:t>
            </a:r>
          </a:p>
        </p:txBody>
      </p:sp>
    </p:spTree>
    <p:extLst>
      <p:ext uri="{BB962C8B-B14F-4D97-AF65-F5344CB8AC3E}">
        <p14:creationId xmlns:p14="http://schemas.microsoft.com/office/powerpoint/2010/main" val="2367796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Treatments are offered in an adaptive manner, in response to previous period controls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surrogate – control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Setting is known as the dynamic treatment regime [Robins’94,’04, Chakraborty-Murphy’14]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65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8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34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767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Since there is no unobserved confounding, why not just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conditioning on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blocks all the effect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91E7537-7DAB-C69C-42BA-691A3393F0BB}"/>
              </a:ext>
            </a:extLst>
          </p:cNvPr>
          <p:cNvSpPr/>
          <p:nvPr/>
        </p:nvSpPr>
        <p:spPr>
          <a:xfrm>
            <a:off x="2785533" y="2429933"/>
            <a:ext cx="3822700" cy="2275947"/>
          </a:xfrm>
          <a:custGeom>
            <a:avLst/>
            <a:gdLst>
              <a:gd name="connsiteX0" fmla="*/ 3822700 w 3822700"/>
              <a:gd name="connsiteY0" fmla="*/ 457200 h 2275947"/>
              <a:gd name="connsiteX1" fmla="*/ 2252134 w 3822700"/>
              <a:gd name="connsiteY1" fmla="*/ 482600 h 2275947"/>
              <a:gd name="connsiteX2" fmla="*/ 1799167 w 3822700"/>
              <a:gd name="connsiteY2" fmla="*/ 1227667 h 2275947"/>
              <a:gd name="connsiteX3" fmla="*/ 2201334 w 3822700"/>
              <a:gd name="connsiteY3" fmla="*/ 2146300 h 2275947"/>
              <a:gd name="connsiteX4" fmla="*/ 1426634 w 3822700"/>
              <a:gd name="connsiteY4" fmla="*/ 2036234 h 2275947"/>
              <a:gd name="connsiteX5" fmla="*/ 0 w 3822700"/>
              <a:gd name="connsiteY5" fmla="*/ 0 h 227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2700" h="2275947">
                <a:moveTo>
                  <a:pt x="3822700" y="457200"/>
                </a:moveTo>
                <a:cubicBezTo>
                  <a:pt x="3206044" y="405694"/>
                  <a:pt x="2589389" y="354189"/>
                  <a:pt x="2252134" y="482600"/>
                </a:cubicBezTo>
                <a:cubicBezTo>
                  <a:pt x="1914879" y="611011"/>
                  <a:pt x="1807634" y="950384"/>
                  <a:pt x="1799167" y="1227667"/>
                </a:cubicBezTo>
                <a:cubicBezTo>
                  <a:pt x="1790700" y="1504950"/>
                  <a:pt x="2263423" y="2011539"/>
                  <a:pt x="2201334" y="2146300"/>
                </a:cubicBezTo>
                <a:cubicBezTo>
                  <a:pt x="2139245" y="2281061"/>
                  <a:pt x="1793523" y="2393951"/>
                  <a:pt x="1426634" y="2036234"/>
                </a:cubicBezTo>
                <a:cubicBezTo>
                  <a:pt x="1059745" y="1678517"/>
                  <a:pt x="529872" y="839258"/>
                  <a:pt x="0" y="0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9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9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3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of new problems </a:t>
            </a:r>
          </a:p>
          <a:p>
            <a:r>
              <a:rPr lang="en-US" b="1" dirty="0"/>
              <a:t>Correlation:</a:t>
            </a:r>
            <a:r>
              <a:rPr lang="en-US" dirty="0"/>
              <a:t> samples stemming from each unit (or sometimes cluster of units from the same “site”) are correlated</a:t>
            </a:r>
          </a:p>
          <a:p>
            <a:r>
              <a:rPr lang="en-US" b="1" dirty="0"/>
              <a:t>Censoring/Missingness:</a:t>
            </a:r>
            <a:r>
              <a:rPr lang="en-US" dirty="0"/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3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by conditioning,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conditioning on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leaves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“unobserved confounding” between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1541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0D2548-93C3-1295-1ED8-4F13EBA92B2A}"/>
              </a:ext>
            </a:extLst>
          </p:cNvPr>
          <p:cNvSpPr/>
          <p:nvPr/>
        </p:nvSpPr>
        <p:spPr>
          <a:xfrm>
            <a:off x="2879032" y="3620553"/>
            <a:ext cx="1792739" cy="1297020"/>
          </a:xfrm>
          <a:custGeom>
            <a:avLst/>
            <a:gdLst>
              <a:gd name="connsiteX0" fmla="*/ 746979 w 1633244"/>
              <a:gd name="connsiteY0" fmla="*/ 0 h 1470522"/>
              <a:gd name="connsiteX1" fmla="*/ 29527 w 1633244"/>
              <a:gd name="connsiteY1" fmla="*/ 1270782 h 1470522"/>
              <a:gd name="connsiteX2" fmla="*/ 1633244 w 1633244"/>
              <a:gd name="connsiteY2" fmla="*/ 1448973 h 147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3244" h="1470522">
                <a:moveTo>
                  <a:pt x="746979" y="0"/>
                </a:moveTo>
                <a:cubicBezTo>
                  <a:pt x="314397" y="514643"/>
                  <a:pt x="-118184" y="1029287"/>
                  <a:pt x="29527" y="1270782"/>
                </a:cubicBezTo>
                <a:cubicBezTo>
                  <a:pt x="177238" y="1512277"/>
                  <a:pt x="905241" y="1480625"/>
                  <a:pt x="1633244" y="1448973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0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in 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Then let’s condition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, i.e. estimate the effect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by conditioning,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060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Wrong: conditioning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leaves “unobserved confounding”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!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Can also be understood using D-separation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pc="-80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5197847"/>
                <a:ext cx="10584535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/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919211D-587B-3070-FA1C-0BCF1862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690" y="279378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/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27E9049-CB0E-B7BD-0A0C-A1B82535E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93" y="2793919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37FB5F-2BD1-809F-C45A-83E981FBFD36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723991" y="3158073"/>
            <a:ext cx="2442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0FC3DF-0D28-7446-ED71-9AEDBEC1CA87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53841" y="232888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BFDAA5-6F4B-173C-6A08-1AFB40247354}"/>
              </a:ext>
            </a:extLst>
          </p:cNvPr>
          <p:cNvCxnSpPr>
            <a:cxnSpLocks/>
            <a:stCxn id="18" idx="5"/>
            <a:endCxn id="12" idx="1"/>
          </p:cNvCxnSpPr>
          <p:nvPr/>
        </p:nvCxnSpPr>
        <p:spPr>
          <a:xfrm>
            <a:off x="4247973" y="2151345"/>
            <a:ext cx="1027097" cy="749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/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E29E5B1-51FA-BC6C-A4AA-73895524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5" y="27937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D63559-FF9D-668B-E4E2-D3C816C853C0}"/>
              </a:ext>
            </a:extLst>
          </p:cNvPr>
          <p:cNvCxnSpPr>
            <a:cxnSpLocks/>
            <a:stCxn id="12" idx="7"/>
            <a:endCxn id="19" idx="4"/>
          </p:cNvCxnSpPr>
          <p:nvPr/>
        </p:nvCxnSpPr>
        <p:spPr>
          <a:xfrm flipV="1">
            <a:off x="5798541" y="233537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524ACB-D189-9F5E-8D14-72937CFB51D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320285" y="1971093"/>
            <a:ext cx="1447279" cy="47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065702-42AA-EB00-5D5F-B4F49ABE675C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5906956" y="315807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BFDC69-84F8-08BF-0C68-90F8AA13F50D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>
            <a:off x="6866509" y="224520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/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C916A8F-86D2-CBD8-ED26-C11371EAF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83" y="160031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/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DD30541-4882-E585-4EB2-B85409FC9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09" y="1727645"/>
                <a:ext cx="493776" cy="49639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/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76F7A7-DF9F-E4A4-CE94-7F16552C7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4" y="160680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/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0535306-55B3-91B2-9CE5-86AFB20B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621" y="1748810"/>
                <a:ext cx="493776" cy="49639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560B81-8EA2-0344-7B78-E6C7D064DF6E}"/>
              </a:ext>
            </a:extLst>
          </p:cNvPr>
          <p:cNvCxnSpPr/>
          <p:nvPr/>
        </p:nvCxnSpPr>
        <p:spPr>
          <a:xfrm flipV="1">
            <a:off x="7086600" y="6515100"/>
            <a:ext cx="254000" cy="220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/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1ED3C-414F-BCFC-390C-F0DFD95D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55" y="461597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/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32969E-023E-3563-3658-9966F24A0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4" y="4624615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696EA-505F-E008-0B4C-DC1D81718826}"/>
              </a:ext>
            </a:extLst>
          </p:cNvPr>
          <p:cNvCxnSpPr>
            <a:cxnSpLocks/>
            <a:stCxn id="21" idx="7"/>
            <a:endCxn id="23" idx="3"/>
          </p:cNvCxnSpPr>
          <p:nvPr/>
        </p:nvCxnSpPr>
        <p:spPr>
          <a:xfrm flipV="1">
            <a:off x="5798540" y="4419346"/>
            <a:ext cx="333173" cy="3119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/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64758-35CE-E39D-5E11-31AA0C203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98" y="3797470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E1692F-AC92-301C-1E5E-4AE90A212988}"/>
              </a:ext>
            </a:extLst>
          </p:cNvPr>
          <p:cNvCxnSpPr>
            <a:cxnSpLocks/>
            <a:stCxn id="21" idx="6"/>
            <a:endCxn id="3" idx="2"/>
          </p:cNvCxnSpPr>
          <p:nvPr/>
        </p:nvCxnSpPr>
        <p:spPr>
          <a:xfrm flipV="1">
            <a:off x="5906955" y="4980266"/>
            <a:ext cx="798100" cy="86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988A94-CE79-FC10-ACFC-E426FF48D8AD}"/>
              </a:ext>
            </a:extLst>
          </p:cNvPr>
          <p:cNvCxnSpPr>
            <a:cxnSpLocks/>
            <a:stCxn id="23" idx="5"/>
            <a:endCxn id="3" idx="1"/>
          </p:cNvCxnSpPr>
          <p:nvPr/>
        </p:nvCxnSpPr>
        <p:spPr>
          <a:xfrm>
            <a:off x="6655184" y="4419346"/>
            <a:ext cx="158286" cy="303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C5E53-9564-B947-3AD3-27D46194586B}"/>
              </a:ext>
            </a:extLst>
          </p:cNvPr>
          <p:cNvCxnSpPr>
            <a:cxnSpLocks/>
            <a:stCxn id="17" idx="5"/>
            <a:endCxn id="21" idx="2"/>
          </p:cNvCxnSpPr>
          <p:nvPr/>
        </p:nvCxnSpPr>
        <p:spPr>
          <a:xfrm>
            <a:off x="2818869" y="2222190"/>
            <a:ext cx="2347785" cy="2766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/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𝑺</m:t>
                              </m:r>
                            </m:e>
                            <m:sub>
                              <m:r>
                                <a:rPr kumimoji="0" lang="en-US" sz="12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DE392B0-CC65-2770-1A51-356E14F4F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40" y="3850116"/>
                <a:ext cx="393192" cy="3947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3195CA-6D52-ECF6-7F13-ACCDAFA188E1}"/>
              </a:ext>
            </a:extLst>
          </p:cNvPr>
          <p:cNvCxnSpPr>
            <a:cxnSpLocks/>
            <a:stCxn id="40" idx="4"/>
            <a:endCxn id="21" idx="1"/>
          </p:cNvCxnSpPr>
          <p:nvPr/>
        </p:nvCxnSpPr>
        <p:spPr>
          <a:xfrm>
            <a:off x="5064936" y="4244907"/>
            <a:ext cx="210133" cy="486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C999EB-C5EA-F62A-E8BC-39C0DAC2CF83}"/>
              </a:ext>
            </a:extLst>
          </p:cNvPr>
          <p:cNvCxnSpPr>
            <a:cxnSpLocks/>
            <a:stCxn id="40" idx="0"/>
            <a:endCxn id="12" idx="3"/>
          </p:cNvCxnSpPr>
          <p:nvPr/>
        </p:nvCxnSpPr>
        <p:spPr>
          <a:xfrm flipV="1">
            <a:off x="5064936" y="3415662"/>
            <a:ext cx="210134" cy="43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4C8106-31A1-CEF5-9C7E-3DD0AC5C4F46}"/>
              </a:ext>
            </a:extLst>
          </p:cNvPr>
          <p:cNvSpPr txBox="1"/>
          <p:nvPr/>
        </p:nvSpPr>
        <p:spPr>
          <a:xfrm>
            <a:off x="9217719" y="3092496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Two-World Graphs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B74A95-34B7-C848-5E57-67B57376346A}"/>
              </a:ext>
            </a:extLst>
          </p:cNvPr>
          <p:cNvSpPr txBox="1"/>
          <p:nvPr/>
        </p:nvSpPr>
        <p:spPr>
          <a:xfrm>
            <a:off x="7597314" y="2291680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Intervention World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6470C-0961-B503-AAF8-4121F95052BD}"/>
              </a:ext>
            </a:extLst>
          </p:cNvPr>
          <p:cNvSpPr txBox="1"/>
          <p:nvPr/>
        </p:nvSpPr>
        <p:spPr>
          <a:xfrm>
            <a:off x="7611570" y="4301449"/>
            <a:ext cx="138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7E8D38-E085-0280-30B4-943AD4B793C3}"/>
              </a:ext>
            </a:extLst>
          </p:cNvPr>
          <p:cNvSpPr/>
          <p:nvPr/>
        </p:nvSpPr>
        <p:spPr>
          <a:xfrm>
            <a:off x="4711404" y="2911451"/>
            <a:ext cx="1884129" cy="1966312"/>
          </a:xfrm>
          <a:custGeom>
            <a:avLst/>
            <a:gdLst>
              <a:gd name="connsiteX0" fmla="*/ 1884129 w 1884129"/>
              <a:gd name="connsiteY0" fmla="*/ 60349 h 1966312"/>
              <a:gd name="connsiteX1" fmla="*/ 584496 w 1884129"/>
              <a:gd name="connsiteY1" fmla="*/ 68816 h 1966312"/>
              <a:gd name="connsiteX2" fmla="*/ 296 w 1884129"/>
              <a:gd name="connsiteY2" fmla="*/ 754616 h 1966312"/>
              <a:gd name="connsiteX3" fmla="*/ 516763 w 1884129"/>
              <a:gd name="connsiteY3" fmla="*/ 1939949 h 1966312"/>
              <a:gd name="connsiteX4" fmla="*/ 1287229 w 1884129"/>
              <a:gd name="connsiteY4" fmla="*/ 1461582 h 19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9" h="1966312">
                <a:moveTo>
                  <a:pt x="1884129" y="60349"/>
                </a:moveTo>
                <a:cubicBezTo>
                  <a:pt x="1391298" y="6727"/>
                  <a:pt x="898468" y="-46895"/>
                  <a:pt x="584496" y="68816"/>
                </a:cubicBezTo>
                <a:cubicBezTo>
                  <a:pt x="270524" y="184527"/>
                  <a:pt x="11585" y="442761"/>
                  <a:pt x="296" y="754616"/>
                </a:cubicBezTo>
                <a:cubicBezTo>
                  <a:pt x="-10993" y="1066471"/>
                  <a:pt x="302274" y="1822121"/>
                  <a:pt x="516763" y="1939949"/>
                </a:cubicBezTo>
                <a:cubicBezTo>
                  <a:pt x="731252" y="2057777"/>
                  <a:pt x="1009240" y="1759679"/>
                  <a:pt x="1287229" y="1461582"/>
                </a:cubicBezTo>
              </a:path>
            </a:pathLst>
          </a:custGeom>
          <a:ln w="57150"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1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40" grpId="0" animBg="1"/>
      <p:bldP spid="71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Dynamic Treatment Regime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56" y="416899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80" y="416249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985657" y="453110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025" y="297538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877242" y="359726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778911" y="359726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71" y="416681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656257" y="359294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6" y="297106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887326" y="333535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775402" y="452678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445875" y="358862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5197847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We cannot identify</a:t>
            </a: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 this expected potential outcome simply by conditioning!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baseline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latin typeface="+mj-lt"/>
              </a:rPr>
              <a:t>Let’s take it one step at a time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rPr>
              <a:t>What can we identify by conditioning?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1966958" y="2097411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>
            <a:off x="6036527" y="39029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62" y="1838327"/>
                <a:ext cx="5203902" cy="10552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40" y="4164541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3" y="4162499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014141" y="4526653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7643991" y="3699642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807395" y="3592811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855" y="416236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9684741" y="3703959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8915810" y="3335222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9793156" y="4526653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0752709" y="3613785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33" y="297106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76" y="3117390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764" y="2975386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821" y="3117390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5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of Last Period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We have conditional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ignorability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spc="-80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Target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can be identified by conditioning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white">
                                  <a:lumMod val="95000"/>
                                </a:prstClr>
                              </a:solidFill>
                              <a:effectLst>
                                <a:outerShdw blurRad="9525" dist="25400" dir="14640000" algn="tl" rotWithShape="0">
                                  <a:prstClr val="black">
                                    <a:alpha val="30000"/>
                                  </a:prstClr>
                                </a:outerShdw>
                              </a:effectLst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6547183" cy="2114105"/>
              </a:xfrm>
              <a:prstGeom prst="rect">
                <a:avLst/>
              </a:prstGeom>
              <a:blipFill>
                <a:blip r:embed="rId2"/>
                <a:stretch>
                  <a:fillRect l="-1024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/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Identification by conditioning: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noProof="0" dirty="0">
                    <a:solidFill>
                      <a:srgbClr val="212123"/>
                    </a:solidFill>
                    <a:latin typeface="+mj-lt"/>
                  </a:rPr>
                  <a:t>Train a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noProof="0" smtClean="0"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noProof="0" dirty="0">
                  <a:solidFill>
                    <a:srgbClr val="212123"/>
                  </a:solidFill>
                  <a:latin typeface="Cambria Math" panose="02040503050406030204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noProof="0" smtClean="0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noProof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Evaluate the model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B38046-B296-F3FE-8452-EC6CD5AF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54" y="4447683"/>
                <a:ext cx="4931704" cy="2092881"/>
              </a:xfrm>
              <a:prstGeom prst="rect">
                <a:avLst/>
              </a:prstGeom>
              <a:blipFill>
                <a:blip r:embed="rId8"/>
                <a:stretch>
                  <a:fillRect l="-1360" t="-1749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10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But now we can “adjust the observed outcome” using this counterfactual model to remove the second period treatment!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Replace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sz="2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adj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Estimating the target quantity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n>
                                          <a:solidFill>
                                            <a:prstClr val="black">
                                              <a:lumMod val="75000"/>
                                              <a:lumOff val="25000"/>
                                              <a:alpha val="10000"/>
                                            </a:prstClr>
                                          </a:solidFill>
                                        </a:ln>
                                        <a:solidFill>
                                          <a:srgbClr val="21212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is the same as estimating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adj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+mj-lt"/>
                  </a:rPr>
                  <a:t>We can estimate this by conditioning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17" y="4456296"/>
                <a:ext cx="10482386" cy="2321020"/>
              </a:xfrm>
              <a:prstGeom prst="rect">
                <a:avLst/>
              </a:prstGeom>
              <a:blipFill>
                <a:blip r:embed="rId2"/>
                <a:stretch>
                  <a:fillRect l="-640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4672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/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D160636-F8AB-02E0-FFD4-D552FCDB2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71" y="327611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6EE079-6FDA-AE6B-A542-E07A18D38C0E}"/>
              </a:ext>
            </a:extLst>
          </p:cNvPr>
          <p:cNvCxnSpPr>
            <a:cxnSpLocks/>
            <a:stCxn id="50" idx="6"/>
            <a:endCxn id="3" idx="2"/>
          </p:cNvCxnSpPr>
          <p:nvPr/>
        </p:nvCxnSpPr>
        <p:spPr>
          <a:xfrm>
            <a:off x="1639872" y="3640403"/>
            <a:ext cx="10840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89ADE5-2617-FF32-7DFB-894ACAE778D5}"/>
              </a:ext>
            </a:extLst>
          </p:cNvPr>
          <p:cNvCxnSpPr>
            <a:cxnSpLocks/>
            <a:stCxn id="50" idx="7"/>
          </p:cNvCxnSpPr>
          <p:nvPr/>
        </p:nvCxnSpPr>
        <p:spPr>
          <a:xfrm flipV="1">
            <a:off x="1531457" y="270438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A73E59-BC70-AF58-E823-6029175C972A}"/>
              </a:ext>
            </a:extLst>
          </p:cNvPr>
          <p:cNvCxnSpPr>
            <a:cxnSpLocks/>
            <a:stCxn id="67" idx="5"/>
            <a:endCxn id="3" idx="1"/>
          </p:cNvCxnSpPr>
          <p:nvPr/>
        </p:nvCxnSpPr>
        <p:spPr>
          <a:xfrm>
            <a:off x="2404075" y="2694224"/>
            <a:ext cx="428252" cy="6885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DAD68D-9503-698F-AA6C-945D1EB0B4C3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4231219" y="2700201"/>
            <a:ext cx="202258" cy="6718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93C7A3-6521-1F27-A18E-7D9E117E18E5}"/>
              </a:ext>
            </a:extLst>
          </p:cNvPr>
          <p:cNvGrpSpPr/>
          <p:nvPr/>
        </p:nvGrpSpPr>
        <p:grpSpPr>
          <a:xfrm>
            <a:off x="3480180" y="2065858"/>
            <a:ext cx="919402" cy="735064"/>
            <a:chOff x="1780208" y="2407817"/>
            <a:chExt cx="919402" cy="735064"/>
          </a:xfrm>
          <a:solidFill>
            <a:schemeClr val="bg1">
              <a:lumMod val="95000"/>
            </a:schemeClr>
          </a:solidFill>
        </p:grpSpPr>
        <p:sp>
          <p:nvSpPr>
            <p:cNvPr id="63" name="Chord 62">
              <a:extLst>
                <a:ext uri="{FF2B5EF4-FFF2-40B4-BE49-F238E27FC236}">
                  <a16:creationId xmlns:a16="http://schemas.microsoft.com/office/drawing/2014/main" id="{C47D567C-92AD-9DC4-E581-8C8105FA41BE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64" name="Chord 63">
              <a:extLst>
                <a:ext uri="{FF2B5EF4-FFF2-40B4-BE49-F238E27FC236}">
                  <a16:creationId xmlns:a16="http://schemas.microsoft.com/office/drawing/2014/main" id="{95C51512-5393-9A6E-B653-2AF4160DC5B1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/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FDCC95F-F707-DFCB-223E-B685D148D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92686"/>
                  <a:ext cx="46435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/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6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DC8C5DD-259C-AA31-98D2-949931B5D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604333"/>
                  <a:ext cx="4571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/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A25267D-6DE7-D876-355A-A02D10E5B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89" y="207234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/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8" name="Chord 67">
                <a:extLst>
                  <a:ext uri="{FF2B5EF4-FFF2-40B4-BE49-F238E27FC236}">
                    <a16:creationId xmlns:a16="http://schemas.microsoft.com/office/drawing/2014/main" id="{2F67CDFE-1A9A-4ABE-BBAD-6EBB31193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11" y="3237960"/>
                <a:ext cx="740301" cy="728573"/>
              </a:xfrm>
              <a:prstGeom prst="chord">
                <a:avLst>
                  <a:gd name="adj1" fmla="val 19248553"/>
                  <a:gd name="adj2" fmla="val 1309917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1551E8B-37EB-44C6-2C61-70B908650EBF}"/>
              </a:ext>
            </a:extLst>
          </p:cNvPr>
          <p:cNvSpPr/>
          <p:nvPr/>
        </p:nvSpPr>
        <p:spPr>
          <a:xfrm>
            <a:off x="403017" y="1691879"/>
            <a:ext cx="5399153" cy="2361974"/>
          </a:xfrm>
          <a:prstGeom prst="triangle">
            <a:avLst>
              <a:gd name="adj" fmla="val 31459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/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07D50D6-0639-60A3-C81B-0D47BCC2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12" y="327611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7A0D7-3395-89ED-4E9C-A78C0E51DD2B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3464213" y="3640403"/>
            <a:ext cx="60089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/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E5630B4-B727-A9C1-7A0F-199468A40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40" y="3276116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/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AE426-97B1-6232-7BF6-685D6687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493" y="327407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625C45-DEA4-E321-79F7-B0272FA1E616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8268141" y="363822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542B3-F0AB-27AF-E1AA-86AF1CA950A2}"/>
              </a:ext>
            </a:extLst>
          </p:cNvPr>
          <p:cNvCxnSpPr>
            <a:cxnSpLocks/>
            <a:stCxn id="14" idx="0"/>
            <a:endCxn id="26" idx="4"/>
          </p:cNvCxnSpPr>
          <p:nvPr/>
        </p:nvCxnSpPr>
        <p:spPr>
          <a:xfrm flipV="1">
            <a:off x="7897991" y="281121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96D121-43F9-2A29-E242-36DC2A57D0D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061395" y="270438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/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AF89E26-1E5A-1B82-0DAD-BD0438DFF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855" y="327394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972212-C064-7B51-D845-9AA7060BB0E0}"/>
              </a:ext>
            </a:extLst>
          </p:cNvPr>
          <p:cNvCxnSpPr>
            <a:cxnSpLocks/>
            <a:stCxn id="19" idx="7"/>
            <a:endCxn id="28" idx="4"/>
          </p:cNvCxnSpPr>
          <p:nvPr/>
        </p:nvCxnSpPr>
        <p:spPr>
          <a:xfrm flipV="1">
            <a:off x="9938741" y="281553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69BD1-496F-F0DB-3D53-3AE756FA25D1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9169810" y="244679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A4623-58B6-4485-A469-0DB73115C75A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>
            <a:off x="10047156" y="363822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7F1F8C-F613-8CF4-49E5-926A65C03F87}"/>
              </a:ext>
            </a:extLst>
          </p:cNvPr>
          <p:cNvCxnSpPr>
            <a:cxnSpLocks/>
            <a:stCxn id="29" idx="4"/>
            <a:endCxn id="15" idx="0"/>
          </p:cNvCxnSpPr>
          <p:nvPr/>
        </p:nvCxnSpPr>
        <p:spPr>
          <a:xfrm>
            <a:off x="11006709" y="272536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/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833B93F-F08E-ED73-1898-DB909A092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133" y="2082644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/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AF9C15-2296-EE1B-541B-70E3DA130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076" y="222896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/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0B5DBA-8449-59BF-2159-948C8CCEF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764" y="2086961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/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D7BB624-32F4-B2A1-C22C-2AE25D18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21" y="2228965"/>
                <a:ext cx="493776" cy="49639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1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479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132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34780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26365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28034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494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05380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36449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13795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61043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97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408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155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AC5CC49F-D46B-744D-7420-401F8A59D591}"/>
              </a:ext>
            </a:extLst>
          </p:cNvPr>
          <p:cNvSpPr/>
          <p:nvPr/>
        </p:nvSpPr>
        <p:spPr>
          <a:xfrm>
            <a:off x="6006905" y="4764259"/>
            <a:ext cx="1852246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/>
          <p:nvPr/>
        </p:nvCxnSpPr>
        <p:spPr>
          <a:xfrm flipV="1">
            <a:off x="6958818" y="4043109"/>
            <a:ext cx="923779" cy="739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341F432E-83DB-7667-C37B-56D1C6A5D156}"/>
              </a:ext>
            </a:extLst>
          </p:cNvPr>
          <p:cNvSpPr/>
          <p:nvPr/>
        </p:nvSpPr>
        <p:spPr>
          <a:xfrm>
            <a:off x="11294678" y="3279275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A5E6B902-DE33-F23D-4962-71A9C4214815}"/>
              </a:ext>
            </a:extLst>
          </p:cNvPr>
          <p:cNvSpPr/>
          <p:nvPr/>
        </p:nvSpPr>
        <p:spPr>
          <a:xfrm>
            <a:off x="8218681" y="2084909"/>
            <a:ext cx="874967" cy="92416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1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Identification via Backwards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    </m:t>
                          </m:r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tower</m:t>
                          </m:r>
                          <m: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law</m:t>
                          </m:r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n>
                                                    <a:solidFill>
                                                      <a:prstClr val="black">
                                                        <a:lumMod val="75000"/>
                                                        <a:lumOff val="25000"/>
                                                        <a:alpha val="10000"/>
                                                      </a:prstClr>
                                                    </a:solidFill>
                                                  </a:ln>
                                                  <a:solidFill>
                                                    <a:srgbClr val="21212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n>
                                                        <a:solidFill>
                                                          <a:prstClr val="black">
                                                            <a:lumMod val="75000"/>
                                                            <a:lumOff val="25000"/>
                                                            <a:alpha val="10000"/>
                                                          </a:prstClr>
                                                        </a:solidFill>
                                                      </a:ln>
                                                      <a:solidFill>
                                                        <a:srgbClr val="212123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  <m:r>
                                <a:rPr lang="en-US" sz="2000" i="1" spc="-80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⊥⊥</m:t>
                              </m:r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n>
                                                <a:solidFill>
                                                  <a:prstClr val="black">
                                                    <a:lumMod val="75000"/>
                                                    <a:lumOff val="25000"/>
                                                    <a:alpha val="10000"/>
                                                  </a:prstClr>
                                                </a:solidFill>
                                              </a:ln>
                                              <a:solidFill>
                                                <a:srgbClr val="21212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definition</m:t>
                              </m:r>
                              <m: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28" y="4212494"/>
                <a:ext cx="8095372" cy="2724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991" y="604318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644" y="6041138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8772292" y="640529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8663877" y="547145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9565546" y="547145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06" y="604100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10442892" y="5575988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9673961" y="5211702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10551307" y="640529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1498555" y="5478651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09" y="483941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920" y="4847415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667" y="4982256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/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9969B5-3F4D-BCF8-7EFD-F020A173D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98" y="3376312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/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B5497CA-12F3-D342-E9E3-0506AC9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51" y="3374270"/>
                <a:ext cx="740301" cy="72857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E0255-A540-CA13-788E-33ABD5B161F7}"/>
              </a:ext>
            </a:extLst>
          </p:cNvPr>
          <p:cNvCxnSpPr>
            <a:cxnSpLocks/>
            <a:stCxn id="5" idx="6"/>
            <a:endCxn id="25" idx="2"/>
          </p:cNvCxnSpPr>
          <p:nvPr/>
        </p:nvCxnSpPr>
        <p:spPr>
          <a:xfrm flipV="1">
            <a:off x="8802999" y="373842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1C966B-EDB5-B020-A5CD-18ACC258BC38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8432849" y="2911413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D414B3-2AFA-F293-0AA7-82BEF5BD0B97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96253" y="280458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/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34C2DC6-E862-51EF-BF0F-BBA55CE34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713" y="3374137"/>
                <a:ext cx="740301" cy="72857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2181F9-BD5A-F2F1-13A4-E375DEF0A8B5}"/>
              </a:ext>
            </a:extLst>
          </p:cNvPr>
          <p:cNvCxnSpPr>
            <a:cxnSpLocks/>
            <a:stCxn id="25" idx="7"/>
            <a:endCxn id="32" idx="4"/>
          </p:cNvCxnSpPr>
          <p:nvPr/>
        </p:nvCxnSpPr>
        <p:spPr>
          <a:xfrm flipV="1">
            <a:off x="10473599" y="2915730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106C36-A3FF-02AA-9FB0-A53795DEB83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9704668" y="2546993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43CA8B-A571-F603-91DA-DB25AD744A5E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10582014" y="3738424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6622BC-A40B-57D2-CB5D-E8A2CD945FA7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11541567" y="2825556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/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45AA60-39EC-5C25-18A1-387ADD86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991" y="2182840"/>
                <a:ext cx="740301" cy="72857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/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4078BB2-4CDD-5A8F-1201-46FAA73DA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934" y="2329161"/>
                <a:ext cx="493776" cy="49639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/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8210454-3217-C419-8A4F-CA16ACEEE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22" y="2187157"/>
                <a:ext cx="740301" cy="728573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/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B9555EC-6A32-F5F7-0BCB-E69FEC2B5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79" y="2329161"/>
                <a:ext cx="493776" cy="49639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F8BA3-D44F-E67C-BF23-3B4D9B278E5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062698" y="5840652"/>
            <a:ext cx="601179" cy="1138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1742246-AF1D-D268-8DAD-359B744CA24E}"/>
              </a:ext>
            </a:extLst>
          </p:cNvPr>
          <p:cNvSpPr/>
          <p:nvPr/>
        </p:nvSpPr>
        <p:spPr>
          <a:xfrm>
            <a:off x="5787180" y="5730779"/>
            <a:ext cx="2275518" cy="447444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5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</a:t>
                </a:r>
                <a:r>
                  <a:rPr kumimoji="0" lang="en-US" sz="2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predictive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indent="-342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798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Tx/>
                  <a:buChar char="-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35973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/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These set of equations (and their generalization to many periods) are known 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+mj-lt"/>
                  </a:rPr>
                  <a:t>-formula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D5D44C-F40A-C63C-5FAE-422790739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540" y="5560957"/>
                <a:ext cx="5062121" cy="646331"/>
              </a:xfrm>
              <a:prstGeom prst="rect">
                <a:avLst/>
              </a:prstGeom>
              <a:blipFill>
                <a:blip r:embed="rId16"/>
                <a:stretch>
                  <a:fillRect l="-108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but also opportunities for causal identification strategies</a:t>
            </a:r>
          </a:p>
          <a:p>
            <a:r>
              <a:rPr lang="en-US" b="1" dirty="0"/>
              <a:t>Differences-in-Differences: </a:t>
            </a:r>
            <a:r>
              <a:rPr lang="en-US" dirty="0"/>
              <a:t>assumption of treatment not being chosen based on potential “growth” trajectory of unit under control</a:t>
            </a:r>
          </a:p>
          <a:p>
            <a:r>
              <a:rPr lang="en-US" b="1" dirty="0"/>
              <a:t>Synthetic Controls: </a:t>
            </a:r>
            <a:r>
              <a:rPr lang="en-US" dirty="0"/>
              <a:t>assumption that trajectory of a treated unit under control, can be well approximated as some combination of trajectories of un-treated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300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5548-6AAA-8000-2169-A351297F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in the Dynamic Treatment Regime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FC44C-8650-6CC8-DCA7-41093991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8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G-computation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439052" y="2713621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42" y="2214781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82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4" y="523356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E167B-6A4F-090D-85E0-823245AAF58C}"/>
              </a:ext>
            </a:extLst>
          </p:cNvPr>
          <p:cNvSpPr txBox="1"/>
          <p:nvPr/>
        </p:nvSpPr>
        <p:spPr>
          <a:xfrm>
            <a:off x="833223" y="5642126"/>
            <a:ext cx="637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Using parametric models to estimate these functions (e.g. linear or logistic regression) and plug them in the formula is known as the “parametric g computation”</a:t>
            </a:r>
          </a:p>
        </p:txBody>
      </p:sp>
    </p:spTree>
    <p:extLst>
      <p:ext uri="{BB962C8B-B14F-4D97-AF65-F5344CB8AC3E}">
        <p14:creationId xmlns:p14="http://schemas.microsoft.com/office/powerpoint/2010/main" val="75125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ML Based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350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650067" y="2620433"/>
            <a:ext cx="260350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/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Moment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968CA5-3CA7-D785-BD0F-4C220E6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3" y="2179162"/>
                <a:ext cx="3001206" cy="369332"/>
              </a:xfrm>
              <a:prstGeom prst="rect">
                <a:avLst/>
              </a:prstGeom>
              <a:blipFill>
                <a:blip r:embed="rId16"/>
                <a:stretch>
                  <a:fillRect l="-16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3800482"/>
            <a:ext cx="2036401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/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If we use ML for these predictive problems, then we wont be able to construct confidence intervals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j-lt"/>
                  </a:rPr>
                  <a:t> because moment is not </a:t>
                </a:r>
                <a:r>
                  <a:rPr lang="en-US" dirty="0" err="1">
                    <a:latin typeface="+mj-lt"/>
                  </a:rPr>
                  <a:t>Neyman</a:t>
                </a:r>
                <a:r>
                  <a:rPr lang="en-US" dirty="0">
                    <a:latin typeface="+mj-lt"/>
                  </a:rPr>
                  <a:t> orthogonal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>
                    <a:latin typeface="+mj-lt"/>
                  </a:rPr>
                  <a:t>We can apply the Inverse Propensity based debiasing idea</a:t>
                </a: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D0C5CD-1609-5924-D65F-BA3034A0D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4" y="5233568"/>
                <a:ext cx="6376143" cy="1477328"/>
              </a:xfrm>
              <a:prstGeom prst="rect">
                <a:avLst/>
              </a:prstGeom>
              <a:blipFill>
                <a:blip r:embed="rId17"/>
                <a:stretch>
                  <a:fillRect l="-860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6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AB0A61A-839A-13AF-DB7F-7B2D54E05489}"/>
              </a:ext>
            </a:extLst>
          </p:cNvPr>
          <p:cNvSpPr/>
          <p:nvPr/>
        </p:nvSpPr>
        <p:spPr>
          <a:xfrm>
            <a:off x="4609496" y="2659501"/>
            <a:ext cx="236607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592FD-CEB4-65FD-0F2D-4F88E17D994B}"/>
              </a:ext>
            </a:extLst>
          </p:cNvPr>
          <p:cNvSpPr txBox="1"/>
          <p:nvPr/>
        </p:nvSpPr>
        <p:spPr>
          <a:xfrm>
            <a:off x="4915848" y="2217451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Inverse Propensity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1" y="2698015"/>
            <a:ext cx="3236927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/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Residual of the Regression Problem that defines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0CB523F-F209-4CB3-202D-8B488FC8C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167" y="2018660"/>
                <a:ext cx="3441593" cy="646331"/>
              </a:xfrm>
              <a:prstGeom prst="rect">
                <a:avLst/>
              </a:prstGeom>
              <a:blipFill>
                <a:blip r:embed="rId3"/>
                <a:stretch>
                  <a:fillRect l="-1418" t="-4717" r="-2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4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8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406813"/>
              </a:xfrm>
              <a:prstGeom prst="rect">
                <a:avLst/>
              </a:prstGeom>
              <a:blipFill>
                <a:blip r:embed="rId2"/>
                <a:stretch>
                  <a:fillRect r="-6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2218993" y="28686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2388185" y="2332042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4075610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5233568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7104502" y="2698015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7264183" y="903222"/>
            <a:ext cx="439782" cy="591937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352" y="4087093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l="-244" t="-4717" r="-146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6638214" y="1793426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</p:spTree>
    <p:extLst>
      <p:ext uri="{BB962C8B-B14F-4D97-AF65-F5344CB8AC3E}">
        <p14:creationId xmlns:p14="http://schemas.microsoft.com/office/powerpoint/2010/main" val="1145625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4B9D362-8F0D-9A1A-9ED7-BFAC2FA80C62}"/>
              </a:ext>
            </a:extLst>
          </p:cNvPr>
          <p:cNvSpPr/>
          <p:nvPr/>
        </p:nvSpPr>
        <p:spPr>
          <a:xfrm rot="5400000">
            <a:off x="5980755" y="1457331"/>
            <a:ext cx="439782" cy="71494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/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Debiasing correction for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A0AB5-4500-9B79-F587-72AED761E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99011"/>
                <a:ext cx="2497443" cy="646331"/>
              </a:xfrm>
              <a:prstGeom prst="rect">
                <a:avLst/>
              </a:prstGeom>
              <a:blipFill>
                <a:blip r:embed="rId3"/>
                <a:stretch>
                  <a:fillRect t="-5660" r="-170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84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5B6CBDC1-9995-8F0E-7479-C189DAA353E8}"/>
              </a:ext>
            </a:extLst>
          </p:cNvPr>
          <p:cNvSpPr/>
          <p:nvPr/>
        </p:nvSpPr>
        <p:spPr>
          <a:xfrm>
            <a:off x="6171155" y="2633777"/>
            <a:ext cx="1416836" cy="1045995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6506-4D7B-6A87-C414-220E6151C6B0}"/>
              </a:ext>
            </a:extLst>
          </p:cNvPr>
          <p:cNvSpPr txBox="1"/>
          <p:nvPr/>
        </p:nvSpPr>
        <p:spPr>
          <a:xfrm>
            <a:off x="5630852" y="1742899"/>
            <a:ext cx="2497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We are still left with this nuisance, that we have not “debiased”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10CF381-9CA2-3462-18E8-26AAFBFD15E8}"/>
              </a:ext>
            </a:extLst>
          </p:cNvPr>
          <p:cNvSpPr/>
          <p:nvPr/>
        </p:nvSpPr>
        <p:spPr>
          <a:xfrm>
            <a:off x="2633133" y="3814383"/>
            <a:ext cx="2298700" cy="1045995"/>
          </a:xfrm>
          <a:prstGeom prst="flowChartAlternateProcess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/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IPS term already multiplying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523D-DD31-C012-CBC4-95B7D7DAE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8" y="3688168"/>
                <a:ext cx="1921933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A7D9563-E21B-E82C-4157-A74D7B924983}"/>
              </a:ext>
            </a:extLst>
          </p:cNvPr>
          <p:cNvSpPr/>
          <p:nvPr/>
        </p:nvSpPr>
        <p:spPr>
          <a:xfrm>
            <a:off x="4961469" y="3827998"/>
            <a:ext cx="2298700" cy="1045995"/>
          </a:xfrm>
          <a:prstGeom prst="flowChartAlternateProcess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/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  <a:latin typeface="+mj-lt"/>
                  </a:rPr>
                  <a:t>New IPS term for second period treatment introduced to transform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0BB64D-94A1-2AF7-3425-04EB354DB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07" y="4880550"/>
                <a:ext cx="2446560" cy="1200329"/>
              </a:xfrm>
              <a:prstGeom prst="rect">
                <a:avLst/>
              </a:prstGeom>
              <a:blipFill>
                <a:blip r:embed="rId7"/>
                <a:stretch>
                  <a:fillRect l="-2244" t="-3046" r="-3491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5018FF75-C774-09DE-A6AD-A6A4D0FA281B}"/>
              </a:ext>
            </a:extLst>
          </p:cNvPr>
          <p:cNvSpPr/>
          <p:nvPr/>
        </p:nvSpPr>
        <p:spPr>
          <a:xfrm>
            <a:off x="7289805" y="3834555"/>
            <a:ext cx="2298700" cy="1045995"/>
          </a:xfrm>
          <a:prstGeom prst="flowChartAlternateProcess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/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Residual of the regression problem that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396B-5484-62DE-35FA-6104430D5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019" y="4633171"/>
                <a:ext cx="2446560" cy="923330"/>
              </a:xfrm>
              <a:prstGeom prst="rect">
                <a:avLst/>
              </a:prstGeom>
              <a:blipFill>
                <a:blip r:embed="rId8"/>
                <a:stretch>
                  <a:fillRect l="-1247" t="-3311" r="-299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3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/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2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8E782C-0B11-90D1-E2F9-23F91A1E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1" y="2628116"/>
                <a:ext cx="1124712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Debiasing Moments and </a:t>
            </a:r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957E197-8EA9-E9BF-52DA-AF6A005D2F9F}"/>
              </a:ext>
            </a:extLst>
          </p:cNvPr>
          <p:cNvSpPr/>
          <p:nvPr/>
        </p:nvSpPr>
        <p:spPr>
          <a:xfrm>
            <a:off x="1342310" y="2855927"/>
            <a:ext cx="2091750" cy="63923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968CA5-3CA7-D785-BD0F-4C220E6B7923}"/>
              </a:ext>
            </a:extLst>
          </p:cNvPr>
          <p:cNvSpPr txBox="1"/>
          <p:nvPr/>
        </p:nvSpPr>
        <p:spPr>
          <a:xfrm>
            <a:off x="1511502" y="2419870"/>
            <a:ext cx="17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Original moment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833224" y="5199011"/>
            <a:ext cx="2036401" cy="1045671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833225" y="6356969"/>
            <a:ext cx="194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/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083B6-DE11-0171-E56D-B19E96B5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0" y="5258704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/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558222-44B9-8913-6F35-829D01FB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83" y="5714706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/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kumimoji="0" lang="en-US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460BE9-1390-3361-6993-F3BA53C1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91" y="3834555"/>
                <a:ext cx="7578081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29E6339-BC0E-67E5-2BC4-E0C7CFD81CB1}"/>
              </a:ext>
            </a:extLst>
          </p:cNvPr>
          <p:cNvSpPr txBox="1"/>
          <p:nvPr/>
        </p:nvSpPr>
        <p:spPr>
          <a:xfrm>
            <a:off x="6466476" y="5445278"/>
            <a:ext cx="5381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This moment now satisfies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orthogonality with respect to all the nuisance functions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We need to also estimate the propensity functions via generic ML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58244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F16A-8F7B-93F1-895E-8CF92944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Continuous Treatments and Alternative Approach to Identification and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687A-A33A-ED83-D690-2D5DC08A0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964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AD2A-B903-DD08-3D87-9B62AB4B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continuous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93CD-88B1-748C-83A3-0F73A871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propensity based approach to de-biasing does not apply</a:t>
            </a:r>
          </a:p>
          <a:p>
            <a:endParaRPr lang="en-US" dirty="0"/>
          </a:p>
          <a:p>
            <a:r>
              <a:rPr lang="en-US" dirty="0"/>
              <a:t>What is the analogue of the “Residual-on-Residual” or “</a:t>
            </a:r>
            <a:r>
              <a:rPr lang="en-US" dirty="0" err="1"/>
              <a:t>Partialling</a:t>
            </a:r>
            <a:r>
              <a:rPr lang="en-US" dirty="0"/>
              <a:t>-Out” (FWL) approach for the dynamic treatment regime, which is also applicable to continuous treatments?</a:t>
            </a:r>
          </a:p>
        </p:txBody>
      </p:sp>
    </p:spTree>
    <p:extLst>
      <p:ext uri="{BB962C8B-B14F-4D97-AF65-F5344CB8AC3E}">
        <p14:creationId xmlns:p14="http://schemas.microsoft.com/office/powerpoint/2010/main" val="241574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B8-08F8-6AC9-A5BE-1969502D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DFEA-38EB-D17F-518E-62910EEEF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04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Adjust outcome by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su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5" y="4447683"/>
                <a:ext cx="11304498" cy="1726050"/>
              </a:xfrm>
              <a:prstGeom prst="rect">
                <a:avLst/>
              </a:prstGeom>
              <a:blipFill>
                <a:blip r:embed="rId2"/>
                <a:stretch>
                  <a:fillRect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2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Identification via “Instantaneous” or “Blip”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Instead of estimating the outcome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000" i="1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21212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, we will estimate the “effect”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Calibri Light" panose="020F0302020204030204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Adjust outcome by </a:t>
                </a:r>
                <a:r>
                  <a:rPr lang="en-US" sz="200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subtracting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Calibri Light" panose="020F0302020204030204"/>
                  </a:rPr>
                  <a:t> effect of observed treatment and adding effect of target treatment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12123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1212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12123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212123"/>
                  </a:solidFill>
                  <a:latin typeface="+mj-lt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12123"/>
                    </a:solidFill>
                    <a:effectLst/>
                    <a:uLnTx/>
                    <a:uFillTx/>
                    <a:latin typeface="+mj-lt"/>
                  </a:rPr>
                  <a:t>If “effect” is assumed to have a simple parametric form, then this approach leverages this simplicity!</a:t>
                </a:r>
              </a:p>
              <a:p>
                <a:pPr lvl="0">
                  <a:spcBef>
                    <a:spcPts val="1200"/>
                  </a:spcBef>
                  <a:defRPr/>
                </a:pPr>
                <a:r>
                  <a:rPr lang="en-US" sz="2000" dirty="0">
                    <a:solidFill>
                      <a:srgbClr val="212123"/>
                    </a:solidFill>
                    <a:latin typeface="Calibri Light" panose="020F0302020204030204"/>
                  </a:rPr>
                  <a:t>Repeat in a backwards manner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1" y="4263283"/>
                <a:ext cx="11304498" cy="2495491"/>
              </a:xfrm>
              <a:prstGeom prst="rect">
                <a:avLst/>
              </a:prstGeom>
              <a:blipFill>
                <a:blip r:embed="rId2"/>
                <a:stretch>
                  <a:fillRect l="-593" b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052BDB1-93AB-45CD-B98C-AA0FFBA74C86}"/>
              </a:ext>
            </a:extLst>
          </p:cNvPr>
          <p:cNvSpPr/>
          <p:nvPr/>
        </p:nvSpPr>
        <p:spPr>
          <a:xfrm>
            <a:off x="2221234" y="1748353"/>
            <a:ext cx="3430987" cy="2339360"/>
          </a:xfrm>
          <a:prstGeom prst="triangle">
            <a:avLst>
              <a:gd name="adj" fmla="val 50000"/>
            </a:avLst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/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C48144D-8EC1-F205-C73D-CF0E8E608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74" y="3314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/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B476A8-D6C4-7E26-3B3F-CA479F84E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98" y="3308043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190AC-BD76-ECF9-EB30-5E1D4F98A09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1666475" y="367664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/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44E90B9-8F72-3E96-A987-CBC2682D5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843" y="212093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9434D-2B37-70F9-3434-3E7911A8656B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1558060" y="274280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1C4E6-92C8-38F4-2FEE-CD3F4F4C5F55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2459729" y="274280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/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83974E-3B87-E27C-9CB3-B086FD77E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89" y="3312361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444625-5195-51BA-2426-EF866EA869AD}"/>
              </a:ext>
            </a:extLst>
          </p:cNvPr>
          <p:cNvCxnSpPr>
            <a:cxnSpLocks/>
            <a:stCxn id="14" idx="7"/>
            <a:endCxn id="16" idx="3"/>
          </p:cNvCxnSpPr>
          <p:nvPr/>
        </p:nvCxnSpPr>
        <p:spPr>
          <a:xfrm flipV="1">
            <a:off x="3337075" y="2738489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/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2BD4AB-21C4-1E5D-16D6-AC0D5C60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34" y="211661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B4A46-C5E2-6E98-9B73-44559988F603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568144" y="2480900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03E974-702E-D346-7175-7F9D3825F75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456220" y="3672330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5321A-0ECB-189D-7F5B-B221AFA5B04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126693" y="2734170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9E865D1-592C-1C4A-1748-497467BF71DE}"/>
              </a:ext>
            </a:extLst>
          </p:cNvPr>
          <p:cNvSpPr/>
          <p:nvPr/>
        </p:nvSpPr>
        <p:spPr>
          <a:xfrm>
            <a:off x="6045612" y="2980580"/>
            <a:ext cx="849678" cy="265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/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15F2BA-AEEE-FB78-8576-189F9D6A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27" y="330997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/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AE3BACD-1FDA-3478-4E1A-E3BE7568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80" y="3307934"/>
                <a:ext cx="808520" cy="728573"/>
              </a:xfrm>
              <a:prstGeom prst="ellipse">
                <a:avLst/>
              </a:prstGeom>
              <a:blipFill>
                <a:blip r:embed="rId9"/>
                <a:stretch>
                  <a:fillRect l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C72D19-2E24-6689-64F6-719583955DC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 flipV="1">
            <a:off x="7970228" y="367208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245B30-5EFA-0AB5-BA5C-B15D1F9B2957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861813" y="2738246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68BA50-CE15-10FC-4DD0-5B6AFDE953AC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763482" y="273824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/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9B27C4-7105-2388-2C79-A0AC7EE4D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942" y="330780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CB88E8-6D1B-E792-A344-B79B7FF41DA9}"/>
              </a:ext>
            </a:extLst>
          </p:cNvPr>
          <p:cNvCxnSpPr>
            <a:cxnSpLocks/>
            <a:stCxn id="44" idx="7"/>
            <a:endCxn id="3" idx="4"/>
          </p:cNvCxnSpPr>
          <p:nvPr/>
        </p:nvCxnSpPr>
        <p:spPr>
          <a:xfrm flipV="1">
            <a:off x="9640828" y="2842784"/>
            <a:ext cx="353179" cy="571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A8F6CB-47F8-2235-7894-899F0190725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71897" y="2478498"/>
            <a:ext cx="751959" cy="2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B03D71-40A5-1AD1-42C2-1D6D37D88B6F}"/>
              </a:ext>
            </a:extLst>
          </p:cNvPr>
          <p:cNvCxnSpPr>
            <a:cxnSpLocks/>
            <a:stCxn id="44" idx="6"/>
            <a:endCxn id="40" idx="2"/>
          </p:cNvCxnSpPr>
          <p:nvPr/>
        </p:nvCxnSpPr>
        <p:spPr>
          <a:xfrm>
            <a:off x="9749243" y="367208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948C9E-525C-DC27-3435-605CFF861FB6}"/>
              </a:ext>
            </a:extLst>
          </p:cNvPr>
          <p:cNvCxnSpPr>
            <a:cxnSpLocks/>
            <a:stCxn id="4" idx="4"/>
            <a:endCxn id="40" idx="0"/>
          </p:cNvCxnSpPr>
          <p:nvPr/>
        </p:nvCxnSpPr>
        <p:spPr>
          <a:xfrm>
            <a:off x="10696491" y="2745447"/>
            <a:ext cx="240349" cy="56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/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9A7B8D-F7D7-F221-97BC-364C3A9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45" y="210620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/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8FE1A21-469F-49CB-7A0E-54EB3F16D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856" y="2114211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/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FDBE602-5B8A-4F5B-F722-CE9003D0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03" y="2249052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/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p>
                        </m:s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BE0CC-B2B2-6270-292C-3AE697A6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28" y="1575564"/>
                <a:ext cx="5203902" cy="4397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Estimate the “effect”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spcAft>
                    <a:spcPts val="12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212123"/>
                  </a:solidFill>
                  <a:latin typeface="+mj-lt"/>
                </a:endParaRPr>
              </a:p>
              <a:p>
                <a:pPr lvl="0"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second period treatment</a:t>
                </a:r>
                <a:endParaRPr lang="en-US" sz="2400" b="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</a:rPr>
                  <a:t>Estimate the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lvl="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rgbClr val="21212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adj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rgbClr val="212123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for first period treatment</a:t>
                </a:r>
                <a:endParaRPr lang="en-US" sz="2400" i="1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69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</m:sSub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marL="36900" marR="0" lvl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tabLst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 target quantity: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adj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45551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55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 Linearity: Linear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11" y="2172669"/>
                <a:ext cx="6920067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6591" y="3232049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/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target quantity: average outcome under a static treatment sequence (regime)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FB1FF4-48FD-7102-4E87-A224063F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585" y="3699642"/>
                <a:ext cx="5203902" cy="1055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961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Identification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212123"/>
                    </a:solidFill>
                    <a:latin typeface="+mj-lt"/>
                  </a:rPr>
                  <a:t>If we assume that these effects are partially linear: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We can estimate these effects via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partialling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out!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2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pPr marL="36900"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Dynamic DML (</a:t>
            </a:r>
            <a:r>
              <a:rPr lang="en-US" sz="4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Partialling</a:t>
            </a:r>
            <a:r>
              <a:rPr lang="en-US" sz="4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</a:rPr>
              <a:t> Out)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Construct residuals</a:t>
                </a: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Run OLS:</a:t>
                </a: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Construct residuals: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21212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21212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21212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Run 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212123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212123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21212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Adjust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𝑎𝑑𝑗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𝜏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sz="24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latin typeface="+mj-lt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en-US" sz="24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prstClr val="black"/>
                    </a:solidFill>
                    <a:latin typeface="+mj-lt"/>
                  </a:rPr>
                  <a:t>Return: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𝑎𝑑𝑗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  <a:p>
                <a:pPr lvl="0"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9" y="1668869"/>
                <a:ext cx="6920067" cy="54782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04125" y="3870706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69880" y="4977654"/>
            <a:ext cx="5589972" cy="1320800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716622" y="6312523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Nuisance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0" y="5176389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32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Moment Based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92" y="2179162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2172669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8567793" y="2541274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161" y="985556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459378" y="1607432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9361047" y="1607432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507" y="217698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10238393" y="1603115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152" y="98123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9469462" y="1345526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10357538" y="2536956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1028011" y="1598796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" y="2659502"/>
                <a:ext cx="6419310" cy="2007986"/>
              </a:xfrm>
              <a:prstGeom prst="rect">
                <a:avLst/>
              </a:prstGeom>
              <a:blipFill>
                <a:blip r:embed="rId7"/>
                <a:stretch>
                  <a:fillRect r="-2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B39C4E6-F989-DB37-7C71-EB4FB19E7387}"/>
              </a:ext>
            </a:extLst>
          </p:cNvPr>
          <p:cNvSpPr txBox="1"/>
          <p:nvPr/>
        </p:nvSpPr>
        <p:spPr>
          <a:xfrm>
            <a:off x="8716543" y="466848"/>
            <a:ext cx="2482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observed data (panel)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1BCDD0-61EC-BD2E-9AF9-A1BD29A58081}"/>
              </a:ext>
            </a:extLst>
          </p:cNvPr>
          <p:cNvSpPr/>
          <p:nvPr/>
        </p:nvSpPr>
        <p:spPr>
          <a:xfrm rot="5400000">
            <a:off x="9625682" y="3800277"/>
            <a:ext cx="701949" cy="304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/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8C3B09E-E208-B98C-11AF-655B2C8E5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363" y="6025856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/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𝝉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87A6A93-5DFF-3F6B-573D-141BE023F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6" y="602381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935A17-ADBF-7797-AA3A-CD16853E3DD6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8436664" y="6387968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7D2718-1F74-330A-E798-14E5AA7287B1}"/>
              </a:ext>
            </a:extLst>
          </p:cNvPr>
          <p:cNvCxnSpPr>
            <a:cxnSpLocks/>
            <a:stCxn id="3" idx="0"/>
            <a:endCxn id="15" idx="4"/>
          </p:cNvCxnSpPr>
          <p:nvPr/>
        </p:nvCxnSpPr>
        <p:spPr>
          <a:xfrm flipV="1">
            <a:off x="8066514" y="5560957"/>
            <a:ext cx="203293" cy="4648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78AE3A-AAB3-2E63-E29A-3AB25B863D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229918" y="5454126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/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E9FED9-C057-F5BC-DA9E-00508855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378" y="6023681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5CA037-E1E4-037A-9BD4-EC087139021B}"/>
              </a:ext>
            </a:extLst>
          </p:cNvPr>
          <p:cNvCxnSpPr>
            <a:cxnSpLocks/>
            <a:stCxn id="10" idx="7"/>
            <a:endCxn id="17" idx="4"/>
          </p:cNvCxnSpPr>
          <p:nvPr/>
        </p:nvCxnSpPr>
        <p:spPr>
          <a:xfrm flipV="1">
            <a:off x="10107264" y="5565274"/>
            <a:ext cx="339174" cy="5651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4A0790-571A-FB84-5318-74EEC9B64DB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9338333" y="5196537"/>
            <a:ext cx="737954" cy="44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EFBF1D-46F6-F687-1FA6-1F9C19FF0256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10215679" y="6387968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263C2-DD43-F0F7-8C36-6E79B9AB677E}"/>
              </a:ext>
            </a:extLst>
          </p:cNvPr>
          <p:cNvCxnSpPr>
            <a:cxnSpLocks/>
            <a:stCxn id="18" idx="4"/>
            <a:endCxn id="4" idx="0"/>
          </p:cNvCxnSpPr>
          <p:nvPr/>
        </p:nvCxnSpPr>
        <p:spPr>
          <a:xfrm>
            <a:off x="11175232" y="5475100"/>
            <a:ext cx="193935" cy="548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/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4A80D2-9ABC-4489-6159-139E97F3C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656" y="4832384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/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D8D9B73-E4AD-875A-C69C-E84970099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99" y="4978705"/>
                <a:ext cx="493776" cy="49639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/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𝝉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B75D081-78E0-3BEC-6D7D-71E87D89E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7" y="483670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/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𝝉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F876DD-9822-9EC3-25A5-C3C27F17C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344" y="4978705"/>
                <a:ext cx="493776" cy="49639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0449ED0-680D-D02E-BC5E-A9AA912E7F11}"/>
              </a:ext>
            </a:extLst>
          </p:cNvPr>
          <p:cNvSpPr/>
          <p:nvPr/>
        </p:nvSpPr>
        <p:spPr>
          <a:xfrm>
            <a:off x="789082" y="4881467"/>
            <a:ext cx="5589972" cy="1053424"/>
          </a:xfrm>
          <a:prstGeom prst="flowChartAlternate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D0C5CD-1609-5924-D65F-BA3034A0D8FC}"/>
              </a:ext>
            </a:extLst>
          </p:cNvPr>
          <p:cNvSpPr txBox="1"/>
          <p:nvPr/>
        </p:nvSpPr>
        <p:spPr>
          <a:xfrm>
            <a:off x="281847" y="5934891"/>
            <a:ext cx="700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For the same reason why the Residual-on-Residual moment was </a:t>
            </a:r>
            <a:r>
              <a:rPr lang="en-US" dirty="0" err="1">
                <a:latin typeface="+mj-lt"/>
              </a:rPr>
              <a:t>Neyman</a:t>
            </a:r>
            <a:r>
              <a:rPr lang="en-US" dirty="0">
                <a:latin typeface="+mj-lt"/>
              </a:rPr>
              <a:t> orthogonal, this estimation process is also orthogonal and we can use ML for these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/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EDBAAF-AEC9-D904-4BE2-A4DE573FB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80" y="4978705"/>
                <a:ext cx="5589973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8838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E1E-EA39-7EAD-6698-E65CAC8F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 from Operations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9E74-692B-01B5-1F4F-569B7FCA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on Investment at Microsoft</a:t>
            </a:r>
          </a:p>
        </p:txBody>
      </p:sp>
    </p:spTree>
    <p:extLst>
      <p:ext uri="{BB962C8B-B14F-4D97-AF65-F5344CB8AC3E}">
        <p14:creationId xmlns:p14="http://schemas.microsoft.com/office/powerpoint/2010/main" val="31072856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rt Term Care vs Long Term Care: What's The Difference?">
            <a:extLst>
              <a:ext uri="{FF2B5EF4-FFF2-40B4-BE49-F238E27FC236}">
                <a16:creationId xmlns:a16="http://schemas.microsoft.com/office/drawing/2014/main" id="{7BF66706-44D0-48B2-AB04-6227BABE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27" b="99743" l="4924" r="89474">
                        <a14:foregroundMark x1="68591" y1="6427" x2="68591" y2="6427"/>
                        <a14:foregroundMark x1="21902" y1="54756" x2="21902" y2="54756"/>
                        <a14:foregroundMark x1="21392" y1="56041" x2="21392" y2="56041"/>
                        <a14:foregroundMark x1="18676" y1="59126" x2="18676" y2="59126"/>
                        <a14:foregroundMark x1="7980" y1="53213" x2="7980" y2="53213"/>
                        <a14:foregroundMark x1="4924" y1="52956" x2="4924" y2="52956"/>
                        <a14:foregroundMark x1="28014" y1="55527" x2="28014" y2="55527"/>
                        <a14:foregroundMark x1="38200" y1="57841" x2="38200" y2="57841"/>
                        <a14:foregroundMark x1="42784" y1="57841" x2="42784" y2="57841"/>
                        <a14:foregroundMark x1="47708" y1="58098" x2="47708" y2="58098"/>
                        <a14:foregroundMark x1="51613" y1="60154" x2="51613" y2="60154"/>
                        <a14:foregroundMark x1="51613" y1="59897" x2="51613" y2="59897"/>
                        <a14:foregroundMark x1="53650" y1="59126" x2="53820" y2="59126"/>
                        <a14:foregroundMark x1="57385" y1="59126" x2="57385" y2="59126"/>
                        <a14:foregroundMark x1="57385" y1="59126" x2="57385" y2="59126"/>
                        <a14:foregroundMark x1="56537" y1="61954" x2="56537" y2="61954"/>
                        <a14:foregroundMark x1="55518" y1="61954" x2="55008" y2="61954"/>
                        <a14:foregroundMark x1="54839" y1="61440" x2="65535" y2="62468"/>
                        <a14:foregroundMark x1="65535" y1="62468" x2="67402" y2="64524"/>
                        <a14:foregroundMark x1="19185" y1="28535" x2="62139" y2="23650"/>
                        <a14:foregroundMark x1="62139" y1="23650" x2="73854" y2="16452"/>
                        <a14:foregroundMark x1="47029" y1="92802" x2="47029" y2="92802"/>
                        <a14:foregroundMark x1="46010" y1="99743" x2="46010" y2="99743"/>
                        <a14:foregroundMark x1="67912" y1="62468" x2="67912" y2="62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26" y="2329474"/>
            <a:ext cx="4711600" cy="31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Long-Term Returns on 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4D27-5CD3-4063-9067-F6EF92D7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7359556" cy="3714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Companies frequently deploys new discount or customer support programs</a:t>
            </a:r>
          </a:p>
          <a:p>
            <a:r>
              <a:rPr lang="en-US" dirty="0"/>
              <a:t>Which of these programs (“investments”) are more successful than others?</a:t>
            </a:r>
          </a:p>
          <a:p>
            <a:r>
              <a:rPr lang="en-US" dirty="0"/>
              <a:t>Success is a </a:t>
            </a:r>
            <a:r>
              <a:rPr lang="en-US" dirty="0">
                <a:solidFill>
                  <a:srgbClr val="893011"/>
                </a:solidFill>
              </a:rPr>
              <a:t>long-term</a:t>
            </a:r>
            <a:r>
              <a:rPr lang="en-US" dirty="0"/>
              <a:t> objective: what is the effect of the program on the two-year customer journey (e.g., effect on two-year revenue)</a:t>
            </a:r>
          </a:p>
          <a:p>
            <a:r>
              <a:rPr lang="en-US" dirty="0"/>
              <a:t>We cannot wait two years to evaluate a program</a:t>
            </a:r>
          </a:p>
          <a:p>
            <a:r>
              <a:rPr lang="en-US" dirty="0">
                <a:solidFill>
                  <a:srgbClr val="893011"/>
                </a:solidFill>
              </a:rPr>
              <a:t>Main Question.</a:t>
            </a:r>
            <a:r>
              <a:rPr lang="en-US" dirty="0"/>
              <a:t> Can we construct estimates of the values of these programs with </a:t>
            </a:r>
            <a:r>
              <a:rPr lang="en-US" dirty="0">
                <a:solidFill>
                  <a:srgbClr val="893011"/>
                </a:solidFill>
              </a:rPr>
              <a:t>short-term</a:t>
            </a:r>
            <a:r>
              <a:rPr lang="en-US" dirty="0"/>
              <a:t> data, e.g. after 6 months? </a:t>
            </a:r>
          </a:p>
        </p:txBody>
      </p:sp>
    </p:spTree>
    <p:extLst>
      <p:ext uri="{BB962C8B-B14F-4D97-AF65-F5344CB8AC3E}">
        <p14:creationId xmlns:p14="http://schemas.microsoft.com/office/powerpoint/2010/main" val="9897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we have two period observations per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Units were treated in the second period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denotes whether someone was treated in the second period.</a:t>
                </a:r>
              </a:p>
              <a:p>
                <a:r>
                  <a:rPr lang="en-US" dirty="0"/>
                  <a:t>Goal. Estimate the average treatment effect of the treated 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Treatment was assigned based on un-observed confounders</a:t>
                </a:r>
              </a:p>
              <a:p>
                <a:r>
                  <a:rPr lang="en-US" b="1" dirty="0"/>
                  <a:t>Parallel trends:</a:t>
                </a:r>
                <a:r>
                  <a:rPr lang="en-US" dirty="0"/>
                  <a:t> willing to assume that treatment was not assigned based on the potential growth that units would have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936E-8706-44D3-A88A-CEE1104E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Long-Term Effects from Short-Term Surrogates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there are many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are indicative of a customer’s long-term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(e.g. the next 6-month purchase patterns of a customer could be indicative of their long-term spend)</a:t>
                </a:r>
              </a:p>
              <a:p>
                <a:r>
                  <a:rPr lang="en-US" dirty="0"/>
                  <a:t>Suppose that investment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affects long-term rewards if and only if it affects these short-term signals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call these short-term signals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surrogates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D8855-A6D6-4CDD-BDD5-30CA22B138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/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F02CA-EB2A-4569-94E3-329DC23D3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727" y="401059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/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377E5F-4F57-4B58-9CB9-C923EE04E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671" y="401059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/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41F788-CAC3-4147-AC5B-EA6A290C0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99" y="401059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6D70C6-A28F-4B4E-8CA3-3996B28834B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351029" y="437487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0FC3A7-98B7-48DF-9F82-E92037E8DE6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096000" y="437487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291E-D7CB-4029-892F-77C5E470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with Surrogates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Since long-term effect goes only through surrogates:</a:t>
                </a:r>
              </a:p>
              <a:p>
                <a:pPr marL="36900" indent="0" algn="ctr">
                  <a:buNone/>
                </a:pPr>
                <a:r>
                  <a:rPr lang="en-US" sz="1800" dirty="0"/>
                  <a:t>expected effect on long-term reward = effect on projected long-term reward based on surrogates</a:t>
                </a:r>
              </a:p>
              <a:p>
                <a:pPr marL="36900" indent="0" algn="ctr">
                  <a:buNone/>
                </a:pPr>
                <a:endParaRPr lang="en-US" sz="1800" dirty="0"/>
              </a:p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900" dirty="0"/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C84B9-A87F-47CA-9D41-B5AF1CFF9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64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/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1D93B28-06B4-4AE8-8DC9-658FF5153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81" y="5869572"/>
                <a:ext cx="740302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/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32EFEAD-FBAD-4BB5-A797-27E528E37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586957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/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79C255D-00A9-4166-A494-1E9A1B5E4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5869571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25E7A7-96D1-4E78-9D0F-57F4BB015E9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23483" y="6233858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643295-0DE9-46FD-AB18-CA0F38A82620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6368454" y="6233857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51EAB01-D5FB-40D5-A8C5-0EF8D036000E}"/>
              </a:ext>
            </a:extLst>
          </p:cNvPr>
          <p:cNvSpPr/>
          <p:nvPr/>
        </p:nvSpPr>
        <p:spPr>
          <a:xfrm rot="5400000">
            <a:off x="2323903" y="3359369"/>
            <a:ext cx="70006" cy="845111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/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if intervene and set</a:t>
                </a:r>
                <a:r>
                  <a:rPr kumimoji="0" lang="en-US" sz="14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investment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0DDE1-CF3F-4222-9EC9-FE78E01A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44" y="3809804"/>
                <a:ext cx="1524840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40238D68-9BE2-4178-AB29-5E03D31485CB}"/>
              </a:ext>
            </a:extLst>
          </p:cNvPr>
          <p:cNvSpPr/>
          <p:nvPr/>
        </p:nvSpPr>
        <p:spPr>
          <a:xfrm rot="5400000">
            <a:off x="5176387" y="3210059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/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Average reward of samples that received investment=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𝜏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lang="en-US" sz="14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</a:rPr>
                  <a:t>in data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E1F7C2-1425-40B6-ACCF-6640F58D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409" y="3783045"/>
                <a:ext cx="1782816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1AABFCF4-77E5-4D91-8181-77D52B129F85}"/>
              </a:ext>
            </a:extLst>
          </p:cNvPr>
          <p:cNvSpPr/>
          <p:nvPr/>
        </p:nvSpPr>
        <p:spPr>
          <a:xfrm rot="5400000">
            <a:off x="7114436" y="2723665"/>
            <a:ext cx="45719" cy="2082592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00E3E-5AD3-4EB1-9096-8900B67099C9}"/>
              </a:ext>
            </a:extLst>
          </p:cNvPr>
          <p:cNvSpPr txBox="1"/>
          <p:nvPr/>
        </p:nvSpPr>
        <p:spPr>
          <a:xfrm>
            <a:off x="6401208" y="3764035"/>
            <a:ext cx="143784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Tower Law of Expectations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B6DD2FD-E7E4-46EE-BBEC-1CEA63E389E7}"/>
              </a:ext>
            </a:extLst>
          </p:cNvPr>
          <p:cNvSpPr/>
          <p:nvPr/>
        </p:nvSpPr>
        <p:spPr>
          <a:xfrm rot="5400000">
            <a:off x="9006621" y="3490372"/>
            <a:ext cx="82576" cy="586036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4E73F2-79C0-4EF9-9736-C196E863EB3C}"/>
              </a:ext>
            </a:extLst>
          </p:cNvPr>
          <p:cNvSpPr txBox="1"/>
          <p:nvPr/>
        </p:nvSpPr>
        <p:spPr>
          <a:xfrm>
            <a:off x="8317250" y="3814620"/>
            <a:ext cx="1524841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Forecasted </a:t>
            </a:r>
            <a:r>
              <a:rPr lang="en-US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alisto MT" panose="02040603050505030304"/>
              </a:rPr>
              <a:t>r</a:t>
            </a:r>
            <a:r>
              <a:rPr kumimoji="0" lang="en-US" sz="14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eward</a:t>
            </a: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from surrogates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81FCC9-AE97-4D85-BE7F-5C10DABF9BDA}"/>
              </a:ext>
            </a:extLst>
          </p:cNvPr>
          <p:cNvSpPr txBox="1"/>
          <p:nvPr/>
        </p:nvSpPr>
        <p:spPr>
          <a:xfrm>
            <a:off x="2814112" y="1529666"/>
            <a:ext cx="82519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(Prentice, 1989;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Begg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Leung, 2000;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Frangakis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 &amp; Rubin, 2002; Freedman et al., 1992; Athey et al., 2020)</a:t>
            </a:r>
          </a:p>
        </p:txBody>
      </p:sp>
      <p:sp>
        <p:nvSpPr>
          <p:cNvPr id="4" name="Chord 3">
            <a:extLst>
              <a:ext uri="{FF2B5EF4-FFF2-40B4-BE49-F238E27FC236}">
                <a16:creationId xmlns:a16="http://schemas.microsoft.com/office/drawing/2014/main" id="{F3109CEF-ED2C-482D-8F65-66E9CF98BFF4}"/>
              </a:ext>
            </a:extLst>
          </p:cNvPr>
          <p:cNvSpPr/>
          <p:nvPr/>
        </p:nvSpPr>
        <p:spPr>
          <a:xfrm flipH="1">
            <a:off x="3883182" y="496404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6041404C-770F-4406-8EF0-9FB099D4B88C}"/>
              </a:ext>
            </a:extLst>
          </p:cNvPr>
          <p:cNvSpPr/>
          <p:nvPr/>
        </p:nvSpPr>
        <p:spPr>
          <a:xfrm>
            <a:off x="3795351" y="496853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/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BBB74-552B-46D4-9AB8-3B51EAEC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43" y="5161326"/>
                <a:ext cx="386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/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20ADF-53C3-465A-AA78-5A0AA5B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44" y="5156838"/>
                <a:ext cx="3547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/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88B1A7-5444-47A2-B139-9C4D1520D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25" y="4966289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/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p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85276E6-2DA6-4DDE-8C7C-32AB605F8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153" y="4966290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AF50B9-F8F7-4C41-A420-54EAF84F187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23483" y="5330577"/>
            <a:ext cx="10046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833D22-F93E-4169-85AA-BD8EA584CA24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6368454" y="5330576"/>
            <a:ext cx="10046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F0D21F-7D9E-4EBE-8A89-9F9AF54A5252}"/>
              </a:ext>
            </a:extLst>
          </p:cNvPr>
          <p:cNvSpPr txBox="1"/>
          <p:nvPr/>
        </p:nvSpPr>
        <p:spPr>
          <a:xfrm>
            <a:off x="2772076" y="3781924"/>
            <a:ext cx="1686166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Independence</a:t>
            </a:r>
            <a:r>
              <a:rPr kumimoji="0" lang="en-US" sz="1400" b="0" i="0" u="none" strike="noStrike" kern="1200" cap="none" spc="0" normalizeH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 in counterfactual graph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E5F54A4-D15C-4415-8514-0DD3645B4E1D}"/>
              </a:ext>
            </a:extLst>
          </p:cNvPr>
          <p:cNvSpPr/>
          <p:nvPr/>
        </p:nvSpPr>
        <p:spPr>
          <a:xfrm rot="5400000">
            <a:off x="3613200" y="3209790"/>
            <a:ext cx="45720" cy="1110343"/>
          </a:xfrm>
          <a:prstGeom prst="rightBrace">
            <a:avLst/>
          </a:prstGeom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4" grpId="0" animBg="1"/>
      <p:bldP spid="6" grpId="0" animBg="1"/>
      <p:bldP spid="8" grpId="0"/>
      <p:bldP spid="10" grpId="0"/>
      <p:bldP spid="31" grpId="0" animBg="1"/>
      <p:bldP spid="33" grpId="0" animBg="1"/>
      <p:bldP spid="37" grpId="0"/>
      <p:bldP spid="3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06545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b="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92EDBD8-4BE9-4C00-A660-FA33DBDEBDE0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6CF12-D35C-410C-95F8-7321A62B28F9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7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7" grpId="0" animBg="1"/>
      <p:bldP spid="12" grpId="0" animBg="1"/>
      <p:bldP spid="13" grpId="0" animBg="1"/>
      <p:bldP spid="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with Surrogates 101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B3D0189-D0F3-4FDD-8C09-02241C39F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269D7B-D90A-402B-9F47-167D869A98B6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0248BC-BE86-4E3B-8B91-47067D9FA01C}"/>
              </a:ext>
            </a:extLst>
          </p:cNvPr>
          <p:cNvCxnSpPr>
            <a:cxnSpLocks/>
            <a:stCxn id="45" idx="5"/>
            <a:endCxn id="40" idx="1"/>
          </p:cNvCxnSpPr>
          <p:nvPr/>
        </p:nvCxnSpPr>
        <p:spPr>
          <a:xfrm>
            <a:off x="2247963" y="3083094"/>
            <a:ext cx="437590" cy="678627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/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16031B9-B4FA-4B7B-8500-B58AD03ED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38" y="36550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/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𝑻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E5BF941-6388-470A-BE77-7132852B4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7" y="2461218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/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E2C0F77-794F-4DA0-B378-EFE6F6C27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3702135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53020F-C88F-4133-952F-4CC5D1C34DDD}"/>
              </a:ext>
            </a:extLst>
          </p:cNvPr>
          <p:cNvCxnSpPr>
            <a:cxnSpLocks/>
          </p:cNvCxnSpPr>
          <p:nvPr/>
        </p:nvCxnSpPr>
        <p:spPr>
          <a:xfrm>
            <a:off x="3335029" y="4017137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3279D3-55EC-4DD7-B3B7-5249259E9FD3}"/>
              </a:ext>
            </a:extLst>
          </p:cNvPr>
          <p:cNvSpPr/>
          <p:nvPr/>
        </p:nvSpPr>
        <p:spPr>
          <a:xfrm>
            <a:off x="4358869" y="3526971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855F85-956F-4296-902C-AFD0CCE3B93E}"/>
              </a:ext>
            </a:extLst>
          </p:cNvPr>
          <p:cNvSpPr/>
          <p:nvPr/>
        </p:nvSpPr>
        <p:spPr>
          <a:xfrm>
            <a:off x="10605031" y="352256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D24C43-890D-4C90-9562-BD829E45346F}"/>
              </a:ext>
            </a:extLst>
          </p:cNvPr>
          <p:cNvSpPr/>
          <p:nvPr/>
        </p:nvSpPr>
        <p:spPr>
          <a:xfrm>
            <a:off x="5369522" y="4530749"/>
            <a:ext cx="5238893" cy="987723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/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342AC-8BB9-4F41-BCB6-4F09FDE51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34" y="4632220"/>
                <a:ext cx="1758879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7D131E-D40F-4E9B-8BE6-00C0F412C494}"/>
              </a:ext>
            </a:extLst>
          </p:cNvPr>
          <p:cNvCxnSpPr>
            <a:cxnSpLocks/>
          </p:cNvCxnSpPr>
          <p:nvPr/>
        </p:nvCxnSpPr>
        <p:spPr>
          <a:xfrm>
            <a:off x="6675804" y="1770136"/>
            <a:ext cx="0" cy="4870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/>
              <p:nvPr/>
            </p:nvSpPr>
            <p:spPr>
              <a:xfrm>
                <a:off x="180025" y="5078359"/>
                <a:ext cx="5237623" cy="67710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/>
                  <a:tabLst/>
                  <a:defRPr/>
                </a:pP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Estimate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</m:e>
                      <m:e>
                        <m:r>
                          <a:rPr kumimoji="0" lang="en-US" sz="19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(surrogate index) </a:t>
                </a:r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from (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 by regressing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∼</m:t>
                    </m:r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9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B7E7F-3374-4AB8-B851-6EAA48449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5" y="5078359"/>
                <a:ext cx="5237623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/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494100" marR="0" lvl="0" indent="-4572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tabLst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Impute expected long-term outcomes in (E)</a:t>
                </a:r>
              </a:p>
              <a:p>
                <a:pPr marL="494100" lvl="0" indent="-457200" defTabSz="457200"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100000"/>
                  <a:buFont typeface="+mj-lt"/>
                  <a:buAutoNum type="arabicPeriod" startAt="2"/>
                  <a:defRPr/>
                </a:pPr>
                <a:r>
                  <a:rPr lang="en-US" sz="19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</a:rPr>
                  <a:t>Regress </a:t>
                </a:r>
                <a14:m>
                  <m:oMath xmlns:m="http://schemas.openxmlformats.org/officeDocument/2006/math"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i="1" dirty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to estimate effect of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on </a:t>
                </a:r>
                <a14:m>
                  <m:oMath xmlns:m="http://schemas.openxmlformats.org/officeDocument/2006/math">
                    <m:r>
                      <a:rPr kumimoji="0" lang="en-US" sz="19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9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from (E)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7E1CE-36D8-4F64-B53F-BE6F5599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848" y="5535915"/>
                <a:ext cx="5238893" cy="1104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/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18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C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ontains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long-term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surrogates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Relationship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the same as in short-term dataset (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)</a:t>
                </a:r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29D6D1-C258-4FB4-9C76-98517EA38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43" y="2235796"/>
                <a:ext cx="4315161" cy="10556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D8CE69-9A77-400A-B3C4-31FF277367D1}"/>
                  </a:ext>
                </a:extLst>
              </p:cNvPr>
              <p:cNvSpPr/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D8CE69-9A77-400A-B3C4-31FF27736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256" y="3652851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677541-C4A0-4D0F-AAAB-E5C15A73638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623557" y="4017138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3D3877-5A73-439D-8DD6-9940BB4F9F0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7515142" y="3083094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7AB552-8093-48E2-A8B8-86142904A4AC}"/>
                  </a:ext>
                </a:extLst>
              </p:cNvPr>
              <p:cNvSpPr/>
              <p:nvPr/>
            </p:nvSpPr>
            <p:spPr>
              <a:xfrm>
                <a:off x="636381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F7AB552-8093-48E2-A8B8-86142904A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1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6BA74B-D1CB-4349-A795-CB4675762CF5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76682" y="4017138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837033-C548-4696-BE81-EACA15A027DD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1268267" y="3083094"/>
            <a:ext cx="456225" cy="676454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26BA09F-C679-4191-8D51-4750AB3276CA}"/>
              </a:ext>
            </a:extLst>
          </p:cNvPr>
          <p:cNvSpPr/>
          <p:nvPr/>
        </p:nvSpPr>
        <p:spPr>
          <a:xfrm>
            <a:off x="7414149" y="4470276"/>
            <a:ext cx="475997" cy="4435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U</a:t>
            </a:r>
            <a:endParaRPr kumimoji="0" lang="en-US" sz="1802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CDAD5-1DD6-4966-8258-34CFC4438B1D}"/>
              </a:ext>
            </a:extLst>
          </p:cNvPr>
          <p:cNvSpPr txBox="1"/>
          <p:nvPr/>
        </p:nvSpPr>
        <p:spPr>
          <a:xfrm>
            <a:off x="6965501" y="4919413"/>
            <a:ext cx="1403604" cy="4306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99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No un-measured confounders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42DAAF-2817-4BD8-AA21-F90C9410857D}"/>
              </a:ext>
            </a:extLst>
          </p:cNvPr>
          <p:cNvCxnSpPr>
            <a:cxnSpLocks/>
          </p:cNvCxnSpPr>
          <p:nvPr/>
        </p:nvCxnSpPr>
        <p:spPr>
          <a:xfrm flipV="1">
            <a:off x="7846189" y="3189791"/>
            <a:ext cx="368391" cy="1353658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71AAC3-4311-4941-9694-A7EBD5DCADB5}"/>
              </a:ext>
            </a:extLst>
          </p:cNvPr>
          <p:cNvCxnSpPr>
            <a:cxnSpLocks/>
          </p:cNvCxnSpPr>
          <p:nvPr/>
        </p:nvCxnSpPr>
        <p:spPr>
          <a:xfrm flipV="1">
            <a:off x="7890146" y="4276900"/>
            <a:ext cx="1042282" cy="413373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243E0E8B-05B1-4AF6-B75A-FE0614DABC8C}"/>
              </a:ext>
            </a:extLst>
          </p:cNvPr>
          <p:cNvSpPr/>
          <p:nvPr/>
        </p:nvSpPr>
        <p:spPr>
          <a:xfrm>
            <a:off x="7445956" y="4477344"/>
            <a:ext cx="428743" cy="425857"/>
          </a:xfrm>
          <a:prstGeom prst="noSmoking">
            <a:avLst>
              <a:gd name="adj" fmla="val 6714"/>
            </a:avLst>
          </a:prstGeom>
          <a:solidFill>
            <a:srgbClr val="D4D4D4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833384B-C246-466B-8DE0-4A143B1168FC}"/>
              </a:ext>
            </a:extLst>
          </p:cNvPr>
          <p:cNvSpPr/>
          <p:nvPr/>
        </p:nvSpPr>
        <p:spPr>
          <a:xfrm>
            <a:off x="8603253" y="2971621"/>
            <a:ext cx="2254714" cy="893356"/>
          </a:xfrm>
          <a:custGeom>
            <a:avLst/>
            <a:gdLst>
              <a:gd name="connsiteX0" fmla="*/ 0 w 2852256"/>
              <a:gd name="connsiteY0" fmla="*/ 0 h 1979802"/>
              <a:gd name="connsiteX1" fmla="*/ 1073790 w 2852256"/>
              <a:gd name="connsiteY1" fmla="*/ 385893 h 1979802"/>
              <a:gd name="connsiteX2" fmla="*/ 1736521 w 2852256"/>
              <a:gd name="connsiteY2" fmla="*/ 1476462 h 1979802"/>
              <a:gd name="connsiteX3" fmla="*/ 2852256 w 2852256"/>
              <a:gd name="connsiteY3" fmla="*/ 1979802 h 197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2256" h="1979802">
                <a:moveTo>
                  <a:pt x="0" y="0"/>
                </a:moveTo>
                <a:cubicBezTo>
                  <a:pt x="392185" y="69908"/>
                  <a:pt x="784370" y="139816"/>
                  <a:pt x="1073790" y="385893"/>
                </a:cubicBezTo>
                <a:cubicBezTo>
                  <a:pt x="1363210" y="631970"/>
                  <a:pt x="1440110" y="1210811"/>
                  <a:pt x="1736521" y="1476462"/>
                </a:cubicBezTo>
                <a:cubicBezTo>
                  <a:pt x="2032932" y="1742113"/>
                  <a:pt x="2442594" y="1860957"/>
                  <a:pt x="2852256" y="1979802"/>
                </a:cubicBezTo>
              </a:path>
            </a:pathLst>
          </a:custGeom>
          <a:noFill/>
          <a:ln w="28575"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9" name="&quot;Not Allowed&quot; Symbol 18">
            <a:extLst>
              <a:ext uri="{FF2B5EF4-FFF2-40B4-BE49-F238E27FC236}">
                <a16:creationId xmlns:a16="http://schemas.microsoft.com/office/drawing/2014/main" id="{6E5E8CC9-BA5C-4398-B4C1-2CF20DE015BC}"/>
              </a:ext>
            </a:extLst>
          </p:cNvPr>
          <p:cNvSpPr/>
          <p:nvPr/>
        </p:nvSpPr>
        <p:spPr>
          <a:xfrm>
            <a:off x="9153161" y="2901871"/>
            <a:ext cx="428743" cy="425857"/>
          </a:xfrm>
          <a:prstGeom prst="noSmoking">
            <a:avLst>
              <a:gd name="adj" fmla="val 6714"/>
            </a:avLst>
          </a:prstGeom>
          <a:solidFill>
            <a:srgbClr val="D4D4D4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3115B-B662-4085-92BC-4D2ACB5514CF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E1C7-B8AA-4B1F-A736-B54A60AB442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379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Yellow question mark">
            <a:extLst>
              <a:ext uri="{FF2B5EF4-FFF2-40B4-BE49-F238E27FC236}">
                <a16:creationId xmlns:a16="http://schemas.microsoft.com/office/drawing/2014/main" id="{683F25AA-AEA6-433D-AB59-E94DD097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Key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Long-term effect only goes through surrogates</a:t>
                </a:r>
              </a:p>
              <a:p>
                <a:r>
                  <a:rPr lang="en-US" dirty="0"/>
                  <a:t>Expected relationship between surrogates and long-term reward is the same long-term setting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) and in short-term setting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3811D-62A4-47BB-966A-52DE05514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37147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094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 Assumptions can be Easily Violated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latin typeface="Calisto MT" panose="02040603050505030304"/>
              </a:rPr>
              <a:t>I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nvestment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 policies are dynamic and change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BEF82B-55E8-48D0-9114-70EE95823BDD}"/>
              </a:ext>
            </a:extLst>
          </p:cNvPr>
          <p:cNvCxnSpPr>
            <a:cxnSpLocks/>
            <a:stCxn id="41" idx="5"/>
            <a:endCxn id="40" idx="1"/>
          </p:cNvCxnSpPr>
          <p:nvPr/>
        </p:nvCxnSpPr>
        <p:spPr>
          <a:xfrm>
            <a:off x="8494838" y="3083094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/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251C819-6A8F-4F2A-9672-2A85E0FFC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13" y="3655024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/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90E424D-AE59-4EFA-A7E1-8D79E17D2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952" y="2461218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0AE565-C7A0-424B-A682-95312485FF12}"/>
              </a:ext>
            </a:extLst>
          </p:cNvPr>
          <p:cNvCxnSpPr>
            <a:cxnSpLocks/>
            <a:stCxn id="48" idx="5"/>
            <a:endCxn id="47" idx="1"/>
          </p:cNvCxnSpPr>
          <p:nvPr/>
        </p:nvCxnSpPr>
        <p:spPr>
          <a:xfrm>
            <a:off x="1197957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/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805834-2F23-4FB4-BF5B-7206DA2DB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32" y="360574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/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2358-96B7-4909-9671-A3304528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1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/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251BFCD-23F9-48C0-B96A-8971BF2B8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98" y="3652851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09578C8-55AF-401E-8A9E-4B0A24A36D06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267433" y="3970027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/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E883F9D-8903-433B-AA55-4F1BC5063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5" y="24119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8E48EB-CF0C-4964-B513-81430EFFA188}"/>
              </a:ext>
            </a:extLst>
          </p:cNvPr>
          <p:cNvCxnSpPr>
            <a:cxnSpLocks/>
            <a:stCxn id="47" idx="7"/>
            <a:endCxn id="51" idx="3"/>
          </p:cNvCxnSpPr>
          <p:nvPr/>
        </p:nvCxnSpPr>
        <p:spPr>
          <a:xfrm flipV="1">
            <a:off x="2159018" y="3033810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9B155F-229C-4570-B71A-743C2A87C24A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1306372" y="2776221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E6ED04-B496-4462-A973-6F87EE51412C}"/>
              </a:ext>
            </a:extLst>
          </p:cNvPr>
          <p:cNvCxnSpPr>
            <a:cxnSpLocks/>
            <a:stCxn id="51" idx="5"/>
            <a:endCxn id="49" idx="1"/>
          </p:cNvCxnSpPr>
          <p:nvPr/>
        </p:nvCxnSpPr>
        <p:spPr>
          <a:xfrm>
            <a:off x="3403981" y="3033810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867A17F-C697-4266-9481-BE46849DB2E9}"/>
              </a:ext>
            </a:extLst>
          </p:cNvPr>
          <p:cNvSpPr txBox="1"/>
          <p:nvPr/>
        </p:nvSpPr>
        <p:spPr>
          <a:xfrm>
            <a:off x="448869" y="4760168"/>
            <a:ext cx="6289077" cy="159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W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e deployed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older/deprecated investments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 a potentially long-term highly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auto-correlated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 manner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Investments are potentially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adaptive</a:t>
            </a:r>
          </a:p>
          <a:p>
            <a:pPr marL="262800" indent="-270000" defTabSz="457200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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Investment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policies </a:t>
            </a:r>
            <a:r>
              <a:rPr kumimoji="0" lang="en-US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</a:rPr>
              <a:t>change</a:t>
            </a:r>
            <a:endParaRPr lang="en-US" dirty="0">
              <a:solidFill>
                <a:srgbClr val="89301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52062B-1169-4248-8937-913D4D960E86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/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150E377-44CF-4CDA-90DA-4050B7FFF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209" y="370213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A8DF5A-E9E3-4CC7-ACE4-974616106467}"/>
              </a:ext>
            </a:extLst>
          </p:cNvPr>
          <p:cNvCxnSpPr>
            <a:cxnSpLocks/>
          </p:cNvCxnSpPr>
          <p:nvPr/>
        </p:nvCxnSpPr>
        <p:spPr>
          <a:xfrm>
            <a:off x="9581904" y="4017137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043D92-9D4B-4E07-A4D9-43CD7C36A309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DA95E-3C03-4D1C-BD33-8D63BE1716B2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5E6-646F-4324-88D8-D6376DD6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Bias of Vanilla Surrogate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7E42-4FD6-4781-B4FA-21A9FBF7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693" y="5494872"/>
            <a:ext cx="9440034" cy="6216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Illustrative Example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4186445-D93E-4460-94BC-6F772A246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8" r="-1" b="249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239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Example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9181FD-F79B-4405-91DD-02D72EFA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88A047-9BD6-45D9-B144-9FB8C0CB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5C037-5482-49D7-8B14-558E0190E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2D8AFC8-5CF1-408C-A166-46B2D2185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EF060BD-3BF2-4F5F-9F21-4C3EC73D8C2F}"/>
              </a:ext>
            </a:extLst>
          </p:cNvPr>
          <p:cNvSpPr/>
          <p:nvPr/>
        </p:nvSpPr>
        <p:spPr>
          <a:xfrm>
            <a:off x="7652085" y="2261937"/>
            <a:ext cx="4445908" cy="2673677"/>
          </a:xfrm>
          <a:prstGeom prst="triangle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BA9D9-B91C-4F1E-BF58-8088EF153073}"/>
              </a:ext>
            </a:extLst>
          </p:cNvPr>
          <p:cNvSpPr txBox="1"/>
          <p:nvPr/>
        </p:nvSpPr>
        <p:spPr>
          <a:xfrm>
            <a:off x="9283697" y="1890396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6C356E-2767-428D-BB82-FF55BBFB7712}"/>
              </a:ext>
            </a:extLst>
          </p:cNvPr>
          <p:cNvSpPr/>
          <p:nvPr/>
        </p:nvSpPr>
        <p:spPr>
          <a:xfrm rot="3192982">
            <a:off x="6877419" y="3317510"/>
            <a:ext cx="2630036" cy="1016927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43AD2-B40F-4837-8B98-1AE721BF7EBE}"/>
              </a:ext>
            </a:extLst>
          </p:cNvPr>
          <p:cNvSpPr txBox="1"/>
          <p:nvPr/>
        </p:nvSpPr>
        <p:spPr>
          <a:xfrm>
            <a:off x="7200652" y="2198332"/>
            <a:ext cx="158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Want 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</a:t>
                </a:r>
                <a:r>
                  <a:rPr lang="en-US" dirty="0"/>
                  <a:t>with</a:t>
                </a: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no future treatments</a:t>
                </a:r>
              </a:p>
              <a:p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sz="1500" dirty="0">
                  <a:solidFill>
                    <a:srgbClr val="CB9583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9F7B7460-A89D-47DF-9BFA-E23B24D0C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6214819" cy="4055628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020764-DFA1-41AE-A9BD-03B0216B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18596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/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30D273-9A44-4415-9D8A-696F386E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846" y="2491201"/>
                <a:ext cx="2551371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/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41DDC-0979-422C-A8AE-43FB2F346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00" y="4984363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208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  <a:effectLst/>
                  </a:rPr>
                  <a:t>What do we want to estimate?</a:t>
                </a:r>
              </a:p>
              <a:p>
                <a:pPr marL="36900" indent="0">
                  <a:buFont typeface="Wingdings 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  <a:effectLst/>
                </a:endParaRPr>
              </a:p>
              <a:p>
                <a:endParaRPr lang="en-US" dirty="0">
                  <a:solidFill>
                    <a:srgbClr val="FFC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420C137-E553-47DE-8442-FE100B72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94" y="1725672"/>
                <a:ext cx="6797473" cy="40655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772BABF-ADF4-4B0F-A7D4-5DAB908D5E6C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13C1DF-37E8-4BD1-90E9-0765A12EA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5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EBE618-BD06-47B7-9A3F-C4D2DD564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618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2AA08D-4FB7-4700-A978-025923C932EF}"/>
              </a:ext>
            </a:extLst>
          </p:cNvPr>
          <p:cNvSpPr/>
          <p:nvPr/>
        </p:nvSpPr>
        <p:spPr>
          <a:xfrm>
            <a:off x="9178376" y="3202332"/>
            <a:ext cx="2014430" cy="984657"/>
          </a:xfrm>
          <a:custGeom>
            <a:avLst/>
            <a:gdLst>
              <a:gd name="connsiteX0" fmla="*/ 2014430 w 2014430"/>
              <a:gd name="connsiteY0" fmla="*/ 805903 h 984657"/>
              <a:gd name="connsiteX1" fmla="*/ 1340662 w 2014430"/>
              <a:gd name="connsiteY1" fmla="*/ 1506 h 984657"/>
              <a:gd name="connsiteX2" fmla="*/ 0 w 2014430"/>
              <a:gd name="connsiteY2" fmla="*/ 984657 h 98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4430" h="984657">
                <a:moveTo>
                  <a:pt x="2014430" y="805903"/>
                </a:moveTo>
                <a:cubicBezTo>
                  <a:pt x="1845415" y="388808"/>
                  <a:pt x="1676400" y="-28286"/>
                  <a:pt x="1340662" y="1506"/>
                </a:cubicBezTo>
                <a:cubicBezTo>
                  <a:pt x="1004924" y="31298"/>
                  <a:pt x="502462" y="507977"/>
                  <a:pt x="0" y="984657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29C630-7447-4CF6-998B-994FBD12F05B}"/>
              </a:ext>
            </a:extLst>
          </p:cNvPr>
          <p:cNvSpPr/>
          <p:nvPr/>
        </p:nvSpPr>
        <p:spPr>
          <a:xfrm>
            <a:off x="9045227" y="4869854"/>
            <a:ext cx="1705047" cy="6876"/>
          </a:xfrm>
          <a:custGeom>
            <a:avLst/>
            <a:gdLst>
              <a:gd name="connsiteX0" fmla="*/ 1705047 w 1705047"/>
              <a:gd name="connsiteY0" fmla="*/ 0 h 6876"/>
              <a:gd name="connsiteX1" fmla="*/ 0 w 1705047"/>
              <a:gd name="connsiteY1" fmla="*/ 6876 h 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05047" h="6876">
                <a:moveTo>
                  <a:pt x="1705047" y="0"/>
                </a:moveTo>
                <a:lnTo>
                  <a:pt x="0" y="6876"/>
                </a:ln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409730-ED4D-4C9D-842A-F79F8245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895C6FB-371E-4BF3-99D2-91E4A1C15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BD1099-3FF2-4154-B256-992C7B52B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6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6512C6-E8A3-4140-9BC4-1892B456543E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8E5937-3403-4A4B-AB62-FEB11AA21E90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B393B5-FDCE-4821-B271-A4934724BE8F}"/>
              </a:ext>
            </a:extLst>
          </p:cNvPr>
          <p:cNvSpPr/>
          <p:nvPr/>
        </p:nvSpPr>
        <p:spPr>
          <a:xfrm>
            <a:off x="8329285" y="3382698"/>
            <a:ext cx="1436378" cy="606795"/>
          </a:xfrm>
          <a:custGeom>
            <a:avLst/>
            <a:gdLst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397222 w 1397222"/>
              <a:gd name="connsiteY0" fmla="*/ 290579 h 608925"/>
              <a:gd name="connsiteX1" fmla="*/ 1038235 w 1397222"/>
              <a:gd name="connsiteY1" fmla="*/ 39965 h 608925"/>
              <a:gd name="connsiteX2" fmla="*/ 49328 w 1397222"/>
              <a:gd name="connsiteY2" fmla="*/ 60285 h 608925"/>
              <a:gd name="connsiteX3" fmla="*/ 238982 w 1397222"/>
              <a:gd name="connsiteY3" fmla="*/ 608925 h 60892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  <a:gd name="connsiteX0" fmla="*/ 1436378 w 1436378"/>
              <a:gd name="connsiteY0" fmla="*/ 251597 h 606795"/>
              <a:gd name="connsiteX1" fmla="*/ 1038235 w 1436378"/>
              <a:gd name="connsiteY1" fmla="*/ 37835 h 606795"/>
              <a:gd name="connsiteX2" fmla="*/ 49328 w 1436378"/>
              <a:gd name="connsiteY2" fmla="*/ 58155 h 606795"/>
              <a:gd name="connsiteX3" fmla="*/ 238982 w 1436378"/>
              <a:gd name="connsiteY3" fmla="*/ 606795 h 60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378" h="606795">
                <a:moveTo>
                  <a:pt x="1436378" y="251597"/>
                </a:moveTo>
                <a:cubicBezTo>
                  <a:pt x="1297807" y="267555"/>
                  <a:pt x="1269410" y="70075"/>
                  <a:pt x="1038235" y="37835"/>
                </a:cubicBezTo>
                <a:cubicBezTo>
                  <a:pt x="807060" y="5595"/>
                  <a:pt x="182537" y="-36672"/>
                  <a:pt x="49328" y="58155"/>
                </a:cubicBezTo>
                <a:cubicBezTo>
                  <a:pt x="-83881" y="152982"/>
                  <a:pt x="77550" y="379888"/>
                  <a:pt x="238982" y="606795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21A820A-2D3C-4BC9-A0F6-881C2CA6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81B84F-462B-46DA-8E39-517690395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3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994-87EF-3BB7-EE4A-5619A5D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BC6F91-F609-E8CC-E9AB-28834D6F0C9D}"/>
              </a:ext>
            </a:extLst>
          </p:cNvPr>
          <p:cNvSpPr/>
          <p:nvPr/>
        </p:nvSpPr>
        <p:spPr>
          <a:xfrm>
            <a:off x="3911600" y="229023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36C222-22FB-6AEF-AAFD-C9F86C3CBAF1}"/>
              </a:ext>
            </a:extLst>
          </p:cNvPr>
          <p:cNvSpPr/>
          <p:nvPr/>
        </p:nvSpPr>
        <p:spPr>
          <a:xfrm>
            <a:off x="3911600" y="2980266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ED2547-09B7-2230-4C1E-E09730AB2C88}"/>
              </a:ext>
            </a:extLst>
          </p:cNvPr>
          <p:cNvSpPr/>
          <p:nvPr/>
        </p:nvSpPr>
        <p:spPr>
          <a:xfrm>
            <a:off x="3909483" y="3522133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CD704-60E5-5D00-7118-9BA24E53C9F8}"/>
              </a:ext>
            </a:extLst>
          </p:cNvPr>
          <p:cNvSpPr/>
          <p:nvPr/>
        </p:nvSpPr>
        <p:spPr>
          <a:xfrm>
            <a:off x="3909483" y="41148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9F4B3-833E-1C3C-640E-2A073D3187AF}"/>
              </a:ext>
            </a:extLst>
          </p:cNvPr>
          <p:cNvSpPr/>
          <p:nvPr/>
        </p:nvSpPr>
        <p:spPr>
          <a:xfrm>
            <a:off x="3909483" y="48133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0FBCD4-4811-7E54-F283-DDA2F76CCBDC}"/>
              </a:ext>
            </a:extLst>
          </p:cNvPr>
          <p:cNvCxnSpPr/>
          <p:nvPr/>
        </p:nvCxnSpPr>
        <p:spPr>
          <a:xfrm>
            <a:off x="2497667" y="3242733"/>
            <a:ext cx="45677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881D-7712-92EF-AAD5-5EBF3D2C9B4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051300" y="2565400"/>
            <a:ext cx="1498600" cy="4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7EA543-F5FA-AC74-AD76-58221F4FEBE5}"/>
              </a:ext>
            </a:extLst>
          </p:cNvPr>
          <p:cNvSpPr/>
          <p:nvPr/>
        </p:nvSpPr>
        <p:spPr>
          <a:xfrm>
            <a:off x="5549900" y="245109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93DF88-590B-A0E4-B03A-9FD485893AB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051300" y="1825626"/>
            <a:ext cx="156845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F5A491-1F7F-8555-8347-9D416C3E0317}"/>
              </a:ext>
            </a:extLst>
          </p:cNvPr>
          <p:cNvSpPr/>
          <p:nvPr/>
        </p:nvSpPr>
        <p:spPr>
          <a:xfrm>
            <a:off x="5549900" y="175683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C3EFC-C341-D5F3-CDFC-DA6BD98C2B7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049183" y="3429000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54CBC7D-B769-7D0B-310B-412C69C919B3}"/>
              </a:ext>
            </a:extLst>
          </p:cNvPr>
          <p:cNvSpPr/>
          <p:nvPr/>
        </p:nvSpPr>
        <p:spPr>
          <a:xfrm>
            <a:off x="5549900" y="337184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D5140E-FC88-19BF-1898-B6C409CDDFA5}"/>
              </a:ext>
            </a:extLst>
          </p:cNvPr>
          <p:cNvCxnSpPr>
            <a:cxnSpLocks/>
          </p:cNvCxnSpPr>
          <p:nvPr/>
        </p:nvCxnSpPr>
        <p:spPr>
          <a:xfrm flipV="1">
            <a:off x="4049183" y="4022195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02B578-987C-0B04-18E9-7C5880841A46}"/>
              </a:ext>
            </a:extLst>
          </p:cNvPr>
          <p:cNvSpPr/>
          <p:nvPr/>
        </p:nvSpPr>
        <p:spPr>
          <a:xfrm>
            <a:off x="5549900" y="396504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83445E-36AB-BBE7-4B54-AA611A676342}"/>
              </a:ext>
            </a:extLst>
          </p:cNvPr>
          <p:cNvCxnSpPr>
            <a:cxnSpLocks/>
          </p:cNvCxnSpPr>
          <p:nvPr/>
        </p:nvCxnSpPr>
        <p:spPr>
          <a:xfrm flipV="1">
            <a:off x="4049183" y="4735511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72D05A3-97C0-2273-F220-EB8DF3BE44B2}"/>
              </a:ext>
            </a:extLst>
          </p:cNvPr>
          <p:cNvSpPr/>
          <p:nvPr/>
        </p:nvSpPr>
        <p:spPr>
          <a:xfrm>
            <a:off x="5549900" y="467836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DB9351-EFFE-8A08-B058-3EF64BC445BE}"/>
              </a:ext>
            </a:extLst>
          </p:cNvPr>
          <p:cNvCxnSpPr>
            <a:cxnSpLocks/>
          </p:cNvCxnSpPr>
          <p:nvPr/>
        </p:nvCxnSpPr>
        <p:spPr>
          <a:xfrm flipV="1">
            <a:off x="4049182" y="2912799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39B4F0-C85E-177C-FBAC-F9E8FE851787}"/>
              </a:ext>
            </a:extLst>
          </p:cNvPr>
          <p:cNvSpPr/>
          <p:nvPr/>
        </p:nvSpPr>
        <p:spPr>
          <a:xfrm>
            <a:off x="5549899" y="2834482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F04850-2720-703A-9328-734DD215F2D6}"/>
              </a:ext>
            </a:extLst>
          </p:cNvPr>
          <p:cNvCxnSpPr>
            <a:cxnSpLocks/>
          </p:cNvCxnSpPr>
          <p:nvPr/>
        </p:nvCxnSpPr>
        <p:spPr>
          <a:xfrm flipV="1">
            <a:off x="4049182" y="2197101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0F7245-88E2-521E-A90C-4B25C53273F0}"/>
              </a:ext>
            </a:extLst>
          </p:cNvPr>
          <p:cNvSpPr/>
          <p:nvPr/>
        </p:nvSpPr>
        <p:spPr>
          <a:xfrm>
            <a:off x="5549899" y="2118784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53DC4E-AE7B-947B-2867-3A9841AC69D0}"/>
                  </a:ext>
                </a:extLst>
              </p:cNvPr>
              <p:cNvSpPr txBox="1"/>
              <p:nvPr/>
            </p:nvSpPr>
            <p:spPr>
              <a:xfrm>
                <a:off x="2205567" y="1960033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53DC4E-AE7B-947B-2867-3A9841AC6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67" y="1960033"/>
                <a:ext cx="834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8EF5E5-A62D-E5CA-C789-C5719769E82C}"/>
                  </a:ext>
                </a:extLst>
              </p:cNvPr>
              <p:cNvSpPr txBox="1"/>
              <p:nvPr/>
            </p:nvSpPr>
            <p:spPr>
              <a:xfrm>
                <a:off x="2205566" y="4008451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8EF5E5-A62D-E5CA-C789-C5719769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66" y="4008451"/>
                <a:ext cx="834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/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/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BC6462-7305-A279-FA73-345BDCEC63E3}"/>
              </a:ext>
            </a:extLst>
          </p:cNvPr>
          <p:cNvCxnSpPr>
            <a:cxnSpLocks/>
          </p:cNvCxnSpPr>
          <p:nvPr/>
        </p:nvCxnSpPr>
        <p:spPr>
          <a:xfrm>
            <a:off x="4800600" y="1282700"/>
            <a:ext cx="33865" cy="5012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323BA1-2239-3891-AD74-AED1FC44B9A2}"/>
              </a:ext>
            </a:extLst>
          </p:cNvPr>
          <p:cNvCxnSpPr/>
          <p:nvPr/>
        </p:nvCxnSpPr>
        <p:spPr>
          <a:xfrm flipH="1">
            <a:off x="4030132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4BC09A-6FB1-7CC3-5EDA-0AC6C76EC4C8}"/>
              </a:ext>
            </a:extLst>
          </p:cNvPr>
          <p:cNvSpPr txBox="1"/>
          <p:nvPr/>
        </p:nvSpPr>
        <p:spPr>
          <a:xfrm>
            <a:off x="3220471" y="630768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77837D-E458-F2F5-3346-56C420609FBC}"/>
              </a:ext>
            </a:extLst>
          </p:cNvPr>
          <p:cNvSpPr txBox="1"/>
          <p:nvPr/>
        </p:nvSpPr>
        <p:spPr>
          <a:xfrm>
            <a:off x="4981537" y="632777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Post-treatment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4630F-42B6-9F4F-CA14-C598091C1573}"/>
              </a:ext>
            </a:extLst>
          </p:cNvPr>
          <p:cNvCxnSpPr>
            <a:cxnSpLocks/>
          </p:cNvCxnSpPr>
          <p:nvPr/>
        </p:nvCxnSpPr>
        <p:spPr>
          <a:xfrm>
            <a:off x="4868331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6F740C-C53D-427B-94F9-A56FDDC64E35}"/>
              </a:ext>
            </a:extLst>
          </p:cNvPr>
          <p:cNvSpPr txBox="1"/>
          <p:nvPr/>
        </p:nvSpPr>
        <p:spPr>
          <a:xfrm>
            <a:off x="6836479" y="2194454"/>
            <a:ext cx="3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Counterfactual post-treatment outcomes under 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8297F8-6183-362B-1B96-A5CEFF43748A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845645" y="2238685"/>
            <a:ext cx="990834" cy="2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C714B4-4399-333F-7A94-07E97764D0E9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845644" y="2517620"/>
            <a:ext cx="990835" cy="3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EDB0C120-3C5F-43DF-8FE9-EDCA52ABD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A3EB12-E1C6-424C-A0BD-3EEB53AA4BCF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4203BE-334D-4994-83C4-1DCA94BECAEB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A2734A-C697-4EA0-9B34-07412A6FE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3FAA6-274E-4263-AC6A-ADCBA01E5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6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23F4B5-2DF8-4ABF-8033-9D61CF8CF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1134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of Vanilla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 we want to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𝑛𝑜𝑖𝑠𝑒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What does the surrogate approach estimate?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dirty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25672"/>
                <a:ext cx="6797473" cy="4065527"/>
              </a:xfrm>
              <a:blipFill>
                <a:blip r:embed="rId2"/>
                <a:stretch>
                  <a:fillRect l="-1435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B7D897E-4EC8-4C88-987D-DFDB1288C7A3}"/>
              </a:ext>
            </a:extLst>
          </p:cNvPr>
          <p:cNvSpPr/>
          <p:nvPr/>
        </p:nvSpPr>
        <p:spPr>
          <a:xfrm>
            <a:off x="8243350" y="2824212"/>
            <a:ext cx="2791327" cy="1197773"/>
          </a:xfrm>
          <a:custGeom>
            <a:avLst/>
            <a:gdLst>
              <a:gd name="connsiteX0" fmla="*/ 0 w 2791327"/>
              <a:gd name="connsiteY0" fmla="*/ 90868 h 1197773"/>
              <a:gd name="connsiteX1" fmla="*/ 2014430 w 2791327"/>
              <a:gd name="connsiteY1" fmla="*/ 111493 h 1197773"/>
              <a:gd name="connsiteX2" fmla="*/ 2791327 w 2791327"/>
              <a:gd name="connsiteY2" fmla="*/ 1197773 h 119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1327" h="1197773">
                <a:moveTo>
                  <a:pt x="0" y="90868"/>
                </a:moveTo>
                <a:cubicBezTo>
                  <a:pt x="774604" y="8938"/>
                  <a:pt x="1549209" y="-72991"/>
                  <a:pt x="2014430" y="111493"/>
                </a:cubicBezTo>
                <a:cubicBezTo>
                  <a:pt x="2479651" y="295977"/>
                  <a:pt x="2635489" y="746875"/>
                  <a:pt x="2791327" y="1197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652AB5-373B-478E-9C04-80FBC7C07155}"/>
              </a:ext>
            </a:extLst>
          </p:cNvPr>
          <p:cNvSpPr/>
          <p:nvPr/>
        </p:nvSpPr>
        <p:spPr>
          <a:xfrm>
            <a:off x="8196349" y="3335278"/>
            <a:ext cx="2131308" cy="838773"/>
          </a:xfrm>
          <a:custGeom>
            <a:avLst/>
            <a:gdLst>
              <a:gd name="connsiteX0" fmla="*/ 0 w 2131308"/>
              <a:gd name="connsiteY0" fmla="*/ 0 h 838773"/>
              <a:gd name="connsiteX1" fmla="*/ 536265 w 2131308"/>
              <a:gd name="connsiteY1" fmla="*/ 694394 h 838773"/>
              <a:gd name="connsiteX2" fmla="*/ 1278785 w 2131308"/>
              <a:gd name="connsiteY2" fmla="*/ 116879 h 838773"/>
              <a:gd name="connsiteX3" fmla="*/ 2131308 w 2131308"/>
              <a:gd name="connsiteY3" fmla="*/ 838773 h 8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1308" h="838773">
                <a:moveTo>
                  <a:pt x="0" y="0"/>
                </a:moveTo>
                <a:cubicBezTo>
                  <a:pt x="161567" y="337457"/>
                  <a:pt x="323134" y="674914"/>
                  <a:pt x="536265" y="694394"/>
                </a:cubicBezTo>
                <a:cubicBezTo>
                  <a:pt x="749396" y="713874"/>
                  <a:pt x="1012945" y="92816"/>
                  <a:pt x="1278785" y="116879"/>
                </a:cubicBezTo>
                <a:cubicBezTo>
                  <a:pt x="1544625" y="140942"/>
                  <a:pt x="1837966" y="489857"/>
                  <a:pt x="2131308" y="838773"/>
                </a:cubicBez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B64C3A-53C2-4105-823F-AD0BF1498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29B112-B215-470D-98D9-48800021C249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E2B9CC4-CB41-47A4-892F-2800E874B811}"/>
              </a:ext>
            </a:extLst>
          </p:cNvPr>
          <p:cNvSpPr/>
          <p:nvPr/>
        </p:nvSpPr>
        <p:spPr>
          <a:xfrm rot="5400000">
            <a:off x="4354850" y="4242702"/>
            <a:ext cx="173429" cy="2254881"/>
          </a:xfrm>
          <a:prstGeom prst="rightBrace">
            <a:avLst>
              <a:gd name="adj1" fmla="val 8333"/>
              <a:gd name="adj2" fmla="val 91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6250F-C76E-4F05-9F03-9F39F202AFA1}"/>
              </a:ext>
            </a:extLst>
          </p:cNvPr>
          <p:cNvSpPr txBox="1"/>
          <p:nvPr/>
        </p:nvSpPr>
        <p:spPr>
          <a:xfrm>
            <a:off x="2247364" y="5574812"/>
            <a:ext cx="2820708" cy="95410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Bias from the fact that policy is auto-correlated violating the “effect only through surrogates” assumption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2E66984-3D97-43BE-887E-5B75F27512EC}"/>
              </a:ext>
            </a:extLst>
          </p:cNvPr>
          <p:cNvSpPr/>
          <p:nvPr/>
        </p:nvSpPr>
        <p:spPr>
          <a:xfrm rot="5400000">
            <a:off x="6136437" y="5010507"/>
            <a:ext cx="173428" cy="712807"/>
          </a:xfrm>
          <a:prstGeom prst="rightBrace">
            <a:avLst>
              <a:gd name="adj1" fmla="val 8333"/>
              <a:gd name="adj2" fmla="val 14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/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Bias from the fact that policy is adaptive on past surrogates violating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“relationship of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unchanged”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assumption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F144B6-8E77-4511-91FF-F94094154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867" y="5574813"/>
                <a:ext cx="3069855" cy="954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/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7EC6E0-C013-408B-A6DA-1FD761B7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9" y="2634090"/>
                <a:ext cx="369333" cy="400110"/>
              </a:xfrm>
              <a:prstGeom prst="rect">
                <a:avLst/>
              </a:prstGeom>
              <a:blipFill>
                <a:blip r:embed="rId17"/>
                <a:stretch>
                  <a:fillRect r="-163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/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2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BFB34-42BF-4934-87FE-310227976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84706" y="2366800"/>
                <a:ext cx="40818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D0F7D0-DD04-4B5D-A85D-2429C18A17D7}"/>
              </a:ext>
            </a:extLst>
          </p:cNvPr>
          <p:cNvCxnSpPr>
            <a:cxnSpLocks/>
          </p:cNvCxnSpPr>
          <p:nvPr/>
        </p:nvCxnSpPr>
        <p:spPr>
          <a:xfrm flipH="1">
            <a:off x="4883021" y="3753853"/>
            <a:ext cx="1043391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482557-DFE4-4D68-A3CD-2FE2E60F8071}"/>
              </a:ext>
            </a:extLst>
          </p:cNvPr>
          <p:cNvCxnSpPr>
            <a:cxnSpLocks/>
          </p:cNvCxnSpPr>
          <p:nvPr/>
        </p:nvCxnSpPr>
        <p:spPr>
          <a:xfrm flipH="1" flipV="1">
            <a:off x="5926408" y="3753853"/>
            <a:ext cx="1145815" cy="23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/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𝜿</m:t>
                      </m:r>
                      <m:r>
                        <a:rPr lang="en-US" sz="210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sz="21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1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100" b="1" i="1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4494D8-BD0B-4E8D-8C46-76052BA4C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23" y="3863175"/>
                <a:ext cx="2317474" cy="415498"/>
              </a:xfrm>
              <a:prstGeom prst="rect">
                <a:avLst/>
              </a:prstGeom>
              <a:blipFill>
                <a:blip r:embed="rId1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414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3B11-BEDB-40A3-984F-3A59AB45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Prevalence of Such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811D-62A4-47BB-966A-52DE0551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Marketing departments frequently deploy new marketing campaigns</a:t>
            </a:r>
          </a:p>
          <a:p>
            <a:pPr lvl="1"/>
            <a:r>
              <a:rPr lang="en-US" dirty="0"/>
              <a:t>In historical data, older campaigns were deployed</a:t>
            </a:r>
          </a:p>
          <a:p>
            <a:pPr lvl="1"/>
            <a:r>
              <a:rPr lang="en-US" dirty="0"/>
              <a:t>Due to targeting, if a customer received an ad, most probably will receive one in the future</a:t>
            </a:r>
          </a:p>
          <a:p>
            <a:pPr lvl="1"/>
            <a:r>
              <a:rPr lang="en-US" dirty="0"/>
              <a:t>Ad display is adaptive to signals of customer behavior</a:t>
            </a:r>
          </a:p>
          <a:p>
            <a:r>
              <a:rPr lang="en-US" dirty="0"/>
              <a:t>Pharmaceutical companies frequently deploy new drugs</a:t>
            </a:r>
          </a:p>
          <a:p>
            <a:pPr lvl="1"/>
            <a:r>
              <a:rPr lang="en-US" dirty="0"/>
              <a:t>Can we get estimates of long-term effect from short-term trials</a:t>
            </a:r>
          </a:p>
          <a:p>
            <a:pPr lvl="1"/>
            <a:r>
              <a:rPr lang="en-US" dirty="0"/>
              <a:t>Use short-term signals of patient response that correlated with long-term survival</a:t>
            </a:r>
          </a:p>
          <a:p>
            <a:pPr lvl="1"/>
            <a:r>
              <a:rPr lang="en-US" dirty="0"/>
              <a:t>In historical long-term clinical data, patients are treated with multiple treatments over time</a:t>
            </a:r>
          </a:p>
          <a:p>
            <a:pPr lvl="1"/>
            <a:r>
              <a:rPr lang="en-US" dirty="0"/>
              <a:t>Treatments are typically adaptive to signals of patient trajectory</a:t>
            </a:r>
          </a:p>
        </p:txBody>
      </p:sp>
    </p:spTree>
    <p:extLst>
      <p:ext uri="{BB962C8B-B14F-4D97-AF65-F5344CB8AC3E}">
        <p14:creationId xmlns:p14="http://schemas.microsoft.com/office/powerpoint/2010/main" val="11046536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5CEB3F-979C-4B2F-8ADC-1EA9AE920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39436-2F61-4F62-8BEB-100A446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Key Idea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DF63-844E-462C-BB80-4BB04C6B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4" y="4157932"/>
            <a:ext cx="5349501" cy="2235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Dynamic Adjustment of Surrogate Index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Battocchi, Dillon, Hei, Lewis, Oprescu, Syrgkanis, Estimating the Long-Term Effects of Novel Treatments, NeurIPS’21</a:t>
            </a:r>
          </a:p>
          <a:p>
            <a:pPr algn="l"/>
            <a:r>
              <a:rPr lang="en-US" sz="1900" dirty="0">
                <a:solidFill>
                  <a:srgbClr val="BAB92D"/>
                </a:solidFill>
                <a:hlinkClick r:id="rId3"/>
              </a:rPr>
              <a:t>https://arxiv.org/abs/2103.08390</a:t>
            </a:r>
            <a:endParaRPr lang="en-US" sz="1900" dirty="0">
              <a:solidFill>
                <a:srgbClr val="BAB9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839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ord 13">
            <a:extLst>
              <a:ext uri="{FF2B5EF4-FFF2-40B4-BE49-F238E27FC236}">
                <a16:creationId xmlns:a16="http://schemas.microsoft.com/office/drawing/2014/main" id="{609E97F1-81C3-454D-A8DC-D4AF684AFD11}"/>
              </a:ext>
            </a:extLst>
          </p:cNvPr>
          <p:cNvSpPr/>
          <p:nvPr/>
        </p:nvSpPr>
        <p:spPr>
          <a:xfrm flipH="1">
            <a:off x="3054381" y="2700427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Dynamically Adjusted Surrogate Index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1392412" y="3326791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87" y="3898721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6" y="2704915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53" y="3945832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2461888" y="4263008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hord 38">
            <a:extLst>
              <a:ext uri="{FF2B5EF4-FFF2-40B4-BE49-F238E27FC236}">
                <a16:creationId xmlns:a16="http://schemas.microsoft.com/office/drawing/2014/main" id="{875F3881-13D3-4392-9D67-CD515FDFB80E}"/>
              </a:ext>
            </a:extLst>
          </p:cNvPr>
          <p:cNvSpPr/>
          <p:nvPr/>
        </p:nvSpPr>
        <p:spPr>
          <a:xfrm>
            <a:off x="2966550" y="2704915"/>
            <a:ext cx="740301" cy="728573"/>
          </a:xfrm>
          <a:prstGeom prst="chord">
            <a:avLst>
              <a:gd name="adj1" fmla="val 5435082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2" b="1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2353473" y="3326791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1500827" y="3069202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598436" y="3326791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BA1166-9FD2-4834-9318-DB87A7148EBD}"/>
              </a:ext>
            </a:extLst>
          </p:cNvPr>
          <p:cNvGrpSpPr/>
          <p:nvPr/>
        </p:nvGrpSpPr>
        <p:grpSpPr>
          <a:xfrm>
            <a:off x="8111456" y="2704915"/>
            <a:ext cx="1701362" cy="1922379"/>
            <a:chOff x="1290272" y="2880604"/>
            <a:chExt cx="1701362" cy="1922379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787EEAF-5D75-428F-A7BD-9CEADBF50555}"/>
                </a:ext>
              </a:extLst>
            </p:cNvPr>
            <p:cNvCxnSpPr>
              <a:cxnSpLocks/>
              <a:stCxn id="74" idx="5"/>
              <a:endCxn id="72" idx="1"/>
            </p:cNvCxnSpPr>
            <p:nvPr/>
          </p:nvCxnSpPr>
          <p:spPr>
            <a:xfrm>
              <a:off x="1922158" y="3502480"/>
              <a:ext cx="437590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/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solidFill>
                  <a:srgbClr val="D3BA68"/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2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𝑺</m:t>
                        </m:r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2CADE1F-AD1B-40A4-A2E3-1769CBF9A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33" y="4074410"/>
                  <a:ext cx="740301" cy="72857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/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802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𝑻</m:t>
                            </m:r>
                          </m:e>
                          <m:sub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sz="1802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𝒏𝒆𝒘</m:t>
                            </m:r>
                          </m:sup>
                        </m:sSubSup>
                      </m:oMath>
                    </m:oMathPara>
                  </a14:m>
                  <a:endParaRPr kumimoji="0" lang="en-US" sz="1802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F90AEF1-EC5D-41DB-A269-62B630353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272" y="2880604"/>
                  <a:ext cx="740301" cy="72857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/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7B712-2918-42C5-8B3B-C4C84AB8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634" y="2869321"/>
                <a:ext cx="464358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/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CBC731-5E81-4B8B-9C50-393E809B5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43" y="2893218"/>
                <a:ext cx="372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984193-9ED5-41AE-947C-EA7120A4D78E}"/>
              </a:ext>
            </a:extLst>
          </p:cNvPr>
          <p:cNvSpPr/>
          <p:nvPr/>
        </p:nvSpPr>
        <p:spPr>
          <a:xfrm>
            <a:off x="3830875" y="3753587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4A67BD-64DB-4C21-8239-A12C4D78D7DB}"/>
              </a:ext>
            </a:extLst>
          </p:cNvPr>
          <p:cNvSpPr/>
          <p:nvPr/>
        </p:nvSpPr>
        <p:spPr>
          <a:xfrm>
            <a:off x="10773879" y="3753588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B32978-1B92-4085-A649-41506C369D1D}"/>
              </a:ext>
            </a:extLst>
          </p:cNvPr>
          <p:cNvSpPr/>
          <p:nvPr/>
        </p:nvSpPr>
        <p:spPr>
          <a:xfrm>
            <a:off x="4881384" y="4661787"/>
            <a:ext cx="5895880" cy="108770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/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C413DB-8687-4BCB-AB9D-ED2C0BDE7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13" y="5159601"/>
                <a:ext cx="2408608" cy="410177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/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94295-CA8D-4080-898F-5342CC7B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34" y="5619281"/>
                <a:ext cx="2347822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8D4A31-4067-4B6D-BEE2-FA0EF41E19F3}"/>
              </a:ext>
            </a:extLst>
          </p:cNvPr>
          <p:cNvCxnSpPr>
            <a:cxnSpLocks/>
          </p:cNvCxnSpPr>
          <p:nvPr/>
        </p:nvCxnSpPr>
        <p:spPr>
          <a:xfrm>
            <a:off x="6476427" y="2042064"/>
            <a:ext cx="0" cy="2928697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237E4006-CB98-44D5-AB90-861F05249BD6}"/>
              </a:ext>
            </a:extLst>
          </p:cNvPr>
          <p:cNvSpPr/>
          <p:nvPr/>
        </p:nvSpPr>
        <p:spPr>
          <a:xfrm rot="5400000" flipH="1">
            <a:off x="5264786" y="5698008"/>
            <a:ext cx="275008" cy="814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77875919-D032-40A5-ACB3-9961E7239F17}"/>
              </a:ext>
            </a:extLst>
          </p:cNvPr>
          <p:cNvSpPr/>
          <p:nvPr/>
        </p:nvSpPr>
        <p:spPr>
          <a:xfrm>
            <a:off x="7959165" y="6288555"/>
            <a:ext cx="815046" cy="484632"/>
          </a:xfrm>
          <a:prstGeom prst="leftRightArrow">
            <a:avLst>
              <a:gd name="adj1" fmla="val 386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45F8704-F8AD-4D2A-B477-85AFF76ADDDE}"/>
              </a:ext>
            </a:extLst>
          </p:cNvPr>
          <p:cNvSpPr/>
          <p:nvPr/>
        </p:nvSpPr>
        <p:spPr>
          <a:xfrm>
            <a:off x="3792245" y="5670811"/>
            <a:ext cx="241940" cy="11344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/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10B8F92-8789-42DA-A7A0-BCDBD09CB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123" y="3963079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F404B-17E9-4ABD-B8C5-B04A8AA1A6A5}"/>
              </a:ext>
            </a:extLst>
          </p:cNvPr>
          <p:cNvCxnSpPr>
            <a:cxnSpLocks/>
          </p:cNvCxnSpPr>
          <p:nvPr/>
        </p:nvCxnSpPr>
        <p:spPr>
          <a:xfrm>
            <a:off x="9812818" y="4278081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FA0CF5-17AF-4E0B-8565-AAB11FCDEE7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917E-977C-4290-A0E9-5F05DFA0546E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A98A59-4BE3-4895-A88C-ADAE716F9E3B}"/>
              </a:ext>
            </a:extLst>
          </p:cNvPr>
          <p:cNvSpPr txBox="1"/>
          <p:nvPr/>
        </p:nvSpPr>
        <p:spPr>
          <a:xfrm>
            <a:off x="4061939" y="6167672"/>
            <a:ext cx="37673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“blip” effect of second treatment conditional on surrogate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/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controlling for 𝑆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F902FA-4946-48A1-94E6-630FB05F7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57" y="6288555"/>
                <a:ext cx="343496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188560FC-C1A8-444D-97E8-12039CE50469}"/>
              </a:ext>
            </a:extLst>
          </p:cNvPr>
          <p:cNvSpPr txBox="1"/>
          <p:nvPr/>
        </p:nvSpPr>
        <p:spPr>
          <a:xfrm>
            <a:off x="1035698" y="6037975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Identification argument</a:t>
            </a:r>
          </a:p>
        </p:txBody>
      </p:sp>
    </p:spTree>
    <p:extLst>
      <p:ext uri="{BB962C8B-B14F-4D97-AF65-F5344CB8AC3E}">
        <p14:creationId xmlns:p14="http://schemas.microsoft.com/office/powerpoint/2010/main" val="36278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 animBg="1"/>
      <p:bldP spid="12" grpId="0" animBg="1"/>
      <p:bldP spid="13" grpId="0" animBg="1"/>
      <p:bldP spid="20" grpId="0"/>
      <p:bldP spid="21" grpId="0"/>
      <p:bldP spid="5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  <a:endCxn id="24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208BBC-D33E-4857-B760-1EA6430B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4C1A7C3-5A84-4334-961E-261BB330677B}"/>
              </a:ext>
            </a:extLst>
          </p:cNvPr>
          <p:cNvSpPr/>
          <p:nvPr/>
        </p:nvSpPr>
        <p:spPr>
          <a:xfrm>
            <a:off x="10491537" y="3238214"/>
            <a:ext cx="543140" cy="783771"/>
          </a:xfrm>
          <a:custGeom>
            <a:avLst/>
            <a:gdLst>
              <a:gd name="connsiteX0" fmla="*/ 0 w 543140"/>
              <a:gd name="connsiteY0" fmla="*/ 0 h 783771"/>
              <a:gd name="connsiteX1" fmla="*/ 543140 w 543140"/>
              <a:gd name="connsiteY1" fmla="*/ 783771 h 783771"/>
              <a:gd name="connsiteX2" fmla="*/ 543140 w 543140"/>
              <a:gd name="connsiteY2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40" h="783771">
                <a:moveTo>
                  <a:pt x="0" y="0"/>
                </a:moveTo>
                <a:lnTo>
                  <a:pt x="543140" y="783771"/>
                </a:lnTo>
                <a:lnTo>
                  <a:pt x="543140" y="783771"/>
                </a:lnTo>
              </a:path>
            </a:pathLst>
          </a:custGeom>
          <a:noFill/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2078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Chord 23">
                <a:extLst>
                  <a:ext uri="{FF2B5EF4-FFF2-40B4-BE49-F238E27FC236}">
                    <a16:creationId xmlns:a16="http://schemas.microsoft.com/office/drawing/2014/main" id="{7463FA55-88EB-4521-9AB3-CFD1F7AE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24FDE4C-29ED-463B-9CE3-41746CA8C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9127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3714749"/>
              </a:xfrm>
              <a:blipFill>
                <a:blip r:embed="rId2"/>
                <a:stretch>
                  <a:fillRect l="-1614" t="-3777" r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hord 4">
                <a:extLst>
                  <a:ext uri="{FF2B5EF4-FFF2-40B4-BE49-F238E27FC236}">
                    <a16:creationId xmlns:a16="http://schemas.microsoft.com/office/drawing/2014/main" id="{91CBCE06-96BF-4447-952E-C162F4906D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66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Illustrative Example: Dynamically Adjusted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Estimate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controlling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Subtract that effect to create the adjusted outcome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dynamically adjusted index </a:t>
                </a:r>
                <a:r>
                  <a:rPr lang="en-US" dirty="0">
                    <a:solidFill>
                      <a:srgbClr val="893011"/>
                    </a:solidFill>
                  </a:rPr>
                  <a:t>on long-term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  <a:p>
                <a:r>
                  <a:rPr lang="en-US" dirty="0"/>
                  <a:t>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893011"/>
                    </a:solidFill>
                  </a:rPr>
                  <a:t>on short-term data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𝑎𝑑𝑗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>
                  <a:solidFill>
                    <a:srgbClr val="FFC000"/>
                  </a:solidFill>
                </a:endParaRPr>
              </a:p>
              <a:p>
                <a:pPr marL="36900" indent="0">
                  <a:buNone/>
                </a:pPr>
                <a:endParaRPr lang="en-US" b="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00F937-CC18-49A1-81AD-273D905D3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6797473" cy="4781550"/>
              </a:xfrm>
              <a:blipFill>
                <a:blip r:embed="rId2"/>
                <a:stretch>
                  <a:fillRect l="-1256" t="-2423" r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863E80-7B82-491F-8491-6DBE1A7021B8}"/>
              </a:ext>
            </a:extLst>
          </p:cNvPr>
          <p:cNvCxnSpPr>
            <a:cxnSpLocks/>
            <a:stCxn id="23" idx="5"/>
            <a:endCxn id="22" idx="1"/>
          </p:cNvCxnSpPr>
          <p:nvPr/>
        </p:nvCxnSpPr>
        <p:spPr>
          <a:xfrm>
            <a:off x="8013218" y="3500306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F760B70-DF18-41F0-B30E-0C1D0C7A7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/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04B9FF-F1AC-4DD0-AA20-85B6662F6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332" y="2878430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B68F4-6593-4052-933D-CECD77B112B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67A779-A66D-4E11-B80A-0BEB6C565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/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3F310B-E421-442D-BC17-7FCBE68E4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481" y="3500306"/>
                <a:ext cx="3888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218C661-D5A6-4BCA-AA97-BC206C0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D4380-0D62-49DD-B31C-0C96F2B92406}"/>
              </a:ext>
            </a:extLst>
          </p:cNvPr>
          <p:cNvCxnSpPr>
            <a:cxnSpLocks/>
            <a:stCxn id="22" idx="7"/>
            <a:endCxn id="44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1E0FD3-0082-40A8-89F3-9E3868C70F5A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>
            <a:off x="8121633" y="3242717"/>
            <a:ext cx="1465723" cy="0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89E83B-001F-4660-9F7E-18530E12AF34}"/>
              </a:ext>
            </a:extLst>
          </p:cNvPr>
          <p:cNvCxnSpPr>
            <a:cxnSpLocks/>
            <a:stCxn id="44" idx="5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solidFill>
              <a:schemeClr val="bg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/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C221210-BCAD-4EEC-A8D3-4EEB26EF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62" y="2890641"/>
                <a:ext cx="37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/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662EB-3214-4741-8CA4-1ED8851D8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613" y="3470452"/>
                <a:ext cx="368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39161CB-65BC-4552-B29C-FA414751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4891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/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5124D-532E-43EB-AA70-62CEDAA9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0906" y="4287101"/>
                <a:ext cx="20458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/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DC843-92F4-48AF-898E-D2077399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982026"/>
                <a:ext cx="2776386" cy="378245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349EEA-B4B2-4281-9F6A-7DD8F8EF8F0A}"/>
              </a:ext>
            </a:extLst>
          </p:cNvPr>
          <p:cNvSpPr/>
          <p:nvPr/>
        </p:nvSpPr>
        <p:spPr>
          <a:xfrm>
            <a:off x="7598708" y="3704587"/>
            <a:ext cx="3075939" cy="1221632"/>
          </a:xfrm>
          <a:custGeom>
            <a:avLst/>
            <a:gdLst>
              <a:gd name="connsiteX0" fmla="*/ 0 w 3155711"/>
              <a:gd name="connsiteY0" fmla="*/ 0 h 1376720"/>
              <a:gd name="connsiteX1" fmla="*/ 852523 w 3155711"/>
              <a:gd name="connsiteY1" fmla="*/ 1216908 h 1376720"/>
              <a:gd name="connsiteX2" fmla="*/ 3155711 w 3155711"/>
              <a:gd name="connsiteY2" fmla="*/ 1326911 h 1376720"/>
              <a:gd name="connsiteX0" fmla="*/ 0 w 3079985"/>
              <a:gd name="connsiteY0" fmla="*/ 0 h 1315760"/>
              <a:gd name="connsiteX1" fmla="*/ 852523 w 3079985"/>
              <a:gd name="connsiteY1" fmla="*/ 1216908 h 1315760"/>
              <a:gd name="connsiteX2" fmla="*/ 3079985 w 3079985"/>
              <a:gd name="connsiteY2" fmla="*/ 1171407 h 13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985" h="1315760">
                <a:moveTo>
                  <a:pt x="0" y="0"/>
                </a:moveTo>
                <a:cubicBezTo>
                  <a:pt x="163285" y="497878"/>
                  <a:pt x="326571" y="995756"/>
                  <a:pt x="852523" y="1216908"/>
                </a:cubicBezTo>
                <a:cubicBezTo>
                  <a:pt x="1378475" y="1438060"/>
                  <a:pt x="2191367" y="1226981"/>
                  <a:pt x="3079985" y="1171407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𝒂𝒅𝒋</m:t>
                          </m:r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hord 5">
                <a:extLst>
                  <a:ext uri="{FF2B5EF4-FFF2-40B4-BE49-F238E27FC236}">
                    <a16:creationId xmlns:a16="http://schemas.microsoft.com/office/drawing/2014/main" id="{4844F07E-3913-434A-859F-18254D447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9804220"/>
                  <a:gd name="adj2" fmla="val 12539940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6059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1652665" y="3963534"/>
            <a:ext cx="2431223" cy="64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/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Multiple treatments are offered after the surrogate variable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Easy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: estimate their effect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Wrong!</a:t>
                </a:r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D21D47-F8F3-460F-A08D-5F3E11A1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78" y="4833581"/>
                <a:ext cx="6885681" cy="1292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FA61A6-8832-4D95-BC78-08337907E1AC}"/>
              </a:ext>
            </a:extLst>
          </p:cNvPr>
          <p:cNvCxnSpPr>
            <a:cxnSpLocks/>
            <a:stCxn id="39" idx="5"/>
            <a:endCxn id="32" idx="1"/>
          </p:cNvCxnSpPr>
          <p:nvPr/>
        </p:nvCxnSpPr>
        <p:spPr>
          <a:xfrm>
            <a:off x="2445919" y="3034010"/>
            <a:ext cx="1746384" cy="6719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6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Parallel trends:</a:t>
                </a:r>
                <a:r>
                  <a:rPr lang="en-US" dirty="0"/>
                  <a:t> willing to assume that treatment was not assigned based on the potential growth that units would have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No anticipation:</a:t>
                </a:r>
                <a:r>
                  <a:rPr lang="en-US" dirty="0"/>
                  <a:t> treated units do not anticipate their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identify the ATT!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638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8" y="3599247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/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75F3881-13D3-4392-9D67-CD515FDFB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33" y="2412134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  <a:endCxn id="39" idx="3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stCxn id="39" idx="5"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  <a:endCxn id="48" idx="3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/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955B465-0048-4F8A-B1EA-8C9C94A42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24" y="2407817"/>
                <a:ext cx="740301" cy="72857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3442410" y="3963534"/>
            <a:ext cx="641478" cy="12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112883" y="3025374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97E359AF-CBC0-4B25-BBD7-67F4FC292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F16C4C-2C47-4206-9B93-71ADD2F5468B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6D21D47-F8F3-460F-A08D-5F3E11A1458D}"/>
              </a:ext>
            </a:extLst>
          </p:cNvPr>
          <p:cNvSpPr txBox="1"/>
          <p:nvPr/>
        </p:nvSpPr>
        <p:spPr>
          <a:xfrm>
            <a:off x="1020778" y="4833581"/>
            <a:ext cx="1058453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Treatments are offered in an adaptive manner, in response to previous period surrogate/state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The surrogate – treatment feedback precludes viewing this as a one-shot treatment problem</a:t>
            </a:r>
          </a:p>
          <a:p>
            <a:pPr marL="3429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 2" charset="2"/>
              <a:buChar char="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Setting is known as the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893011"/>
                </a:solidFill>
                <a:uLnTx/>
                <a:uFillTx/>
                <a:latin typeface="Calisto MT" panose="02040603050505030304"/>
                <a:ea typeface="+mn-ea"/>
                <a:cs typeface="+mn-cs"/>
              </a:rPr>
              <a:t>dynamic treatment regime 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[Robins’94,’04, Chakraborty-Murphy’14]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F25A30-3D04-4242-8DA8-CCB54CCC4477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16027-5B31-43A2-BC42-3747085FFB96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8F50-342E-4391-9084-A8924CFC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49074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Beyond Two Periods: Target Quantity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87EEAF-5D75-428F-A7BD-9CEADBF50555}"/>
              </a:ext>
            </a:extLst>
          </p:cNvPr>
          <p:cNvCxnSpPr>
            <a:cxnSpLocks/>
            <a:stCxn id="74" idx="5"/>
            <a:endCxn id="72" idx="1"/>
          </p:cNvCxnSpPr>
          <p:nvPr/>
        </p:nvCxnSpPr>
        <p:spPr>
          <a:xfrm>
            <a:off x="9090730" y="3033810"/>
            <a:ext cx="43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/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2CADE1F-AD1B-40A4-A2E3-1769CBF9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905" y="3605740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/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𝒏𝒆𝒘</m:t>
                          </m:r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F90AEF1-EC5D-41DB-A269-62B630353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44" y="241193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AB4FE-25E4-419E-88E5-69E8242D5DA1}"/>
              </a:ext>
            </a:extLst>
          </p:cNvPr>
          <p:cNvCxnSpPr>
            <a:cxnSpLocks/>
            <a:stCxn id="31" idx="5"/>
            <a:endCxn id="30" idx="1"/>
          </p:cNvCxnSpPr>
          <p:nvPr/>
        </p:nvCxnSpPr>
        <p:spPr>
          <a:xfrm>
            <a:off x="803189" y="3033810"/>
            <a:ext cx="217590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/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16EF92-CABB-4B78-B572-3CB0A13D7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64" y="3605740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/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3AC07E-41D9-4CEE-9D51-02E1293FE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3" y="241193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/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5760533-72AD-48C3-94CF-85788E86E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17" y="3603698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76DD12-7CEE-46C6-82A6-656DF3A99C60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1652665" y="3967852"/>
            <a:ext cx="1038714" cy="21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4F83B-2AA0-46E4-8F78-27A350540970}"/>
              </a:ext>
            </a:extLst>
          </p:cNvPr>
          <p:cNvCxnSpPr>
            <a:cxnSpLocks/>
            <a:stCxn id="30" idx="7"/>
          </p:cNvCxnSpPr>
          <p:nvPr/>
        </p:nvCxnSpPr>
        <p:spPr>
          <a:xfrm flipV="1">
            <a:off x="1544250" y="3034010"/>
            <a:ext cx="378198" cy="6784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ABA408-0F5C-4AD8-AD0A-FDFFF4DBE4F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911604" y="2776221"/>
            <a:ext cx="902429" cy="2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B8DE17-2A3B-4B96-AC6E-0E5C1FA92208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445919" y="3034010"/>
            <a:ext cx="353875" cy="6762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/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A345030-2A15-4A53-9B14-BC8B9FC0C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148" y="3603567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F8ABD0C-BB1F-47B4-845B-9A40C45C1213}"/>
              </a:ext>
            </a:extLst>
          </p:cNvPr>
          <p:cNvCxnSpPr>
            <a:cxnSpLocks/>
            <a:stCxn id="52" idx="6"/>
            <a:endCxn id="72" idx="2"/>
          </p:cNvCxnSpPr>
          <p:nvPr/>
        </p:nvCxnSpPr>
        <p:spPr>
          <a:xfrm>
            <a:off x="8219449" y="3967854"/>
            <a:ext cx="1200456" cy="21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818D1-EAA4-4A0B-9B53-677CC71F2200}"/>
              </a:ext>
            </a:extLst>
          </p:cNvPr>
          <p:cNvCxnSpPr>
            <a:cxnSpLocks/>
            <a:stCxn id="52" idx="7"/>
            <a:endCxn id="74" idx="3"/>
          </p:cNvCxnSpPr>
          <p:nvPr/>
        </p:nvCxnSpPr>
        <p:spPr>
          <a:xfrm flipV="1">
            <a:off x="8111034" y="3033810"/>
            <a:ext cx="456225" cy="676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2A14C-02E8-4C1C-98B2-71DEF1D4EC94}"/>
              </a:ext>
            </a:extLst>
          </p:cNvPr>
          <p:cNvCxnSpPr>
            <a:cxnSpLocks/>
          </p:cNvCxnSpPr>
          <p:nvPr/>
        </p:nvCxnSpPr>
        <p:spPr>
          <a:xfrm>
            <a:off x="7299200" y="2042064"/>
            <a:ext cx="0" cy="2339360"/>
          </a:xfrm>
          <a:prstGeom prst="line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/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802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kumimoji="0" lang="en-US" sz="1802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≥</m:t>
                                  </m:r>
                                  <m:r>
                                    <a:rPr kumimoji="0" lang="en-US" sz="1802" b="1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sup>
                      </m:sSub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0CB6624-EB21-4DBF-8BF6-64A2A9E8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79" y="3603565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1644ED-10BA-471B-8CEA-1B69451DD1C3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3323265" y="3029693"/>
            <a:ext cx="339174" cy="6805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F8E7C-8CC8-4E7C-A7CD-273A7B4060FF}"/>
              </a:ext>
            </a:extLst>
          </p:cNvPr>
          <p:cNvCxnSpPr>
            <a:cxnSpLocks/>
          </p:cNvCxnSpPr>
          <p:nvPr/>
        </p:nvCxnSpPr>
        <p:spPr>
          <a:xfrm flipV="1">
            <a:off x="2554334" y="2772104"/>
            <a:ext cx="999690" cy="4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16BA09-7FF0-4DBF-9EC2-9E0D9C0A092B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3431680" y="3967852"/>
            <a:ext cx="783337" cy="1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53B15-D532-44BE-8F3C-0A2DD8CE0A9F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44012" y="3029825"/>
            <a:ext cx="341156" cy="573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62B1F-FFE6-4CE9-B9DC-1CBA098D8B5A}"/>
              </a:ext>
            </a:extLst>
          </p:cNvPr>
          <p:cNvGrpSpPr/>
          <p:nvPr/>
        </p:nvGrpSpPr>
        <p:grpSpPr>
          <a:xfrm>
            <a:off x="1780208" y="2407817"/>
            <a:ext cx="862465" cy="735064"/>
            <a:chOff x="1780208" y="2407817"/>
            <a:chExt cx="862465" cy="735064"/>
          </a:xfrm>
        </p:grpSpPr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7292547F-329B-4730-B759-D51D5518EA18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" name="Chord 2">
              <a:extLst>
                <a:ext uri="{FF2B5EF4-FFF2-40B4-BE49-F238E27FC236}">
                  <a16:creationId xmlns:a16="http://schemas.microsoft.com/office/drawing/2014/main" id="{62A65241-4288-4979-A0D6-A0FC29CEF473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B74FC73-2D83-4B13-9EF3-07FADB3AD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6C4C9-2BA2-484F-A821-152FBF449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538CBC-32C0-4757-97A8-4E9672B7FFCA}"/>
              </a:ext>
            </a:extLst>
          </p:cNvPr>
          <p:cNvGrpSpPr/>
          <p:nvPr/>
        </p:nvGrpSpPr>
        <p:grpSpPr>
          <a:xfrm>
            <a:off x="3492973" y="2395482"/>
            <a:ext cx="862465" cy="735064"/>
            <a:chOff x="1780208" y="2407817"/>
            <a:chExt cx="862465" cy="735064"/>
          </a:xfrm>
        </p:grpSpPr>
        <p:sp>
          <p:nvSpPr>
            <p:cNvPr id="67" name="Chord 66">
              <a:extLst>
                <a:ext uri="{FF2B5EF4-FFF2-40B4-BE49-F238E27FC236}">
                  <a16:creationId xmlns:a16="http://schemas.microsoft.com/office/drawing/2014/main" id="{3843727F-47BF-49C8-8C40-6942D046743A}"/>
                </a:ext>
              </a:extLst>
            </p:cNvPr>
            <p:cNvSpPr/>
            <p:nvPr/>
          </p:nvSpPr>
          <p:spPr>
            <a:xfrm flipH="1">
              <a:off x="1902372" y="2414308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68" name="Chord 67">
              <a:extLst>
                <a:ext uri="{FF2B5EF4-FFF2-40B4-BE49-F238E27FC236}">
                  <a16:creationId xmlns:a16="http://schemas.microsoft.com/office/drawing/2014/main" id="{8588573A-F797-45C5-AED4-14CFB3AB82D2}"/>
                </a:ext>
              </a:extLst>
            </p:cNvPr>
            <p:cNvSpPr/>
            <p:nvPr/>
          </p:nvSpPr>
          <p:spPr>
            <a:xfrm>
              <a:off x="1812124" y="2407817"/>
              <a:ext cx="740301" cy="728573"/>
            </a:xfrm>
            <a:prstGeom prst="chord">
              <a:avLst>
                <a:gd name="adj1" fmla="val 5435082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/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42BEE7-1B20-4A6B-82C7-E7F0F3AC0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08" y="2572223"/>
                  <a:ext cx="46435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/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23C72CC-5995-44EE-9D07-89C1D311B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498" y="2583870"/>
                  <a:ext cx="37221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28040B4-5A53-4040-B9C5-E3C01AF7C501}"/>
              </a:ext>
            </a:extLst>
          </p:cNvPr>
          <p:cNvSpPr/>
          <p:nvPr/>
        </p:nvSpPr>
        <p:spPr>
          <a:xfrm>
            <a:off x="4010249" y="3434032"/>
            <a:ext cx="1120656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73E1C5B-AD85-44FE-B8DD-A18857F39FCD}"/>
              </a:ext>
            </a:extLst>
          </p:cNvPr>
          <p:cNvSpPr/>
          <p:nvPr/>
        </p:nvSpPr>
        <p:spPr>
          <a:xfrm>
            <a:off x="11293386" y="3475457"/>
            <a:ext cx="874965" cy="1087705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DDC7894-04F4-410C-8163-6C7B14D98A10}"/>
              </a:ext>
            </a:extLst>
          </p:cNvPr>
          <p:cNvSpPr/>
          <p:nvPr/>
        </p:nvSpPr>
        <p:spPr>
          <a:xfrm>
            <a:off x="5130905" y="4358557"/>
            <a:ext cx="6162481" cy="355765"/>
          </a:xfrm>
          <a:custGeom>
            <a:avLst/>
            <a:gdLst>
              <a:gd name="connsiteX0" fmla="*/ 0 w 5238893"/>
              <a:gd name="connsiteY0" fmla="*/ 89377 h 571447"/>
              <a:gd name="connsiteX1" fmla="*/ 1361287 w 5238893"/>
              <a:gd name="connsiteY1" fmla="*/ 488138 h 571447"/>
              <a:gd name="connsiteX2" fmla="*/ 3396343 w 5238893"/>
              <a:gd name="connsiteY2" fmla="*/ 529389 h 571447"/>
              <a:gd name="connsiteX3" fmla="*/ 5238893 w 5238893"/>
              <a:gd name="connsiteY3" fmla="*/ 0 h 57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893" h="571447">
                <a:moveTo>
                  <a:pt x="0" y="89377"/>
                </a:moveTo>
                <a:cubicBezTo>
                  <a:pt x="397615" y="252090"/>
                  <a:pt x="795230" y="414803"/>
                  <a:pt x="1361287" y="488138"/>
                </a:cubicBezTo>
                <a:cubicBezTo>
                  <a:pt x="1927344" y="561473"/>
                  <a:pt x="2750075" y="610745"/>
                  <a:pt x="3396343" y="529389"/>
                </a:cubicBezTo>
                <a:cubicBezTo>
                  <a:pt x="4042611" y="448033"/>
                  <a:pt x="4640752" y="224016"/>
                  <a:pt x="5238893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/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0AE8B78-31AC-4096-BDEB-02870F349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5" y="4615273"/>
                <a:ext cx="2685992" cy="410177"/>
              </a:xfrm>
              <a:prstGeom prst="rect">
                <a:avLst/>
              </a:prstGeom>
              <a:blipFill>
                <a:blip r:embed="rId20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/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A45C5D9-2386-4601-B422-C8312E05D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86" y="5074953"/>
                <a:ext cx="3142399" cy="83003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0E7CC54-B2F5-451A-9091-AE774CF61683}"/>
              </a:ext>
            </a:extLst>
          </p:cNvPr>
          <p:cNvSpPr/>
          <p:nvPr/>
        </p:nvSpPr>
        <p:spPr>
          <a:xfrm rot="5400000" flipH="1">
            <a:off x="3313361" y="5410569"/>
            <a:ext cx="275008" cy="9934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/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9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2F0E55-711E-437D-A415-2C2D09EBF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33" y="3652851"/>
                <a:ext cx="740301" cy="728573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C64B6A-7326-4221-8D94-CD05BCDD5DE5}"/>
              </a:ext>
            </a:extLst>
          </p:cNvPr>
          <p:cNvCxnSpPr>
            <a:cxnSpLocks/>
          </p:cNvCxnSpPr>
          <p:nvPr/>
        </p:nvCxnSpPr>
        <p:spPr>
          <a:xfrm>
            <a:off x="10178428" y="3967853"/>
            <a:ext cx="1200456" cy="21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8C5FEE-3D87-442A-859B-5DD2FEB39246}"/>
              </a:ext>
            </a:extLst>
          </p:cNvPr>
          <p:cNvSpPr txBox="1"/>
          <p:nvPr/>
        </p:nvSpPr>
        <p:spPr>
          <a:xfrm>
            <a:off x="1656590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h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  <a:ea typeface="+mn-ea"/>
                <a:cs typeface="+mn-cs"/>
              </a:rPr>
              <a:t>istorical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/long-term (O)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83939-7967-4B4C-ADBB-B763703355F4}"/>
              </a:ext>
            </a:extLst>
          </p:cNvPr>
          <p:cNvSpPr txBox="1"/>
          <p:nvPr/>
        </p:nvSpPr>
        <p:spPr>
          <a:xfrm>
            <a:off x="8371544" y="1835400"/>
            <a:ext cx="2795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  <a:t>recent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uLnTx/>
                <a:uFillTx/>
                <a:latin typeface="Calisto MT" panose="02040603050505030304"/>
              </a:rPr>
              <a:t>/short-term (E)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/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“blip” effect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of treatment at period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chemeClr val="tx1"/>
                  </a:solidFill>
                  <a:effectLst/>
                  <a:latin typeface="Calisto MT" panose="02040603050505030304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50C5BB5-B2FE-46A2-82FA-5076AC0E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48" y="6090851"/>
                <a:ext cx="4278590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/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What</a:t>
                </a:r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latin typeface="Calisto MT" panose="02040603050505030304"/>
                  </a:rPr>
                  <a:t> effect do we subtract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  <a:p>
                <a:pPr marL="342900" marR="0" lvl="0" indent="-3060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DADADA"/>
                  </a:buClr>
                  <a:buSzPct val="70000"/>
                  <a:buFont typeface="Wingdings 2" charset="2"/>
                  <a:buChar char="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Do we estimate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controlling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? Wrong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08721B-D506-4E9F-A4AD-5BDA8E8F0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249" y="4837700"/>
                <a:ext cx="6219791" cy="190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8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6" grpId="0" animBg="1"/>
      <p:bldP spid="9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2CE70C47CA0469FBB8DCB5B92E761" ma:contentTypeVersion="12" ma:contentTypeDescription="Create a new document." ma:contentTypeScope="" ma:versionID="2a3843ddbb7feb4be0b2f7e56e13d4dc">
  <xsd:schema xmlns:xsd="http://www.w3.org/2001/XMLSchema" xmlns:xs="http://www.w3.org/2001/XMLSchema" xmlns:p="http://schemas.microsoft.com/office/2006/metadata/properties" xmlns:ns3="56bb5ae0-71da-40b0-840e-e27f5e03ad80" xmlns:ns4="eb97e0ee-1c8d-4836-848c-d792770c8d92" targetNamespace="http://schemas.microsoft.com/office/2006/metadata/properties" ma:root="true" ma:fieldsID="8c1af24224aa39a23d055c5e96592aec" ns3:_="" ns4:_="">
    <xsd:import namespace="56bb5ae0-71da-40b0-840e-e27f5e03ad80"/>
    <xsd:import namespace="eb97e0ee-1c8d-4836-848c-d792770c8d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b5ae0-71da-40b0-840e-e27f5e03a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e0ee-1c8d-4836-848c-d792770c8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bb5ae0-71da-40b0-840e-e27f5e03ad80" xsi:nil="true"/>
  </documentManagement>
</p:properties>
</file>

<file path=customXml/itemProps1.xml><?xml version="1.0" encoding="utf-8"?>
<ds:datastoreItem xmlns:ds="http://schemas.openxmlformats.org/officeDocument/2006/customXml" ds:itemID="{62E7805D-0CDC-409B-A227-57BBD9664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b5ae0-71da-40b0-840e-e27f5e03ad80"/>
    <ds:schemaRef ds:uri="eb97e0ee-1c8d-4836-848c-d792770c8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88525B-B083-4C17-A066-24B9162C5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BA285-7703-40C7-89C4-2AF9930F44E5}">
  <ds:schemaRefs>
    <ds:schemaRef ds:uri="http://schemas.microsoft.com/office/infopath/2007/PartnerControls"/>
    <ds:schemaRef ds:uri="http://purl.org/dc/elements/1.1/"/>
    <ds:schemaRef ds:uri="eb97e0ee-1c8d-4836-848c-d792770c8d92"/>
    <ds:schemaRef ds:uri="56bb5ae0-71da-40b0-840e-e27f5e03ad80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16923</TotalTime>
  <Words>5556</Words>
  <Application>Microsoft Office PowerPoint</Application>
  <PresentationFormat>Widescreen</PresentationFormat>
  <Paragraphs>1214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Calisto MT</vt:lpstr>
      <vt:lpstr>Cambria Math</vt:lpstr>
      <vt:lpstr>Wingdings 2</vt:lpstr>
      <vt:lpstr>Office Theme</vt:lpstr>
      <vt:lpstr>MS&amp;E 228:  Topics on Longitudinal Data and Causal Machine Learning</vt:lpstr>
      <vt:lpstr>PowerPoint Presentation</vt:lpstr>
      <vt:lpstr>PowerPoint Presentation</vt:lpstr>
      <vt:lpstr>Longitudinal Data</vt:lpstr>
      <vt:lpstr>Longitudinal Data</vt:lpstr>
      <vt:lpstr>Differences-in-Differences</vt:lpstr>
      <vt:lpstr>Differences-in-Differences</vt:lpstr>
      <vt:lpstr>Visually</vt:lpstr>
      <vt:lpstr>Differences-in-Differences</vt:lpstr>
      <vt:lpstr>Identification of ATT</vt:lpstr>
      <vt:lpstr>Conditional Parallel Trends</vt:lpstr>
      <vt:lpstr>Visually</vt:lpstr>
      <vt:lpstr>Conditional Parallel Trends</vt:lpstr>
      <vt:lpstr>ATT under Conditional Parallel Trends</vt:lpstr>
      <vt:lpstr>Debiased ML Estimation</vt:lpstr>
      <vt:lpstr>Debiased ML for ATT</vt:lpstr>
      <vt:lpstr>Debiased ML for ATT</vt:lpstr>
      <vt:lpstr>Debiased Moment</vt:lpstr>
      <vt:lpstr>Doubly Robust Estimate</vt:lpstr>
      <vt:lpstr>Asymptotic Normality of De-biased Estimate</vt:lpstr>
      <vt:lpstr>Asymptotic Normality of De-biased Estimate</vt:lpstr>
      <vt:lpstr>Data with Multiple Periods</vt:lpstr>
      <vt:lpstr>One Approach</vt:lpstr>
      <vt:lpstr>Sanity Checks: Pre-Trends</vt:lpstr>
      <vt:lpstr>Heterogeneous Effects on the Treated</vt:lpstr>
      <vt:lpstr>Longitudinal Data</vt:lpstr>
      <vt:lpstr>Dynamic Treatment Regime</vt:lpstr>
      <vt:lpstr>Dynamic Treatment Regime</vt:lpstr>
      <vt:lpstr>Examples</vt:lpstr>
      <vt:lpstr>Examples</vt:lpstr>
      <vt:lpstr>Examples</vt:lpstr>
      <vt:lpstr>Identification in the Dynamic Treatment Regime</vt:lpstr>
      <vt:lpstr>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Identification in Dynamic Treatment Regime</vt:lpstr>
      <vt:lpstr>Dynamic Treatment Regime</vt:lpstr>
      <vt:lpstr>Identification of Last Period Intervention</vt:lpstr>
      <vt:lpstr>Identification via Backwards Recursion</vt:lpstr>
      <vt:lpstr>Identification via Backwards Recursion</vt:lpstr>
      <vt:lpstr>Identification via Backwards Recursion</vt:lpstr>
      <vt:lpstr>Identification via Backwards Recursion</vt:lpstr>
      <vt:lpstr>Identification Process</vt:lpstr>
      <vt:lpstr>Moment Based Framework</vt:lpstr>
      <vt:lpstr>Estimation in the Dynamic Treatment Regime</vt:lpstr>
      <vt:lpstr>G-computation</vt:lpstr>
      <vt:lpstr>ML Based Estimation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Debiasing Moments and Neyman Orthogonality</vt:lpstr>
      <vt:lpstr>Continuous Treatments and Alternative Approach to Identification and Estimation</vt:lpstr>
      <vt:lpstr>What if we have continuous treatments</vt:lpstr>
      <vt:lpstr>Identification via “Instantaneous” or “Blip” Effects</vt:lpstr>
      <vt:lpstr>Identification via “Instantaneous” or “Blip” Effects</vt:lpstr>
      <vt:lpstr>Identification Process</vt:lpstr>
      <vt:lpstr>Partial Linearity: Linear Effects</vt:lpstr>
      <vt:lpstr>Identification Process</vt:lpstr>
      <vt:lpstr>Dynamic DML (Partialling Out)</vt:lpstr>
      <vt:lpstr>Moment Based Framework</vt:lpstr>
      <vt:lpstr>Moment Based Framework</vt:lpstr>
      <vt:lpstr>An Application from Operations Management</vt:lpstr>
      <vt:lpstr>Estimating Long-Term Returns on Investment</vt:lpstr>
      <vt:lpstr>Long-Term Effects from Short-Term Surrogates</vt:lpstr>
      <vt:lpstr>Causal Inference with Surrogates 101</vt:lpstr>
      <vt:lpstr>Causal Inference with Surrogates 101</vt:lpstr>
      <vt:lpstr>Causal Inference with Surrogates 101</vt:lpstr>
      <vt:lpstr>Key Assumptions</vt:lpstr>
      <vt:lpstr>Key Assumptions can be Easily Violated Investment policies are dynamic and change</vt:lpstr>
      <vt:lpstr>Bias of Vanilla Surrogate</vt:lpstr>
      <vt:lpstr>Illustrative Example</vt:lpstr>
      <vt:lpstr>Bias of Vanilla Surrogate</vt:lpstr>
      <vt:lpstr>Bias of Vanilla Surrogate</vt:lpstr>
      <vt:lpstr>Bias of Vanilla Surrogate</vt:lpstr>
      <vt:lpstr>Bias of Vanilla Surrogate</vt:lpstr>
      <vt:lpstr>Prevalence of Such Violation</vt:lpstr>
      <vt:lpstr>Key Idea 1</vt:lpstr>
      <vt:lpstr>Dynamically Adjusted Surrogate Index</vt:lpstr>
      <vt:lpstr>Illustrative Example: Dynamically Adjusted Index</vt:lpstr>
      <vt:lpstr>Illustrative Example: Dynamically Adjusted Index</vt:lpstr>
      <vt:lpstr>Illustrative Example: Dynamically Adjusted Index</vt:lpstr>
      <vt:lpstr>Illustrative Example: Dynamically Adjusted Index</vt:lpstr>
      <vt:lpstr>Beyond Two Periods</vt:lpstr>
      <vt:lpstr>Beyond Two Periods</vt:lpstr>
      <vt:lpstr>Beyond Two Periods: Target Quantity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1001</cp:revision>
  <dcterms:created xsi:type="dcterms:W3CDTF">2023-01-16T03:53:17Z</dcterms:created>
  <dcterms:modified xsi:type="dcterms:W3CDTF">2025-03-06T21:01:54Z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0x010100ECE2CE70C47CA0469FBB8DCB5B92E761</vt:lpwstr>
  </property>
</Properties>
</file>