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2385" r:id="rId3"/>
    <p:sldId id="2576" r:id="rId4"/>
    <p:sldId id="2544" r:id="rId5"/>
    <p:sldId id="2508" r:id="rId6"/>
    <p:sldId id="2577" r:id="rId7"/>
    <p:sldId id="2578" r:id="rId8"/>
    <p:sldId id="2579" r:id="rId9"/>
    <p:sldId id="2305" r:id="rId10"/>
    <p:sldId id="2311" r:id="rId11"/>
    <p:sldId id="2312" r:id="rId12"/>
    <p:sldId id="2272" r:id="rId13"/>
    <p:sldId id="2313" r:id="rId14"/>
    <p:sldId id="2277" r:id="rId15"/>
    <p:sldId id="2274" r:id="rId16"/>
    <p:sldId id="2275" r:id="rId17"/>
    <p:sldId id="2278" r:id="rId18"/>
    <p:sldId id="2279" r:id="rId19"/>
    <p:sldId id="2315" r:id="rId20"/>
    <p:sldId id="2314" r:id="rId21"/>
    <p:sldId id="2316" r:id="rId22"/>
    <p:sldId id="2317" r:id="rId23"/>
    <p:sldId id="2318" r:id="rId24"/>
    <p:sldId id="2319" r:id="rId25"/>
    <p:sldId id="2320" r:id="rId26"/>
    <p:sldId id="2321" r:id="rId27"/>
    <p:sldId id="2583" r:id="rId28"/>
    <p:sldId id="2322" r:id="rId29"/>
    <p:sldId id="2323" r:id="rId30"/>
    <p:sldId id="2324" r:id="rId31"/>
    <p:sldId id="2325" r:id="rId32"/>
    <p:sldId id="2795" r:id="rId33"/>
    <p:sldId id="2580" r:id="rId34"/>
    <p:sldId id="2581" r:id="rId35"/>
    <p:sldId id="2582" r:id="rId36"/>
    <p:sldId id="2326" r:id="rId37"/>
    <p:sldId id="2603" r:id="rId38"/>
    <p:sldId id="2612" r:id="rId39"/>
    <p:sldId id="2613" r:id="rId40"/>
    <p:sldId id="2614" r:id="rId41"/>
    <p:sldId id="2615" r:id="rId42"/>
    <p:sldId id="2616" r:id="rId43"/>
    <p:sldId id="2611" r:id="rId44"/>
    <p:sldId id="2610" r:id="rId45"/>
    <p:sldId id="2617" r:id="rId46"/>
    <p:sldId id="487" r:id="rId47"/>
    <p:sldId id="2584" r:id="rId48"/>
    <p:sldId id="2339" r:id="rId49"/>
    <p:sldId id="2589" r:id="rId50"/>
    <p:sldId id="592" r:id="rId51"/>
    <p:sldId id="2253" r:id="rId52"/>
    <p:sldId id="2587" r:id="rId53"/>
    <p:sldId id="2593" r:id="rId54"/>
    <p:sldId id="2594" r:id="rId55"/>
    <p:sldId id="2340" r:id="rId56"/>
    <p:sldId id="2342" r:id="rId57"/>
    <p:sldId id="2588" r:id="rId58"/>
    <p:sldId id="2590" r:id="rId59"/>
    <p:sldId id="2591" r:id="rId60"/>
    <p:sldId id="2592" r:id="rId61"/>
    <p:sldId id="2595" r:id="rId62"/>
    <p:sldId id="2598" r:id="rId63"/>
    <p:sldId id="2596" r:id="rId64"/>
    <p:sldId id="2597" r:id="rId65"/>
    <p:sldId id="2599" r:id="rId66"/>
    <p:sldId id="2601" r:id="rId67"/>
    <p:sldId id="2585" r:id="rId68"/>
    <p:sldId id="2586" r:id="rId69"/>
    <p:sldId id="2327" r:id="rId70"/>
    <p:sldId id="2602" r:id="rId71"/>
    <p:sldId id="2328" r:id="rId72"/>
    <p:sldId id="2329" r:id="rId73"/>
    <p:sldId id="2330" r:id="rId74"/>
    <p:sldId id="2331" r:id="rId75"/>
    <p:sldId id="2332" r:id="rId76"/>
    <p:sldId id="2333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EA"/>
    <a:srgbClr val="B0BCDE"/>
    <a:srgbClr val="F5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39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/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rgbClr val="7030A0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37E45-CE0C-4AF6-B0AB-8A9BA599909A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441796-D264-41A6-BAA4-EDE813CED8B2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Causal Inference with Experiments</a:t>
          </a:r>
        </a:p>
      </dgm:t>
    </dgm:pt>
    <dgm:pt modelId="{7A2CCC79-9B20-4C30-8ED1-46AEB489D05C}" type="parTrans" cxnId="{BC81BF3F-3408-4487-9DC5-E8C2EA8D9EEA}">
      <dgm:prSet/>
      <dgm:spPr/>
      <dgm:t>
        <a:bodyPr/>
        <a:lstStyle/>
        <a:p>
          <a:endParaRPr lang="en-US"/>
        </a:p>
      </dgm:t>
    </dgm:pt>
    <dgm:pt modelId="{2FEBF32E-156F-48D1-B9D8-13CC56792E78}" type="sibTrans" cxnId="{BC81BF3F-3408-4487-9DC5-E8C2EA8D9EEA}">
      <dgm:prSet/>
      <dgm:spPr/>
      <dgm:t>
        <a:bodyPr/>
        <a:lstStyle/>
        <a:p>
          <a:endParaRPr lang="en-US"/>
        </a:p>
      </dgm:t>
    </dgm:pt>
    <dgm:pt modelId="{DFE7F47A-2661-4C02-ABA6-0729DE48DF09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Linear Models</a:t>
          </a:r>
        </a:p>
      </dgm:t>
    </dgm:pt>
    <dgm:pt modelId="{74EB5B6E-638D-4F99-BDF7-3CD0147B0C4B}" type="parTrans" cxnId="{BFA3F3B9-1014-44DA-B507-D69D40E0D4B7}">
      <dgm:prSet/>
      <dgm:spPr/>
      <dgm:t>
        <a:bodyPr/>
        <a:lstStyle/>
        <a:p>
          <a:endParaRPr lang="en-US"/>
        </a:p>
      </dgm:t>
    </dgm:pt>
    <dgm:pt modelId="{2F1AC477-98F6-49FF-94CC-01AA5A0D0C8F}" type="sibTrans" cxnId="{BFA3F3B9-1014-44DA-B507-D69D40E0D4B7}">
      <dgm:prSet/>
      <dgm:spPr/>
      <dgm:t>
        <a:bodyPr/>
        <a:lstStyle/>
        <a:p>
          <a:endParaRPr lang="en-US"/>
        </a:p>
      </dgm:t>
    </dgm:pt>
    <dgm:pt modelId="{FBEB8654-8C81-4799-994F-6DE9D2134DD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High-Dim Linear Models</a:t>
          </a:r>
        </a:p>
      </dgm:t>
    </dgm:pt>
    <dgm:pt modelId="{FA53FD02-EA13-4A4A-AEA4-5A61FEAEB602}" type="parTrans" cxnId="{58578AEB-C993-418B-BC78-96117C142244}">
      <dgm:prSet/>
      <dgm:spPr/>
      <dgm:t>
        <a:bodyPr/>
        <a:lstStyle/>
        <a:p>
          <a:endParaRPr lang="en-US"/>
        </a:p>
      </dgm:t>
    </dgm:pt>
    <dgm:pt modelId="{6AC3E170-E94F-437E-8F93-593CF4C2985E}" type="sibTrans" cxnId="{58578AEB-C993-418B-BC78-96117C142244}">
      <dgm:prSet/>
      <dgm:spPr/>
      <dgm:t>
        <a:bodyPr/>
        <a:lstStyle/>
        <a:p>
          <a:endParaRPr lang="en-US"/>
        </a:p>
      </dgm:t>
    </dgm:pt>
    <dgm:pt modelId="{45A3EB4B-A1B4-4C6F-988D-74884EE91184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Inference on Causal and Predictive Effects with High-Dim Linear Models</a:t>
          </a:r>
        </a:p>
      </dgm:t>
    </dgm:pt>
    <dgm:pt modelId="{30CC1AD6-FE51-44FA-BF38-C5E650DFD65C}" type="parTrans" cxnId="{1A7AB226-2DBD-4273-A292-6F7F224EF5D7}">
      <dgm:prSet/>
      <dgm:spPr/>
      <dgm:t>
        <a:bodyPr/>
        <a:lstStyle/>
        <a:p>
          <a:endParaRPr lang="en-US"/>
        </a:p>
      </dgm:t>
    </dgm:pt>
    <dgm:pt modelId="{99FAC690-C9DB-4668-B91A-E97A39A3C7AD}" type="sibTrans" cxnId="{1A7AB226-2DBD-4273-A292-6F7F224EF5D7}">
      <dgm:prSet/>
      <dgm:spPr/>
      <dgm:t>
        <a:bodyPr/>
        <a:lstStyle/>
        <a:p>
          <a:endParaRPr lang="en-US"/>
        </a:p>
      </dgm:t>
    </dgm:pt>
    <dgm:pt modelId="{6AD5B2D7-47EC-44D4-87BF-33560906A97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Potential Outcomes and Conditional </a:t>
          </a:r>
          <a:r>
            <a:rPr lang="en-US" dirty="0" err="1"/>
            <a:t>Ignorability</a:t>
          </a:r>
          <a:endParaRPr lang="en-US" dirty="0"/>
        </a:p>
      </dgm:t>
    </dgm:pt>
    <dgm:pt modelId="{2A8450D8-F68C-408F-8A21-F196285A6794}" type="parTrans" cxnId="{1DA3D81F-9FA9-4E79-9F55-B4E94905B14F}">
      <dgm:prSet/>
      <dgm:spPr/>
      <dgm:t>
        <a:bodyPr/>
        <a:lstStyle/>
        <a:p>
          <a:endParaRPr lang="en-US"/>
        </a:p>
      </dgm:t>
    </dgm:pt>
    <dgm:pt modelId="{17BC5496-E23F-4887-B7F4-08E1A88B090B}" type="sibTrans" cxnId="{1DA3D81F-9FA9-4E79-9F55-B4E94905B14F}">
      <dgm:prSet/>
      <dgm:spPr/>
      <dgm:t>
        <a:bodyPr/>
        <a:lstStyle/>
        <a:p>
          <a:endParaRPr lang="en-US"/>
        </a:p>
      </dgm:t>
    </dgm:pt>
    <dgm:pt modelId="{37889E61-9CF6-4C8E-9584-24A5977EBD15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Structural Equation Models and Conditional Exogeneity</a:t>
          </a:r>
        </a:p>
      </dgm:t>
    </dgm:pt>
    <dgm:pt modelId="{2C966710-37D9-48F1-AC20-05650AB51E4C}" type="parTrans" cxnId="{7CB386FF-64EB-4968-996B-DFC0D00FB741}">
      <dgm:prSet/>
      <dgm:spPr/>
      <dgm:t>
        <a:bodyPr/>
        <a:lstStyle/>
        <a:p>
          <a:endParaRPr lang="en-US"/>
        </a:p>
      </dgm:t>
    </dgm:pt>
    <dgm:pt modelId="{F3421664-0B09-46C7-9B69-B39CA10A80B9}" type="sibTrans" cxnId="{7CB386FF-64EB-4968-996B-DFC0D00FB741}">
      <dgm:prSet/>
      <dgm:spPr/>
      <dgm:t>
        <a:bodyPr/>
        <a:lstStyle/>
        <a:p>
          <a:endParaRPr lang="en-US"/>
        </a:p>
      </dgm:t>
    </dgm:pt>
    <dgm:pt modelId="{1FED0922-E747-4A42-86AC-31BBF42836D8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Directed Acyclic Graphs</a:t>
          </a:r>
        </a:p>
      </dgm:t>
    </dgm:pt>
    <dgm:pt modelId="{B6A9D600-E4B7-49AF-88BC-1E4F6746786A}" type="parTrans" cxnId="{B0017124-E0D7-4CAE-B216-3A55B4F1B449}">
      <dgm:prSet/>
      <dgm:spPr/>
      <dgm:t>
        <a:bodyPr/>
        <a:lstStyle/>
        <a:p>
          <a:endParaRPr lang="en-US"/>
        </a:p>
      </dgm:t>
    </dgm:pt>
    <dgm:pt modelId="{6AAC3737-829D-45B2-8D9E-630472872042}" type="sibTrans" cxnId="{B0017124-E0D7-4CAE-B216-3A55B4F1B449}">
      <dgm:prSet/>
      <dgm:spPr/>
      <dgm:t>
        <a:bodyPr/>
        <a:lstStyle/>
        <a:p>
          <a:endParaRPr lang="en-US"/>
        </a:p>
      </dgm:t>
    </dgm:pt>
    <dgm:pt modelId="{2AF6AACC-7976-443F-BF63-E289E37A8BE3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Prediction with Non-Linear Models</a:t>
          </a:r>
        </a:p>
      </dgm:t>
    </dgm:pt>
    <dgm:pt modelId="{5C48098A-251A-447B-8EDB-F7F92C1E206E}" type="parTrans" cxnId="{5DCD2955-9CFE-47C7-AF05-89783A8B877D}">
      <dgm:prSet/>
      <dgm:spPr/>
      <dgm:t>
        <a:bodyPr/>
        <a:lstStyle/>
        <a:p>
          <a:endParaRPr lang="en-US"/>
        </a:p>
      </dgm:t>
    </dgm:pt>
    <dgm:pt modelId="{4BE593F2-54C4-45DD-B672-C6965A31B58B}" type="sibTrans" cxnId="{5DCD2955-9CFE-47C7-AF05-89783A8B877D}">
      <dgm:prSet/>
      <dgm:spPr/>
      <dgm:t>
        <a:bodyPr/>
        <a:lstStyle/>
        <a:p>
          <a:endParaRPr lang="en-US"/>
        </a:p>
      </dgm:t>
    </dgm:pt>
    <dgm:pt modelId="{E6BCA3F0-0F05-46BF-BE80-C0544D1DA504}">
      <dgm:prSet phldrT="[Text]"/>
      <dgm:spPr>
        <a:solidFill>
          <a:srgbClr val="00B050"/>
        </a:solidFill>
      </dgm:spPr>
      <dgm:t>
        <a:bodyPr/>
        <a:lstStyle/>
        <a:p>
          <a:r>
            <a:rPr lang="en-US" dirty="0"/>
            <a:t>Inference on Causal Effects with Non-Linear Models</a:t>
          </a:r>
        </a:p>
      </dgm:t>
    </dgm:pt>
    <dgm:pt modelId="{68F4EE87-CD53-4AFC-9E9B-A997F1DCCA1A}" type="parTrans" cxnId="{215E8F78-1454-4A69-856A-8ED3EB845B70}">
      <dgm:prSet/>
      <dgm:spPr/>
      <dgm:t>
        <a:bodyPr/>
        <a:lstStyle/>
        <a:p>
          <a:endParaRPr lang="en-US"/>
        </a:p>
      </dgm:t>
    </dgm:pt>
    <dgm:pt modelId="{82920B5D-7F10-4229-957F-13641689B1AD}" type="sibTrans" cxnId="{215E8F78-1454-4A69-856A-8ED3EB845B70}">
      <dgm:prSet/>
      <dgm:spPr/>
      <dgm:t>
        <a:bodyPr/>
        <a:lstStyle/>
        <a:p>
          <a:endParaRPr lang="en-US"/>
        </a:p>
      </dgm:t>
    </dgm:pt>
    <dgm:pt modelId="{ED670C81-F8CD-4900-B977-7CFB3F8CC36A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Un-observed Confounding and Instruments</a:t>
          </a:r>
        </a:p>
      </dgm:t>
    </dgm:pt>
    <dgm:pt modelId="{B5840004-1566-49FE-B5C3-F798BC348231}" type="parTrans" cxnId="{C2A59F51-468C-4267-B4FD-308CAE80FE99}">
      <dgm:prSet/>
      <dgm:spPr/>
      <dgm:t>
        <a:bodyPr/>
        <a:lstStyle/>
        <a:p>
          <a:endParaRPr lang="en-US"/>
        </a:p>
      </dgm:t>
    </dgm:pt>
    <dgm:pt modelId="{2FDAFCC3-8CC4-490E-B58D-A83240610F36}" type="sibTrans" cxnId="{C2A59F51-468C-4267-B4FD-308CAE80FE99}">
      <dgm:prSet/>
      <dgm:spPr/>
      <dgm:t>
        <a:bodyPr/>
        <a:lstStyle/>
        <a:p>
          <a:endParaRPr lang="en-US"/>
        </a:p>
      </dgm:t>
    </dgm:pt>
    <dgm:pt modelId="{9635A717-162A-4432-84FA-F50E069D11AC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Identification of Causal Effects in Longitudinal Data</a:t>
          </a:r>
        </a:p>
      </dgm:t>
    </dgm:pt>
    <dgm:pt modelId="{EF5383CD-2619-466F-8A7C-E1CA8B9549A3}" type="parTrans" cxnId="{D09D5BFA-8647-4524-97D8-6BF7512CB2AA}">
      <dgm:prSet/>
      <dgm:spPr/>
      <dgm:t>
        <a:bodyPr/>
        <a:lstStyle/>
        <a:p>
          <a:endParaRPr lang="en-US"/>
        </a:p>
      </dgm:t>
    </dgm:pt>
    <dgm:pt modelId="{54699652-4E6C-4265-B86F-8322C50ACD25}" type="sibTrans" cxnId="{D09D5BFA-8647-4524-97D8-6BF7512CB2AA}">
      <dgm:prSet/>
      <dgm:spPr/>
      <dgm:t>
        <a:bodyPr/>
        <a:lstStyle/>
        <a:p>
          <a:endParaRPr lang="en-US"/>
        </a:p>
      </dgm:t>
    </dgm:pt>
    <dgm:pt modelId="{3349DCE8-F2E5-4927-AA13-51308E5CFBDD}">
      <dgm:prSet phldrT="[Text]"/>
      <dgm:spPr>
        <a:solidFill>
          <a:schemeClr val="bg2"/>
        </a:solidFill>
      </dgm:spPr>
      <dgm:t>
        <a:bodyPr/>
        <a:lstStyle/>
        <a:p>
          <a:r>
            <a:rPr lang="en-US" dirty="0"/>
            <a:t>Estimation of Heterogeneous Causal Effects</a:t>
          </a:r>
        </a:p>
      </dgm:t>
    </dgm:pt>
    <dgm:pt modelId="{B5E4244C-CDC8-43D6-A4F6-C4782D40593D}" type="parTrans" cxnId="{8E55A045-2E51-4F94-A613-A9943D84C338}">
      <dgm:prSet/>
      <dgm:spPr/>
      <dgm:t>
        <a:bodyPr/>
        <a:lstStyle/>
        <a:p>
          <a:endParaRPr lang="en-US"/>
        </a:p>
      </dgm:t>
    </dgm:pt>
    <dgm:pt modelId="{788639C0-C4ED-4C43-90ED-0DE0D296E363}" type="sibTrans" cxnId="{8E55A045-2E51-4F94-A613-A9943D84C338}">
      <dgm:prSet/>
      <dgm:spPr/>
      <dgm:t>
        <a:bodyPr/>
        <a:lstStyle/>
        <a:p>
          <a:endParaRPr lang="en-US"/>
        </a:p>
      </dgm:t>
    </dgm:pt>
    <dgm:pt modelId="{991CCAB3-0275-4BB2-B40C-5F2AED018D7A}" type="pres">
      <dgm:prSet presAssocID="{10837E45-CE0C-4AF6-B0AB-8A9BA599909A}" presName="diagram" presStyleCnt="0">
        <dgm:presLayoutVars>
          <dgm:dir/>
          <dgm:resizeHandles val="exact"/>
        </dgm:presLayoutVars>
      </dgm:prSet>
      <dgm:spPr/>
    </dgm:pt>
    <dgm:pt modelId="{654E8768-037C-49DE-A1DB-DE887DA31B0B}" type="pres">
      <dgm:prSet presAssocID="{34441796-D264-41A6-BAA4-EDE813CED8B2}" presName="node" presStyleLbl="node1" presStyleIdx="0" presStyleCnt="12">
        <dgm:presLayoutVars>
          <dgm:bulletEnabled val="1"/>
        </dgm:presLayoutVars>
      </dgm:prSet>
      <dgm:spPr/>
    </dgm:pt>
    <dgm:pt modelId="{5FD5BCC1-9E24-402A-B9A4-83A57EEA6166}" type="pres">
      <dgm:prSet presAssocID="{2FEBF32E-156F-48D1-B9D8-13CC56792E78}" presName="sibTrans" presStyleLbl="sibTrans2D1" presStyleIdx="0" presStyleCnt="11"/>
      <dgm:spPr/>
    </dgm:pt>
    <dgm:pt modelId="{714A1E25-F9D5-4B0E-8634-F921E253E90D}" type="pres">
      <dgm:prSet presAssocID="{2FEBF32E-156F-48D1-B9D8-13CC56792E78}" presName="connectorText" presStyleLbl="sibTrans2D1" presStyleIdx="0" presStyleCnt="11"/>
      <dgm:spPr/>
    </dgm:pt>
    <dgm:pt modelId="{CFFCBEBA-4E47-45C5-93CE-DCAB879DDAEB}" type="pres">
      <dgm:prSet presAssocID="{DFE7F47A-2661-4C02-ABA6-0729DE48DF09}" presName="node" presStyleLbl="node1" presStyleIdx="1" presStyleCnt="12">
        <dgm:presLayoutVars>
          <dgm:bulletEnabled val="1"/>
        </dgm:presLayoutVars>
      </dgm:prSet>
      <dgm:spPr/>
    </dgm:pt>
    <dgm:pt modelId="{E6321012-EB24-4963-82D0-930510E4F6A2}" type="pres">
      <dgm:prSet presAssocID="{2F1AC477-98F6-49FF-94CC-01AA5A0D0C8F}" presName="sibTrans" presStyleLbl="sibTrans2D1" presStyleIdx="1" presStyleCnt="11"/>
      <dgm:spPr/>
    </dgm:pt>
    <dgm:pt modelId="{CFE6D574-6E5B-4E8C-92B7-D598193C9A7C}" type="pres">
      <dgm:prSet presAssocID="{2F1AC477-98F6-49FF-94CC-01AA5A0D0C8F}" presName="connectorText" presStyleLbl="sibTrans2D1" presStyleIdx="1" presStyleCnt="11"/>
      <dgm:spPr/>
    </dgm:pt>
    <dgm:pt modelId="{215A2429-C01A-4AB5-B742-303D0E1532B6}" type="pres">
      <dgm:prSet presAssocID="{FBEB8654-8C81-4799-994F-6DE9D2134DDA}" presName="node" presStyleLbl="node1" presStyleIdx="2" presStyleCnt="12">
        <dgm:presLayoutVars>
          <dgm:bulletEnabled val="1"/>
        </dgm:presLayoutVars>
      </dgm:prSet>
      <dgm:spPr/>
    </dgm:pt>
    <dgm:pt modelId="{29D0EE36-F422-484A-85A6-285107F92C26}" type="pres">
      <dgm:prSet presAssocID="{6AC3E170-E94F-437E-8F93-593CF4C2985E}" presName="sibTrans" presStyleLbl="sibTrans2D1" presStyleIdx="2" presStyleCnt="11"/>
      <dgm:spPr/>
    </dgm:pt>
    <dgm:pt modelId="{34A2F61E-EA93-4228-B403-07590EF1548F}" type="pres">
      <dgm:prSet presAssocID="{6AC3E170-E94F-437E-8F93-593CF4C2985E}" presName="connectorText" presStyleLbl="sibTrans2D1" presStyleIdx="2" presStyleCnt="11"/>
      <dgm:spPr/>
    </dgm:pt>
    <dgm:pt modelId="{532AC6A3-9D32-422A-8B50-C8B5D1ED0FFD}" type="pres">
      <dgm:prSet presAssocID="{45A3EB4B-A1B4-4C6F-988D-74884EE91184}" presName="node" presStyleLbl="node1" presStyleIdx="3" presStyleCnt="12">
        <dgm:presLayoutVars>
          <dgm:bulletEnabled val="1"/>
        </dgm:presLayoutVars>
      </dgm:prSet>
      <dgm:spPr/>
    </dgm:pt>
    <dgm:pt modelId="{5B2F4D73-29F1-4F2A-A88F-74479DE8360A}" type="pres">
      <dgm:prSet presAssocID="{99FAC690-C9DB-4668-B91A-E97A39A3C7AD}" presName="sibTrans" presStyleLbl="sibTrans2D1" presStyleIdx="3" presStyleCnt="11"/>
      <dgm:spPr/>
    </dgm:pt>
    <dgm:pt modelId="{0699F314-5F01-47C8-9A58-F4E688FC29F9}" type="pres">
      <dgm:prSet presAssocID="{99FAC690-C9DB-4668-B91A-E97A39A3C7AD}" presName="connectorText" presStyleLbl="sibTrans2D1" presStyleIdx="3" presStyleCnt="11"/>
      <dgm:spPr/>
    </dgm:pt>
    <dgm:pt modelId="{FA9C61A7-D71C-4E26-BB75-02F93EF1DA91}" type="pres">
      <dgm:prSet presAssocID="{6AD5B2D7-47EC-44D4-87BF-33560906A97C}" presName="node" presStyleLbl="node1" presStyleIdx="4" presStyleCnt="12">
        <dgm:presLayoutVars>
          <dgm:bulletEnabled val="1"/>
        </dgm:presLayoutVars>
      </dgm:prSet>
      <dgm:spPr/>
    </dgm:pt>
    <dgm:pt modelId="{D24DBE7C-E775-4D75-B363-11A5AAEABD64}" type="pres">
      <dgm:prSet presAssocID="{17BC5496-E23F-4887-B7F4-08E1A88B090B}" presName="sibTrans" presStyleLbl="sibTrans2D1" presStyleIdx="4" presStyleCnt="11"/>
      <dgm:spPr/>
    </dgm:pt>
    <dgm:pt modelId="{EAE1A7D9-C57F-46E7-85FD-55036699664A}" type="pres">
      <dgm:prSet presAssocID="{17BC5496-E23F-4887-B7F4-08E1A88B090B}" presName="connectorText" presStyleLbl="sibTrans2D1" presStyleIdx="4" presStyleCnt="11"/>
      <dgm:spPr/>
    </dgm:pt>
    <dgm:pt modelId="{ECAA4B5B-0698-4AFA-96E6-77AE1D26B1FE}" type="pres">
      <dgm:prSet presAssocID="{37889E61-9CF6-4C8E-9584-24A5977EBD15}" presName="node" presStyleLbl="node1" presStyleIdx="5" presStyleCnt="12">
        <dgm:presLayoutVars>
          <dgm:bulletEnabled val="1"/>
        </dgm:presLayoutVars>
      </dgm:prSet>
      <dgm:spPr/>
    </dgm:pt>
    <dgm:pt modelId="{DFDBDAD3-1419-46EC-BCFA-9A850044C4CD}" type="pres">
      <dgm:prSet presAssocID="{F3421664-0B09-46C7-9B69-B39CA10A80B9}" presName="sibTrans" presStyleLbl="sibTrans2D1" presStyleIdx="5" presStyleCnt="11"/>
      <dgm:spPr/>
    </dgm:pt>
    <dgm:pt modelId="{0CDA5D5A-7C39-4EDE-B0AD-09ECB57E154A}" type="pres">
      <dgm:prSet presAssocID="{F3421664-0B09-46C7-9B69-B39CA10A80B9}" presName="connectorText" presStyleLbl="sibTrans2D1" presStyleIdx="5" presStyleCnt="11"/>
      <dgm:spPr/>
    </dgm:pt>
    <dgm:pt modelId="{05D3B237-1464-40E6-90D7-8935B2A1A65B}" type="pres">
      <dgm:prSet presAssocID="{1FED0922-E747-4A42-86AC-31BBF42836D8}" presName="node" presStyleLbl="node1" presStyleIdx="6" presStyleCnt="12">
        <dgm:presLayoutVars>
          <dgm:bulletEnabled val="1"/>
        </dgm:presLayoutVars>
      </dgm:prSet>
      <dgm:spPr/>
    </dgm:pt>
    <dgm:pt modelId="{6E4F5563-286F-4CC2-B844-19D5160794B6}" type="pres">
      <dgm:prSet presAssocID="{6AAC3737-829D-45B2-8D9E-630472872042}" presName="sibTrans" presStyleLbl="sibTrans2D1" presStyleIdx="6" presStyleCnt="11"/>
      <dgm:spPr/>
    </dgm:pt>
    <dgm:pt modelId="{F280F5B7-F085-4852-988B-BDD7AADB5331}" type="pres">
      <dgm:prSet presAssocID="{6AAC3737-829D-45B2-8D9E-630472872042}" presName="connectorText" presStyleLbl="sibTrans2D1" presStyleIdx="6" presStyleCnt="11"/>
      <dgm:spPr/>
    </dgm:pt>
    <dgm:pt modelId="{D5F9F8B9-B98C-452D-AFAB-EAA03B0B6352}" type="pres">
      <dgm:prSet presAssocID="{2AF6AACC-7976-443F-BF63-E289E37A8BE3}" presName="node" presStyleLbl="node1" presStyleIdx="7" presStyleCnt="12">
        <dgm:presLayoutVars>
          <dgm:bulletEnabled val="1"/>
        </dgm:presLayoutVars>
      </dgm:prSet>
      <dgm:spPr/>
    </dgm:pt>
    <dgm:pt modelId="{3E308776-9A91-45D1-825F-90292745A233}" type="pres">
      <dgm:prSet presAssocID="{4BE593F2-54C4-45DD-B672-C6965A31B58B}" presName="sibTrans" presStyleLbl="sibTrans2D1" presStyleIdx="7" presStyleCnt="11"/>
      <dgm:spPr/>
    </dgm:pt>
    <dgm:pt modelId="{67084216-040B-42FF-92E0-479353BD38C3}" type="pres">
      <dgm:prSet presAssocID="{4BE593F2-54C4-45DD-B672-C6965A31B58B}" presName="connectorText" presStyleLbl="sibTrans2D1" presStyleIdx="7" presStyleCnt="11"/>
      <dgm:spPr/>
    </dgm:pt>
    <dgm:pt modelId="{ACC39D55-B6BE-4C5F-8FD6-A3E8D5E07B59}" type="pres">
      <dgm:prSet presAssocID="{E6BCA3F0-0F05-46BF-BE80-C0544D1DA504}" presName="node" presStyleLbl="node1" presStyleIdx="8" presStyleCnt="12">
        <dgm:presLayoutVars>
          <dgm:bulletEnabled val="1"/>
        </dgm:presLayoutVars>
      </dgm:prSet>
      <dgm:spPr/>
    </dgm:pt>
    <dgm:pt modelId="{B6E4B580-6648-4508-913E-48247E654693}" type="pres">
      <dgm:prSet presAssocID="{82920B5D-7F10-4229-957F-13641689B1AD}" presName="sibTrans" presStyleLbl="sibTrans2D1" presStyleIdx="8" presStyleCnt="11"/>
      <dgm:spPr/>
    </dgm:pt>
    <dgm:pt modelId="{2998E088-7BFD-4AB6-8AC0-B592FB9E3E36}" type="pres">
      <dgm:prSet presAssocID="{82920B5D-7F10-4229-957F-13641689B1AD}" presName="connectorText" presStyleLbl="sibTrans2D1" presStyleIdx="8" presStyleCnt="11"/>
      <dgm:spPr/>
    </dgm:pt>
    <dgm:pt modelId="{FED7D4CF-8D6F-4C60-AD50-09394EDB1804}" type="pres">
      <dgm:prSet presAssocID="{ED670C81-F8CD-4900-B977-7CFB3F8CC36A}" presName="node" presStyleLbl="node1" presStyleIdx="9" presStyleCnt="12">
        <dgm:presLayoutVars>
          <dgm:bulletEnabled val="1"/>
        </dgm:presLayoutVars>
      </dgm:prSet>
      <dgm:spPr/>
    </dgm:pt>
    <dgm:pt modelId="{014CB7E0-7DED-4E65-85C7-B662D8910863}" type="pres">
      <dgm:prSet presAssocID="{2FDAFCC3-8CC4-490E-B58D-A83240610F36}" presName="sibTrans" presStyleLbl="sibTrans2D1" presStyleIdx="9" presStyleCnt="11"/>
      <dgm:spPr/>
    </dgm:pt>
    <dgm:pt modelId="{8068B149-DBCC-4BF4-9263-5EEF45987D35}" type="pres">
      <dgm:prSet presAssocID="{2FDAFCC3-8CC4-490E-B58D-A83240610F36}" presName="connectorText" presStyleLbl="sibTrans2D1" presStyleIdx="9" presStyleCnt="11"/>
      <dgm:spPr/>
    </dgm:pt>
    <dgm:pt modelId="{741E5167-9599-498D-9E8F-4F7AED7BE6C1}" type="pres">
      <dgm:prSet presAssocID="{9635A717-162A-4432-84FA-F50E069D11AC}" presName="node" presStyleLbl="node1" presStyleIdx="10" presStyleCnt="12">
        <dgm:presLayoutVars>
          <dgm:bulletEnabled val="1"/>
        </dgm:presLayoutVars>
      </dgm:prSet>
      <dgm:spPr/>
    </dgm:pt>
    <dgm:pt modelId="{AFD2A3DA-9219-481C-ADBF-4CD703894DB3}" type="pres">
      <dgm:prSet presAssocID="{54699652-4E6C-4265-B86F-8322C50ACD25}" presName="sibTrans" presStyleLbl="sibTrans2D1" presStyleIdx="10" presStyleCnt="11"/>
      <dgm:spPr/>
    </dgm:pt>
    <dgm:pt modelId="{5CA4A117-A1FF-46AA-865A-227DF4444ED5}" type="pres">
      <dgm:prSet presAssocID="{54699652-4E6C-4265-B86F-8322C50ACD25}" presName="connectorText" presStyleLbl="sibTrans2D1" presStyleIdx="10" presStyleCnt="11"/>
      <dgm:spPr/>
    </dgm:pt>
    <dgm:pt modelId="{9EAE9A4A-6072-48C2-B70E-9837032E9AC6}" type="pres">
      <dgm:prSet presAssocID="{3349DCE8-F2E5-4927-AA13-51308E5CFBDD}" presName="node" presStyleLbl="node1" presStyleIdx="11" presStyleCnt="12">
        <dgm:presLayoutVars>
          <dgm:bulletEnabled val="1"/>
        </dgm:presLayoutVars>
      </dgm:prSet>
      <dgm:spPr/>
    </dgm:pt>
  </dgm:ptLst>
  <dgm:cxnLst>
    <dgm:cxn modelId="{545C8405-3DD0-4025-AFD0-B67DD089E13E}" type="presOf" srcId="{99FAC690-C9DB-4668-B91A-E97A39A3C7AD}" destId="{5B2F4D73-29F1-4F2A-A88F-74479DE8360A}" srcOrd="0" destOrd="0" presId="urn:microsoft.com/office/officeart/2005/8/layout/process5"/>
    <dgm:cxn modelId="{26BE560D-EEAD-4F21-B0D1-CB9F5A3B8AFF}" type="presOf" srcId="{FBEB8654-8C81-4799-994F-6DE9D2134DDA}" destId="{215A2429-C01A-4AB5-B742-303D0E1532B6}" srcOrd="0" destOrd="0" presId="urn:microsoft.com/office/officeart/2005/8/layout/process5"/>
    <dgm:cxn modelId="{C149B00E-19E3-4B4C-90FD-D3DAACD8FAC2}" type="presOf" srcId="{4BE593F2-54C4-45DD-B672-C6965A31B58B}" destId="{3E308776-9A91-45D1-825F-90292745A233}" srcOrd="0" destOrd="0" presId="urn:microsoft.com/office/officeart/2005/8/layout/process5"/>
    <dgm:cxn modelId="{B9EF471C-F727-415F-9163-5AA6468F1FD6}" type="presOf" srcId="{6AAC3737-829D-45B2-8D9E-630472872042}" destId="{6E4F5563-286F-4CC2-B844-19D5160794B6}" srcOrd="0" destOrd="0" presId="urn:microsoft.com/office/officeart/2005/8/layout/process5"/>
    <dgm:cxn modelId="{1DA3D81F-9FA9-4E79-9F55-B4E94905B14F}" srcId="{10837E45-CE0C-4AF6-B0AB-8A9BA599909A}" destId="{6AD5B2D7-47EC-44D4-87BF-33560906A97C}" srcOrd="4" destOrd="0" parTransId="{2A8450D8-F68C-408F-8A21-F196285A6794}" sibTransId="{17BC5496-E23F-4887-B7F4-08E1A88B090B}"/>
    <dgm:cxn modelId="{B0017124-E0D7-4CAE-B216-3A55B4F1B449}" srcId="{10837E45-CE0C-4AF6-B0AB-8A9BA599909A}" destId="{1FED0922-E747-4A42-86AC-31BBF42836D8}" srcOrd="6" destOrd="0" parTransId="{B6A9D600-E4B7-49AF-88BC-1E4F6746786A}" sibTransId="{6AAC3737-829D-45B2-8D9E-630472872042}"/>
    <dgm:cxn modelId="{1A7AB226-2DBD-4273-A292-6F7F224EF5D7}" srcId="{10837E45-CE0C-4AF6-B0AB-8A9BA599909A}" destId="{45A3EB4B-A1B4-4C6F-988D-74884EE91184}" srcOrd="3" destOrd="0" parTransId="{30CC1AD6-FE51-44FA-BF38-C5E650DFD65C}" sibTransId="{99FAC690-C9DB-4668-B91A-E97A39A3C7AD}"/>
    <dgm:cxn modelId="{4B042028-1F3B-4EA4-8462-7F7449DF832F}" type="presOf" srcId="{2FDAFCC3-8CC4-490E-B58D-A83240610F36}" destId="{014CB7E0-7DED-4E65-85C7-B662D8910863}" srcOrd="0" destOrd="0" presId="urn:microsoft.com/office/officeart/2005/8/layout/process5"/>
    <dgm:cxn modelId="{9F54103A-CDBC-4154-81FE-C76CA1989BB2}" type="presOf" srcId="{F3421664-0B09-46C7-9B69-B39CA10A80B9}" destId="{0CDA5D5A-7C39-4EDE-B0AD-09ECB57E154A}" srcOrd="1" destOrd="0" presId="urn:microsoft.com/office/officeart/2005/8/layout/process5"/>
    <dgm:cxn modelId="{1C30A83F-42FD-4BBB-A07B-2DBC5C2B6A4E}" type="presOf" srcId="{6AAC3737-829D-45B2-8D9E-630472872042}" destId="{F280F5B7-F085-4852-988B-BDD7AADB5331}" srcOrd="1" destOrd="0" presId="urn:microsoft.com/office/officeart/2005/8/layout/process5"/>
    <dgm:cxn modelId="{BC81BF3F-3408-4487-9DC5-E8C2EA8D9EEA}" srcId="{10837E45-CE0C-4AF6-B0AB-8A9BA599909A}" destId="{34441796-D264-41A6-BAA4-EDE813CED8B2}" srcOrd="0" destOrd="0" parTransId="{7A2CCC79-9B20-4C30-8ED1-46AEB489D05C}" sibTransId="{2FEBF32E-156F-48D1-B9D8-13CC56792E78}"/>
    <dgm:cxn modelId="{0C2BFE61-7BE1-4126-8540-5E473A2F7077}" type="presOf" srcId="{82920B5D-7F10-4229-957F-13641689B1AD}" destId="{2998E088-7BFD-4AB6-8AC0-B592FB9E3E36}" srcOrd="1" destOrd="0" presId="urn:microsoft.com/office/officeart/2005/8/layout/process5"/>
    <dgm:cxn modelId="{68657264-82CE-4480-AAD1-2E08036A560A}" type="presOf" srcId="{2F1AC477-98F6-49FF-94CC-01AA5A0D0C8F}" destId="{CFE6D574-6E5B-4E8C-92B7-D598193C9A7C}" srcOrd="1" destOrd="0" presId="urn:microsoft.com/office/officeart/2005/8/layout/process5"/>
    <dgm:cxn modelId="{8E55A045-2E51-4F94-A613-A9943D84C338}" srcId="{10837E45-CE0C-4AF6-B0AB-8A9BA599909A}" destId="{3349DCE8-F2E5-4927-AA13-51308E5CFBDD}" srcOrd="11" destOrd="0" parTransId="{B5E4244C-CDC8-43D6-A4F6-C4782D40593D}" sibTransId="{788639C0-C4ED-4C43-90ED-0DE0D296E363}"/>
    <dgm:cxn modelId="{F704D749-9EC7-4699-8DAA-C7D2ACA81696}" type="presOf" srcId="{2FEBF32E-156F-48D1-B9D8-13CC56792E78}" destId="{714A1E25-F9D5-4B0E-8634-F921E253E90D}" srcOrd="1" destOrd="0" presId="urn:microsoft.com/office/officeart/2005/8/layout/process5"/>
    <dgm:cxn modelId="{197FB04E-CF25-430B-92BA-3A07CA1D149A}" type="presOf" srcId="{2FDAFCC3-8CC4-490E-B58D-A83240610F36}" destId="{8068B149-DBCC-4BF4-9263-5EEF45987D35}" srcOrd="1" destOrd="0" presId="urn:microsoft.com/office/officeart/2005/8/layout/process5"/>
    <dgm:cxn modelId="{EDBCC96E-06B6-49F3-83AA-D8BBFB0E4CF4}" type="presOf" srcId="{54699652-4E6C-4265-B86F-8322C50ACD25}" destId="{5CA4A117-A1FF-46AA-865A-227DF4444ED5}" srcOrd="1" destOrd="0" presId="urn:microsoft.com/office/officeart/2005/8/layout/process5"/>
    <dgm:cxn modelId="{048F0D4F-4963-49E3-B693-BCB353092C77}" type="presOf" srcId="{17BC5496-E23F-4887-B7F4-08E1A88B090B}" destId="{D24DBE7C-E775-4D75-B363-11A5AAEABD64}" srcOrd="0" destOrd="0" presId="urn:microsoft.com/office/officeart/2005/8/layout/process5"/>
    <dgm:cxn modelId="{1DB19A50-180C-4802-A0F4-FC1F4DADF1D0}" type="presOf" srcId="{DFE7F47A-2661-4C02-ABA6-0729DE48DF09}" destId="{CFFCBEBA-4E47-45C5-93CE-DCAB879DDAEB}" srcOrd="0" destOrd="0" presId="urn:microsoft.com/office/officeart/2005/8/layout/process5"/>
    <dgm:cxn modelId="{C2A59F51-468C-4267-B4FD-308CAE80FE99}" srcId="{10837E45-CE0C-4AF6-B0AB-8A9BA599909A}" destId="{ED670C81-F8CD-4900-B977-7CFB3F8CC36A}" srcOrd="9" destOrd="0" parTransId="{B5840004-1566-49FE-B5C3-F798BC348231}" sibTransId="{2FDAFCC3-8CC4-490E-B58D-A83240610F36}"/>
    <dgm:cxn modelId="{5DCD2955-9CFE-47C7-AF05-89783A8B877D}" srcId="{10837E45-CE0C-4AF6-B0AB-8A9BA599909A}" destId="{2AF6AACC-7976-443F-BF63-E289E37A8BE3}" srcOrd="7" destOrd="0" parTransId="{5C48098A-251A-447B-8EDB-F7F92C1E206E}" sibTransId="{4BE593F2-54C4-45DD-B672-C6965A31B58B}"/>
    <dgm:cxn modelId="{8C9C5E77-E634-41AC-A21A-04738F3B4275}" type="presOf" srcId="{6AC3E170-E94F-437E-8F93-593CF4C2985E}" destId="{29D0EE36-F422-484A-85A6-285107F92C26}" srcOrd="0" destOrd="0" presId="urn:microsoft.com/office/officeart/2005/8/layout/process5"/>
    <dgm:cxn modelId="{215E8F78-1454-4A69-856A-8ED3EB845B70}" srcId="{10837E45-CE0C-4AF6-B0AB-8A9BA599909A}" destId="{E6BCA3F0-0F05-46BF-BE80-C0544D1DA504}" srcOrd="8" destOrd="0" parTransId="{68F4EE87-CD53-4AFC-9E9B-A997F1DCCA1A}" sibTransId="{82920B5D-7F10-4229-957F-13641689B1AD}"/>
    <dgm:cxn modelId="{6B781979-6282-4185-A199-9B3854E6C63F}" type="presOf" srcId="{17BC5496-E23F-4887-B7F4-08E1A88B090B}" destId="{EAE1A7D9-C57F-46E7-85FD-55036699664A}" srcOrd="1" destOrd="0" presId="urn:microsoft.com/office/officeart/2005/8/layout/process5"/>
    <dgm:cxn modelId="{4F22FE84-C060-499B-8B2F-C5EDF302BDB8}" type="presOf" srcId="{2F1AC477-98F6-49FF-94CC-01AA5A0D0C8F}" destId="{E6321012-EB24-4963-82D0-930510E4F6A2}" srcOrd="0" destOrd="0" presId="urn:microsoft.com/office/officeart/2005/8/layout/process5"/>
    <dgm:cxn modelId="{4A92E789-B961-4CFD-91D3-2C808647AA1E}" type="presOf" srcId="{34441796-D264-41A6-BAA4-EDE813CED8B2}" destId="{654E8768-037C-49DE-A1DB-DE887DA31B0B}" srcOrd="0" destOrd="0" presId="urn:microsoft.com/office/officeart/2005/8/layout/process5"/>
    <dgm:cxn modelId="{0586E88B-4B29-448D-BEE3-3DCC1EB556EE}" type="presOf" srcId="{F3421664-0B09-46C7-9B69-B39CA10A80B9}" destId="{DFDBDAD3-1419-46EC-BCFA-9A850044C4CD}" srcOrd="0" destOrd="0" presId="urn:microsoft.com/office/officeart/2005/8/layout/process5"/>
    <dgm:cxn modelId="{2174A68E-C1B2-4685-B7FE-98019AD18C8F}" type="presOf" srcId="{E6BCA3F0-0F05-46BF-BE80-C0544D1DA504}" destId="{ACC39D55-B6BE-4C5F-8FD6-A3E8D5E07B59}" srcOrd="0" destOrd="0" presId="urn:microsoft.com/office/officeart/2005/8/layout/process5"/>
    <dgm:cxn modelId="{EC008893-14B8-4969-880C-BE44B10D64BF}" type="presOf" srcId="{37889E61-9CF6-4C8E-9584-24A5977EBD15}" destId="{ECAA4B5B-0698-4AFA-96E6-77AE1D26B1FE}" srcOrd="0" destOrd="0" presId="urn:microsoft.com/office/officeart/2005/8/layout/process5"/>
    <dgm:cxn modelId="{21C7A695-AB1D-4966-B74C-26ADDF11AD30}" type="presOf" srcId="{1FED0922-E747-4A42-86AC-31BBF42836D8}" destId="{05D3B237-1464-40E6-90D7-8935B2A1A65B}" srcOrd="0" destOrd="0" presId="urn:microsoft.com/office/officeart/2005/8/layout/process5"/>
    <dgm:cxn modelId="{A387D19B-5B36-4333-BB38-7CC93A831AEF}" type="presOf" srcId="{6AC3E170-E94F-437E-8F93-593CF4C2985E}" destId="{34A2F61E-EA93-4228-B403-07590EF1548F}" srcOrd="1" destOrd="0" presId="urn:microsoft.com/office/officeart/2005/8/layout/process5"/>
    <dgm:cxn modelId="{825D2FA7-6F28-4024-AF8B-5639CFD32610}" type="presOf" srcId="{99FAC690-C9DB-4668-B91A-E97A39A3C7AD}" destId="{0699F314-5F01-47C8-9A58-F4E688FC29F9}" srcOrd="1" destOrd="0" presId="urn:microsoft.com/office/officeart/2005/8/layout/process5"/>
    <dgm:cxn modelId="{8032CFAC-3D7F-41DC-B5CF-CCD508111CCC}" type="presOf" srcId="{4BE593F2-54C4-45DD-B672-C6965A31B58B}" destId="{67084216-040B-42FF-92E0-479353BD38C3}" srcOrd="1" destOrd="0" presId="urn:microsoft.com/office/officeart/2005/8/layout/process5"/>
    <dgm:cxn modelId="{716B7CB0-5A5A-4ABD-A893-2F5C8B36BDA2}" type="presOf" srcId="{9635A717-162A-4432-84FA-F50E069D11AC}" destId="{741E5167-9599-498D-9E8F-4F7AED7BE6C1}" srcOrd="0" destOrd="0" presId="urn:microsoft.com/office/officeart/2005/8/layout/process5"/>
    <dgm:cxn modelId="{DB6EE5B2-22C5-4E22-83E3-95D4C8BDF33A}" type="presOf" srcId="{2FEBF32E-156F-48D1-B9D8-13CC56792E78}" destId="{5FD5BCC1-9E24-402A-B9A4-83A57EEA6166}" srcOrd="0" destOrd="0" presId="urn:microsoft.com/office/officeart/2005/8/layout/process5"/>
    <dgm:cxn modelId="{EBF538B7-5E9F-44C5-A2A6-130478CF4E22}" type="presOf" srcId="{10837E45-CE0C-4AF6-B0AB-8A9BA599909A}" destId="{991CCAB3-0275-4BB2-B40C-5F2AED018D7A}" srcOrd="0" destOrd="0" presId="urn:microsoft.com/office/officeart/2005/8/layout/process5"/>
    <dgm:cxn modelId="{46CA2BB8-F0AC-4606-BDE6-FEF946BF2DF3}" type="presOf" srcId="{2AF6AACC-7976-443F-BF63-E289E37A8BE3}" destId="{D5F9F8B9-B98C-452D-AFAB-EAA03B0B6352}" srcOrd="0" destOrd="0" presId="urn:microsoft.com/office/officeart/2005/8/layout/process5"/>
    <dgm:cxn modelId="{BFA3F3B9-1014-44DA-B507-D69D40E0D4B7}" srcId="{10837E45-CE0C-4AF6-B0AB-8A9BA599909A}" destId="{DFE7F47A-2661-4C02-ABA6-0729DE48DF09}" srcOrd="1" destOrd="0" parTransId="{74EB5B6E-638D-4F99-BDF7-3CD0147B0C4B}" sibTransId="{2F1AC477-98F6-49FF-94CC-01AA5A0D0C8F}"/>
    <dgm:cxn modelId="{65112FCB-382C-4225-A9D5-40920623EC4B}" type="presOf" srcId="{45A3EB4B-A1B4-4C6F-988D-74884EE91184}" destId="{532AC6A3-9D32-422A-8B50-C8B5D1ED0FFD}" srcOrd="0" destOrd="0" presId="urn:microsoft.com/office/officeart/2005/8/layout/process5"/>
    <dgm:cxn modelId="{FC04D1DD-8494-477F-8D06-20A601244BD2}" type="presOf" srcId="{6AD5B2D7-47EC-44D4-87BF-33560906A97C}" destId="{FA9C61A7-D71C-4E26-BB75-02F93EF1DA91}" srcOrd="0" destOrd="0" presId="urn:microsoft.com/office/officeart/2005/8/layout/process5"/>
    <dgm:cxn modelId="{31DFA6DE-4EB2-4532-B61A-2C08CDFF3785}" type="presOf" srcId="{54699652-4E6C-4265-B86F-8322C50ACD25}" destId="{AFD2A3DA-9219-481C-ADBF-4CD703894DB3}" srcOrd="0" destOrd="0" presId="urn:microsoft.com/office/officeart/2005/8/layout/process5"/>
    <dgm:cxn modelId="{58578AEB-C993-418B-BC78-96117C142244}" srcId="{10837E45-CE0C-4AF6-B0AB-8A9BA599909A}" destId="{FBEB8654-8C81-4799-994F-6DE9D2134DDA}" srcOrd="2" destOrd="0" parTransId="{FA53FD02-EA13-4A4A-AEA4-5A61FEAEB602}" sibTransId="{6AC3E170-E94F-437E-8F93-593CF4C2985E}"/>
    <dgm:cxn modelId="{95D6F6EC-EE58-4FC1-97E9-DEEBB1DF4B4E}" type="presOf" srcId="{82920B5D-7F10-4229-957F-13641689B1AD}" destId="{B6E4B580-6648-4508-913E-48247E654693}" srcOrd="0" destOrd="0" presId="urn:microsoft.com/office/officeart/2005/8/layout/process5"/>
    <dgm:cxn modelId="{3510B7F4-3462-4577-8655-47447313E43A}" type="presOf" srcId="{ED670C81-F8CD-4900-B977-7CFB3F8CC36A}" destId="{FED7D4CF-8D6F-4C60-AD50-09394EDB1804}" srcOrd="0" destOrd="0" presId="urn:microsoft.com/office/officeart/2005/8/layout/process5"/>
    <dgm:cxn modelId="{8D9B5FF7-1AAA-4A52-AF33-7F7EAE957AA5}" type="presOf" srcId="{3349DCE8-F2E5-4927-AA13-51308E5CFBDD}" destId="{9EAE9A4A-6072-48C2-B70E-9837032E9AC6}" srcOrd="0" destOrd="0" presId="urn:microsoft.com/office/officeart/2005/8/layout/process5"/>
    <dgm:cxn modelId="{D09D5BFA-8647-4524-97D8-6BF7512CB2AA}" srcId="{10837E45-CE0C-4AF6-B0AB-8A9BA599909A}" destId="{9635A717-162A-4432-84FA-F50E069D11AC}" srcOrd="10" destOrd="0" parTransId="{EF5383CD-2619-466F-8A7C-E1CA8B9549A3}" sibTransId="{54699652-4E6C-4265-B86F-8322C50ACD25}"/>
    <dgm:cxn modelId="{7CB386FF-64EB-4968-996B-DFC0D00FB741}" srcId="{10837E45-CE0C-4AF6-B0AB-8A9BA599909A}" destId="{37889E61-9CF6-4C8E-9584-24A5977EBD15}" srcOrd="5" destOrd="0" parTransId="{2C966710-37D9-48F1-AC20-05650AB51E4C}" sibTransId="{F3421664-0B09-46C7-9B69-B39CA10A80B9}"/>
    <dgm:cxn modelId="{E9F21892-ABF8-4E91-80BC-7C744B1EE98B}" type="presParOf" srcId="{991CCAB3-0275-4BB2-B40C-5F2AED018D7A}" destId="{654E8768-037C-49DE-A1DB-DE887DA31B0B}" srcOrd="0" destOrd="0" presId="urn:microsoft.com/office/officeart/2005/8/layout/process5"/>
    <dgm:cxn modelId="{29D80092-8453-426D-951F-E1A108F0D857}" type="presParOf" srcId="{991CCAB3-0275-4BB2-B40C-5F2AED018D7A}" destId="{5FD5BCC1-9E24-402A-B9A4-83A57EEA6166}" srcOrd="1" destOrd="0" presId="urn:microsoft.com/office/officeart/2005/8/layout/process5"/>
    <dgm:cxn modelId="{4D14A5B1-2457-49CB-93E9-DA917773C961}" type="presParOf" srcId="{5FD5BCC1-9E24-402A-B9A4-83A57EEA6166}" destId="{714A1E25-F9D5-4B0E-8634-F921E253E90D}" srcOrd="0" destOrd="0" presId="urn:microsoft.com/office/officeart/2005/8/layout/process5"/>
    <dgm:cxn modelId="{1C3CE309-B99E-473B-9D3A-4DE73C42825D}" type="presParOf" srcId="{991CCAB3-0275-4BB2-B40C-5F2AED018D7A}" destId="{CFFCBEBA-4E47-45C5-93CE-DCAB879DDAEB}" srcOrd="2" destOrd="0" presId="urn:microsoft.com/office/officeart/2005/8/layout/process5"/>
    <dgm:cxn modelId="{75EF833D-322E-4518-852B-14ED4945602A}" type="presParOf" srcId="{991CCAB3-0275-4BB2-B40C-5F2AED018D7A}" destId="{E6321012-EB24-4963-82D0-930510E4F6A2}" srcOrd="3" destOrd="0" presId="urn:microsoft.com/office/officeart/2005/8/layout/process5"/>
    <dgm:cxn modelId="{BB6C1B69-9643-4B2D-97CD-A1209B5CD744}" type="presParOf" srcId="{E6321012-EB24-4963-82D0-930510E4F6A2}" destId="{CFE6D574-6E5B-4E8C-92B7-D598193C9A7C}" srcOrd="0" destOrd="0" presId="urn:microsoft.com/office/officeart/2005/8/layout/process5"/>
    <dgm:cxn modelId="{D8495F9C-7301-4DFD-B2BC-12A96B6385D8}" type="presParOf" srcId="{991CCAB3-0275-4BB2-B40C-5F2AED018D7A}" destId="{215A2429-C01A-4AB5-B742-303D0E1532B6}" srcOrd="4" destOrd="0" presId="urn:microsoft.com/office/officeart/2005/8/layout/process5"/>
    <dgm:cxn modelId="{AD77A436-BC7A-466D-816E-65EA89C19625}" type="presParOf" srcId="{991CCAB3-0275-4BB2-B40C-5F2AED018D7A}" destId="{29D0EE36-F422-484A-85A6-285107F92C26}" srcOrd="5" destOrd="0" presId="urn:microsoft.com/office/officeart/2005/8/layout/process5"/>
    <dgm:cxn modelId="{28FB7098-6C2E-4D3C-9C2E-4CF3E5AA4E60}" type="presParOf" srcId="{29D0EE36-F422-484A-85A6-285107F92C26}" destId="{34A2F61E-EA93-4228-B403-07590EF1548F}" srcOrd="0" destOrd="0" presId="urn:microsoft.com/office/officeart/2005/8/layout/process5"/>
    <dgm:cxn modelId="{BB203243-FB3B-4601-B88B-BDA75609CEAA}" type="presParOf" srcId="{991CCAB3-0275-4BB2-B40C-5F2AED018D7A}" destId="{532AC6A3-9D32-422A-8B50-C8B5D1ED0FFD}" srcOrd="6" destOrd="0" presId="urn:microsoft.com/office/officeart/2005/8/layout/process5"/>
    <dgm:cxn modelId="{0B477A14-79CD-4401-A4AB-81F6925E5672}" type="presParOf" srcId="{991CCAB3-0275-4BB2-B40C-5F2AED018D7A}" destId="{5B2F4D73-29F1-4F2A-A88F-74479DE8360A}" srcOrd="7" destOrd="0" presId="urn:microsoft.com/office/officeart/2005/8/layout/process5"/>
    <dgm:cxn modelId="{C320D0BD-DCBE-44FB-BBF0-C5031C711B7B}" type="presParOf" srcId="{5B2F4D73-29F1-4F2A-A88F-74479DE8360A}" destId="{0699F314-5F01-47C8-9A58-F4E688FC29F9}" srcOrd="0" destOrd="0" presId="urn:microsoft.com/office/officeart/2005/8/layout/process5"/>
    <dgm:cxn modelId="{D3F7B897-CD53-4029-AA1E-075426BADAA4}" type="presParOf" srcId="{991CCAB3-0275-4BB2-B40C-5F2AED018D7A}" destId="{FA9C61A7-D71C-4E26-BB75-02F93EF1DA91}" srcOrd="8" destOrd="0" presId="urn:microsoft.com/office/officeart/2005/8/layout/process5"/>
    <dgm:cxn modelId="{BBE85C4B-E6D3-4E22-9458-8D3CE3A4FFF2}" type="presParOf" srcId="{991CCAB3-0275-4BB2-B40C-5F2AED018D7A}" destId="{D24DBE7C-E775-4D75-B363-11A5AAEABD64}" srcOrd="9" destOrd="0" presId="urn:microsoft.com/office/officeart/2005/8/layout/process5"/>
    <dgm:cxn modelId="{046202B6-2146-465F-8D4C-69BFD1084B90}" type="presParOf" srcId="{D24DBE7C-E775-4D75-B363-11A5AAEABD64}" destId="{EAE1A7D9-C57F-46E7-85FD-55036699664A}" srcOrd="0" destOrd="0" presId="urn:microsoft.com/office/officeart/2005/8/layout/process5"/>
    <dgm:cxn modelId="{20970DCC-D5AA-4E54-A84A-EFB3B8CE7369}" type="presParOf" srcId="{991CCAB3-0275-4BB2-B40C-5F2AED018D7A}" destId="{ECAA4B5B-0698-4AFA-96E6-77AE1D26B1FE}" srcOrd="10" destOrd="0" presId="urn:microsoft.com/office/officeart/2005/8/layout/process5"/>
    <dgm:cxn modelId="{5C86BCC4-3B5C-44FE-AC75-95ADCC1FD981}" type="presParOf" srcId="{991CCAB3-0275-4BB2-B40C-5F2AED018D7A}" destId="{DFDBDAD3-1419-46EC-BCFA-9A850044C4CD}" srcOrd="11" destOrd="0" presId="urn:microsoft.com/office/officeart/2005/8/layout/process5"/>
    <dgm:cxn modelId="{E12125C6-3563-4373-82BE-B05C9C743A01}" type="presParOf" srcId="{DFDBDAD3-1419-46EC-BCFA-9A850044C4CD}" destId="{0CDA5D5A-7C39-4EDE-B0AD-09ECB57E154A}" srcOrd="0" destOrd="0" presId="urn:microsoft.com/office/officeart/2005/8/layout/process5"/>
    <dgm:cxn modelId="{40C81719-C656-4C70-B613-6C3D47FAFCE0}" type="presParOf" srcId="{991CCAB3-0275-4BB2-B40C-5F2AED018D7A}" destId="{05D3B237-1464-40E6-90D7-8935B2A1A65B}" srcOrd="12" destOrd="0" presId="urn:microsoft.com/office/officeart/2005/8/layout/process5"/>
    <dgm:cxn modelId="{0EB30A2F-5317-41CC-B461-4093B65B6F99}" type="presParOf" srcId="{991CCAB3-0275-4BB2-B40C-5F2AED018D7A}" destId="{6E4F5563-286F-4CC2-B844-19D5160794B6}" srcOrd="13" destOrd="0" presId="urn:microsoft.com/office/officeart/2005/8/layout/process5"/>
    <dgm:cxn modelId="{8F8D6389-6BDE-4763-B517-62FE45552E7D}" type="presParOf" srcId="{6E4F5563-286F-4CC2-B844-19D5160794B6}" destId="{F280F5B7-F085-4852-988B-BDD7AADB5331}" srcOrd="0" destOrd="0" presId="urn:microsoft.com/office/officeart/2005/8/layout/process5"/>
    <dgm:cxn modelId="{ADE9992A-0AAA-4B5F-AC09-18BC7704D7E9}" type="presParOf" srcId="{991CCAB3-0275-4BB2-B40C-5F2AED018D7A}" destId="{D5F9F8B9-B98C-452D-AFAB-EAA03B0B6352}" srcOrd="14" destOrd="0" presId="urn:microsoft.com/office/officeart/2005/8/layout/process5"/>
    <dgm:cxn modelId="{18E91D1A-E045-4B1B-A31E-56B69D5D5453}" type="presParOf" srcId="{991CCAB3-0275-4BB2-B40C-5F2AED018D7A}" destId="{3E308776-9A91-45D1-825F-90292745A233}" srcOrd="15" destOrd="0" presId="urn:microsoft.com/office/officeart/2005/8/layout/process5"/>
    <dgm:cxn modelId="{B277590A-AB07-4241-B15C-185073D9610D}" type="presParOf" srcId="{3E308776-9A91-45D1-825F-90292745A233}" destId="{67084216-040B-42FF-92E0-479353BD38C3}" srcOrd="0" destOrd="0" presId="urn:microsoft.com/office/officeart/2005/8/layout/process5"/>
    <dgm:cxn modelId="{2962068A-9FD8-4E31-9C91-FF15BEA288DD}" type="presParOf" srcId="{991CCAB3-0275-4BB2-B40C-5F2AED018D7A}" destId="{ACC39D55-B6BE-4C5F-8FD6-A3E8D5E07B59}" srcOrd="16" destOrd="0" presId="urn:microsoft.com/office/officeart/2005/8/layout/process5"/>
    <dgm:cxn modelId="{3AEFB321-5DB8-44E1-8FD5-83468F3B12FA}" type="presParOf" srcId="{991CCAB3-0275-4BB2-B40C-5F2AED018D7A}" destId="{B6E4B580-6648-4508-913E-48247E654693}" srcOrd="17" destOrd="0" presId="urn:microsoft.com/office/officeart/2005/8/layout/process5"/>
    <dgm:cxn modelId="{3CE0A82B-D338-4B91-87A6-721961FE2860}" type="presParOf" srcId="{B6E4B580-6648-4508-913E-48247E654693}" destId="{2998E088-7BFD-4AB6-8AC0-B592FB9E3E36}" srcOrd="0" destOrd="0" presId="urn:microsoft.com/office/officeart/2005/8/layout/process5"/>
    <dgm:cxn modelId="{CBAF60FF-1424-49D1-A418-481715EB8ED8}" type="presParOf" srcId="{991CCAB3-0275-4BB2-B40C-5F2AED018D7A}" destId="{FED7D4CF-8D6F-4C60-AD50-09394EDB1804}" srcOrd="18" destOrd="0" presId="urn:microsoft.com/office/officeart/2005/8/layout/process5"/>
    <dgm:cxn modelId="{86AEE622-2612-48D8-BC11-9A4C5572018C}" type="presParOf" srcId="{991CCAB3-0275-4BB2-B40C-5F2AED018D7A}" destId="{014CB7E0-7DED-4E65-85C7-B662D8910863}" srcOrd="19" destOrd="0" presId="urn:microsoft.com/office/officeart/2005/8/layout/process5"/>
    <dgm:cxn modelId="{C39E9FC4-D7D9-40F1-BD12-E20EC4831865}" type="presParOf" srcId="{014CB7E0-7DED-4E65-85C7-B662D8910863}" destId="{8068B149-DBCC-4BF4-9263-5EEF45987D35}" srcOrd="0" destOrd="0" presId="urn:microsoft.com/office/officeart/2005/8/layout/process5"/>
    <dgm:cxn modelId="{E4E4F843-2785-4A5D-964E-D39A4D810B92}" type="presParOf" srcId="{991CCAB3-0275-4BB2-B40C-5F2AED018D7A}" destId="{741E5167-9599-498D-9E8F-4F7AED7BE6C1}" srcOrd="20" destOrd="0" presId="urn:microsoft.com/office/officeart/2005/8/layout/process5"/>
    <dgm:cxn modelId="{9BEDD150-1891-4923-8642-DE0C9CEE4EA4}" type="presParOf" srcId="{991CCAB3-0275-4BB2-B40C-5F2AED018D7A}" destId="{AFD2A3DA-9219-481C-ADBF-4CD703894DB3}" srcOrd="21" destOrd="0" presId="urn:microsoft.com/office/officeart/2005/8/layout/process5"/>
    <dgm:cxn modelId="{4B0AF6AC-BCB3-47FB-A624-AAC944794A84}" type="presParOf" srcId="{AFD2A3DA-9219-481C-ADBF-4CD703894DB3}" destId="{5CA4A117-A1FF-46AA-865A-227DF4444ED5}" srcOrd="0" destOrd="0" presId="urn:microsoft.com/office/officeart/2005/8/layout/process5"/>
    <dgm:cxn modelId="{3AED55DD-F54E-4F7B-9910-E2D6B11FFA52}" type="presParOf" srcId="{991CCAB3-0275-4BB2-B40C-5F2AED018D7A}" destId="{9EAE9A4A-6072-48C2-B70E-9837032E9AC6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F35E2D-A8AF-4135-AA19-BFC896A57A5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CDC6747-2A78-4C3E-AACA-13A35B9A6C3A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CB5A990B-0057-4A78-BAFC-C3F605899021}" type="parTrans" cxnId="{362DD1AB-28F7-421E-A628-138DADB202FD}">
      <dgm:prSet/>
      <dgm:spPr/>
      <dgm:t>
        <a:bodyPr/>
        <a:lstStyle/>
        <a:p>
          <a:endParaRPr lang="en-US"/>
        </a:p>
      </dgm:t>
    </dgm:pt>
    <dgm:pt modelId="{A951993E-910C-4096-934D-75AB507D2FDA}" type="sibTrans" cxnId="{362DD1AB-28F7-421E-A628-138DADB202FD}">
      <dgm:prSet/>
      <dgm:spPr/>
      <dgm:t>
        <a:bodyPr/>
        <a:lstStyle/>
        <a:p>
          <a:endParaRPr lang="en-US"/>
        </a:p>
      </dgm:t>
    </dgm:pt>
    <dgm:pt modelId="{27558668-DB18-4FE1-880F-1F209D9E8803}">
      <dgm:prSet phldrT="[Text]"/>
      <dgm:spPr/>
      <dgm:t>
        <a:bodyPr/>
        <a:lstStyle/>
        <a:p>
          <a:r>
            <a:rPr lang="en-US" dirty="0"/>
            <a:t>Estimation</a:t>
          </a:r>
        </a:p>
        <a:p>
          <a:r>
            <a:rPr lang="en-US" dirty="0"/>
            <a:t>(training)</a:t>
          </a:r>
        </a:p>
      </dgm:t>
    </dgm:pt>
    <dgm:pt modelId="{98F53ACA-65BF-429E-BF1B-5F46BA10C69E}" type="parTrans" cxnId="{0368E739-96DC-4E4A-9B74-FBDBC310A5FB}">
      <dgm:prSet/>
      <dgm:spPr/>
      <dgm:t>
        <a:bodyPr/>
        <a:lstStyle/>
        <a:p>
          <a:endParaRPr lang="en-US"/>
        </a:p>
      </dgm:t>
    </dgm:pt>
    <dgm:pt modelId="{45B440C7-EC6D-4835-8F77-D4BB07E8D9CD}" type="sibTrans" cxnId="{0368E739-96DC-4E4A-9B74-FBDBC310A5FB}">
      <dgm:prSet/>
      <dgm:spPr/>
      <dgm:t>
        <a:bodyPr/>
        <a:lstStyle/>
        <a:p>
          <a:endParaRPr lang="en-US"/>
        </a:p>
      </dgm:t>
    </dgm:pt>
    <dgm:pt modelId="{F83530EB-39B7-44BB-93F4-1B5B524A370B}">
      <dgm:prSet phldrT="[Text]"/>
      <dgm:spPr/>
      <dgm:t>
        <a:bodyPr/>
        <a:lstStyle/>
        <a:p>
          <a:r>
            <a:rPr lang="en-US" dirty="0"/>
            <a:t>Validation</a:t>
          </a:r>
        </a:p>
        <a:p>
          <a:r>
            <a:rPr lang="en-US" dirty="0"/>
            <a:t>(testing)</a:t>
          </a:r>
        </a:p>
      </dgm:t>
    </dgm:pt>
    <dgm:pt modelId="{E4606701-40B6-43A9-B172-93AF16F2F6D0}" type="parTrans" cxnId="{0762F5C9-89DE-4862-8E69-A51376068073}">
      <dgm:prSet/>
      <dgm:spPr/>
      <dgm:t>
        <a:bodyPr/>
        <a:lstStyle/>
        <a:p>
          <a:endParaRPr lang="en-US"/>
        </a:p>
      </dgm:t>
    </dgm:pt>
    <dgm:pt modelId="{33658DA8-ECF9-4428-BD8C-6C83947AD50A}" type="sibTrans" cxnId="{0762F5C9-89DE-4862-8E69-A51376068073}">
      <dgm:prSet/>
      <dgm:spPr/>
      <dgm:t>
        <a:bodyPr/>
        <a:lstStyle/>
        <a:p>
          <a:endParaRPr lang="en-US" dirty="0"/>
        </a:p>
      </dgm:t>
    </dgm:pt>
    <dgm:pt modelId="{6A2053A4-9A06-4667-9ED9-ADA82EAFFA4E}">
      <dgm:prSet phldrT="[Text]"/>
      <dgm:spPr/>
      <dgm:t>
        <a:bodyPr/>
        <a:lstStyle/>
        <a:p>
          <a:r>
            <a:rPr lang="en-US" dirty="0"/>
            <a:t>Domain Assumption Elicitation</a:t>
          </a:r>
        </a:p>
      </dgm:t>
    </dgm:pt>
    <dgm:pt modelId="{B0595638-FF04-47C1-86E0-A6AF21A825B1}" type="parTrans" cxnId="{E8AAA05B-FCA1-4547-9CFF-78F1FBA44419}">
      <dgm:prSet/>
      <dgm:spPr/>
      <dgm:t>
        <a:bodyPr/>
        <a:lstStyle/>
        <a:p>
          <a:endParaRPr lang="en-US"/>
        </a:p>
      </dgm:t>
    </dgm:pt>
    <dgm:pt modelId="{C96C160C-D05E-4D28-B2BB-F5540C8F4CD3}" type="sibTrans" cxnId="{E8AAA05B-FCA1-4547-9CFF-78F1FBA44419}">
      <dgm:prSet/>
      <dgm:spPr/>
      <dgm:t>
        <a:bodyPr/>
        <a:lstStyle/>
        <a:p>
          <a:endParaRPr lang="en-US"/>
        </a:p>
      </dgm:t>
    </dgm:pt>
    <dgm:pt modelId="{72D0F0B8-0655-4024-B075-00B5CE13DCC8}">
      <dgm:prSet phldrT="[Text]"/>
      <dgm:spPr/>
      <dgm:t>
        <a:bodyPr/>
        <a:lstStyle/>
        <a:p>
          <a:r>
            <a:rPr lang="en-US" dirty="0"/>
            <a:t>Identification</a:t>
          </a:r>
        </a:p>
      </dgm:t>
    </dgm:pt>
    <dgm:pt modelId="{D2AF115A-DA75-4CEC-9BC2-4ED9AD414D5C}" type="parTrans" cxnId="{220E1223-4A58-4BAA-89BF-A9862837EF74}">
      <dgm:prSet/>
      <dgm:spPr/>
      <dgm:t>
        <a:bodyPr/>
        <a:lstStyle/>
        <a:p>
          <a:endParaRPr lang="en-US"/>
        </a:p>
      </dgm:t>
    </dgm:pt>
    <dgm:pt modelId="{51FDABBA-67C5-4310-B1DE-A1969221DC21}" type="sibTrans" cxnId="{220E1223-4A58-4BAA-89BF-A9862837EF74}">
      <dgm:prSet/>
      <dgm:spPr/>
      <dgm:t>
        <a:bodyPr/>
        <a:lstStyle/>
        <a:p>
          <a:endParaRPr lang="en-US"/>
        </a:p>
      </dgm:t>
    </dgm:pt>
    <dgm:pt modelId="{15306B5C-DAB2-45D2-BCFD-CFC52F1AE132}">
      <dgm:prSet phldrT="[Text]"/>
      <dgm:spPr/>
      <dgm:t>
        <a:bodyPr/>
        <a:lstStyle/>
        <a:p>
          <a:r>
            <a:rPr lang="en-US" dirty="0"/>
            <a:t>Inference (Confidence Intervals)</a:t>
          </a:r>
        </a:p>
      </dgm:t>
    </dgm:pt>
    <dgm:pt modelId="{1A7B73FA-BE48-48FD-B76C-EF40B9CA7E8E}" type="parTrans" cxnId="{80D121EE-3763-43FB-89D9-111D20ADA4E8}">
      <dgm:prSet/>
      <dgm:spPr/>
      <dgm:t>
        <a:bodyPr/>
        <a:lstStyle/>
        <a:p>
          <a:endParaRPr lang="en-US"/>
        </a:p>
      </dgm:t>
    </dgm:pt>
    <dgm:pt modelId="{FADB9E2C-9799-4081-8308-A346A6934679}" type="sibTrans" cxnId="{80D121EE-3763-43FB-89D9-111D20ADA4E8}">
      <dgm:prSet/>
      <dgm:spPr/>
      <dgm:t>
        <a:bodyPr/>
        <a:lstStyle/>
        <a:p>
          <a:endParaRPr lang="en-US"/>
        </a:p>
      </dgm:t>
    </dgm:pt>
    <dgm:pt modelId="{2560291F-2BF3-4135-9D37-FA67B2136D23}" type="pres">
      <dgm:prSet presAssocID="{EDF35E2D-A8AF-4135-AA19-BFC896A57A5B}" presName="Name0" presStyleCnt="0">
        <dgm:presLayoutVars>
          <dgm:dir/>
          <dgm:resizeHandles val="exact"/>
        </dgm:presLayoutVars>
      </dgm:prSet>
      <dgm:spPr/>
    </dgm:pt>
    <dgm:pt modelId="{41F773A9-1471-4111-97A7-6B9FD63CBD28}" type="pres">
      <dgm:prSet presAssocID="{9CDC6747-2A78-4C3E-AACA-13A35B9A6C3A}" presName="node" presStyleLbl="node1" presStyleIdx="0" presStyleCnt="6">
        <dgm:presLayoutVars>
          <dgm:bulletEnabled val="1"/>
        </dgm:presLayoutVars>
      </dgm:prSet>
      <dgm:spPr/>
    </dgm:pt>
    <dgm:pt modelId="{799C908E-7728-490F-98A4-EA8DFE6F5AEA}" type="pres">
      <dgm:prSet presAssocID="{A951993E-910C-4096-934D-75AB507D2FDA}" presName="sibTrans" presStyleLbl="sibTrans2D1" presStyleIdx="0" presStyleCnt="5"/>
      <dgm:spPr/>
    </dgm:pt>
    <dgm:pt modelId="{55512C91-C1B1-437C-BB17-E76D8CA49835}" type="pres">
      <dgm:prSet presAssocID="{A951993E-910C-4096-934D-75AB507D2FDA}" presName="connectorText" presStyleLbl="sibTrans2D1" presStyleIdx="0" presStyleCnt="5"/>
      <dgm:spPr/>
    </dgm:pt>
    <dgm:pt modelId="{B442865C-6E12-4B99-B12E-2B98F4ABF26F}" type="pres">
      <dgm:prSet presAssocID="{6A2053A4-9A06-4667-9ED9-ADA82EAFFA4E}" presName="node" presStyleLbl="node1" presStyleIdx="1" presStyleCnt="6">
        <dgm:presLayoutVars>
          <dgm:bulletEnabled val="1"/>
        </dgm:presLayoutVars>
      </dgm:prSet>
      <dgm:spPr/>
    </dgm:pt>
    <dgm:pt modelId="{A585E2D5-DDC0-4089-A298-ABF36AF7F087}" type="pres">
      <dgm:prSet presAssocID="{C96C160C-D05E-4D28-B2BB-F5540C8F4CD3}" presName="sibTrans" presStyleLbl="sibTrans2D1" presStyleIdx="1" presStyleCnt="5"/>
      <dgm:spPr/>
    </dgm:pt>
    <dgm:pt modelId="{07CAA293-5835-4256-B953-068439889290}" type="pres">
      <dgm:prSet presAssocID="{C96C160C-D05E-4D28-B2BB-F5540C8F4CD3}" presName="connectorText" presStyleLbl="sibTrans2D1" presStyleIdx="1" presStyleCnt="5"/>
      <dgm:spPr/>
    </dgm:pt>
    <dgm:pt modelId="{E3522795-F8BD-4306-B33A-92C194C4F8CD}" type="pres">
      <dgm:prSet presAssocID="{72D0F0B8-0655-4024-B075-00B5CE13DCC8}" presName="node" presStyleLbl="node1" presStyleIdx="2" presStyleCnt="6">
        <dgm:presLayoutVars>
          <dgm:bulletEnabled val="1"/>
        </dgm:presLayoutVars>
      </dgm:prSet>
      <dgm:spPr/>
    </dgm:pt>
    <dgm:pt modelId="{801E1E22-F6A5-4323-9DD4-C2A69D36E838}" type="pres">
      <dgm:prSet presAssocID="{51FDABBA-67C5-4310-B1DE-A1969221DC21}" presName="sibTrans" presStyleLbl="sibTrans2D1" presStyleIdx="2" presStyleCnt="5"/>
      <dgm:spPr/>
    </dgm:pt>
    <dgm:pt modelId="{AE8403F7-B9CA-435A-B16F-9162ED7355D0}" type="pres">
      <dgm:prSet presAssocID="{51FDABBA-67C5-4310-B1DE-A1969221DC21}" presName="connectorText" presStyleLbl="sibTrans2D1" presStyleIdx="2" presStyleCnt="5"/>
      <dgm:spPr/>
    </dgm:pt>
    <dgm:pt modelId="{A9BB5528-3C8B-471C-AFE5-6BBABEE59A99}" type="pres">
      <dgm:prSet presAssocID="{27558668-DB18-4FE1-880F-1F209D9E8803}" presName="node" presStyleLbl="node1" presStyleIdx="3" presStyleCnt="6">
        <dgm:presLayoutVars>
          <dgm:bulletEnabled val="1"/>
        </dgm:presLayoutVars>
      </dgm:prSet>
      <dgm:spPr/>
    </dgm:pt>
    <dgm:pt modelId="{760FDF7C-315E-4776-A79F-0F13930FA5A4}" type="pres">
      <dgm:prSet presAssocID="{45B440C7-EC6D-4835-8F77-D4BB07E8D9CD}" presName="sibTrans" presStyleLbl="sibTrans2D1" presStyleIdx="3" presStyleCnt="5"/>
      <dgm:spPr/>
    </dgm:pt>
    <dgm:pt modelId="{97A784FF-D1A7-483A-A349-4B24C82B8F01}" type="pres">
      <dgm:prSet presAssocID="{45B440C7-EC6D-4835-8F77-D4BB07E8D9CD}" presName="connectorText" presStyleLbl="sibTrans2D1" presStyleIdx="3" presStyleCnt="5"/>
      <dgm:spPr/>
    </dgm:pt>
    <dgm:pt modelId="{3A292899-D4CB-4480-B98D-1DC97DF151C9}" type="pres">
      <dgm:prSet presAssocID="{F83530EB-39B7-44BB-93F4-1B5B524A370B}" presName="node" presStyleLbl="node1" presStyleIdx="4" presStyleCnt="6">
        <dgm:presLayoutVars>
          <dgm:bulletEnabled val="1"/>
        </dgm:presLayoutVars>
      </dgm:prSet>
      <dgm:spPr/>
    </dgm:pt>
    <dgm:pt modelId="{AA200D7D-BED0-460F-A349-78A142A5323C}" type="pres">
      <dgm:prSet presAssocID="{33658DA8-ECF9-4428-BD8C-6C83947AD50A}" presName="sibTrans" presStyleLbl="sibTrans2D1" presStyleIdx="4" presStyleCnt="5" custAng="5400000" custLinFactX="128541" custLinFactY="100000" custLinFactNeighborX="200000" custLinFactNeighborY="127277"/>
      <dgm:spPr/>
    </dgm:pt>
    <dgm:pt modelId="{AC8DF10C-18AF-43FB-B1A1-1AC7E4CED0FA}" type="pres">
      <dgm:prSet presAssocID="{33658DA8-ECF9-4428-BD8C-6C83947AD50A}" presName="connectorText" presStyleLbl="sibTrans2D1" presStyleIdx="4" presStyleCnt="5"/>
      <dgm:spPr/>
    </dgm:pt>
    <dgm:pt modelId="{14ADAECA-3C71-4955-B41F-F9FF7C3FCD9A}" type="pres">
      <dgm:prSet presAssocID="{15306B5C-DAB2-45D2-BCFD-CFC52F1AE132}" presName="node" presStyleLbl="node1" presStyleIdx="5" presStyleCnt="6">
        <dgm:presLayoutVars>
          <dgm:bulletEnabled val="1"/>
        </dgm:presLayoutVars>
      </dgm:prSet>
      <dgm:spPr/>
    </dgm:pt>
  </dgm:ptLst>
  <dgm:cxnLst>
    <dgm:cxn modelId="{AB1C920C-6E73-4AAE-A368-211154E04618}" type="presOf" srcId="{72D0F0B8-0655-4024-B075-00B5CE13DCC8}" destId="{E3522795-F8BD-4306-B33A-92C194C4F8CD}" srcOrd="0" destOrd="0" presId="urn:microsoft.com/office/officeart/2005/8/layout/process1"/>
    <dgm:cxn modelId="{C5F19F11-B126-46CB-A3A8-64F0CC0ADD7E}" type="presOf" srcId="{27558668-DB18-4FE1-880F-1F209D9E8803}" destId="{A9BB5528-3C8B-471C-AFE5-6BBABEE59A99}" srcOrd="0" destOrd="0" presId="urn:microsoft.com/office/officeart/2005/8/layout/process1"/>
    <dgm:cxn modelId="{220E1223-4A58-4BAA-89BF-A9862837EF74}" srcId="{EDF35E2D-A8AF-4135-AA19-BFC896A57A5B}" destId="{72D0F0B8-0655-4024-B075-00B5CE13DCC8}" srcOrd="2" destOrd="0" parTransId="{D2AF115A-DA75-4CEC-9BC2-4ED9AD414D5C}" sibTransId="{51FDABBA-67C5-4310-B1DE-A1969221DC21}"/>
    <dgm:cxn modelId="{48F6E124-4D81-4753-9ABE-F4CFDA134B46}" type="presOf" srcId="{33658DA8-ECF9-4428-BD8C-6C83947AD50A}" destId="{AC8DF10C-18AF-43FB-B1A1-1AC7E4CED0FA}" srcOrd="1" destOrd="0" presId="urn:microsoft.com/office/officeart/2005/8/layout/process1"/>
    <dgm:cxn modelId="{2DFB5327-9A8A-4CE9-861B-26704B6530CB}" type="presOf" srcId="{33658DA8-ECF9-4428-BD8C-6C83947AD50A}" destId="{AA200D7D-BED0-460F-A349-78A142A5323C}" srcOrd="0" destOrd="0" presId="urn:microsoft.com/office/officeart/2005/8/layout/process1"/>
    <dgm:cxn modelId="{0368E739-96DC-4E4A-9B74-FBDBC310A5FB}" srcId="{EDF35E2D-A8AF-4135-AA19-BFC896A57A5B}" destId="{27558668-DB18-4FE1-880F-1F209D9E8803}" srcOrd="3" destOrd="0" parTransId="{98F53ACA-65BF-429E-BF1B-5F46BA10C69E}" sibTransId="{45B440C7-EC6D-4835-8F77-D4BB07E8D9CD}"/>
    <dgm:cxn modelId="{E8AAA05B-FCA1-4547-9CFF-78F1FBA44419}" srcId="{EDF35E2D-A8AF-4135-AA19-BFC896A57A5B}" destId="{6A2053A4-9A06-4667-9ED9-ADA82EAFFA4E}" srcOrd="1" destOrd="0" parTransId="{B0595638-FF04-47C1-86E0-A6AF21A825B1}" sibTransId="{C96C160C-D05E-4D28-B2BB-F5540C8F4CD3}"/>
    <dgm:cxn modelId="{8C8EAB62-BAC8-4C99-904D-15CE734640BA}" type="presOf" srcId="{A951993E-910C-4096-934D-75AB507D2FDA}" destId="{799C908E-7728-490F-98A4-EA8DFE6F5AEA}" srcOrd="0" destOrd="0" presId="urn:microsoft.com/office/officeart/2005/8/layout/process1"/>
    <dgm:cxn modelId="{29A1A36E-D23C-4150-82FC-42006F12487C}" type="presOf" srcId="{9CDC6747-2A78-4C3E-AACA-13A35B9A6C3A}" destId="{41F773A9-1471-4111-97A7-6B9FD63CBD28}" srcOrd="0" destOrd="0" presId="urn:microsoft.com/office/officeart/2005/8/layout/process1"/>
    <dgm:cxn modelId="{5CF2907B-712A-42A0-AC7A-F533A1124954}" type="presOf" srcId="{45B440C7-EC6D-4835-8F77-D4BB07E8D9CD}" destId="{760FDF7C-315E-4776-A79F-0F13930FA5A4}" srcOrd="0" destOrd="0" presId="urn:microsoft.com/office/officeart/2005/8/layout/process1"/>
    <dgm:cxn modelId="{FB85567E-B13E-49A1-909C-530548C74236}" type="presOf" srcId="{EDF35E2D-A8AF-4135-AA19-BFC896A57A5B}" destId="{2560291F-2BF3-4135-9D37-FA67B2136D23}" srcOrd="0" destOrd="0" presId="urn:microsoft.com/office/officeart/2005/8/layout/process1"/>
    <dgm:cxn modelId="{8D6AD985-C592-4F48-A1FA-8DABBFC94240}" type="presOf" srcId="{51FDABBA-67C5-4310-B1DE-A1969221DC21}" destId="{AE8403F7-B9CA-435A-B16F-9162ED7355D0}" srcOrd="1" destOrd="0" presId="urn:microsoft.com/office/officeart/2005/8/layout/process1"/>
    <dgm:cxn modelId="{F1FA6A99-D3EB-4833-A5A4-E7BAF9DCBC1F}" type="presOf" srcId="{45B440C7-EC6D-4835-8F77-D4BB07E8D9CD}" destId="{97A784FF-D1A7-483A-A349-4B24C82B8F01}" srcOrd="1" destOrd="0" presId="urn:microsoft.com/office/officeart/2005/8/layout/process1"/>
    <dgm:cxn modelId="{29C6BBA5-98F7-4ED6-B82B-7389C7F5E20E}" type="presOf" srcId="{C96C160C-D05E-4D28-B2BB-F5540C8F4CD3}" destId="{07CAA293-5835-4256-B953-068439889290}" srcOrd="1" destOrd="0" presId="urn:microsoft.com/office/officeart/2005/8/layout/process1"/>
    <dgm:cxn modelId="{CF13EAA5-26A4-47EE-87A6-A474D00DA6F5}" type="presOf" srcId="{F83530EB-39B7-44BB-93F4-1B5B524A370B}" destId="{3A292899-D4CB-4480-B98D-1DC97DF151C9}" srcOrd="0" destOrd="0" presId="urn:microsoft.com/office/officeart/2005/8/layout/process1"/>
    <dgm:cxn modelId="{362DD1AB-28F7-421E-A628-138DADB202FD}" srcId="{EDF35E2D-A8AF-4135-AA19-BFC896A57A5B}" destId="{9CDC6747-2A78-4C3E-AACA-13A35B9A6C3A}" srcOrd="0" destOrd="0" parTransId="{CB5A990B-0057-4A78-BAFC-C3F605899021}" sibTransId="{A951993E-910C-4096-934D-75AB507D2FDA}"/>
    <dgm:cxn modelId="{E7BC88BF-77D0-47D4-B936-B09CCCAB9B81}" type="presOf" srcId="{C96C160C-D05E-4D28-B2BB-F5540C8F4CD3}" destId="{A585E2D5-DDC0-4089-A298-ABF36AF7F087}" srcOrd="0" destOrd="0" presId="urn:microsoft.com/office/officeart/2005/8/layout/process1"/>
    <dgm:cxn modelId="{455FA0C6-1E35-4C69-8BB7-3DD9722851DC}" type="presOf" srcId="{6A2053A4-9A06-4667-9ED9-ADA82EAFFA4E}" destId="{B442865C-6E12-4B99-B12E-2B98F4ABF26F}" srcOrd="0" destOrd="0" presId="urn:microsoft.com/office/officeart/2005/8/layout/process1"/>
    <dgm:cxn modelId="{0762F5C9-89DE-4862-8E69-A51376068073}" srcId="{EDF35E2D-A8AF-4135-AA19-BFC896A57A5B}" destId="{F83530EB-39B7-44BB-93F4-1B5B524A370B}" srcOrd="4" destOrd="0" parTransId="{E4606701-40B6-43A9-B172-93AF16F2F6D0}" sibTransId="{33658DA8-ECF9-4428-BD8C-6C83947AD50A}"/>
    <dgm:cxn modelId="{2153A7CE-5037-4604-96E8-C81DA9475422}" type="presOf" srcId="{15306B5C-DAB2-45D2-BCFD-CFC52F1AE132}" destId="{14ADAECA-3C71-4955-B41F-F9FF7C3FCD9A}" srcOrd="0" destOrd="0" presId="urn:microsoft.com/office/officeart/2005/8/layout/process1"/>
    <dgm:cxn modelId="{868DC3E4-C10B-4CDE-835B-63909FC21E32}" type="presOf" srcId="{A951993E-910C-4096-934D-75AB507D2FDA}" destId="{55512C91-C1B1-437C-BB17-E76D8CA49835}" srcOrd="1" destOrd="0" presId="urn:microsoft.com/office/officeart/2005/8/layout/process1"/>
    <dgm:cxn modelId="{7058FAE7-48C0-42B9-8FF8-317EB7EEE5BC}" type="presOf" srcId="{51FDABBA-67C5-4310-B1DE-A1969221DC21}" destId="{801E1E22-F6A5-4323-9DD4-C2A69D36E838}" srcOrd="0" destOrd="0" presId="urn:microsoft.com/office/officeart/2005/8/layout/process1"/>
    <dgm:cxn modelId="{80D121EE-3763-43FB-89D9-111D20ADA4E8}" srcId="{EDF35E2D-A8AF-4135-AA19-BFC896A57A5B}" destId="{15306B5C-DAB2-45D2-BCFD-CFC52F1AE132}" srcOrd="5" destOrd="0" parTransId="{1A7B73FA-BE48-48FD-B76C-EF40B9CA7E8E}" sibTransId="{FADB9E2C-9799-4081-8308-A346A6934679}"/>
    <dgm:cxn modelId="{65B43A54-B926-4C75-BA4F-DB3A878327ED}" type="presParOf" srcId="{2560291F-2BF3-4135-9D37-FA67B2136D23}" destId="{41F773A9-1471-4111-97A7-6B9FD63CBD28}" srcOrd="0" destOrd="0" presId="urn:microsoft.com/office/officeart/2005/8/layout/process1"/>
    <dgm:cxn modelId="{DD1F43CA-2328-4243-80A9-37EE979D34AE}" type="presParOf" srcId="{2560291F-2BF3-4135-9D37-FA67B2136D23}" destId="{799C908E-7728-490F-98A4-EA8DFE6F5AEA}" srcOrd="1" destOrd="0" presId="urn:microsoft.com/office/officeart/2005/8/layout/process1"/>
    <dgm:cxn modelId="{797005A3-095A-44DE-8AB6-A4EF73108ED9}" type="presParOf" srcId="{799C908E-7728-490F-98A4-EA8DFE6F5AEA}" destId="{55512C91-C1B1-437C-BB17-E76D8CA49835}" srcOrd="0" destOrd="0" presId="urn:microsoft.com/office/officeart/2005/8/layout/process1"/>
    <dgm:cxn modelId="{5A4BD7FE-4DE1-477A-AC2B-244A8801F5B6}" type="presParOf" srcId="{2560291F-2BF3-4135-9D37-FA67B2136D23}" destId="{B442865C-6E12-4B99-B12E-2B98F4ABF26F}" srcOrd="2" destOrd="0" presId="urn:microsoft.com/office/officeart/2005/8/layout/process1"/>
    <dgm:cxn modelId="{101AAF70-32B6-4B26-A9C9-52A111567745}" type="presParOf" srcId="{2560291F-2BF3-4135-9D37-FA67B2136D23}" destId="{A585E2D5-DDC0-4089-A298-ABF36AF7F087}" srcOrd="3" destOrd="0" presId="urn:microsoft.com/office/officeart/2005/8/layout/process1"/>
    <dgm:cxn modelId="{B67B641E-DCB6-469A-9DA7-2AC6686DA8DD}" type="presParOf" srcId="{A585E2D5-DDC0-4089-A298-ABF36AF7F087}" destId="{07CAA293-5835-4256-B953-068439889290}" srcOrd="0" destOrd="0" presId="urn:microsoft.com/office/officeart/2005/8/layout/process1"/>
    <dgm:cxn modelId="{30507ABE-CC0C-4705-9E4C-E1B4B3454789}" type="presParOf" srcId="{2560291F-2BF3-4135-9D37-FA67B2136D23}" destId="{E3522795-F8BD-4306-B33A-92C194C4F8CD}" srcOrd="4" destOrd="0" presId="urn:microsoft.com/office/officeart/2005/8/layout/process1"/>
    <dgm:cxn modelId="{86B83C8C-1767-4D63-8D3B-648F21ABAA5F}" type="presParOf" srcId="{2560291F-2BF3-4135-9D37-FA67B2136D23}" destId="{801E1E22-F6A5-4323-9DD4-C2A69D36E838}" srcOrd="5" destOrd="0" presId="urn:microsoft.com/office/officeart/2005/8/layout/process1"/>
    <dgm:cxn modelId="{2C788449-5953-446F-B67F-04DC62B60E42}" type="presParOf" srcId="{801E1E22-F6A5-4323-9DD4-C2A69D36E838}" destId="{AE8403F7-B9CA-435A-B16F-9162ED7355D0}" srcOrd="0" destOrd="0" presId="urn:microsoft.com/office/officeart/2005/8/layout/process1"/>
    <dgm:cxn modelId="{C8B28CC3-244C-4567-A5C2-0A926864DD47}" type="presParOf" srcId="{2560291F-2BF3-4135-9D37-FA67B2136D23}" destId="{A9BB5528-3C8B-471C-AFE5-6BBABEE59A99}" srcOrd="6" destOrd="0" presId="urn:microsoft.com/office/officeart/2005/8/layout/process1"/>
    <dgm:cxn modelId="{C7069980-91A5-4379-BF0F-2A0FB753B79A}" type="presParOf" srcId="{2560291F-2BF3-4135-9D37-FA67B2136D23}" destId="{760FDF7C-315E-4776-A79F-0F13930FA5A4}" srcOrd="7" destOrd="0" presId="urn:microsoft.com/office/officeart/2005/8/layout/process1"/>
    <dgm:cxn modelId="{2AEF3A2B-81C6-4355-B266-3CC1C7B1A9D6}" type="presParOf" srcId="{760FDF7C-315E-4776-A79F-0F13930FA5A4}" destId="{97A784FF-D1A7-483A-A349-4B24C82B8F01}" srcOrd="0" destOrd="0" presId="urn:microsoft.com/office/officeart/2005/8/layout/process1"/>
    <dgm:cxn modelId="{4809BEE7-48C6-4500-A45C-30DCBC00B6CE}" type="presParOf" srcId="{2560291F-2BF3-4135-9D37-FA67B2136D23}" destId="{3A292899-D4CB-4480-B98D-1DC97DF151C9}" srcOrd="8" destOrd="0" presId="urn:microsoft.com/office/officeart/2005/8/layout/process1"/>
    <dgm:cxn modelId="{3221F238-6910-49C5-8043-9AFA32E51DD7}" type="presParOf" srcId="{2560291F-2BF3-4135-9D37-FA67B2136D23}" destId="{AA200D7D-BED0-460F-A349-78A142A5323C}" srcOrd="9" destOrd="0" presId="urn:microsoft.com/office/officeart/2005/8/layout/process1"/>
    <dgm:cxn modelId="{F2C2A7A7-6351-4564-BDE8-37CC4639E603}" type="presParOf" srcId="{AA200D7D-BED0-460F-A349-78A142A5323C}" destId="{AC8DF10C-18AF-43FB-B1A1-1AC7E4CED0FA}" srcOrd="0" destOrd="0" presId="urn:microsoft.com/office/officeart/2005/8/layout/process1"/>
    <dgm:cxn modelId="{769B2DBF-47DC-4426-8C5B-1CD6282D3B07}" type="presParOf" srcId="{2560291F-2BF3-4135-9D37-FA67B2136D23}" destId="{14ADAECA-3C71-4955-B41F-F9FF7C3FCD9A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tx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4E8768-037C-49DE-A1DB-DE887DA31B0B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Causal Inference with Experiments</a:t>
          </a:r>
        </a:p>
      </dsp:txBody>
      <dsp:txXfrm>
        <a:off x="31015" y="706563"/>
        <a:ext cx="1506815" cy="882133"/>
      </dsp:txXfrm>
    </dsp:sp>
    <dsp:sp modelId="{5FD5BCC1-9E24-402A-B9A4-83A57EEA6166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1031439"/>
        <a:ext cx="231757" cy="232382"/>
      </dsp:txXfrm>
    </dsp:sp>
    <dsp:sp modelId="{CFFCBEBA-4E47-45C5-93CE-DCAB879DDAEB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Linear Models</a:t>
          </a:r>
        </a:p>
      </dsp:txBody>
      <dsp:txXfrm>
        <a:off x="2217400" y="706563"/>
        <a:ext cx="1506815" cy="882133"/>
      </dsp:txXfrm>
    </dsp:sp>
    <dsp:sp modelId="{E6321012-EB24-4963-82D0-930510E4F6A2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1031439"/>
        <a:ext cx="231757" cy="232382"/>
      </dsp:txXfrm>
    </dsp:sp>
    <dsp:sp modelId="{215A2429-C01A-4AB5-B742-303D0E1532B6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High-Dim Linear Models</a:t>
          </a:r>
        </a:p>
      </dsp:txBody>
      <dsp:txXfrm>
        <a:off x="4403784" y="706563"/>
        <a:ext cx="1506815" cy="882133"/>
      </dsp:txXfrm>
    </dsp:sp>
    <dsp:sp modelId="{29D0EE36-F422-484A-85A6-285107F92C26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1031439"/>
        <a:ext cx="231757" cy="232382"/>
      </dsp:txXfrm>
    </dsp:sp>
    <dsp:sp modelId="{532AC6A3-9D32-422A-8B50-C8B5D1ED0FFD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and Predictive Effects with High-Dim Linear Models</a:t>
          </a:r>
        </a:p>
      </dsp:txBody>
      <dsp:txXfrm>
        <a:off x="6590168" y="706563"/>
        <a:ext cx="1506815" cy="882133"/>
      </dsp:txXfrm>
    </dsp:sp>
    <dsp:sp modelId="{5B2F4D73-29F1-4F2A-A88F-74479DE8360A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7227386" y="1753570"/>
        <a:ext cx="232382" cy="231757"/>
      </dsp:txXfrm>
    </dsp:sp>
    <dsp:sp modelId="{FA9C61A7-D71C-4E26-BB75-02F93EF1DA91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Potential Outcomes and Conditional </a:t>
          </a:r>
          <a:r>
            <a:rPr lang="en-US" sz="1300" kern="1200" dirty="0" err="1"/>
            <a:t>Ignorability</a:t>
          </a:r>
          <a:endParaRPr lang="en-US" sz="1300" kern="1200" dirty="0"/>
        </a:p>
      </dsp:txBody>
      <dsp:txXfrm>
        <a:off x="6590168" y="2268266"/>
        <a:ext cx="1506815" cy="882133"/>
      </dsp:txXfrm>
    </dsp:sp>
    <dsp:sp modelId="{D24DBE7C-E775-4D75-B363-11A5AAEABD64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6193538" y="2593142"/>
        <a:ext cx="231757" cy="232382"/>
      </dsp:txXfrm>
    </dsp:sp>
    <dsp:sp modelId="{ECAA4B5B-0698-4AFA-96E6-77AE1D26B1FE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Structural Equation Models and Conditional Exogeneity</a:t>
          </a:r>
        </a:p>
      </dsp:txBody>
      <dsp:txXfrm>
        <a:off x="4403784" y="2268266"/>
        <a:ext cx="1506815" cy="882133"/>
      </dsp:txXfrm>
    </dsp:sp>
    <dsp:sp modelId="{DFDBDAD3-1419-46EC-BCFA-9A850044C4CD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007153" y="2593142"/>
        <a:ext cx="231757" cy="232382"/>
      </dsp:txXfrm>
    </dsp:sp>
    <dsp:sp modelId="{05D3B237-1464-40E6-90D7-8935B2A1A65B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Directed Acyclic Graphs</a:t>
          </a:r>
        </a:p>
      </dsp:txBody>
      <dsp:txXfrm>
        <a:off x="2217400" y="2268266"/>
        <a:ext cx="1506815" cy="882133"/>
      </dsp:txXfrm>
    </dsp:sp>
    <dsp:sp modelId="{6E4F5563-286F-4CC2-B844-19D5160794B6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820769" y="2593142"/>
        <a:ext cx="231757" cy="232382"/>
      </dsp:txXfrm>
    </dsp:sp>
    <dsp:sp modelId="{D5F9F8B9-B98C-452D-AFAB-EAA03B0B6352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Prediction with Non-Linear Models</a:t>
          </a:r>
        </a:p>
      </dsp:txBody>
      <dsp:txXfrm>
        <a:off x="31015" y="2268266"/>
        <a:ext cx="1506815" cy="882133"/>
      </dsp:txXfrm>
    </dsp:sp>
    <dsp:sp modelId="{3E308776-9A91-45D1-825F-90292745A233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668232" y="3315273"/>
        <a:ext cx="232382" cy="231757"/>
      </dsp:txXfrm>
    </dsp:sp>
    <dsp:sp modelId="{ACC39D55-B6BE-4C5F-8FD6-A3E8D5E07B59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Inference on Causal Effects with Non-Linear Models</a:t>
          </a:r>
        </a:p>
      </dsp:txBody>
      <dsp:txXfrm>
        <a:off x="31015" y="3829969"/>
        <a:ext cx="1506815" cy="882133"/>
      </dsp:txXfrm>
    </dsp:sp>
    <dsp:sp modelId="{B6E4B580-6648-4508-913E-48247E654693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702704" y="4154845"/>
        <a:ext cx="231757" cy="232382"/>
      </dsp:txXfrm>
    </dsp:sp>
    <dsp:sp modelId="{FED7D4CF-8D6F-4C60-AD50-09394EDB1804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Un-observed Confounding and Instruments</a:t>
          </a:r>
        </a:p>
      </dsp:txBody>
      <dsp:txXfrm>
        <a:off x="2217400" y="3829969"/>
        <a:ext cx="1506815" cy="882133"/>
      </dsp:txXfrm>
    </dsp:sp>
    <dsp:sp modelId="{014CB7E0-7DED-4E65-85C7-B662D891086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889089" y="4154845"/>
        <a:ext cx="231757" cy="232382"/>
      </dsp:txXfrm>
    </dsp:sp>
    <dsp:sp modelId="{741E5167-9599-498D-9E8F-4F7AED7BE6C1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Identification of Causal Effects in Longitudinal Data</a:t>
          </a:r>
        </a:p>
      </dsp:txBody>
      <dsp:txXfrm>
        <a:off x="4403784" y="3829969"/>
        <a:ext cx="1506815" cy="882133"/>
      </dsp:txXfrm>
    </dsp:sp>
    <dsp:sp modelId="{AFD2A3DA-9219-481C-ADBF-4CD703894DB3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075473" y="4154845"/>
        <a:ext cx="231757" cy="232382"/>
      </dsp:txXfrm>
    </dsp:sp>
    <dsp:sp modelId="{9EAE9A4A-6072-48C2-B70E-9837032E9AC6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bg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Estimation of Heterogeneous Causal Effects</a:t>
          </a:r>
        </a:p>
      </dsp:txBody>
      <dsp:txXfrm>
        <a:off x="6590168" y="3829969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F773A9-1471-4111-97A7-6B9FD63CBD28}">
      <dsp:nvSpPr>
        <dsp:cNvPr id="0" name=""/>
        <dsp:cNvSpPr/>
      </dsp:nvSpPr>
      <dsp:spPr>
        <a:xfrm>
          <a:off x="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 Collection</a:t>
          </a:r>
        </a:p>
      </dsp:txBody>
      <dsp:txXfrm>
        <a:off x="23725" y="2328037"/>
        <a:ext cx="1186900" cy="762592"/>
      </dsp:txXfrm>
    </dsp:sp>
    <dsp:sp modelId="{799C908E-7728-490F-98A4-EA8DFE6F5AEA}">
      <dsp:nvSpPr>
        <dsp:cNvPr id="0" name=""/>
        <dsp:cNvSpPr/>
      </dsp:nvSpPr>
      <dsp:spPr>
        <a:xfrm>
          <a:off x="135778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357785" y="2617498"/>
        <a:ext cx="183177" cy="183670"/>
      </dsp:txXfrm>
    </dsp:sp>
    <dsp:sp modelId="{B442865C-6E12-4B99-B12E-2B98F4ABF26F}">
      <dsp:nvSpPr>
        <dsp:cNvPr id="0" name=""/>
        <dsp:cNvSpPr/>
      </dsp:nvSpPr>
      <dsp:spPr>
        <a:xfrm>
          <a:off x="1728090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Domain Assumption Elicitation</a:t>
          </a:r>
        </a:p>
      </dsp:txBody>
      <dsp:txXfrm>
        <a:off x="1751815" y="2328037"/>
        <a:ext cx="1186900" cy="762592"/>
      </dsp:txXfrm>
    </dsp:sp>
    <dsp:sp modelId="{A585E2D5-DDC0-4089-A298-ABF36AF7F087}">
      <dsp:nvSpPr>
        <dsp:cNvPr id="0" name=""/>
        <dsp:cNvSpPr/>
      </dsp:nvSpPr>
      <dsp:spPr>
        <a:xfrm>
          <a:off x="3085875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085875" y="2617498"/>
        <a:ext cx="183177" cy="183670"/>
      </dsp:txXfrm>
    </dsp:sp>
    <dsp:sp modelId="{E3522795-F8BD-4306-B33A-92C194C4F8CD}">
      <dsp:nvSpPr>
        <dsp:cNvPr id="0" name=""/>
        <dsp:cNvSpPr/>
      </dsp:nvSpPr>
      <dsp:spPr>
        <a:xfrm>
          <a:off x="345618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Identification</a:t>
          </a:r>
        </a:p>
      </dsp:txBody>
      <dsp:txXfrm>
        <a:off x="3479906" y="2328037"/>
        <a:ext cx="1186900" cy="762592"/>
      </dsp:txXfrm>
    </dsp:sp>
    <dsp:sp modelId="{801E1E22-F6A5-4323-9DD4-C2A69D36E838}">
      <dsp:nvSpPr>
        <dsp:cNvPr id="0" name=""/>
        <dsp:cNvSpPr/>
      </dsp:nvSpPr>
      <dsp:spPr>
        <a:xfrm>
          <a:off x="481396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13966" y="2617498"/>
        <a:ext cx="183177" cy="183670"/>
      </dsp:txXfrm>
    </dsp:sp>
    <dsp:sp modelId="{A9BB5528-3C8B-471C-AFE5-6BBABEE59A99}">
      <dsp:nvSpPr>
        <dsp:cNvPr id="0" name=""/>
        <dsp:cNvSpPr/>
      </dsp:nvSpPr>
      <dsp:spPr>
        <a:xfrm>
          <a:off x="5184271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Estimation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(training)</a:t>
          </a:r>
        </a:p>
      </dsp:txBody>
      <dsp:txXfrm>
        <a:off x="5207996" y="2328037"/>
        <a:ext cx="1186900" cy="762592"/>
      </dsp:txXfrm>
    </dsp:sp>
    <dsp:sp modelId="{760FDF7C-315E-4776-A79F-0F13930FA5A4}">
      <dsp:nvSpPr>
        <dsp:cNvPr id="0" name=""/>
        <dsp:cNvSpPr/>
      </dsp:nvSpPr>
      <dsp:spPr>
        <a:xfrm>
          <a:off x="6542056" y="2556274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542056" y="2617498"/>
        <a:ext cx="183177" cy="183670"/>
      </dsp:txXfrm>
    </dsp:sp>
    <dsp:sp modelId="{3A292899-D4CB-4480-B98D-1DC97DF151C9}">
      <dsp:nvSpPr>
        <dsp:cNvPr id="0" name=""/>
        <dsp:cNvSpPr/>
      </dsp:nvSpPr>
      <dsp:spPr>
        <a:xfrm>
          <a:off x="691236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Validation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(testing)</a:t>
          </a:r>
        </a:p>
      </dsp:txBody>
      <dsp:txXfrm>
        <a:off x="6936087" y="2328037"/>
        <a:ext cx="1186900" cy="762592"/>
      </dsp:txXfrm>
    </dsp:sp>
    <dsp:sp modelId="{AA200D7D-BED0-460F-A349-78A142A5323C}">
      <dsp:nvSpPr>
        <dsp:cNvPr id="0" name=""/>
        <dsp:cNvSpPr/>
      </dsp:nvSpPr>
      <dsp:spPr>
        <a:xfrm rot="5400000">
          <a:off x="9129881" y="3252011"/>
          <a:ext cx="261682" cy="3061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</dsp:txBody>
      <dsp:txXfrm>
        <a:off x="9169134" y="3273983"/>
        <a:ext cx="183177" cy="183670"/>
      </dsp:txXfrm>
    </dsp:sp>
    <dsp:sp modelId="{14ADAECA-3C71-4955-B41F-F9FF7C3FCD9A}">
      <dsp:nvSpPr>
        <dsp:cNvPr id="0" name=""/>
        <dsp:cNvSpPr/>
      </dsp:nvSpPr>
      <dsp:spPr>
        <a:xfrm>
          <a:off x="8640452" y="2304312"/>
          <a:ext cx="1234350" cy="8100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Inference (Confidence Intervals)</a:t>
          </a:r>
        </a:p>
      </dsp:txBody>
      <dsp:txXfrm>
        <a:off x="8664177" y="2328037"/>
        <a:ext cx="1186900" cy="7625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D377-BA95-43A1-87AB-1C158AE39CC0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F7A4B-5B22-4BBA-909F-2ED8A79EF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21E8-D1A8-4FA7-36F3-15AE1F201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5E944-F757-C71A-30FC-39B01DD46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E9476-D3A5-1843-8088-F2194FF7E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40CAF-218B-323B-E00E-0A906EE7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9C4BC-6B68-1C45-655E-5E928A8F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3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CD74A-940B-9325-AC0E-4E312AF6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B3D7F-F5FE-F556-1295-6CB334B34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BDCC-A15C-0CBF-067C-6389C7D2E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5BC5-1A4B-CA85-6C92-9D8EDD368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85CBC-004A-2E47-33C0-2CCAC725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02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E5B93-41AC-018E-0D3C-2E7A6A77E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3BF44-0940-0A4F-B0E7-A444D0AA6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5EE4-78CD-1E3E-3FEB-15FC2109D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900B1-0971-A498-4784-33B44AA4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A1D-139A-9E04-5249-08F1605E0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29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155EB-9647-5722-3E43-F0E79062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03119-2849-97A4-81E9-F58772AA9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4DF6D-4358-38E7-CA5F-0DFD11BE3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55A6-F484-D0F0-DD4F-6430B395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97D59-14CF-12DF-A24D-BA86711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6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56F-7582-F5E5-6760-0A48127A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A0176-1FFE-A4DC-BDDD-7AB0D783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21F2-D914-AA71-2A13-C6AD793C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91815-F32C-79C6-F80C-A5BBD2C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A1C5C-8202-C2B0-6F99-1BA0298A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5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04F-7807-AF97-88C5-8E6D2FA2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A9397-89DF-65C1-9E32-81C93174B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F490D-873A-0C48-46D6-D3C939037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FE2A9-3B82-EEB3-E11B-CF498EB6D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8C81-3240-EC54-F4DF-4DFC3627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E98B5-3F04-CF4D-2277-871D78E1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4C3F-45A7-DA67-F289-6F809EC3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ABB36-A006-B3F9-A145-70C6BCD21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71977-979A-99C0-CE46-6C1471937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7613D-1728-12D5-8D7F-D158B85E9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205F0-5FF5-2E8C-5914-D55636BFA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BE2D11-B1D6-FD98-FEE3-B50DF9CA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DE0587-0F4D-1056-2D6B-8D7000165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769514-D4D3-1A0C-718A-0565EDC00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27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F843-F750-3E88-99A3-567A7053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AF55A-A754-5EAB-2605-A5C089E6B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B8E6A-683E-93FE-D008-2BB23694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4B0FA-5B2A-D625-E59C-07418CA8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6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8395A-8E7B-E646-828F-4F9AE88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31A2E-0DF7-4404-65B2-F3C992E4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90C0A-C670-4146-9E75-78C1E3C7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93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9DE2-D029-A208-FC2A-F79160C8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694B-7DBD-0C78-383F-42CAA4C0C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358C2-1B9C-26CE-0DE4-294C23B55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A6462-808D-1E93-9819-52773353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74754-9004-74CF-72C6-30CF5B890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86DE7-1C51-233F-32DD-831DF754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0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B7F-AB62-3B55-3377-85101AB6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7D260-78A4-5423-46E5-AB99F2983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76F8-A8D8-016E-8A9C-46BCE3891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854A23-94C1-BEFD-3F67-71C80972B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5BF0-D34F-899D-1FB8-B37FD1C1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4FCC56-80A0-3F27-57FF-DF10380C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A959D4-A39C-C2A9-E35A-17CBC20B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D15EE-5F98-EAC8-3D57-93F05E541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DF279-581C-0FF7-E891-4C053EA0E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BA60F-DE6F-45D4-98F5-DAB0AE3C7AA8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869D4-ACD8-E120-D12F-BA4F2A2383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AD0BB-1444-8ED2-EC8E-0F95756A2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D9921-1366-4828-99D6-72E4CD9886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7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3" Type="http://schemas.openxmlformats.org/officeDocument/2006/relationships/image" Target="../media/image131.png"/><Relationship Id="rId7" Type="http://schemas.openxmlformats.org/officeDocument/2006/relationships/image" Target="../media/image16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1.png"/><Relationship Id="rId10" Type="http://schemas.openxmlformats.org/officeDocument/2006/relationships/image" Target="../media/image190.png"/><Relationship Id="rId4" Type="http://schemas.openxmlformats.org/officeDocument/2006/relationships/image" Target="../media/image159.png"/><Relationship Id="rId9" Type="http://schemas.openxmlformats.org/officeDocument/2006/relationships/image" Target="../media/image18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210.png"/><Relationship Id="rId7" Type="http://schemas.openxmlformats.org/officeDocument/2006/relationships/image" Target="../media/image160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4" Type="http://schemas.openxmlformats.org/officeDocument/2006/relationships/image" Target="../media/image170.png"/><Relationship Id="rId9" Type="http://schemas.openxmlformats.org/officeDocument/2006/relationships/image" Target="../media/image24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4.xml"/><Relationship Id="rId15" Type="http://schemas.openxmlformats.org/officeDocument/2006/relationships/image" Target="../media/image1.png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1.png"/><Relationship Id="rId14" Type="http://schemas.openxmlformats.org/officeDocument/2006/relationships/image" Target="../media/image18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361.png"/><Relationship Id="rId7" Type="http://schemas.openxmlformats.org/officeDocument/2006/relationships/image" Target="../media/image49.png"/><Relationship Id="rId2" Type="http://schemas.openxmlformats.org/officeDocument/2006/relationships/image" Target="../media/image3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11" Type="http://schemas.openxmlformats.org/officeDocument/2006/relationships/image" Target="../media/image53.png"/><Relationship Id="rId5" Type="http://schemas.openxmlformats.org/officeDocument/2006/relationships/image" Target="../media/image451.png"/><Relationship Id="rId10" Type="http://schemas.openxmlformats.org/officeDocument/2006/relationships/image" Target="../media/image52.png"/><Relationship Id="rId4" Type="http://schemas.openxmlformats.org/officeDocument/2006/relationships/image" Target="../media/image420.png"/><Relationship Id="rId9" Type="http://schemas.openxmlformats.org/officeDocument/2006/relationships/image" Target="../media/image5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F75B5-ED69-27C1-9FB0-854DF4386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MS&amp;E 228: Inference with Modern Non-Linear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45C2F9-CD64-87A9-69E9-D402FA9F04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Vasilis Syrgkanis</a:t>
            </a:r>
          </a:p>
          <a:p>
            <a:r>
              <a:rPr lang="en-US" dirty="0"/>
              <a:t>MS&amp;E, Stanford</a:t>
            </a:r>
          </a:p>
        </p:txBody>
      </p:sp>
    </p:spTree>
    <p:extLst>
      <p:ext uri="{BB962C8B-B14F-4D97-AF65-F5344CB8AC3E}">
        <p14:creationId xmlns:p14="http://schemas.microsoft.com/office/powerpoint/2010/main" val="1536910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take it to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53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Estimation Framework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04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Semi-Parametric Moment Restrictions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Observe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from data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satisfies vector of restrictions (aka </a:t>
                </a:r>
                <a:r>
                  <a:rPr lang="en-US"/>
                  <a:t>moment conditions)</a:t>
                </a:r>
                <a:endParaRPr lang="en-US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finite dimensional target parameter of interest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potentially infinite dimensional (an un-known function) we don’t care (nuisance)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un-known and needs to be estimated from data</a:t>
                </a:r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 l="-980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8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4872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we want to produce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2C6E74-682B-991D-A0CA-995C18354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800350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517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Consistency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0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Finite sample parametric rate: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6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sz="2800" dirty="0"/>
              </a:p>
              <a:p>
                <a:r>
                  <a:rPr lang="en-US" sz="2800" dirty="0"/>
                  <a:t>Asymptotic normality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Construction of confidence intervals:</a:t>
                </a:r>
              </a:p>
              <a:p>
                <a:pPr marL="36900" indent="0" algn="ctr">
                  <a:buNone/>
                </a:pPr>
                <a:r>
                  <a:rPr lang="en-US" sz="2800" dirty="0"/>
                  <a:t>with prob.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2800" dirty="0"/>
                  <a:t> 95%: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1.96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800" dirty="0"/>
                  <a:t>. </a:t>
                </a:r>
              </a:p>
              <a:p>
                <a:r>
                  <a:rPr lang="en-US" sz="2800" b="0" dirty="0"/>
                  <a:t>Calculation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-value for zero effect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2936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 we want from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EDEC56-6C91-9CCF-989B-E7C1D7A401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sz="2800" dirty="0"/>
              </a:p>
              <a:p>
                <a:r>
                  <a:rPr lang="en-US" sz="2800" dirty="0"/>
                  <a:t>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Consistency of bootstrap confidence intervals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930FA6-384E-B838-0FE9-683855F905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597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from data</a:t>
                </a:r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29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2008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13936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200" y="1690688"/>
            <a:ext cx="9293352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of average effect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8316B1-81D1-CB89-0BBC-06E13F764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978" y="4154118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127954" y="4367174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573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8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Estimation Algorithm (Draft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data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parts,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For each part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using data from all parts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Return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cross-fitted empirical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70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E2BF9DF-49A4-A966-AD4C-4E020349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640" y="4249217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Wrong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127285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direct non-orthogonal estimator with sample 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).split(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].reshape(-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np.hstack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].shape[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zeros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np.std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effects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310834" y="4469589"/>
            <a:ext cx="0" cy="2114093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76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 l="-2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5137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616" y="4388433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fit_intercept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.reshape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.coef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_[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581496" y="4596001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F60015F-958A-D922-E8FF-EEB860F10950}"/>
              </a:ext>
            </a:extLst>
          </p:cNvPr>
          <p:cNvSpPr txBox="1"/>
          <p:nvPr/>
        </p:nvSpPr>
        <p:spPr>
          <a:xfrm>
            <a:off x="838199" y="1518775"/>
            <a:ext cx="10515599" cy="2826306"/>
          </a:xfrm>
          <a:prstGeom prst="roundRect">
            <a:avLst/>
          </a:prstGeom>
          <a:solidFill>
            <a:srgbClr val="000000">
              <a:alpha val="80000"/>
            </a:srgbClr>
          </a:solidFill>
          <a:ln>
            <a:solidFill>
              <a:srgbClr val="000000">
                <a:alpha val="50196"/>
              </a:srgb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TO BE UNCOVERED!</a:t>
            </a:r>
          </a:p>
          <a:p>
            <a:pPr algn="ctr"/>
            <a:endParaRPr lang="en-US" sz="4000" b="0" dirty="0">
              <a:solidFill>
                <a:schemeClr val="bg1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066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When is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/>
                  <a:t>-asymptotically normal?</a:t>
                </a:r>
                <a:br>
                  <a:rPr lang="en-US" dirty="0"/>
                </a:br>
                <a:r>
                  <a:rPr lang="en-US" dirty="0"/>
                  <a:t>We need to change the moment we use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9F57D7-6576-7E27-534A-09D7C2595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9119" y="2994356"/>
                <a:ext cx="10353762" cy="12573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8548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21E4-D22F-A2FF-BD7D-32F518821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Debiasing Intuition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B9972-13B7-1BA7-502C-5FFA944088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1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moment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 is sensitive to variations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Any bias or error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propagates to bias or error in moment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dirty="0"/>
              </a:p>
              <a:p>
                <a:r>
                  <a:rPr lang="en-US" dirty="0"/>
                  <a:t>Can we add a correction that corrects the biases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682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? </a:t>
                </a:r>
              </a:p>
              <a:p>
                <a:r>
                  <a:rPr lang="en-US" sz="2400" dirty="0"/>
                  <a:t>Insensitivity: Take derivative with respect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any direction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If this holds then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 is very wrong but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correct: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96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4510B6E-6D01-53DC-6ABA-8232ED466152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CEB70C-AAEE-3028-D611-021779E731E1}"/>
              </a:ext>
            </a:extLst>
          </p:cNvPr>
          <p:cNvSpPr/>
          <p:nvPr/>
        </p:nvSpPr>
        <p:spPr>
          <a:xfrm>
            <a:off x="4106333" y="1236130"/>
            <a:ext cx="6244167" cy="121496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2FBD6-AE6A-9133-4F69-84D8C54CD121}"/>
              </a:ext>
            </a:extLst>
          </p:cNvPr>
          <p:cNvSpPr txBox="1"/>
          <p:nvPr/>
        </p:nvSpPr>
        <p:spPr>
          <a:xfrm>
            <a:off x="4969933" y="923977"/>
            <a:ext cx="4726550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Linear Predictive Models and Statistical Inference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3A5474-8A26-3674-2F68-6CB0817ECA97}"/>
              </a:ext>
            </a:extLst>
          </p:cNvPr>
          <p:cNvSpPr/>
          <p:nvPr/>
        </p:nvSpPr>
        <p:spPr>
          <a:xfrm>
            <a:off x="4106332" y="2832100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16602-CB05-3404-90FD-3B74FCE46A4E}"/>
              </a:ext>
            </a:extLst>
          </p:cNvPr>
          <p:cNvSpPr txBox="1"/>
          <p:nvPr/>
        </p:nvSpPr>
        <p:spPr>
          <a:xfrm>
            <a:off x="5008332" y="2558940"/>
            <a:ext cx="4109523" cy="408623"/>
          </a:xfrm>
          <a:prstGeom prst="round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Causal Identification in Observational Data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A85F8D1-C801-04ED-CE9D-B551CE31EE96}"/>
              </a:ext>
            </a:extLst>
          </p:cNvPr>
          <p:cNvSpPr/>
          <p:nvPr/>
        </p:nvSpPr>
        <p:spPr>
          <a:xfrm>
            <a:off x="1924346" y="2832099"/>
            <a:ext cx="1788285" cy="277706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A65510-B30B-B667-097E-AD9B5A3797E9}"/>
              </a:ext>
            </a:extLst>
          </p:cNvPr>
          <p:cNvSpPr txBox="1"/>
          <p:nvPr/>
        </p:nvSpPr>
        <p:spPr>
          <a:xfrm>
            <a:off x="42333" y="3515120"/>
            <a:ext cx="1989667" cy="13280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Non-Linear Predictive Models and Statistical Inference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2BA2E2-020E-3773-B6EE-2826901489CE}"/>
              </a:ext>
            </a:extLst>
          </p:cNvPr>
          <p:cNvSpPr/>
          <p:nvPr/>
        </p:nvSpPr>
        <p:spPr>
          <a:xfrm>
            <a:off x="4106332" y="4394198"/>
            <a:ext cx="6244167" cy="121496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F861B1-18ED-9DEC-88D6-1F7209F94171}"/>
              </a:ext>
            </a:extLst>
          </p:cNvPr>
          <p:cNvSpPr txBox="1"/>
          <p:nvPr/>
        </p:nvSpPr>
        <p:spPr>
          <a:xfrm>
            <a:off x="5932793" y="5579319"/>
            <a:ext cx="2260599" cy="408623"/>
          </a:xfrm>
          <a:prstGeom prst="round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53879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89E0-A267-5744-7A43-15D31C0B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Propensity Weighting (IPW)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Sketch: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fName>
                                    <m:e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func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A5C827-2B40-F609-D907-E98851045F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441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5EAD6-AF2F-04D1-1977-F8C32476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Moment is Insensitive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Take derivative with respect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in any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den>
                                  </m:f>
                                  <m:acc>
                                    <m:accPr>
                                      <m:chr m:val="̃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=&amp;0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79AEBD-DE86-D1A4-9712-96FA99A748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16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4EA8-9258-4AFB-BFE0-AC918F97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Normality of De-biased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</p:spPr>
            <p:txBody>
              <a:bodyPr>
                <a:normAutofit/>
              </a:bodyPr>
              <a:lstStyle/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2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moment satisfies mean-squared-continuity (MSC)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400" dirty="0"/>
                  <a:t> estimated on separate sample (or cross-fitting), are consistent and:</a:t>
                </a:r>
              </a:p>
              <a:p>
                <a:pPr marL="36900" indent="0">
                  <a:lnSpc>
                    <a:spcPct val="100000"/>
                  </a:lnSpc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  <a:spcAft>
                    <a:spcPts val="1800"/>
                  </a:spcAft>
                </a:pPr>
                <a:r>
                  <a:rPr lang="en-US" sz="2400" i="1" dirty="0"/>
                  <a:t>Assume</a:t>
                </a:r>
                <a:r>
                  <a:rPr lang="en-US" sz="2400" dirty="0"/>
                  <a:t> random variables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400" dirty="0"/>
                  <a:t> have bounded fourth moments</a:t>
                </a:r>
              </a:p>
              <a:p>
                <a:pPr marL="3690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𝑉𝑎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den>
                          </m:f>
                        </m:e>
                      </m:rad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36900" indent="0">
                  <a:lnSpc>
                    <a:spcPct val="10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3EB6D-3C3D-4D35-AEDA-44E8340072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1774693"/>
                <a:ext cx="10440006" cy="4826301"/>
              </a:xfrm>
              <a:blipFill>
                <a:blip r:embed="rId2"/>
                <a:stretch>
                  <a:fillRect l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22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Theory: Neyman Orthogonality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22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1FBF-895F-4333-9B16-242DE05ED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</p:spPr>
            <p:txBody>
              <a:bodyPr>
                <a:normAutofit/>
              </a:bodyPr>
              <a:lstStyle/>
              <a:p>
                <a:pPr marL="3690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Moment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800" dirty="0"/>
                  <a:t>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if for 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endParaRPr lang="en-US" dirty="0"/>
              </a:p>
              <a:p>
                <a:pPr marL="3690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14D27-5CD3-4063-9067-F6EF92D7B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353761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318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Sample-Splitting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On second half,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3165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*plug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98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>
                    <a:solidFill>
                      <a:srgbClr val="C00000"/>
                    </a:solidFill>
                  </a:rPr>
                  <a:t>Neyman</a:t>
                </a:r>
                <a:r>
                  <a:rPr lang="en-US" sz="2800" dirty="0">
                    <a:solidFill>
                      <a:srgbClr val="C00000"/>
                    </a:solidFill>
                  </a:rPr>
                  <a:t> orthogonal</a:t>
                </a:r>
                <a:r>
                  <a:rPr lang="en-US" sz="2800" dirty="0"/>
                  <a:t>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asymptotically normal</a:t>
                </a:r>
                <a:endParaRPr lang="en-US" sz="28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>
                    <a:solidFill>
                      <a:srgbClr val="7030A0"/>
                    </a:solidFill>
                  </a:rPr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14AF1AD-A5AC-7916-9DE0-4D2E7239D691}"/>
              </a:ext>
            </a:extLst>
          </p:cNvPr>
          <p:cNvSpPr/>
          <p:nvPr/>
        </p:nvSpPr>
        <p:spPr>
          <a:xfrm>
            <a:off x="2895600" y="3598333"/>
            <a:ext cx="1917699" cy="321734"/>
          </a:xfrm>
          <a:prstGeom prst="wedgeRoundRectCallout">
            <a:avLst>
              <a:gd name="adj1" fmla="val 8248"/>
              <a:gd name="adj2" fmla="val -10723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function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354C9710-E900-08D8-E4A1-FCD2A9C72127}"/>
              </a:ext>
            </a:extLst>
          </p:cNvPr>
          <p:cNvSpPr/>
          <p:nvPr/>
        </p:nvSpPr>
        <p:spPr>
          <a:xfrm>
            <a:off x="8919633" y="2302933"/>
            <a:ext cx="3141133" cy="846668"/>
          </a:xfrm>
          <a:prstGeom prst="wedgeRoundRectCallout">
            <a:avLst>
              <a:gd name="adj1" fmla="val -70139"/>
              <a:gd name="adj2" fmla="val 506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Jacobian of moments with respect to parameter; relates to identification strength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59F4354-862B-DF49-F7F8-8136503E0066}"/>
              </a:ext>
            </a:extLst>
          </p:cNvPr>
          <p:cNvSpPr/>
          <p:nvPr/>
        </p:nvSpPr>
        <p:spPr>
          <a:xfrm>
            <a:off x="8793961" y="4111625"/>
            <a:ext cx="2369339" cy="846668"/>
          </a:xfrm>
          <a:prstGeom prst="wedgeRoundRectCallout">
            <a:avLst>
              <a:gd name="adj1" fmla="val -83897"/>
              <a:gd name="adj2" fmla="val 10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Covariance of the influence function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E07C035-6B10-7B03-7DE2-6E036C735130}"/>
              </a:ext>
            </a:extLst>
          </p:cNvPr>
          <p:cNvSpPr/>
          <p:nvPr/>
        </p:nvSpPr>
        <p:spPr>
          <a:xfrm>
            <a:off x="10102062" y="6204478"/>
            <a:ext cx="187403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average of </a:t>
            </a:r>
            <a:r>
              <a:rPr lang="en-US" dirty="0" err="1">
                <a:solidFill>
                  <a:schemeClr val="tx1"/>
                </a:solidFill>
                <a:latin typeface="+mj-lt"/>
              </a:rPr>
              <a:t>jacobian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998AC6EC-64D7-F6E4-B2DC-2D4AC479586D}"/>
              </a:ext>
            </a:extLst>
          </p:cNvPr>
          <p:cNvSpPr/>
          <p:nvPr/>
        </p:nvSpPr>
        <p:spPr>
          <a:xfrm>
            <a:off x="6774662" y="6204477"/>
            <a:ext cx="2019299" cy="524933"/>
          </a:xfrm>
          <a:prstGeom prst="wedgeRoundRectCallout">
            <a:avLst>
              <a:gd name="adj1" fmla="val -66051"/>
              <a:gd name="adj2" fmla="val -10311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Approximate influence function</a:t>
            </a: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EB57F1B0-F418-3E1A-444A-D71FE3A0C2EF}"/>
              </a:ext>
            </a:extLst>
          </p:cNvPr>
          <p:cNvSpPr/>
          <p:nvPr/>
        </p:nvSpPr>
        <p:spPr>
          <a:xfrm>
            <a:off x="3810000" y="6204476"/>
            <a:ext cx="2355061" cy="524933"/>
          </a:xfrm>
          <a:prstGeom prst="wedgeRoundRectCallout">
            <a:avLst>
              <a:gd name="adj1" fmla="val -16334"/>
              <a:gd name="adj2" fmla="val -10795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Empirical variance of approximate influence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DA99A644-4A28-A4A5-4B8D-1633B582B3DE}"/>
              </a:ext>
            </a:extLst>
          </p:cNvPr>
          <p:cNvSpPr/>
          <p:nvPr/>
        </p:nvSpPr>
        <p:spPr>
          <a:xfrm>
            <a:off x="4890868" y="3598333"/>
            <a:ext cx="3903093" cy="846668"/>
          </a:xfrm>
          <a:prstGeom prst="wedgeRoundRectCallout">
            <a:avLst>
              <a:gd name="adj1" fmla="val -12075"/>
              <a:gd name="adj2" fmla="val -6937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influence is a linear transformation of the moment; transforming from “moment space” to “parameter space”</a:t>
            </a:r>
          </a:p>
        </p:txBody>
      </p:sp>
    </p:spTree>
    <p:extLst>
      <p:ext uri="{BB962C8B-B14F-4D97-AF65-F5344CB8AC3E}">
        <p14:creationId xmlns:p14="http://schemas.microsoft.com/office/powerpoint/2010/main" val="205603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732363" y="1097958"/>
            <a:ext cx="10515599" cy="563231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fsolve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empirical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respect to theta, evaluated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at the estimates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ghat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/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F5AF70EB-33B4-9307-C097-572721D5DD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829" y="1135314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/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Construct cross-fitted moment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7C84CD99-E7F6-A41A-72F8-35E81982E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722" y="2000187"/>
                <a:ext cx="3953871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/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Solve that moment = 0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wrt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84B8E86D-EAB6-9B72-2B1A-02AF06BC18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" y="2240641"/>
                <a:ext cx="1463890" cy="846668"/>
              </a:xfrm>
              <a:prstGeom prst="wedgeRoundRectCallout">
                <a:avLst>
                  <a:gd name="adj1" fmla="val 116931"/>
                  <a:gd name="adj2" fmla="val 89930"/>
                  <a:gd name="adj3" fmla="val 16667"/>
                </a:avLst>
              </a:prstGeom>
              <a:blipFill>
                <a:blip r:embed="rId4"/>
                <a:stretch>
                  <a:fillRect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/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Calculate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J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Speech Bubble: Rectangle with Corners Rounded 5">
                <a:extLst>
                  <a:ext uri="{FF2B5EF4-FFF2-40B4-BE49-F238E27FC236}">
                    <a16:creationId xmlns:a16="http://schemas.microsoft.com/office/drawing/2014/main" id="{2DC9FC65-3E10-73C4-9409-C5724C13A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2302" y="3587812"/>
                <a:ext cx="2424332" cy="846668"/>
              </a:xfrm>
              <a:prstGeom prst="wedgeRoundRectCallout">
                <a:avLst>
                  <a:gd name="adj1" fmla="val -146762"/>
                  <a:gd name="adj2" fmla="val 36207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/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8FED8DE3-2965-CF10-41B5-9E1B7BF67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559844"/>
                <a:ext cx="3085514" cy="970583"/>
              </a:xfrm>
              <a:prstGeom prst="wedgeRoundRectCallout">
                <a:avLst>
                  <a:gd name="adj1" fmla="val -134058"/>
                  <a:gd name="adj2" fmla="val 1150"/>
                  <a:gd name="adj3" fmla="val 16667"/>
                </a:avLst>
              </a:prstGeom>
              <a:blipFill>
                <a:blip r:embed="rId6"/>
                <a:stretch>
                  <a:fillRect t="-1282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B31C51E5-B5E1-902A-F1B3-58DF12CA2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32994"/>
                  <a:gd name="adj2" fmla="val -72287"/>
                  <a:gd name="adj3" fmla="val 16667"/>
                </a:avLst>
              </a:prstGeom>
              <a:blipFill>
                <a:blip r:embed="rId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69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(linear moments)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moments are linear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Estimate is closed 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𝜈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11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5DFA-171F-2782-EFF9-C62805C82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Last Lecture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024F5-24D3-4B92-FD14-E3896B08F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87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247970" cy="53553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General DML pseudocode for linear moments: m(Z; theta, g) = nu(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- alpha(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Z;g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general_dml_linear_moment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jacobian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out-of-fold predictions from the nuisance estimator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nuisance_estimator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these predictions to define the empirical moment equation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solve explicitly with respect to theta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solve for the empirical moment equation equals zero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np.linalg.pinv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avg_nu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construct approximate influence function for each sample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-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Z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invJhat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variance estimate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estimate and standard error for any projection ell of the parameters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thetahat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@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phihat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stderr_ell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/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out of fold and predict</a:t>
                </a:r>
              </a:p>
            </p:txBody>
          </p:sp>
        </mc:Choice>
        <mc:Fallback xmlns="">
          <p:sp>
            <p:nvSpPr>
              <p:cNvPr id="3" name="Speech Bubble: Rectangle with Corners Rounded 2">
                <a:extLst>
                  <a:ext uri="{FF2B5EF4-FFF2-40B4-BE49-F238E27FC236}">
                    <a16:creationId xmlns:a16="http://schemas.microsoft.com/office/drawing/2014/main" id="{C1F197C3-B9B0-E140-0C48-8356D08EFB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276" y="1375071"/>
                <a:ext cx="3550599" cy="846668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/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jacobian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acc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D330EC96-A5FD-9D6E-CA18-943BECC46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2677550"/>
                <a:ext cx="4129131" cy="441071"/>
              </a:xfrm>
              <a:prstGeom prst="wedgeRoundRectCallout">
                <a:avLst>
                  <a:gd name="adj1" fmla="val -70139"/>
                  <a:gd name="adj2" fmla="val 50607"/>
                  <a:gd name="adj3" fmla="val 16667"/>
                </a:avLst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/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Closed form solution: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Speech Bubble: Rectangle with Corners Rounded 4">
                <a:extLst>
                  <a:ext uri="{FF2B5EF4-FFF2-40B4-BE49-F238E27FC236}">
                    <a16:creationId xmlns:a16="http://schemas.microsoft.com/office/drawing/2014/main" id="{79A89A41-479F-B2AF-100E-A5614534F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04" y="3835563"/>
                <a:ext cx="4421944" cy="507824"/>
              </a:xfrm>
              <a:prstGeom prst="wedgeRoundRectCallout">
                <a:avLst>
                  <a:gd name="adj1" fmla="val -72493"/>
                  <a:gd name="adj2" fmla="val 12209"/>
                  <a:gd name="adj3" fmla="val 16667"/>
                </a:avLst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/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Approximate influence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Speech Bubble: Rectangle with Corners Rounded 6">
                <a:extLst>
                  <a:ext uri="{FF2B5EF4-FFF2-40B4-BE49-F238E27FC236}">
                    <a16:creationId xmlns:a16="http://schemas.microsoft.com/office/drawing/2014/main" id="{DA75A80A-54F8-9E9B-33A9-33A98272BF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4650247"/>
                <a:ext cx="3085514" cy="970583"/>
              </a:xfrm>
              <a:prstGeom prst="wedgeRoundRectCallout">
                <a:avLst>
                  <a:gd name="adj1" fmla="val -103055"/>
                  <a:gd name="adj2" fmla="val 1633"/>
                  <a:gd name="adj3" fmla="val 16667"/>
                </a:avLst>
              </a:prstGeom>
              <a:blipFill>
                <a:blip r:embed="rId5"/>
                <a:stretch>
                  <a:fillRect t="-1266" b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/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Empirical covariance of estimate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Speech Bubble: Rectangle with Corners Rounded 7">
                <a:extLst>
                  <a:ext uri="{FF2B5EF4-FFF2-40B4-BE49-F238E27FC236}">
                    <a16:creationId xmlns:a16="http://schemas.microsoft.com/office/drawing/2014/main" id="{E4D35BA3-7E20-EC32-F146-B2A4740AA6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05" y="5644873"/>
                <a:ext cx="3085514" cy="970583"/>
              </a:xfrm>
              <a:prstGeom prst="wedgeRoundRectCallout">
                <a:avLst>
                  <a:gd name="adj1" fmla="val -141049"/>
                  <a:gd name="adj2" fmla="val -78085"/>
                  <a:gd name="adj3" fmla="val 16667"/>
                </a:avLst>
              </a:prstGeom>
              <a:blipFill>
                <a:blip r:embed="rId6"/>
                <a:stretch>
                  <a:fillRect b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/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cross-fitted </a:t>
                </a:r>
                <a:r>
                  <a:rPr lang="en-US" dirty="0" err="1">
                    <a:solidFill>
                      <a:schemeClr val="tx1"/>
                    </a:solidFill>
                    <a:latin typeface="+mj-lt"/>
                  </a:rPr>
                  <a:t>offset</a:t>
                </a:r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8D90276F-ADEA-6D56-051D-4D6D74970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924" y="3192592"/>
                <a:ext cx="4129131" cy="396398"/>
              </a:xfrm>
              <a:prstGeom prst="wedgeRoundRectCallout">
                <a:avLst>
                  <a:gd name="adj1" fmla="val -76069"/>
                  <a:gd name="adj2" fmla="val 15118"/>
                  <a:gd name="adj3" fmla="val 16667"/>
                </a:avLst>
              </a:prstGeom>
              <a:blipFill>
                <a:blip r:embed="rId7"/>
                <a:stretch>
                  <a:fillRect t="-303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92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8" grpId="0" animBg="1"/>
      <p:bldP spid="9" grpId="0" animBg="1"/>
      <p:bldP spid="9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ATE under Conditional Exogeneity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observe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spcAft>
                    <a:spcPts val="1200"/>
                  </a:spcAft>
                </a:pPr>
                <a:r>
                  <a:rPr lang="en-US" dirty="0"/>
                  <a:t>Want to estimate average effect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which satisfies: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want to be able to use ML to learn regression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C4A900-2EB9-8DF4-CB2A-BCD72568D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9415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941D-9F0C-43DF-DCDE-2E1FD73F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Moment for 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Add a “debiasing” correction: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 Should be such that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following works: inverse propensity scoring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Doubly robust estimation algorithm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EE76C6-8F1A-1593-6209-526660E38E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0686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 (expanded)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1/4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</m:acc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/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 Light" panose="020F0302020204030204"/>
                    <a:ea typeface="+mn-ea"/>
                    <a:cs typeface="+mn-cs"/>
                  </a:rPr>
                  <a:t>Define RMSE: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</m:e>
                        </m:d>
                      </m:e>
                      <m:sub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𝐿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h</m:t>
                            </m:r>
                            <m:sSup>
                              <m:sSupPr>
                                <m:ctrlP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kumimoji="0" lang="en-US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9A447B-FCA0-E73B-33BD-C86ADDC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0834" y="682735"/>
                <a:ext cx="4588933" cy="539571"/>
              </a:xfrm>
              <a:prstGeom prst="rect">
                <a:avLst/>
              </a:prstGeom>
              <a:blipFill>
                <a:blip r:embed="rId3"/>
                <a:stretch>
                  <a:fillRect l="-22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00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with Doubly Robust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2800" dirty="0"/>
                  <a:t>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If RMSE of propensity and regression model goes down at 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1/4</m:t>
                        </m:r>
                      </m:sup>
                    </m:sSup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plus regularity conditions</a:t>
                </a:r>
                <a:endParaRPr lang="en-US" sz="2800" dirty="0"/>
              </a:p>
              <a:p>
                <a:r>
                  <a:rPr lang="en-US" sz="2800" dirty="0"/>
                  <a:t>Then the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:r>
                  <a:rPr lang="en-US" sz="2800" i="1" dirty="0"/>
                  <a:t>asymptotically linear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𝒎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 i="1" dirty="0">
                  <a:latin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Consequently, it is </a:t>
                </a:r>
                <a:r>
                  <a:rPr lang="en-US" sz="2800" i="1" dirty="0"/>
                  <a:t>asymptotically normal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i="1" dirty="0"/>
              </a:p>
              <a:p>
                <a:r>
                  <a:rPr lang="en-US" sz="2800" i="1" dirty="0"/>
                  <a:t>Confidence intervals</a:t>
                </a:r>
                <a:r>
                  <a:rPr lang="en-US" sz="2800" dirty="0"/>
                  <a:t> for any projection based on estimate of variance are asymptotically valid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acc>
                                    <m:accPr>
                                      <m:chr m:val="̂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num>
                                <m:den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368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5" y="81492"/>
            <a:ext cx="10515600" cy="1325563"/>
          </a:xfrm>
        </p:spPr>
        <p:txBody>
          <a:bodyPr/>
          <a:lstStyle/>
          <a:p>
            <a:r>
              <a:rPr lang="en-US" dirty="0"/>
              <a:t>Python Pseudocode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410629" y="1288457"/>
            <a:ext cx="11523138" cy="51398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KFold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n_splits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nfolds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shuffle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np.zeros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 will fit a model E[Y| D, X] by fitting a separate model for D==0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a separate model for D==1.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.split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(X, y):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zero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train a model on training data that received one and predict on all test data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modely.fit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 y[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][D[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train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]==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]).predict(X[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prediction for observed treatment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 +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D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propensity scores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modeld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X, D,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predict_proba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n_jobs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)[:,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np.clip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trimming,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trimming)</a:t>
            </a:r>
          </a:p>
          <a:p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doubly robust quantity for every sample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(y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(D/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D)/(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X.shape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y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D -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Dhat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drhat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211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Treatments under Partial Linearity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580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98C6-D1EF-72B0-3740-FF3CE538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Relevant in many applications: dose-response curve in healthcare, effect of price on demand, return-on-investment</a:t>
                </a:r>
              </a:p>
              <a:p>
                <a:r>
                  <a:rPr lang="en-US" sz="2400" dirty="0"/>
                  <a:t>Assume conditional exogeneity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Assume partially linear response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b="0" dirty="0"/>
                  <a:t>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constant marginal effect of treatment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FFA7-692D-3207-3223-07BC986F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By definition of CEF we have the decomposition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for any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)∣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Direct non-orthogonal method,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400" dirty="0"/>
                  <a:t> and solve: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44C849-BD46-B5EB-D8DC-F6EEFF221D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51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AF8E5-C913-D80F-F41F-BCBF242E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Generalization of FWL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Let’s define a slight variant of </a:t>
                </a:r>
                <a:r>
                  <a:rPr lang="en-US" dirty="0" err="1"/>
                  <a:t>residualization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Generalization of FWL theorem to partially linear models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acc>
                        <m:accPr>
                          <m:chr m:val="̃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acc>
                            <m:accPr>
                              <m:chr m:val="̃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Let’s consider the residual outcome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acc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=&amp;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187E-B8E4-5400-FF49-EC4982536B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56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/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So I need to estimate this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bigger predictive model, predicting the outcome from the treatment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 and the controls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𝑺</m:t>
                    </m:r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, </a:t>
                </a:r>
                <a:r>
                  <a:rPr lang="en-US" sz="2000" b="1" dirty="0">
                    <a:solidFill>
                      <a:srgbClr val="C00000"/>
                    </a:solidFill>
                    <a:latin typeface="Calibri Light" panose="020F0302020204030204"/>
                  </a:rPr>
                  <a:t>in some manner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. Then average the predictive values over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fixing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400" dirty="0"/>
                  <a:t>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5CA99A-F408-C1C1-11BB-2C0E79490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640" y="4351445"/>
                <a:ext cx="5510039" cy="1464231"/>
              </a:xfrm>
              <a:prstGeom prst="wedgeRoundRectCallout">
                <a:avLst>
                  <a:gd name="adj1" fmla="val 29382"/>
                  <a:gd name="adj2" fmla="val -65703"/>
                  <a:gd name="adj3" fmla="val 16667"/>
                </a:avLst>
              </a:prstGeom>
              <a:blipFill>
                <a:blip r:embed="rId15"/>
                <a:stretch>
                  <a:fillRect b="-142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0924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</p:spPr>
            <p:txBody>
              <a:bodyPr>
                <a:norm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pPr lvl="1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1"/>
                <a:ext cx="7650877" cy="2475230"/>
              </a:xfrm>
              <a:blipFill>
                <a:blip r:embed="rId2"/>
                <a:stretch>
                  <a:fillRect l="-717" t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rgbClr val="D3BA68"/>
              </a:soli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/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CE6115-2C2A-42FF-B3B2-EC593F7A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627" y="4414589"/>
                <a:ext cx="390428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  <a:endCxn id="13" idx="3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  <a:stCxn id="13" idx="5"/>
            <a:endCxn id="7" idx="1"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726" y="4879112"/>
                <a:ext cx="2776386" cy="369332"/>
              </a:xfrm>
              <a:prstGeom prst="rect">
                <a:avLst/>
              </a:prstGeom>
              <a:blipFill>
                <a:blip r:embed="rId9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02902A1-94E9-482D-A848-716AFAAF1B9D}"/>
              </a:ext>
            </a:extLst>
          </p:cNvPr>
          <p:cNvSpPr/>
          <p:nvPr/>
        </p:nvSpPr>
        <p:spPr>
          <a:xfrm>
            <a:off x="8184748" y="4043680"/>
            <a:ext cx="3336692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0ED4B8E-0B5E-406C-96FD-3CB1A95BC0BF}"/>
              </a:ext>
            </a:extLst>
          </p:cNvPr>
          <p:cNvSpPr/>
          <p:nvPr/>
        </p:nvSpPr>
        <p:spPr>
          <a:xfrm rot="18946981">
            <a:off x="7909828" y="3351996"/>
            <a:ext cx="3006951" cy="835432"/>
          </a:xfrm>
          <a:prstGeom prst="roundRect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/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68B88F7-1A89-42E6-BA87-B1DD7ACFF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2171" y="4236467"/>
                <a:ext cx="31540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/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E163B60-9376-4278-9634-8D790F457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7447" y="3042888"/>
                <a:ext cx="31540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7079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5FFB-E33F-41E7-9FDB-9C3ED310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Method: Double ML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</p:spPr>
            <p:txBody>
              <a:bodyPr>
                <a:noAutofit/>
              </a:bodyPr>
              <a:lstStyle/>
              <a:p>
                <a:r>
                  <a:rPr lang="en-US" sz="2000" b="1" dirty="0">
                    <a:solidFill>
                      <a:srgbClr val="FFC000"/>
                    </a:solidFill>
                  </a:rPr>
                  <a:t>Double ML.</a:t>
                </a:r>
                <a:r>
                  <a:rPr lang="en-US" sz="2000" dirty="0"/>
                  <a:t> Split samples in half</a:t>
                </a:r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Regress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800" dirty="0"/>
                  <a:t> with ML on first half, to get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Construct residuals on other half,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Run OLS on residuals: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∼</m:t>
                    </m:r>
                    <m:acc>
                      <m:accPr>
                        <m:chr m:val="̃"/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1800" dirty="0"/>
              </a:p>
              <a:p>
                <a:pPr lvl="1"/>
                <a:endParaRPr lang="en-US" sz="1800" dirty="0"/>
              </a:p>
              <a:p>
                <a:r>
                  <a:rPr lang="en-US" sz="2000" dirty="0"/>
                  <a:t>OLS equivalent to solving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̃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Orthogonal Moment condition: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D4301-216F-494B-ADCE-9F1D05ABFE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7746282" cy="4310803"/>
              </a:xfrm>
              <a:blipFill>
                <a:blip r:embed="rId2"/>
                <a:stretch>
                  <a:fillRect l="-708" t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/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2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𝑿</m:t>
                      </m:r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02E1367-03E9-4CCE-9FB5-5EB6FF017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93" y="4072236"/>
                <a:ext cx="740301" cy="72857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/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Chord 6">
                <a:extLst>
                  <a:ext uri="{FF2B5EF4-FFF2-40B4-BE49-F238E27FC236}">
                    <a16:creationId xmlns:a16="http://schemas.microsoft.com/office/drawing/2014/main" id="{A8AFD1F3-E346-4120-97E3-40014FED9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859" y="4119347"/>
                <a:ext cx="740301" cy="728573"/>
              </a:xfrm>
              <a:prstGeom prst="chord">
                <a:avLst>
                  <a:gd name="adj1" fmla="val 12915571"/>
                  <a:gd name="adj2" fmla="val 841132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920BC4-0707-44FA-834D-8960170A8EB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9082694" y="4436523"/>
            <a:ext cx="1572297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/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2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kumimoji="0" lang="en-US" sz="1802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hord 12">
                <a:extLst>
                  <a:ext uri="{FF2B5EF4-FFF2-40B4-BE49-F238E27FC236}">
                    <a16:creationId xmlns:a16="http://schemas.microsoft.com/office/drawing/2014/main" id="{7DAE61A1-8DEB-431E-832A-F8622A0832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356" y="2878430"/>
                <a:ext cx="740301" cy="728573"/>
              </a:xfrm>
              <a:prstGeom prst="chord">
                <a:avLst>
                  <a:gd name="adj1" fmla="val 11682918"/>
                  <a:gd name="adj2" fmla="val 465373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C18802-AE6B-47E8-9378-BD1A9CE141A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974279" y="3500306"/>
            <a:ext cx="721492" cy="678627"/>
          </a:xfrm>
          <a:prstGeom prst="straightConnector1">
            <a:avLst/>
          </a:prstGeom>
          <a:ln w="127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1ECDB01-8B9D-42C3-AB85-7264617F899C}"/>
              </a:ext>
            </a:extLst>
          </p:cNvPr>
          <p:cNvCxnSpPr>
            <a:cxnSpLocks/>
          </p:cNvCxnSpPr>
          <p:nvPr/>
        </p:nvCxnSpPr>
        <p:spPr>
          <a:xfrm>
            <a:off x="10219242" y="3500306"/>
            <a:ext cx="531032" cy="72573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/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𝜃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CD7AE59-2FA0-46DD-BFBB-FE00168FB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8746" y="3519921"/>
                <a:ext cx="38055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/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i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FA4E88-D6B4-44DF-A52A-92682E1F9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322" y="2505219"/>
                <a:ext cx="2613967" cy="376193"/>
              </a:xfrm>
              <a:prstGeom prst="rect">
                <a:avLst/>
              </a:prstGeom>
              <a:blipFill>
                <a:blip r:embed="rId8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/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acc>
                      <m:r>
                        <a:rPr lang="en-US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noise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A9B8C1-4234-49FE-8546-B3AECDA4C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0667" y="4879112"/>
                <a:ext cx="2305445" cy="376193"/>
              </a:xfrm>
              <a:prstGeom prst="rect">
                <a:avLst/>
              </a:prstGeom>
              <a:blipFill>
                <a:blip r:embed="rId9"/>
                <a:stretch>
                  <a:fillRect t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889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Variants of </a:t>
            </a:r>
            <a:br>
              <a:rPr lang="en-US" dirty="0"/>
            </a:br>
            <a:r>
              <a:rPr lang="en-US" dirty="0"/>
              <a:t>Sample-Splitting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Cross-fitting and semi-cross-fitting</a:t>
            </a:r>
          </a:p>
        </p:txBody>
      </p:sp>
    </p:spTree>
    <p:extLst>
      <p:ext uri="{BB962C8B-B14F-4D97-AF65-F5344CB8AC3E}">
        <p14:creationId xmlns:p14="http://schemas.microsoft.com/office/powerpoint/2010/main" val="21912951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F9E2-2557-9ED9-BC4B-248F7B9ED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Sample splitting is statistically lossy</a:t>
                </a:r>
              </a:p>
              <a:p>
                <a:endParaRPr lang="en-US" dirty="0"/>
              </a:p>
              <a:p>
                <a:r>
                  <a:rPr lang="en-US" dirty="0"/>
                  <a:t>Only half of the data are used for the final parameter estimation</a:t>
                </a:r>
              </a:p>
              <a:p>
                <a:r>
                  <a:rPr lang="en-US" dirty="0"/>
                  <a:t>Can we utilize all the data?</a:t>
                </a:r>
              </a:p>
              <a:p>
                <a:endParaRPr lang="en-US" dirty="0"/>
              </a:p>
              <a:p>
                <a:r>
                  <a:rPr lang="en-US" i="1" dirty="0"/>
                  <a:t>Cross-fitting:</a:t>
                </a:r>
                <a:r>
                  <a:rPr lang="en-US" dirty="0"/>
                  <a:t> analogous to cross-validation</a:t>
                </a:r>
              </a:p>
              <a:p>
                <a:r>
                  <a:rPr lang="en-US" dirty="0"/>
                  <a:t>Use the second half to train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and predict on first half</a:t>
                </a:r>
              </a:p>
              <a:p>
                <a:r>
                  <a:rPr lang="en-US" dirty="0"/>
                  <a:t>Then calculate parameter using all the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E95554-C38B-2081-E6FF-1CD453E0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49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800" dirty="0"/>
                  <a:t>Split the data in half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In practice do this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≈3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5</m:t>
                    </m:r>
                  </m:oMath>
                </a14:m>
                <a:r>
                  <a:rPr lang="en-US" sz="2800" dirty="0"/>
                  <a:t> folds: for each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train on all other folds and predict on fold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3777" b="-2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6546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3F727E69-0185-135C-B1EA-94A1225E4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38AC52-62DC-946B-C60E-4CA915B65EA3}"/>
              </a:ext>
            </a:extLst>
          </p:cNvPr>
          <p:cNvCxnSpPr/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3156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Algorithm (Draft 3) Gone Right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econml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LinearDML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RandomForestRegressor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min_samples_leaf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(y, D,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=X).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effect_inference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F2A99A-358B-3ECD-7E07-541648D6F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138" y="4249222"/>
            <a:ext cx="35718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A48AE-D88E-A5B2-6E62-C5CB85BAAD82}"/>
              </a:ext>
            </a:extLst>
          </p:cNvPr>
          <p:cNvCxnSpPr>
            <a:cxnSpLocks/>
          </p:cNvCxnSpPr>
          <p:nvPr/>
        </p:nvCxnSpPr>
        <p:spPr>
          <a:xfrm flipV="1">
            <a:off x="5640018" y="4456790"/>
            <a:ext cx="0" cy="2114093"/>
          </a:xfrm>
          <a:prstGeom prst="line">
            <a:avLst/>
          </a:prstGeom>
          <a:ln w="28575"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6651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</p:txBody>
      </p:sp>
    </p:spTree>
    <p:extLst>
      <p:ext uri="{BB962C8B-B14F-4D97-AF65-F5344CB8AC3E}">
        <p14:creationId xmlns:p14="http://schemas.microsoft.com/office/powerpoint/2010/main" val="710838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ML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25853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StackingRegressor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[rf,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nnet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gbf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, lasso]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318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r>
              <a:rPr lang="en-US" dirty="0"/>
              <a:t>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flaml</a:t>
            </a:r>
            <a:r>
              <a:rPr lang="en-US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import </a:t>
            </a:r>
            <a:r>
              <a:rPr lang="en-US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AutoML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sample-splitting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AutoML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26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228E-8DD3-48A0-B586-E5AAF17DC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Causal Inference Pipeline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945626-3AFC-4798-A9BE-2CCC7A58D300}"/>
              </a:ext>
            </a:extLst>
          </p:cNvPr>
          <p:cNvGraphicFramePr/>
          <p:nvPr/>
        </p:nvGraphicFramePr>
        <p:xfrm>
          <a:off x="1614815" y="989806"/>
          <a:ext cx="987480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8E07525-847A-3B9E-7E71-EB786FD5DF2E}"/>
              </a:ext>
            </a:extLst>
          </p:cNvPr>
          <p:cNvSpPr txBox="1"/>
          <p:nvPr/>
        </p:nvSpPr>
        <p:spPr>
          <a:xfrm>
            <a:off x="14813" y="1934922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Theory</a:t>
            </a:r>
            <a:endParaRPr lang="en-US" sz="16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A0DD0-02EC-B6BB-E872-9C33E9AE95A0}"/>
              </a:ext>
            </a:extLst>
          </p:cNvPr>
          <p:cNvSpPr txBox="1"/>
          <p:nvPr/>
        </p:nvSpPr>
        <p:spPr>
          <a:xfrm>
            <a:off x="14813" y="5347363"/>
            <a:ext cx="13229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+mj-lt"/>
              </a:rPr>
              <a:t>Practice</a:t>
            </a:r>
            <a:endParaRPr lang="en-US" sz="16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DD8588-CEAD-1B3D-70CB-DBB4EFA970D4}"/>
              </a:ext>
            </a:extLst>
          </p:cNvPr>
          <p:cNvSpPr txBox="1"/>
          <p:nvPr/>
        </p:nvSpPr>
        <p:spPr>
          <a:xfrm>
            <a:off x="2233723" y="1949609"/>
            <a:ext cx="2087034" cy="7315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6840E3-D55F-2AAE-AFA6-62DF8422871D}"/>
              </a:ext>
            </a:extLst>
          </p:cNvPr>
          <p:cNvSpPr txBox="1"/>
          <p:nvPr/>
        </p:nvSpPr>
        <p:spPr>
          <a:xfrm>
            <a:off x="1409840" y="1715558"/>
            <a:ext cx="1480941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DAGs/ASEMs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F939CE3-4DC5-CD8F-7581-62157C5C5375}"/>
              </a:ext>
            </a:extLst>
          </p:cNvPr>
          <p:cNvGrpSpPr/>
          <p:nvPr/>
        </p:nvGrpSpPr>
        <p:grpSpPr>
          <a:xfrm>
            <a:off x="2773923" y="2011930"/>
            <a:ext cx="959671" cy="606877"/>
            <a:chOff x="8312539" y="881054"/>
            <a:chExt cx="3039767" cy="19694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/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𝒁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10041C9-0886-D2B6-B4EF-9196756E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2539" y="2074860"/>
                  <a:ext cx="740301" cy="72857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/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05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𝒀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E020F95-1B71-CBA4-EF6B-89B23ED6F3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2005" y="2121971"/>
                  <a:ext cx="740301" cy="72857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3007C31-5D9B-7424-1598-E54D97818CBF}"/>
                </a:ext>
              </a:extLst>
            </p:cNvPr>
            <p:cNvCxnSpPr>
              <a:cxnSpLocks/>
              <a:stCxn id="28" idx="6"/>
            </p:cNvCxnSpPr>
            <p:nvPr/>
          </p:nvCxnSpPr>
          <p:spPr>
            <a:xfrm>
              <a:off x="9052840" y="2439147"/>
              <a:ext cx="157229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/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11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𝑫</m:t>
                        </m:r>
                      </m:oMath>
                    </m:oMathPara>
                  </a14:m>
                  <a:endPara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FA4B0E0-01C9-5EB1-5696-BD9706FD79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7502" y="881054"/>
                  <a:ext cx="740301" cy="728573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9C9225B-A47C-E4BF-9BF2-B5F3B50F29E8}"/>
                </a:ext>
              </a:extLst>
            </p:cNvPr>
            <p:cNvCxnSpPr>
              <a:cxnSpLocks/>
              <a:stCxn id="31" idx="5"/>
              <a:endCxn id="29" idx="1"/>
            </p:cNvCxnSpPr>
            <p:nvPr/>
          </p:nvCxnSpPr>
          <p:spPr>
            <a:xfrm>
              <a:off x="10189388" y="1502930"/>
              <a:ext cx="531032" cy="7257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3733B5-754B-4137-130B-FEBA5E69CCB1}"/>
                </a:ext>
              </a:extLst>
            </p:cNvPr>
            <p:cNvCxnSpPr>
              <a:stCxn id="28" idx="7"/>
              <a:endCxn id="31" idx="3"/>
            </p:cNvCxnSpPr>
            <p:nvPr/>
          </p:nvCxnSpPr>
          <p:spPr>
            <a:xfrm flipV="1">
              <a:off x="8944425" y="1502930"/>
              <a:ext cx="721492" cy="6786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248AB20-D040-D5F9-1654-CF3C0CCACB85}"/>
              </a:ext>
            </a:extLst>
          </p:cNvPr>
          <p:cNvGrpSpPr/>
          <p:nvPr/>
        </p:nvGrpSpPr>
        <p:grpSpPr>
          <a:xfrm>
            <a:off x="4369751" y="2171564"/>
            <a:ext cx="260826" cy="305117"/>
            <a:chOff x="3079750" y="2556774"/>
            <a:chExt cx="260826" cy="305117"/>
          </a:xfrm>
        </p:grpSpPr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48D9BDE4-4620-AE96-A077-D49662799F7E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43F41D39-BDF2-74D7-538D-30DFDE526B2C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/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950B7C-A85E-D553-B31D-DFA330A51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457" y="1838109"/>
                <a:ext cx="1704614" cy="95451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/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kumimoji="0" lang="en-US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776B3F4-735F-F480-822F-D6F62E0A3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257278" y="2138832"/>
                <a:ext cx="485773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/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latin typeface="+mj-lt"/>
                  </a:rPr>
                  <a:t>Construct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sz="1600" b="0" dirty="0">
                    <a:latin typeface="+mj-lt"/>
                  </a:rPr>
                  <a:t> of predictive model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sepChr m:val="∣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1600" b="0" dirty="0">
                  <a:latin typeface="+mj-lt"/>
                </a:endParaRPr>
              </a:p>
              <a:p>
                <a:r>
                  <a:rPr lang="en-US" sz="1600" dirty="0">
                    <a:latin typeface="+mj-lt"/>
                  </a:rPr>
                  <a:t>Estimate mean counterfactual</a:t>
                </a:r>
                <a:endParaRPr lang="en-US" sz="1600" b="0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  <m:d>
                            <m:dPr>
                              <m:ctrlP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5C7E8E-7452-CD1D-8F8D-C02262A43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882" y="1583251"/>
                <a:ext cx="3044931" cy="1464231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03EBCC7-F01F-D7B7-DE73-D9FE49F88FED}"/>
              </a:ext>
            </a:extLst>
          </p:cNvPr>
          <p:cNvGrpSpPr/>
          <p:nvPr/>
        </p:nvGrpSpPr>
        <p:grpSpPr>
          <a:xfrm>
            <a:off x="6391951" y="2201439"/>
            <a:ext cx="260826" cy="305117"/>
            <a:chOff x="3079750" y="2556774"/>
            <a:chExt cx="260826" cy="305117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CCCABAA8-1E99-087E-D548-E324D6B07262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Arrow: Right 4">
              <a:extLst>
                <a:ext uri="{FF2B5EF4-FFF2-40B4-BE49-F238E27FC236}">
                  <a16:creationId xmlns:a16="http://schemas.microsoft.com/office/drawing/2014/main" id="{D57FCB3C-CE99-0EFB-5C2B-9BF9BC2897D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D584A3-45CC-57D1-F6CB-3D508ABCDB7C}"/>
              </a:ext>
            </a:extLst>
          </p:cNvPr>
          <p:cNvGrpSpPr/>
          <p:nvPr/>
        </p:nvGrpSpPr>
        <p:grpSpPr>
          <a:xfrm>
            <a:off x="9881055" y="2201439"/>
            <a:ext cx="260826" cy="305117"/>
            <a:chOff x="3079750" y="2556774"/>
            <a:chExt cx="260826" cy="305117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69E6F2F-73FF-DC33-1B4A-DBD2048BAA47}"/>
                </a:ext>
              </a:extLst>
            </p:cNvPr>
            <p:cNvSpPr/>
            <p:nvPr/>
          </p:nvSpPr>
          <p:spPr>
            <a:xfrm>
              <a:off x="3079750" y="2556774"/>
              <a:ext cx="260826" cy="305117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Arrow: Right 4">
              <a:extLst>
                <a:ext uri="{FF2B5EF4-FFF2-40B4-BE49-F238E27FC236}">
                  <a16:creationId xmlns:a16="http://schemas.microsoft.com/office/drawing/2014/main" id="{308B8628-E456-D200-2DFD-B1B4519F61FD}"/>
                </a:ext>
              </a:extLst>
            </p:cNvPr>
            <p:cNvSpPr txBox="1"/>
            <p:nvPr/>
          </p:nvSpPr>
          <p:spPr>
            <a:xfrm>
              <a:off x="3079750" y="2617797"/>
              <a:ext cx="182578" cy="1830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/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27A0E5-0BDD-B987-ABC0-15398E4FF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689" y="2171564"/>
                <a:ext cx="1437171" cy="374571"/>
              </a:xfrm>
              <a:prstGeom prst="roundRect">
                <a:avLst/>
              </a:prstGeom>
              <a:blipFill>
                <a:blip r:embed="rId13"/>
                <a:stretch>
                  <a:fillRect r="-1260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5E3EA2B-6856-BE9F-0AEC-C6FED296DD60}"/>
              </a:ext>
            </a:extLst>
          </p:cNvPr>
          <p:cNvGrpSpPr/>
          <p:nvPr/>
        </p:nvGrpSpPr>
        <p:grpSpPr>
          <a:xfrm>
            <a:off x="10255268" y="4720119"/>
            <a:ext cx="1234350" cy="810042"/>
            <a:chOff x="8640452" y="2304312"/>
            <a:chExt cx="1234350" cy="81004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8FBDF2F-7633-1DBF-1E18-A1FC12BEBC55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3AD9CB5B-12D7-C4DB-B9A9-4ABCDC867CD3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Sensitivity Analysis</a:t>
              </a:r>
            </a:p>
          </p:txBody>
        </p:sp>
      </p:grpSp>
      <p:sp>
        <p:nvSpPr>
          <p:cNvPr id="34" name="Arrow: Bent 33">
            <a:extLst>
              <a:ext uri="{FF2B5EF4-FFF2-40B4-BE49-F238E27FC236}">
                <a16:creationId xmlns:a16="http://schemas.microsoft.com/office/drawing/2014/main" id="{78761C90-1384-550D-C2BC-DBB68AD9A024}"/>
              </a:ext>
            </a:extLst>
          </p:cNvPr>
          <p:cNvSpPr/>
          <p:nvPr/>
        </p:nvSpPr>
        <p:spPr>
          <a:xfrm flipH="1" flipV="1">
            <a:off x="7527092" y="5655285"/>
            <a:ext cx="3454351" cy="810043"/>
          </a:xfrm>
          <a:prstGeom prst="bentArrow">
            <a:avLst>
              <a:gd name="adj1" fmla="val 25000"/>
              <a:gd name="adj2" fmla="val 20462"/>
              <a:gd name="adj3" fmla="val 25000"/>
              <a:gd name="adj4" fmla="val 43750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3505A71-5B49-D5D2-C796-BE80CF552180}"/>
              </a:ext>
            </a:extLst>
          </p:cNvPr>
          <p:cNvGrpSpPr/>
          <p:nvPr/>
        </p:nvGrpSpPr>
        <p:grpSpPr>
          <a:xfrm>
            <a:off x="3990561" y="5894156"/>
            <a:ext cx="1234350" cy="810042"/>
            <a:chOff x="8640452" y="2304312"/>
            <a:chExt cx="1234350" cy="81004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861CD087-8B32-7AE0-6CC3-EC28ACDCBCFC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: Rounded Corners 4">
              <a:extLst>
                <a:ext uri="{FF2B5EF4-FFF2-40B4-BE49-F238E27FC236}">
                  <a16:creationId xmlns:a16="http://schemas.microsoft.com/office/drawing/2014/main" id="{A33A71A2-C6A5-4FC8-3162-39FE0CE1D3A5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Adaptive Experiments</a:t>
              </a:r>
            </a:p>
          </p:txBody>
        </p:sp>
      </p:grpSp>
      <p:sp>
        <p:nvSpPr>
          <p:cNvPr id="38" name="Arrow: Bent 37">
            <a:extLst>
              <a:ext uri="{FF2B5EF4-FFF2-40B4-BE49-F238E27FC236}">
                <a16:creationId xmlns:a16="http://schemas.microsoft.com/office/drawing/2014/main" id="{E90D4701-1659-CEA2-E3A7-174C817C8C7E}"/>
              </a:ext>
            </a:extLst>
          </p:cNvPr>
          <p:cNvSpPr/>
          <p:nvPr/>
        </p:nvSpPr>
        <p:spPr>
          <a:xfrm rot="5400000" flipH="1" flipV="1">
            <a:off x="1865428" y="4385364"/>
            <a:ext cx="2215971" cy="1798986"/>
          </a:xfrm>
          <a:prstGeom prst="bentArrow">
            <a:avLst>
              <a:gd name="adj1" fmla="val 11781"/>
              <a:gd name="adj2" fmla="val 8550"/>
              <a:gd name="adj3" fmla="val 12807"/>
              <a:gd name="adj4" fmla="val 41977"/>
            </a:avLst>
          </a:prstGeom>
          <a:solidFill>
            <a:srgbClr val="B0BC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/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±(2</m:t>
                      </m:r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C279918-4C88-D519-849A-8A7788AC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445" y="5578195"/>
                <a:ext cx="1976740" cy="374571"/>
              </a:xfrm>
              <a:prstGeom prst="roundRect">
                <a:avLst/>
              </a:prstGeom>
              <a:blipFill>
                <a:blip r:embed="rId14"/>
                <a:stretch>
                  <a:fillRect b="-15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340460C-BF70-D223-E339-035FDB7E8FFC}"/>
              </a:ext>
            </a:extLst>
          </p:cNvPr>
          <p:cNvGrpSpPr/>
          <p:nvPr/>
        </p:nvGrpSpPr>
        <p:grpSpPr>
          <a:xfrm>
            <a:off x="6256682" y="5876292"/>
            <a:ext cx="1234350" cy="810042"/>
            <a:chOff x="8640452" y="2304312"/>
            <a:chExt cx="1234350" cy="8100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43BB655-E79C-9EDA-9E94-A5E3FD99EEC6}"/>
                </a:ext>
              </a:extLst>
            </p:cNvPr>
            <p:cNvSpPr/>
            <p:nvPr/>
          </p:nvSpPr>
          <p:spPr>
            <a:xfrm>
              <a:off x="8640452" y="2304312"/>
              <a:ext cx="1234350" cy="810042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EFA58A91-527F-3085-9A80-E77383266F1A}"/>
                </a:ext>
              </a:extLst>
            </p:cNvPr>
            <p:cNvSpPr txBox="1"/>
            <p:nvPr/>
          </p:nvSpPr>
          <p:spPr>
            <a:xfrm>
              <a:off x="8664177" y="2328037"/>
              <a:ext cx="1186900" cy="7625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Decision</a:t>
              </a:r>
              <a:endParaRPr lang="en-US" sz="1500" dirty="0"/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dirty="0"/>
                <a:t>P</a:t>
              </a:r>
              <a:r>
                <a:rPr lang="en-US" sz="1500" kern="1200" dirty="0"/>
                <a:t>olicy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FA8EDB7-25A4-5AD3-0E3F-C427210B93C8}"/>
              </a:ext>
            </a:extLst>
          </p:cNvPr>
          <p:cNvGrpSpPr/>
          <p:nvPr/>
        </p:nvGrpSpPr>
        <p:grpSpPr>
          <a:xfrm rot="5400000">
            <a:off x="5514117" y="5899623"/>
            <a:ext cx="371765" cy="763379"/>
            <a:chOff x="9107663" y="3274229"/>
            <a:chExt cx="306118" cy="261682"/>
          </a:xfrm>
        </p:grpSpPr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ABC3E73C-F7A7-CC93-4496-E0F9BED4FD10}"/>
                </a:ext>
              </a:extLst>
            </p:cNvPr>
            <p:cNvSpPr/>
            <p:nvPr/>
          </p:nvSpPr>
          <p:spPr>
            <a:xfrm rot="5400000">
              <a:off x="9129881" y="3252011"/>
              <a:ext cx="261682" cy="306118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Arrow: Right 4">
              <a:extLst>
                <a:ext uri="{FF2B5EF4-FFF2-40B4-BE49-F238E27FC236}">
                  <a16:creationId xmlns:a16="http://schemas.microsoft.com/office/drawing/2014/main" id="{B57606C6-BCD8-4EAE-8718-65A30B228B0F}"/>
                </a:ext>
              </a:extLst>
            </p:cNvPr>
            <p:cNvSpPr txBox="1"/>
            <p:nvPr/>
          </p:nvSpPr>
          <p:spPr>
            <a:xfrm rot="5400000">
              <a:off x="9169134" y="3273983"/>
              <a:ext cx="183177" cy="18367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/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There is no way to validate my causal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, given the data that I have! I cannot observe counterfactuals. The best alternative is to </a:t>
                </a:r>
                <a:r>
                  <a:rPr lang="en-US" sz="2000" b="1" dirty="0">
                    <a:solidFill>
                      <a:prstClr val="black"/>
                    </a:solidFill>
                    <a:latin typeface="Calibri Light" panose="020F0302020204030204"/>
                  </a:rPr>
                  <a:t>quantify uncertainty of my estimate</a:t>
                </a:r>
                <a:r>
                  <a:rPr lang="en-US" sz="2000" dirty="0">
                    <a:solidFill>
                      <a:prstClr val="black"/>
                    </a:solidFill>
                    <a:latin typeface="Calibri Light" panose="020F0302020204030204"/>
                  </a:rPr>
                  <a:t> to see how confident I should be in the result.</a:t>
                </a:r>
                <a:endParaRPr lang="en-US" sz="1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761513-9C71-DACF-2435-D634DC97B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864" y="4130834"/>
                <a:ext cx="5510039" cy="1737360"/>
              </a:xfrm>
              <a:prstGeom prst="wedgeRoundRectCallout">
                <a:avLst>
                  <a:gd name="adj1" fmla="val 83069"/>
                  <a:gd name="adj2" fmla="val -52882"/>
                  <a:gd name="adj3" fmla="val 16667"/>
                </a:avLst>
              </a:prstGeom>
              <a:blipFill>
                <a:blip r:embed="rId15"/>
                <a:stretch>
                  <a:fillRect b="-37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7586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1FEC-81E3-BF45-5439-C80A3C73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and 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5667-1CAF-4895-ABB3-FD1D65CFB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 to choose among many models or perform stacking, we can just use a stacked or </a:t>
            </a:r>
            <a:r>
              <a:rPr lang="en-US" dirty="0" err="1"/>
              <a:t>automl</a:t>
            </a:r>
            <a:r>
              <a:rPr lang="en-US" dirty="0"/>
              <a:t> model in place of each ML model</a:t>
            </a:r>
          </a:p>
          <a:p>
            <a:r>
              <a:rPr lang="en-US" dirty="0"/>
              <a:t>Model selection or stacking done many times within each training fold</a:t>
            </a:r>
          </a:p>
          <a:p>
            <a:r>
              <a:rPr lang="en-US" dirty="0"/>
              <a:t>Computationally expensive and statistically lossy</a:t>
            </a:r>
          </a:p>
          <a:p>
            <a:endParaRPr lang="en-US" dirty="0"/>
          </a:p>
          <a:p>
            <a:r>
              <a:rPr lang="en-US" dirty="0"/>
              <a:t>Can we use all the data to at least select among models?</a:t>
            </a:r>
          </a:p>
        </p:txBody>
      </p:sp>
    </p:spTree>
    <p:extLst>
      <p:ext uri="{BB962C8B-B14F-4D97-AF65-F5344CB8AC3E}">
        <p14:creationId xmlns:p14="http://schemas.microsoft.com/office/powerpoint/2010/main" val="33923265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Estimation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Choose the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ℓ∈{1,…,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that optimizes out-of-sample RMSE</a:t>
                </a:r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1020" t="-2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8625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5243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select models with best out of fold performance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np.argmin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their corresponding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8744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e>
                          </m:func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3560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57D7-6576-7E27-534A-09D7C259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Semi-Cross-fitting with Stacking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800" dirty="0"/>
                  <a:t>Split the data in half </a:t>
                </a:r>
                <a:r>
                  <a:rPr lang="en-US" sz="2800" i="1" dirty="0"/>
                  <a:t>(in practice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i="1" dirty="0"/>
                  <a:t> folds)</a:t>
                </a:r>
              </a:p>
              <a:p>
                <a:r>
                  <a:rPr lang="en-US" sz="2800" dirty="0"/>
                  <a:t>On first half,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second half</a:t>
                </a:r>
              </a:p>
              <a:p>
                <a:r>
                  <a:rPr lang="en-US" dirty="0"/>
                  <a:t>On second half, estimate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>
                        <a:latin typeface="Cambria Math" panose="02040503050406030204" pitchFamily="18" charset="0"/>
                      </a:rPr>
                      <m:t>, …,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800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predict on first half </a:t>
                </a:r>
              </a:p>
              <a:p>
                <a:r>
                  <a:rPr lang="en-US" dirty="0"/>
                  <a:t>Construct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sz="2800" dirty="0"/>
                  <a:t> on the models using all the data (stacking)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On all data, solution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/>
                  <a:t> to empirical plug-in moment equation: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(ℓ)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C84AB9-D1E1-8342-AC1A-52E46A9147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753949" cy="3714749"/>
              </a:xfrm>
              <a:blipFill>
                <a:blip r:embed="rId2"/>
                <a:stretch>
                  <a:fillRect l="-907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10746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4A5F1-0982-D13A-351F-F7DD9602A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r>
              <a:rPr lang="en-US" dirty="0"/>
              <a:t> with Stacking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A014A4-AFF7-0C5D-8092-87687B47566D}"/>
              </a:ext>
            </a:extLst>
          </p:cNvPr>
          <p:cNvSpPr txBox="1"/>
          <p:nvPr/>
        </p:nvSpPr>
        <p:spPr>
          <a:xfrm>
            <a:off x="838199" y="1529758"/>
            <a:ext cx="10515599" cy="42473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dml2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orthogonal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dml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with semi-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crossfitting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stacking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cross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predict with many models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[rf,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gbf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lasso]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cross_val_predict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cv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est_d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]).T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calculate stacked residuals by finding optimal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and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weigthing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out-of-sample predictions by these coefficients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LinearRegression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().fit(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).predict(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Dpreds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go with the stacked residuals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* 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/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np.mean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.shape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theta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stderr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4935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99C-4E05-E191-768F-9784E0CE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</a:t>
            </a:r>
            <a:r>
              <a:rPr lang="en-US" dirty="0" err="1"/>
              <a:t>Crossfitting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the number of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small, then “spillover” is ok and approach still works. For practical purposes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should be thought as constant.</a:t>
                </a:r>
              </a:p>
              <a:p>
                <a:r>
                  <a:rPr lang="en-US" dirty="0"/>
                  <a:t>Under further regularity, provably asymptotic normality holds if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ra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Equivalent view of cross-fitting with stacking (lens of FWL theorem)</a:t>
                </a:r>
              </a:p>
              <a:p>
                <a:r>
                  <a:rPr lang="en-US" dirty="0"/>
                  <a:t>Construct out of fold predictions based on many ML models</a:t>
                </a:r>
              </a:p>
              <a:p>
                <a:r>
                  <a:rPr lang="en-US" dirty="0"/>
                  <a:t>Use these predictions as engineered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a simple OLS regression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 the coefficient and standard error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from this final 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1145B4-158F-D3C1-A688-5346027750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 b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4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B34B-183C-7C2D-C82E-76377709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the Main Theorem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1AFAA-72F5-AB6C-43CE-08ABF327C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288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347B15B-118B-DB83-E5BF-272CA0A8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restrict attention to a broad class that simplifies proof</a:t>
                </a:r>
              </a:p>
              <a:p>
                <a:endParaRPr lang="en-US" dirty="0"/>
              </a:p>
              <a:p>
                <a:r>
                  <a:rPr lang="en-US" dirty="0"/>
                  <a:t>Moment is linear in target parameter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Expected moment also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DC7E8-3053-8EF9-0842-E2236CDA5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7387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Proof Ingredients: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Moments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49598C6-D1EF-72B0-3740-FF3CE53846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we expect by concentration and sample splitting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sz="2000" dirty="0"/>
                  <a:t>we expect by </a:t>
                </a:r>
                <a:r>
                  <a:rPr lang="en-US" sz="2000" dirty="0" err="1"/>
                  <a:t>Neyman</a:t>
                </a:r>
                <a:r>
                  <a:rPr lang="en-US" sz="2000" dirty="0"/>
                  <a:t> orthogonality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𝑅𝑀𝑆𝐸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moment is linear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is Lipschitz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invertible: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</m:d>
                          </m:e>
                        </m:d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More fine-grained analysis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dirty="0"/>
                  <a:t> term, shows: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58021-D1BE-4BD8-5DB0-8191A8B39B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519863" cy="3714749"/>
              </a:xfrm>
              <a:blipFill>
                <a:blip r:embed="rId3"/>
                <a:stretch>
                  <a:fillRect l="-521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A713-3F9D-4EEA-5C79-C23B818A1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7C28F-4663-29CB-3066-6470665C0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for Confidence Intervals for ATE with non-linear models</a:t>
            </a:r>
          </a:p>
          <a:p>
            <a:r>
              <a:rPr lang="en-US" dirty="0"/>
              <a:t>General </a:t>
            </a:r>
            <a:r>
              <a:rPr lang="en-US" dirty="0" err="1"/>
              <a:t>Neyman</a:t>
            </a:r>
            <a:r>
              <a:rPr lang="en-US" dirty="0"/>
              <a:t> Orthogonality Framework (Double/Debiased ML)</a:t>
            </a:r>
          </a:p>
          <a:p>
            <a:r>
              <a:rPr lang="en-US" dirty="0"/>
              <a:t>Methods for Confidence Intervals for ATE in a partially-linear model</a:t>
            </a:r>
          </a:p>
          <a:p>
            <a:r>
              <a:rPr lang="en-US" dirty="0"/>
              <a:t>Sample-splitting and cross-fitting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Proof sketch of main theorem*</a:t>
            </a:r>
          </a:p>
        </p:txBody>
      </p:sp>
    </p:spTree>
    <p:extLst>
      <p:ext uri="{BB962C8B-B14F-4D97-AF65-F5344CB8AC3E}">
        <p14:creationId xmlns:p14="http://schemas.microsoft.com/office/powerpoint/2010/main" val="168571430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(visually)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sample-splitting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concentration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0070C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14" y="1371084"/>
                <a:ext cx="2306116" cy="2464058"/>
              </a:xfrm>
              <a:prstGeom prst="wedgeRoundRectCallout">
                <a:avLst>
                  <a:gd name="adj1" fmla="val 126757"/>
                  <a:gd name="adj2" fmla="val 16286"/>
                  <a:gd name="adj3" fmla="val 16667"/>
                </a:avLst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963997"/>
                <a:ext cx="1892301" cy="4458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/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437BCA-D43C-5CD1-2FBE-D60A76AA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0" y="3325964"/>
                <a:ext cx="6096000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/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1E03B4-C3C4-E101-75C5-06C759C1C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501" y="2204288"/>
                <a:ext cx="1955800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/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4BB3C5-BF2F-DF4F-7CBA-ACB457BFE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033" y="4460340"/>
                <a:ext cx="2078567" cy="461665"/>
              </a:xfrm>
              <a:prstGeom prst="rect">
                <a:avLst/>
              </a:prstGeom>
              <a:blipFill>
                <a:blip r:embed="rId6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/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0" lang="en-US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7030A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0" lang="en-US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7030A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F896B53-D5A9-C582-9496-995525F2F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933" y="4340269"/>
                <a:ext cx="1976469" cy="445891"/>
              </a:xfrm>
              <a:prstGeom prst="rect">
                <a:avLst/>
              </a:prstGeom>
              <a:blipFill>
                <a:blip r:embed="rId7"/>
                <a:stretch>
                  <a:fillRect t="-274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/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noFill/>
              <a:ln>
                <a:solidFill>
                  <a:srgbClr val="C0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2</a:t>
                </a:r>
                <a:r>
                  <a:rPr kumimoji="0" lang="en-US" sz="2000" b="0" i="0" u="none" strike="noStrike" kern="1200" cap="none" spc="0" normalizeH="0" baseline="3000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nd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order Taylor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  <m:r>
                            <a:rPr kumimoji="0" lang="en-US" sz="2000" b="0" i="0" u="none" strike="noStrike" kern="1200" cap="none" spc="0" normalizeH="0" baseline="0" noProof="0" dirty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000" b="0" i="1" u="none" strike="noStrike" kern="1200" cap="none" spc="0" normalizeH="0" baseline="0" noProof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−1/4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1FB7C92-E26E-AD04-34AE-746912CD2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8533" y="1489224"/>
                <a:ext cx="3028486" cy="1855402"/>
              </a:xfrm>
              <a:prstGeom prst="wedgeRoundRectCallout">
                <a:avLst>
                  <a:gd name="adj1" fmla="val -42220"/>
                  <a:gd name="adj2" fmla="val 86001"/>
                  <a:gd name="adj3" fmla="val 16667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/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32626EC-8347-352D-914C-0800EDEF1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4998" y="2846173"/>
                <a:ext cx="136736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564C9-4414-B373-EDAB-0E98E548E87F}"/>
              </a:ext>
            </a:extLst>
          </p:cNvPr>
          <p:cNvSpPr/>
          <p:nvPr/>
        </p:nvSpPr>
        <p:spPr>
          <a:xfrm>
            <a:off x="5846229" y="2163233"/>
            <a:ext cx="1274236" cy="177211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id="{C2E1F20E-EBCC-DC9D-A112-E8EC1BECCB42}"/>
              </a:ext>
            </a:extLst>
          </p:cNvPr>
          <p:cNvSpPr/>
          <p:nvPr/>
        </p:nvSpPr>
        <p:spPr>
          <a:xfrm rot="5400000">
            <a:off x="6229347" y="2913401"/>
            <a:ext cx="508000" cy="266700"/>
          </a:xfrm>
          <a:prstGeom prst="mathMinu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3A81C5-FEBD-3C3E-45EA-9994DE0DF10A}"/>
              </a:ext>
            </a:extLst>
          </p:cNvPr>
          <p:cNvSpPr/>
          <p:nvPr/>
        </p:nvSpPr>
        <p:spPr>
          <a:xfrm>
            <a:off x="7376581" y="3265166"/>
            <a:ext cx="1313392" cy="1772119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inus Sign 34">
            <a:extLst>
              <a:ext uri="{FF2B5EF4-FFF2-40B4-BE49-F238E27FC236}">
                <a16:creationId xmlns:a16="http://schemas.microsoft.com/office/drawing/2014/main" id="{CF1920DE-068B-7817-05AF-3FA3DD27312A}"/>
              </a:ext>
            </a:extLst>
          </p:cNvPr>
          <p:cNvSpPr/>
          <p:nvPr/>
        </p:nvSpPr>
        <p:spPr>
          <a:xfrm rot="5400000">
            <a:off x="7779277" y="4035473"/>
            <a:ext cx="508000" cy="266700"/>
          </a:xfrm>
          <a:prstGeom prst="mathMinus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/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𝐴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DEFED2E-E39B-F8A9-2DF6-D33CC751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420" y="5159845"/>
                <a:ext cx="2184713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35F74B-B53C-24F5-AB3C-F4C10DB199BB}"/>
              </a:ext>
            </a:extLst>
          </p:cNvPr>
          <p:cNvSpPr/>
          <p:nvPr/>
        </p:nvSpPr>
        <p:spPr>
          <a:xfrm>
            <a:off x="3574364" y="3267963"/>
            <a:ext cx="2028824" cy="2502070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inus Sign 40">
            <a:extLst>
              <a:ext uri="{FF2B5EF4-FFF2-40B4-BE49-F238E27FC236}">
                <a16:creationId xmlns:a16="http://schemas.microsoft.com/office/drawing/2014/main" id="{2DC517A6-30FF-6811-F6C6-21702E496CA8}"/>
              </a:ext>
            </a:extLst>
          </p:cNvPr>
          <p:cNvSpPr/>
          <p:nvPr/>
        </p:nvSpPr>
        <p:spPr>
          <a:xfrm rot="5400000">
            <a:off x="4334929" y="4362550"/>
            <a:ext cx="508000" cy="266700"/>
          </a:xfrm>
          <a:prstGeom prst="mathMin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/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Lipschitz</a:t>
                </a:r>
                <a:r>
                  <a:rPr kumimoji="0" lang="en-US" sz="2000" b="0" i="0" u="none" strike="noStrike" kern="1200" cap="none" spc="0" normalizeH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𝐴</m:t>
                    </m:r>
                    <m:d>
                      <m:dPr>
                        <m:ctrlP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000" b="0" i="1" u="none" strike="noStrike" kern="1200" cap="none" spc="0" normalizeH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7030A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 </a:t>
                </a:r>
              </a:p>
              <a:p>
                <a:pPr algn="ctr"/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:endParaRPr kumimoji="0" lang="en-US" sz="2000" b="0" i="1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7030A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e>
                      </m:acc>
                      <m:r>
                        <a:rPr kumimoji="0" lang="en-US" sz="2000" b="0" i="0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sSub>
                        <m:sSubPr>
                          <m:ctrlP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7030A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4385FA-A24E-A4D3-32A0-F79A9159F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9" y="5291287"/>
                <a:ext cx="2306116" cy="1123712"/>
              </a:xfrm>
              <a:prstGeom prst="wedgeRoundRectCallout">
                <a:avLst>
                  <a:gd name="adj1" fmla="val 46721"/>
                  <a:gd name="adj2" fmla="val -95979"/>
                  <a:gd name="adj3" fmla="val 16667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0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11" grpId="0"/>
      <p:bldP spid="19" grpId="0"/>
      <p:bldP spid="23" grpId="0"/>
      <p:bldP spid="27" grpId="0" animBg="1"/>
      <p:bldP spid="31" grpId="0"/>
      <p:bldP spid="32" grpId="0" animBg="1"/>
      <p:bldP spid="33" grpId="0" animBg="1"/>
      <p:bldP spid="34" grpId="0" animBg="1"/>
      <p:bldP spid="35" grpId="0" animBg="1"/>
      <p:bldP spid="39" grpId="0"/>
      <p:bldP spid="40" grpId="0" animBg="1"/>
      <p:bldP spid="41" grpId="0" animBg="1"/>
      <p:bldP spid="42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 (algebraically)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Since moment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dirty="0"/>
                  <a:t>  is linear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&amp;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eqAr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RMSE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DFA20F9C-1BC4-5232-5769-8506757D5B44}"/>
              </a:ext>
            </a:extLst>
          </p:cNvPr>
          <p:cNvSpPr/>
          <p:nvPr/>
        </p:nvSpPr>
        <p:spPr>
          <a:xfrm rot="5400000">
            <a:off x="4787796" y="4048967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6892A42-A3CF-CC30-257A-E806E29EFDF7}"/>
              </a:ext>
            </a:extLst>
          </p:cNvPr>
          <p:cNvSpPr/>
          <p:nvPr/>
        </p:nvSpPr>
        <p:spPr>
          <a:xfrm rot="5400000">
            <a:off x="7274964" y="4041651"/>
            <a:ext cx="201167" cy="2103121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/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→</m:t>
                      </m:r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0,</m:t>
                          </m:r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𝑉</m:t>
                          </m:r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CLT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sample-splitting + concentration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acc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𝑔</m:t>
                        </m:r>
                      </m:e>
                    </m:acc>
                    <m:r>
                      <a:rPr kumimoji="0" lang="en-US" sz="2000" b="0" i="0" u="none" strike="noStrike" kern="1200" cap="none" spc="0" normalizeH="0" baseline="0" noProof="0" dirty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sSub>
                      <m:sSubPr>
                        <m:ctrlP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5CF3EE-1962-EAF8-C6EB-A3B265675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92" y="5237685"/>
                <a:ext cx="2306116" cy="16312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/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dirty="0" smtClean="0">
                          <a:ln>
                            <a:solidFill>
                              <a:prstClr val="black">
                                <a:lumMod val="75000"/>
                                <a:lumOff val="25000"/>
                                <a:alpha val="10000"/>
                              </a:prstClr>
                            </a:solidFill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solidFill>
                      <a:prstClr val="black">
                        <a:lumMod val="75000"/>
                        <a:lumOff val="25000"/>
                        <a:alpha val="10000"/>
                      </a:prstClr>
                    </a:solidFill>
                  </a:ln>
                  <a:solidFill>
                    <a:srgbClr val="C00000"/>
                  </a:solidFill>
                  <a:effectLst/>
                  <a:uLnTx/>
                  <a:uFillTx/>
                  <a:latin typeface="Calisto MT" panose="02040603050505030304"/>
                  <a:ea typeface="+mn-ea"/>
                  <a:cs typeface="+mn-cs"/>
                </a:endParaRPr>
              </a:p>
              <a:p>
                <a:r>
                  <a:rPr lang="en-US" sz="200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latin typeface="Calisto MT" panose="02040603050505030304"/>
                  </a:rPr>
                  <a:t>via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orthogonality </a:t>
                </a:r>
              </a:p>
              <a:p>
                <a:r>
                  <a:rPr kumimoji="0" lang="en-US" sz="2000" b="0" i="0" u="none" strike="noStrike" kern="1200" cap="none" spc="0" normalizeH="0" baseline="0" noProof="0" dirty="0">
                    <a:ln>
                      <a:solidFill>
                        <a:prstClr val="black">
                          <a:lumMod val="75000"/>
                          <a:lumOff val="25000"/>
                          <a:alpha val="10000"/>
                        </a:prstClr>
                      </a:solidFill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listo MT" panose="02040603050505030304"/>
                    <a:ea typeface="+mn-ea"/>
                    <a:cs typeface="+mn-cs"/>
                  </a:rPr>
                  <a:t>+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r>
                          <a:rPr lang="en-US" sz="2000" dirty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i="1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kumimoji="0" lang="en-US" sz="2000" b="0" i="1" u="none" strike="noStrike" kern="1200" cap="none" spc="0" normalizeH="0" baseline="0" noProof="0" smtClean="0">
                        <a:ln>
                          <a:solidFill>
                            <a:prstClr val="black">
                              <a:lumMod val="75000"/>
                              <a:lumOff val="25000"/>
                              <a:alpha val="10000"/>
                            </a:prstClr>
                          </a:solidFill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𝑜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solidFill>
                                <a:prstClr val="black">
                                  <a:lumMod val="75000"/>
                                  <a:lumOff val="25000"/>
                                  <a:alpha val="10000"/>
                                </a:prstClr>
                              </a:solidFill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solidFill>
                                    <a:prstClr val="black">
                                      <a:lumMod val="75000"/>
                                      <a:lumOff val="25000"/>
                                      <a:alpha val="10000"/>
                                    </a:prstClr>
                                  </a:solidFill>
                                </a:ln>
                                <a:solidFill>
                                  <a:srgbClr val="C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9A9220-07BC-FC9A-D551-99E337DBA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790" y="5237072"/>
                <a:ext cx="2849272" cy="11072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80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6" grpId="0"/>
      <p:bldP spid="1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Orthogonality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By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Neyman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orthogonality and bounded second derivative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2400" b="0" i="1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effectLst/>
                  </a:rPr>
                  <a:t>w.r.t.</a:t>
                </a:r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2400" b="0" i="1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4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4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endParaRPr lang="en-US" sz="24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41CC6122-589D-0AA0-FC60-5A1E11A8664F}"/>
              </a:ext>
            </a:extLst>
          </p:cNvPr>
          <p:cNvSpPr/>
          <p:nvPr/>
        </p:nvSpPr>
        <p:spPr>
          <a:xfrm rot="5400000">
            <a:off x="5592468" y="3302816"/>
            <a:ext cx="201167" cy="2103121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/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solidFill>
                                  <a:prstClr val="black">
                                    <a:lumMod val="75000"/>
                                    <a:lumOff val="25000"/>
                                    <a:alpha val="10000"/>
                                  </a:prstClr>
                                </a:solidFill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>
                  <a:solidFill>
                    <a:srgbClr val="C0000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40DFDDF-2D4D-C95E-8A4E-CB10F757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993" y="4454960"/>
                <a:ext cx="2306116" cy="4397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5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Linearity of moment + (sample-splitting and concentration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 </m:t>
                    </m:r>
                    <m:d>
                      <m:dPr>
                        <m:begChr m:val="‖"/>
                        <m:endChr m:val="‖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):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77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C51A-940F-39FC-179E-B6734AD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Main Theorem: Sample-Splitting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Note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acc>
                        </m:e>
                      </m:d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By sample splitting,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are </a:t>
                </a:r>
                <a:r>
                  <a:rPr lang="en-US" sz="2000" dirty="0" err="1">
                    <a:solidFill>
                      <a:schemeClr val="tx1"/>
                    </a:solidFill>
                    <a:effectLst/>
                  </a:rPr>
                  <a:t>i.i.d.</a:t>
                </a:r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. By variance decomposition (concentration)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endParaRPr lang="en-US" sz="200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  <a:effectLst/>
                  </a:rPr>
                  <a:t>Thus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000" i="1"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000" i="1">
                                                  <a:solidFill>
                                                    <a:schemeClr val="tx1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ra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n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  <a:alpha val="10000"/>
                                      </a:prstClr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000" i="1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  <m:r>
                                    <a:rPr lang="en-US" sz="2000" dirty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n>
                                            <a:solidFill>
                                              <a:prstClr val="black">
                                                <a:lumMod val="75000"/>
                                                <a:lumOff val="25000"/>
                                                <a:alpha val="10000"/>
                                              </a:prstClr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000" b="0" i="1" smtClean="0">
                                      <a:ln>
                                        <a:solidFill>
                                          <a:prstClr val="black">
                                            <a:lumMod val="75000"/>
                                            <a:lumOff val="25000"/>
                                            <a:alpha val="10000"/>
                                          </a:prstClr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FA31DA-3866-D1E0-389D-40C3C27D37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76450"/>
                <a:ext cx="10988035" cy="4419448"/>
              </a:xfrm>
              <a:blipFill>
                <a:blip r:embed="rId2"/>
                <a:stretch>
                  <a:fillRect l="-499" t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200044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CD15-87D5-1309-0D47-D057D0E5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So far 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is invertible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by concentration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Thus, we have asymptotic linearity</a:t>
                </a: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o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By CLT we get the theorem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399C393-6046-14E5-2389-2EC6CD555A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4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94D0-4013-B738-E062-BFF4029AF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If moment is </a:t>
                </a:r>
                <a:r>
                  <a:rPr lang="en-US" sz="2800" dirty="0" err="1"/>
                  <a:t>Neyman</a:t>
                </a:r>
                <a:r>
                  <a:rPr lang="en-US" sz="2800" dirty="0"/>
                  <a:t> orthogonal and RMSE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</m:oMath>
                </a14:m>
                <a:r>
                  <a:rPr lang="en-US" sz="28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−1/4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*</a:t>
                </a:r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ra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p>
                                      <m:r>
                                        <a:rPr lang="en-US" sz="280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3690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pPr marL="36900" indent="0" algn="r">
                  <a:buNone/>
                </a:pPr>
                <a:r>
                  <a:rPr lang="en-US" sz="2800" dirty="0"/>
                  <a:t>*plus regularity conditions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4BFF8-4AEF-A438-5D9A-8B82EF86C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76450"/>
                <a:ext cx="10353762" cy="4171950"/>
              </a:xfrm>
              <a:blipFill>
                <a:blip r:embed="rId2"/>
                <a:stretch>
                  <a:fillRect l="-1060" t="-2047" r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150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87CE-0AA4-7296-6DA6-34D6C20A6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34C6F-514B-D802-A110-188EBFDC92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9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EFE98-3F07-DF6E-D543-535236CA1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Identification under Conditional </a:t>
            </a:r>
            <a:r>
              <a:rPr lang="en-US" dirty="0" err="1"/>
              <a:t>Ignorability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dirty="0"/>
                  <a:t>Once we condition on enough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that affect treatment assignment, remnant variation in D is exogenous (as-if trial)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conditional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ignorability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Why useful: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sepChr m:val="∣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Average treatment effect is “identified” as (g-formula):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sepChr m:val="∣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eqAr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0E1062-D6B4-DD22-EFC9-E2685FA90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11336</TotalTime>
  <Words>5852</Words>
  <Application>Microsoft Office PowerPoint</Application>
  <PresentationFormat>Widescreen</PresentationFormat>
  <Paragraphs>695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3" baseType="lpstr">
      <vt:lpstr>Arial</vt:lpstr>
      <vt:lpstr>Calibri</vt:lpstr>
      <vt:lpstr>Calibri Light</vt:lpstr>
      <vt:lpstr>Calisto MT</vt:lpstr>
      <vt:lpstr>Cambria Math</vt:lpstr>
      <vt:lpstr>Consolas</vt:lpstr>
      <vt:lpstr>Office Theme</vt:lpstr>
      <vt:lpstr>MS&amp;E 228: Inference with Modern Non-Linear Prediction</vt:lpstr>
      <vt:lpstr>PowerPoint Presentation</vt:lpstr>
      <vt:lpstr>PowerPoint Presentation</vt:lpstr>
      <vt:lpstr>Recap of Last Lecture</vt:lpstr>
      <vt:lpstr>Causal Inference Pipeline</vt:lpstr>
      <vt:lpstr>Causal Inference Pipeline</vt:lpstr>
      <vt:lpstr>Goals for Today</vt:lpstr>
      <vt:lpstr>The Example Problem</vt:lpstr>
      <vt:lpstr>Identification under Conditional Ignorability</vt:lpstr>
      <vt:lpstr>Let’s take it to data</vt:lpstr>
      <vt:lpstr>A General Estimation Framework</vt:lpstr>
      <vt:lpstr>Semi-Parametric Moment Restrictions</vt:lpstr>
      <vt:lpstr>ATE under Conditional Exogeneity</vt:lpstr>
      <vt:lpstr>Given n samples we want to produce estimate θ ̂</vt:lpstr>
      <vt:lpstr>What do we want from θ ̂?</vt:lpstr>
      <vt:lpstr>What do we want from θ ̂?</vt:lpstr>
      <vt:lpstr>What do we want from θ ̂?</vt:lpstr>
      <vt:lpstr>What do we want from θ ̂?</vt:lpstr>
      <vt:lpstr>Natural Estimation Algorithm</vt:lpstr>
      <vt:lpstr>Natural Algorithm Gone Wrong</vt:lpstr>
      <vt:lpstr>Natural Estimation Algorithm (Draft 2)</vt:lpstr>
      <vt:lpstr>Natural Estimation Algorithm (Draft 3)</vt:lpstr>
      <vt:lpstr>Natural Algorithm (Draft 3) Gone Wrong</vt:lpstr>
      <vt:lpstr>When is estimate θ ̂ √n-asymptotically normal?</vt:lpstr>
      <vt:lpstr>Natural Algorithm (Draft 3) Gone Right</vt:lpstr>
      <vt:lpstr>When is estimate θ ̂ √n-asymptotically normal? We need to change the moment we use</vt:lpstr>
      <vt:lpstr>Debiasing Intuition</vt:lpstr>
      <vt:lpstr>ATE under Conditional Exogeneity</vt:lpstr>
      <vt:lpstr>Better Moment for ATE</vt:lpstr>
      <vt:lpstr>Inverse Propensity Weighting (IPW)</vt:lpstr>
      <vt:lpstr>New Moment is Insensitive</vt:lpstr>
      <vt:lpstr>Asymptotic Normality of De-biased Estimate</vt:lpstr>
      <vt:lpstr>General Theory: Neyman Orthogonality</vt:lpstr>
      <vt:lpstr>Formal Definition</vt:lpstr>
      <vt:lpstr>Sample-Splitting Estimation Algorithm</vt:lpstr>
      <vt:lpstr>Main Theorem</vt:lpstr>
      <vt:lpstr>Main Theorem (expanded)</vt:lpstr>
      <vt:lpstr>Python Pseudocode</vt:lpstr>
      <vt:lpstr>Main Theorem (linear moments)</vt:lpstr>
      <vt:lpstr>Python Pseudocode</vt:lpstr>
      <vt:lpstr>ATE under Conditional Exogeneity</vt:lpstr>
      <vt:lpstr>Better Moment for ATE</vt:lpstr>
      <vt:lpstr>Main Theorem (expanded)</vt:lpstr>
      <vt:lpstr>Inference with Doubly Robust Algorithm</vt:lpstr>
      <vt:lpstr>Python Pseudocode</vt:lpstr>
      <vt:lpstr>Continuous Treatments under Partial Linearity</vt:lpstr>
      <vt:lpstr>Partially Linear Model</vt:lpstr>
      <vt:lpstr>Partially Linear Model</vt:lpstr>
      <vt:lpstr>Generalization of FWL Theorem</vt:lpstr>
      <vt:lpstr>Orthogonal Method: Double ML</vt:lpstr>
      <vt:lpstr>Orthogonal Method: Double ML</vt:lpstr>
      <vt:lpstr>Practical Variants of  Sample-Splitting</vt:lpstr>
      <vt:lpstr>Cross-fitting</vt:lpstr>
      <vt:lpstr>Cross-fitting Estimation Algorithm</vt:lpstr>
      <vt:lpstr>Natural Algorithm (Draft 3) Gone Right</vt:lpstr>
      <vt:lpstr>Natural Algorithm (Draft 3) Gone Right</vt:lpstr>
      <vt:lpstr>Stacking and Model Selection</vt:lpstr>
      <vt:lpstr>Stacking ML Models</vt:lpstr>
      <vt:lpstr>AutoML Models</vt:lpstr>
      <vt:lpstr>Stacking and Model Selection</vt:lpstr>
      <vt:lpstr>Semi-Cross-fitting Estimation Algorithm</vt:lpstr>
      <vt:lpstr>Semi-Crossfitting</vt:lpstr>
      <vt:lpstr>Semi-Crossfitting</vt:lpstr>
      <vt:lpstr>Semi-Cross-fitting with Stacking</vt:lpstr>
      <vt:lpstr>Semi-Crossfitting with Stacking</vt:lpstr>
      <vt:lpstr>Semi-Crossfitting</vt:lpstr>
      <vt:lpstr>Proving the Main Theorem</vt:lpstr>
      <vt:lpstr>Linear in θ Moments</vt:lpstr>
      <vt:lpstr>Proof Ingredients: Linear in θ Moments</vt:lpstr>
      <vt:lpstr>Proof of Main Theorem (visually)</vt:lpstr>
      <vt:lpstr>Proof of Main Theorem (algebraically)</vt:lpstr>
      <vt:lpstr>Proof of Main Theorem: Orthogonality</vt:lpstr>
      <vt:lpstr>Proof of Main Theorem: Sample-Splitting (1)</vt:lpstr>
      <vt:lpstr>Proof of Main Theorem: Sample-Splitting (2)</vt:lpstr>
      <vt:lpstr>Concluding</vt:lpstr>
      <vt:lpstr>Main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MS&amp;E 228: Inference in Linear Models</dc:title>
  <dc:creator>Vasilis Syrgkanis</dc:creator>
  <cp:lastModifiedBy>Vasilis Syrgkanis</cp:lastModifiedBy>
  <cp:revision>758</cp:revision>
  <dcterms:created xsi:type="dcterms:W3CDTF">2023-01-16T03:53:17Z</dcterms:created>
  <dcterms:modified xsi:type="dcterms:W3CDTF">2025-02-18T22:56:08Z</dcterms:modified>
</cp:coreProperties>
</file>