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385" r:id="rId3"/>
    <p:sldId id="2412" r:id="rId4"/>
    <p:sldId id="2387" r:id="rId5"/>
    <p:sldId id="2369" r:id="rId6"/>
    <p:sldId id="2390" r:id="rId7"/>
    <p:sldId id="2371" r:id="rId8"/>
    <p:sldId id="2413" r:id="rId9"/>
    <p:sldId id="2414" r:id="rId10"/>
    <p:sldId id="2415" r:id="rId11"/>
    <p:sldId id="2416" r:id="rId12"/>
    <p:sldId id="2418" r:id="rId13"/>
    <p:sldId id="2417" r:id="rId14"/>
    <p:sldId id="2420" r:id="rId15"/>
    <p:sldId id="2391" r:id="rId16"/>
    <p:sldId id="2428" r:id="rId17"/>
    <p:sldId id="2430" r:id="rId18"/>
    <p:sldId id="2431" r:id="rId19"/>
    <p:sldId id="2432" r:id="rId20"/>
    <p:sldId id="2498" r:id="rId21"/>
    <p:sldId id="2433" r:id="rId22"/>
    <p:sldId id="2388" r:id="rId23"/>
    <p:sldId id="2454" r:id="rId24"/>
    <p:sldId id="2457" r:id="rId25"/>
    <p:sldId id="2434" r:id="rId26"/>
    <p:sldId id="2439" r:id="rId27"/>
    <p:sldId id="2441" r:id="rId28"/>
    <p:sldId id="2435" r:id="rId29"/>
    <p:sldId id="2497" r:id="rId30"/>
    <p:sldId id="2436" r:id="rId31"/>
    <p:sldId id="2437" r:id="rId32"/>
    <p:sldId id="2442" r:id="rId33"/>
    <p:sldId id="2456" r:id="rId34"/>
    <p:sldId id="2468" r:id="rId35"/>
    <p:sldId id="2458" r:id="rId36"/>
    <p:sldId id="2459" r:id="rId37"/>
    <p:sldId id="2460" r:id="rId38"/>
    <p:sldId id="2465" r:id="rId39"/>
    <p:sldId id="2462" r:id="rId40"/>
    <p:sldId id="2464" r:id="rId41"/>
    <p:sldId id="2452" r:id="rId42"/>
    <p:sldId id="2438" r:id="rId43"/>
    <p:sldId id="2445" r:id="rId44"/>
    <p:sldId id="2446" r:id="rId45"/>
    <p:sldId id="2447" r:id="rId46"/>
    <p:sldId id="2448" r:id="rId47"/>
    <p:sldId id="2449" r:id="rId48"/>
    <p:sldId id="2451" r:id="rId49"/>
    <p:sldId id="245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7B03-50C3-44C9-9195-FCFC6A4F54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8A07-20BB-41C5-A3F1-2BB0CACE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18.png"/><Relationship Id="rId7" Type="http://schemas.openxmlformats.org/officeDocument/2006/relationships/image" Target="../media/image61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19.svg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9.sv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9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18.png"/><Relationship Id="rId7" Type="http://schemas.openxmlformats.org/officeDocument/2006/relationships/image" Target="../media/image33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5" Type="http://schemas.openxmlformats.org/officeDocument/2006/relationships/image" Target="../media/image312.png"/><Relationship Id="rId4" Type="http://schemas.openxmlformats.org/officeDocument/2006/relationships/image" Target="../media/image19.svg"/><Relationship Id="rId9" Type="http://schemas.openxmlformats.org/officeDocument/2006/relationships/image" Target="../media/image3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40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4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066FB8-82C7-350A-197C-8E5DF0835C64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5402397" y="4429345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/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20A60-594F-988C-6164-F02F23415BA1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H="1" flipV="1">
            <a:off x="7212854" y="6034548"/>
            <a:ext cx="3781" cy="256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/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/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88AF2B-54C5-CA79-67B6-10FDEC4693EC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4125841" y="5623151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5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9C1201-97ED-99C4-CA01-050A371D5DFB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298058-D356-64B9-87E4-3E3AD1FDFD59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E5F2C3-61AD-0CE8-465B-C64E5EF528F9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F0A788-3B23-ADC7-1CDB-B2BE0C4EAC1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756E46-2EB3-593D-C578-DA5D006EB5A9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5BFCAB3-58B2-FFDA-271B-94E479BA73F4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3609A-CB12-C365-B83E-D5353068945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D1813E-F56F-3BFA-8CE1-2B5B28745874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EDA7C2-52FD-8FAD-C7DF-49B2D8CFF621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557254-5D22-B7A0-55F9-F854FA0C7F3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895C8C-E760-60F1-4EE4-EBDC631EE0E7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D894B6-9C79-ED1C-17C3-6A5259B5412A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6D2C1E-D316-5951-36B4-42BC56CDB90C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A05E45-445A-2796-F528-25CBB19A3ED2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  <a:p>
                <a:r>
                  <a:rPr lang="en-US" dirty="0"/>
                  <a:t>A TSEM is simply a statistical “generative” model that determines a distribution over observed random variables (*c.f. Neural-Causal Models in further reading)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E8B8DD-EC15-6380-40D7-50B0E2CC59EF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BD8569-1ECB-16CF-EF43-4C9764CC813E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ED129-74C6-DBB6-8730-3A188336A2DA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1D46D8-8D6C-3334-30A5-165923A3AF8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F5F6FE-442B-0748-5CB8-6B86F55484F0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FB96E2-09A0-356D-C88C-C53CDBD1B2C5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95460E-C310-5151-24E1-CA3057A4109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5D1CF1-819C-478B-8745-9CC73B558DBA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38149-F9F9-17A3-B2EF-AB7B1522EDCF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72A8D4-27C8-185C-4AE7-227B1E754E51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3354F-E873-7829-DBD7-70DAE4DC83D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CFC1D5-C05A-4A58-500D-7D924345836A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750727-F9DD-15E6-1463-8F5A6A6030AA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5AC745-57EB-8C1C-E78B-804DE4BC841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2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TSEM is “structural” in that it is endowed with the following properties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Made up of a collection of stochastic potential outcome processes indexed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Exogeneity: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“shock” variables generated outside of the model</a:t>
                </a:r>
              </a:p>
              <a:p>
                <a:r>
                  <a:rPr lang="en-US" b="1" dirty="0"/>
                  <a:t>Consistency:</a:t>
                </a:r>
                <a:r>
                  <a:rPr lang="en-US" dirty="0"/>
                  <a:t> endogenous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generated by recursive substitutions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Invariance:</a:t>
                </a:r>
                <a:r>
                  <a:rPr lang="en-US" dirty="0"/>
                  <a:t> structure remains invariant to changes of distributions of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  <a:blipFill>
                <a:blip r:embed="rId2"/>
                <a:stretch>
                  <a:fillRect l="-7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6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B047-C9A2-C733-9EA0-1C020976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arbitrary random potential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are independent random processes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Each potential outcome process can be represented as a SEM</a:t>
                </a:r>
              </a:p>
              <a:p>
                <a:endParaRPr lang="en-US" dirty="0"/>
              </a:p>
              <a:p>
                <a:r>
                  <a:rPr lang="en-US" dirty="0"/>
                  <a:t>We can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7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6A58-AFB4-4536-4AA3-724B778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Interventions and Intervention Counterfactuals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F1C3-AAB9-2DE2-2865-4FE262A44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Do Interventions: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/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258370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112C-7FB0-8799-5CB2-15E8E8D9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Do-interventions is only one way of defining counterfactuals</a:t>
            </a:r>
          </a:p>
          <a:p>
            <a:r>
              <a:rPr lang="en-US" dirty="0"/>
              <a:t>We can define any type of counterfactual by simply changing one of the equations to something else</a:t>
            </a:r>
          </a:p>
          <a:p>
            <a:r>
              <a:rPr lang="en-US" dirty="0"/>
              <a:t>Wright in his seminal work in ‘28 defined an intervention where the demand equation was replaced by another one that reflects a tax hike</a:t>
            </a:r>
          </a:p>
          <a:p>
            <a:r>
              <a:rPr lang="en-US" dirty="0"/>
              <a:t>We can also define “soft-interventions”: increase price by 10% of its current value</a:t>
            </a:r>
          </a:p>
          <a:p>
            <a:r>
              <a:rPr lang="en-US" dirty="0"/>
              <a:t>Another useful variant of do-interventions does not replace the treatment equation are “fix”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22432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Fix Interventions: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9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Interventions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fix intervention is a form of “localized” do intervention</a:t>
                </a:r>
              </a:p>
              <a:p>
                <a:endParaRPr lang="en-US" dirty="0"/>
              </a:p>
              <a:p>
                <a:r>
                  <a:rPr lang="en-US" dirty="0"/>
                  <a:t>We are only fixing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structural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random variables generated by the fix intervention are the triplets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intervention does not affect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equations nor the distribution of the exogenous shock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in the outcome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89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DFA45-6A7B-1876-7EA7-F5F03FE2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B42D-7BEF-F2F5-E9FE-E7BE066B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r>
              <a:rPr lang="en-US" dirty="0"/>
              <a:t> and Mean Intervention Counterfactuals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129B6-D3DC-4024-E82D-24EE23BDB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:r>
                  <a:rPr lang="en-US" dirty="0"/>
                  <a:t>Identification by conditioning and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extends to average intervention counterfactuals</a:t>
                </a:r>
              </a:p>
              <a:p>
                <a:r>
                  <a:rPr lang="en-US" dirty="0"/>
                  <a:t>Recall to do identification by conditioning we need for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predictive response equals interventional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Average predictive response equals average interventional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129B6-D3DC-4024-E82D-24EE23BDB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18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A93-A049-5F90-6DA3-5F0308BA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World Intervention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454" y="6005090"/>
            <a:ext cx="5157787" cy="823912"/>
          </a:xfrm>
        </p:spPr>
        <p:txBody>
          <a:bodyPr>
            <a:normAutofit/>
          </a:bodyPr>
          <a:lstStyle/>
          <a:p>
            <a:r>
              <a:rPr lang="en-US" b="0" dirty="0"/>
              <a:t>Single World Intervention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</p:spPr>
            <p:txBody>
              <a:bodyPr/>
              <a:lstStyle/>
              <a:p>
                <a:r>
                  <a:rPr lang="en-US" dirty="0"/>
                  <a:t>The graphs that represent the generative model under a fix intervention</a:t>
                </a:r>
              </a:p>
              <a:p>
                <a:endParaRPr lang="en-US" dirty="0"/>
              </a:p>
              <a:p>
                <a:r>
                  <a:rPr lang="en-US" dirty="0"/>
                  <a:t>Easy to verify visually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do identification based  on conditional </a:t>
                </a:r>
                <a:r>
                  <a:rPr lang="en-US" dirty="0" err="1"/>
                  <a:t>ignorability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  <a:blipFill>
                <a:blip r:embed="rId2"/>
                <a:stretch>
                  <a:fillRect l="-2128" t="-2534" r="-1891" b="-3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3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1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kern="1200" dirty="0">
                <a:solidFill>
                  <a:schemeClr val="tx1"/>
                </a:solidFill>
              </a:rPr>
              <a:t>Non-Linear versions of structural equation models are equivalent to Directed Acyclic Graphs</a:t>
            </a:r>
            <a:endParaRPr lang="en-US" sz="3600" i="1" kern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For any DAG, we can write ASEM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Corresponding structural response functions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394FA-0B18-EC53-A9E2-EC07366BABC7}"/>
              </a:ext>
            </a:extLst>
          </p:cNvPr>
          <p:cNvSpPr/>
          <p:nvPr/>
        </p:nvSpPr>
        <p:spPr>
          <a:xfrm>
            <a:off x="8758765" y="3213364"/>
            <a:ext cx="381000" cy="4312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34913C-2AD4-EBA0-4D52-61D01388D98B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9139765" y="2318821"/>
            <a:ext cx="1346201" cy="11101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75C712-4425-4D49-ED13-9F0901B30E80}"/>
              </a:ext>
            </a:extLst>
          </p:cNvPr>
          <p:cNvSpPr/>
          <p:nvPr/>
        </p:nvSpPr>
        <p:spPr>
          <a:xfrm>
            <a:off x="9082616" y="178965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Exogenously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determined “outside” of the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E93ED2-485F-BC50-A18A-1A3B1F080B4F}"/>
              </a:ext>
            </a:extLst>
          </p:cNvPr>
          <p:cNvSpPr/>
          <p:nvPr/>
        </p:nvSpPr>
        <p:spPr>
          <a:xfrm>
            <a:off x="125844" y="2859615"/>
            <a:ext cx="1726143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Endogenously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determined by the structural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736452-AA9B-0A77-01F9-5686BDEFDD7C}"/>
              </a:ext>
            </a:extLst>
          </p:cNvPr>
          <p:cNvSpPr/>
          <p:nvPr/>
        </p:nvSpPr>
        <p:spPr>
          <a:xfrm>
            <a:off x="4050255" y="3164416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B14DA-B9DD-8076-4407-829DF6B3E7E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851987" y="3382433"/>
            <a:ext cx="219826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8E8A61-E9BD-AE0E-4476-249FDA63AD11}"/>
              </a:ext>
            </a:extLst>
          </p:cNvPr>
          <p:cNvSpPr/>
          <p:nvPr/>
        </p:nvSpPr>
        <p:spPr>
          <a:xfrm>
            <a:off x="707274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Structural Response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5E7C7-F8FF-28D1-2960-AE4C49BACDBD}"/>
              </a:ext>
            </a:extLst>
          </p:cNvPr>
          <p:cNvSpPr/>
          <p:nvPr/>
        </p:nvSpPr>
        <p:spPr>
          <a:xfrm>
            <a:off x="6747933" y="4739290"/>
            <a:ext cx="363022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1D3C9-6794-BB5A-8933-9AA99283111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929444" y="5286362"/>
            <a:ext cx="123819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113B07-0D60-CCD2-DE7D-B9CEFFA87567}"/>
              </a:ext>
            </a:extLst>
          </p:cNvPr>
          <p:cNvSpPr/>
          <p:nvPr/>
        </p:nvSpPr>
        <p:spPr>
          <a:xfrm>
            <a:off x="3263901" y="5916321"/>
            <a:ext cx="2499000" cy="713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Potential/Counterfactual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Outcome Processes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0BC6D3-1D6D-E896-DED4-601F5B4AB3A6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4513401" y="5311760"/>
            <a:ext cx="1161905" cy="6045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663C55-3E37-7D2B-2061-5B6C8CF52878}"/>
              </a:ext>
            </a:extLst>
          </p:cNvPr>
          <p:cNvSpPr/>
          <p:nvPr/>
        </p:nvSpPr>
        <p:spPr>
          <a:xfrm>
            <a:off x="5081045" y="4764688"/>
            <a:ext cx="1188521" cy="547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F9201C-3ED9-3899-8F0F-4C9698DB2D04}"/>
              </a:ext>
            </a:extLst>
          </p:cNvPr>
          <p:cNvSpPr/>
          <p:nvPr/>
        </p:nvSpPr>
        <p:spPr>
          <a:xfrm>
            <a:off x="964619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Potential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values of parents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73FE0-17BD-4882-61B3-2BE18679DEC3}"/>
              </a:ext>
            </a:extLst>
          </p:cNvPr>
          <p:cNvSpPr/>
          <p:nvPr/>
        </p:nvSpPr>
        <p:spPr>
          <a:xfrm>
            <a:off x="7235017" y="4739290"/>
            <a:ext cx="512233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51479F-A0F7-818F-ABC5-C0D6753DF4BE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7491134" y="5286362"/>
            <a:ext cx="324995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/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/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D9B906-79F4-AA47-9BB9-81EDA82C769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72043" y="1936375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/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D5C831-83E7-8BBD-20D7-C01270C64278}"/>
              </a:ext>
            </a:extLst>
          </p:cNvPr>
          <p:cNvCxnSpPr>
            <a:cxnSpLocks/>
            <a:stCxn id="53" idx="5"/>
            <a:endCxn id="51" idx="1"/>
          </p:cNvCxnSpPr>
          <p:nvPr/>
        </p:nvCxnSpPr>
        <p:spPr>
          <a:xfrm>
            <a:off x="6408591" y="1000158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F58E7D-BCF7-1392-7438-03A73A7EA853}"/>
              </a:ext>
            </a:extLst>
          </p:cNvPr>
          <p:cNvCxnSpPr>
            <a:stCxn id="50" idx="7"/>
            <a:endCxn id="53" idx="3"/>
          </p:cNvCxnSpPr>
          <p:nvPr/>
        </p:nvCxnSpPr>
        <p:spPr>
          <a:xfrm flipV="1">
            <a:off x="5163628" y="1000158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13162F-958F-BD96-0121-FA7470864C52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 flipV="1">
            <a:off x="5390902" y="742569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/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35059D-1CAC-E03A-3554-C43B5D796294}"/>
              </a:ext>
            </a:extLst>
          </p:cNvPr>
          <p:cNvCxnSpPr>
            <a:cxnSpLocks/>
            <a:stCxn id="57" idx="2"/>
            <a:endCxn id="51" idx="6"/>
          </p:cNvCxnSpPr>
          <p:nvPr/>
        </p:nvCxnSpPr>
        <p:spPr>
          <a:xfrm flipH="1">
            <a:off x="7571509" y="1983486"/>
            <a:ext cx="4226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/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/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0D5BFF-216D-F638-2244-738CAD613D27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114346" y="1936375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9E6ECC-0ED9-A8BE-6D63-6E3197E82E56}"/>
              </a:ext>
            </a:extLst>
          </p:cNvPr>
          <p:cNvSpPr/>
          <p:nvPr/>
        </p:nvSpPr>
        <p:spPr>
          <a:xfrm>
            <a:off x="7816155" y="4739290"/>
            <a:ext cx="349486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46F60-504F-048C-AAAD-9D662934FA4A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8165641" y="4936268"/>
            <a:ext cx="683806" cy="765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DF4F954-DC6D-B61D-C826-E75BB7CE6B11}"/>
              </a:ext>
            </a:extLst>
          </p:cNvPr>
          <p:cNvSpPr/>
          <p:nvPr/>
        </p:nvSpPr>
        <p:spPr>
          <a:xfrm>
            <a:off x="8849447" y="4486566"/>
            <a:ext cx="3282764" cy="89940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Shocks can be multi-dimensional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e.g. separate shock variable per parental value</a:t>
            </a:r>
          </a:p>
        </p:txBody>
      </p:sp>
    </p:spTree>
    <p:extLst>
      <p:ext uri="{BB962C8B-B14F-4D97-AF65-F5344CB8AC3E}">
        <p14:creationId xmlns:p14="http://schemas.microsoft.com/office/powerpoint/2010/main" val="3003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  <p:bldP spid="13" grpId="0" animBg="1"/>
      <p:bldP spid="18" grpId="0" animBg="1"/>
      <p:bldP spid="19" grpId="0" animBg="1"/>
      <p:bldP spid="32" grpId="0" animBg="1"/>
      <p:bldP spid="37" grpId="0" animBg="1"/>
      <p:bldP spid="40" grpId="0" animBg="1"/>
      <p:bldP spid="42" grpId="0" animBg="1"/>
      <p:bldP spid="68" grpId="0" animBg="1"/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DB9F2-9F47-A31D-F170-406BDEBB1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F910F8-DDC8-9DC4-BC40-62F1F81D01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03538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Interventions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fix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L</a:t>
                </a:r>
                <a:r>
                  <a:rPr kumimoji="0" lang="en-US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ocally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 every RHS of a structural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Leave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as-is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structural response of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Also measures potential outcome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 visually represented as </a:t>
                </a: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 Depicts potential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original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on the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sam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graph</a:t>
                </a: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If we can 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⊥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∣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based on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SWIG, we can identify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via conditioning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F910F8-DDC8-9DC4-BC40-62F1F81D0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03538"/>
              </a:xfrm>
              <a:blipFill>
                <a:blip r:embed="rId2"/>
                <a:stretch>
                  <a:fillRect l="-1426" t="-2758" r="-2050" b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1B8ED9D-6E4E-1C8F-E3DB-3DDA323FB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98939DA0-B0DB-AEFD-17B9-14A4768B1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74A2047-D36A-6FF7-599D-CBEE0024FC3E}"/>
                  </a:ext>
                </a:extLst>
              </p:cNvPr>
              <p:cNvSpPr/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E9F409-F2D7-798F-6074-9D1F576262D3}"/>
                  </a:ext>
                </a:extLst>
              </p:cNvPr>
              <p:cNvSpPr/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0AF04-B31D-6013-0D1F-C89A0FA8DD8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688153" y="181437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04A057-0185-6449-BBB8-911EC22E8F67}"/>
                  </a:ext>
                </a:extLst>
              </p:cNvPr>
              <p:cNvSpPr/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FD917B-5A8A-DE48-599F-B32B8FADB1D4}"/>
              </a:ext>
            </a:extLst>
          </p:cNvPr>
          <p:cNvCxnSpPr>
            <a:cxnSpLocks/>
            <a:stCxn id="19" idx="5"/>
            <a:endCxn id="17" idx="1"/>
          </p:cNvCxnSpPr>
          <p:nvPr/>
        </p:nvCxnSpPr>
        <p:spPr>
          <a:xfrm>
            <a:off x="10824701" y="87815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E0CCB95-ED1E-B409-A235-00EBA28E2954}"/>
                  </a:ext>
                </a:extLst>
              </p:cNvPr>
              <p:cNvSpPr/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D44F38F-492B-75C3-2C23-7523F9198D2C}"/>
                  </a:ext>
                </a:extLst>
              </p:cNvPr>
              <p:cNvSpPr/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973073-0D30-4A2B-AAE1-A9DE4C8AFBD0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780078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4EB290-B899-23A3-34CA-6D4893B312C1}"/>
                  </a:ext>
                </a:extLst>
              </p:cNvPr>
              <p:cNvSpPr/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E55452-B9BB-CE73-0CE5-6E0B75EE727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11089124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8BD1D9C-12A0-3C2B-47C4-4B6933D27A33}"/>
                  </a:ext>
                </a:extLst>
              </p:cNvPr>
              <p:cNvSpPr/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B0EF6-FCBE-09E3-77CA-0DD2AF19D2C2}"/>
              </a:ext>
            </a:extLst>
          </p:cNvPr>
          <p:cNvCxnSpPr>
            <a:cxnSpLocks/>
            <a:stCxn id="21" idx="0"/>
            <a:endCxn id="26" idx="3"/>
          </p:cNvCxnSpPr>
          <p:nvPr/>
        </p:nvCxnSpPr>
        <p:spPr>
          <a:xfrm flipV="1">
            <a:off x="9409928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5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A9CF-6240-DA73-4859-94B239A11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F898-F7BF-497A-A805-3489CAA5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Criteria for Conditional Independence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3E6F1-7338-7D18-0055-1F77DAC30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1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80B7-1E99-E6B6-149D-3CEE196F4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130F-4F7B-5581-3BE8-10CFF596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Encode Factorization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8672F-9F94-3C62-3F44-70A1D6208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994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Graph implies factorization of the probability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Proof.</a:t>
                </a:r>
              </a:p>
              <a:p>
                <a:r>
                  <a:rPr lang="en-US" dirty="0"/>
                  <a:t>By Bayes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graph: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Bayes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Bayes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graph: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8672F-9F94-3C62-3F44-70A1D6208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99400" cy="4351338"/>
              </a:xfrm>
              <a:blipFill>
                <a:blip r:embed="rId2"/>
                <a:stretch>
                  <a:fillRect l="-1622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7D5623-2D71-3AAF-1DF7-AB21ABCA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404" y="2942893"/>
            <a:ext cx="2200388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1B7C6-2F8E-AD4B-C61A-E2E0188AA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82E7-8777-8A2C-FA89-105251EC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DAGs and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6A4A3-B625-A1AB-0081-42AB9EA4A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law factorizes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822D-0FB4-BC10-1534-AFA245C28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599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AA600A-A63B-67A0-72AB-4285FA5DE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32675AE-358F-3C92-DD9F-090C02D5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6AAFEB1A-FA80-51B1-268D-EB0FB72C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8A085-9714-4FBF-1558-523CE935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DAGs Encode Conditional Independencies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46FAC11-4434-B3F1-80EF-C76A1748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289C53-477A-8613-C4E2-7B43FB6DC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Any 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conditional on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they are D(</a:t>
                </a:r>
                <a:r>
                  <a:rPr lang="en-US" dirty="0" err="1"/>
                  <a:t>irected</a:t>
                </a:r>
                <a:r>
                  <a:rPr lang="en-US" dirty="0"/>
                  <a:t>)-separated in the graph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 to define the concept of D-separation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F6B0-0DA7-6D08-BB94-0CA377A60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27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5F18-14A6-27A3-401B-B9E15943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Separation and Conditional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47B89-DFE3-D5E1-1D68-ED47AAB33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Looking at a graph, when can we conclude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12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47B89-DFE3-D5E1-1D68-ED47AAB33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8F93E10-4646-DCE3-9181-A5993415E80F}"/>
              </a:ext>
            </a:extLst>
          </p:cNvPr>
          <p:cNvSpPr/>
          <p:nvPr/>
        </p:nvSpPr>
        <p:spPr>
          <a:xfrm>
            <a:off x="8869959" y="3653086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71715-E4F0-AE4A-25FB-F6598005BB8A}"/>
              </a:ext>
            </a:extLst>
          </p:cNvPr>
          <p:cNvSpPr/>
          <p:nvPr/>
        </p:nvSpPr>
        <p:spPr>
          <a:xfrm>
            <a:off x="10568446" y="3653086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779117-FB24-287D-A84E-26021E97D02B}"/>
              </a:ext>
            </a:extLst>
          </p:cNvPr>
          <p:cNvSpPr/>
          <p:nvPr/>
        </p:nvSpPr>
        <p:spPr>
          <a:xfrm>
            <a:off x="9726933" y="4627121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F2C307-D4C8-C3AA-27CC-C94E68BC77CD}"/>
              </a:ext>
            </a:extLst>
          </p:cNvPr>
          <p:cNvCxnSpPr>
            <a:endCxn id="7" idx="2"/>
          </p:cNvCxnSpPr>
          <p:nvPr/>
        </p:nvCxnSpPr>
        <p:spPr>
          <a:xfrm flipV="1">
            <a:off x="9545819" y="3983769"/>
            <a:ext cx="1022627" cy="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1DAA67-04B4-D22A-B0D1-99D45058E637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0284964" y="4217597"/>
            <a:ext cx="379225" cy="5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A7DA8E-CFB8-39CB-82D3-E24A2F1A3D02}"/>
              </a:ext>
            </a:extLst>
          </p:cNvPr>
          <p:cNvSpPr/>
          <p:nvPr/>
        </p:nvSpPr>
        <p:spPr>
          <a:xfrm>
            <a:off x="4909930" y="3604451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C4CE67-0410-C88C-7870-5486AE679097}"/>
              </a:ext>
            </a:extLst>
          </p:cNvPr>
          <p:cNvSpPr/>
          <p:nvPr/>
        </p:nvSpPr>
        <p:spPr>
          <a:xfrm>
            <a:off x="6608417" y="3604451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1DD592-70DA-8678-5561-B70DD1C98F4B}"/>
              </a:ext>
            </a:extLst>
          </p:cNvPr>
          <p:cNvSpPr/>
          <p:nvPr/>
        </p:nvSpPr>
        <p:spPr>
          <a:xfrm>
            <a:off x="5766904" y="4578486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27D92-2663-C8F9-04B5-1C9FB61427C7}"/>
              </a:ext>
            </a:extLst>
          </p:cNvPr>
          <p:cNvCxnSpPr>
            <a:endCxn id="21" idx="2"/>
          </p:cNvCxnSpPr>
          <p:nvPr/>
        </p:nvCxnSpPr>
        <p:spPr>
          <a:xfrm flipV="1">
            <a:off x="5585790" y="3935134"/>
            <a:ext cx="1022627" cy="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0CC0B-C437-C3CA-9435-9C31D047F2FA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6324935" y="4168962"/>
            <a:ext cx="379225" cy="5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0DB9BD-3D13-4DE7-1E93-DC8CB5D8817A}"/>
              </a:ext>
            </a:extLst>
          </p:cNvPr>
          <p:cNvSpPr/>
          <p:nvPr/>
        </p:nvSpPr>
        <p:spPr>
          <a:xfrm>
            <a:off x="1080518" y="3600614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B72B68-C645-6CA3-439C-98DCAA26741A}"/>
              </a:ext>
            </a:extLst>
          </p:cNvPr>
          <p:cNvSpPr/>
          <p:nvPr/>
        </p:nvSpPr>
        <p:spPr>
          <a:xfrm>
            <a:off x="2779005" y="3600614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41C3DAE-AC50-AB0B-25BB-CC63FBEB03E1}"/>
              </a:ext>
            </a:extLst>
          </p:cNvPr>
          <p:cNvSpPr/>
          <p:nvPr/>
        </p:nvSpPr>
        <p:spPr>
          <a:xfrm>
            <a:off x="1937492" y="4574649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3FC6F2-9912-E047-5AA9-FFB0D5E510AC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1734292" y="3931297"/>
            <a:ext cx="1044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E721DF-75DB-C7D3-5295-2C32B3BC1230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2495523" y="4165125"/>
            <a:ext cx="379225" cy="5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CBF3EB-C2A9-3B03-AB6A-CB376D9E6E21}"/>
              </a:ext>
            </a:extLst>
          </p:cNvPr>
          <p:cNvSpPr txBox="1"/>
          <p:nvPr/>
        </p:nvSpPr>
        <p:spPr>
          <a:xfrm>
            <a:off x="9360507" y="2733127"/>
            <a:ext cx="1329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Case 3: </a:t>
            </a:r>
          </a:p>
          <a:p>
            <a:pPr algn="ctr"/>
            <a:r>
              <a:rPr lang="en-US" sz="2000" dirty="0">
                <a:latin typeface="+mj-lt"/>
              </a:rPr>
              <a:t>Z is collider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D37AB3-889F-821C-1A98-6D78575DEB0B}"/>
              </a:ext>
            </a:extLst>
          </p:cNvPr>
          <p:cNvSpPr txBox="1"/>
          <p:nvPr/>
        </p:nvSpPr>
        <p:spPr>
          <a:xfrm>
            <a:off x="5321730" y="2733127"/>
            <a:ext cx="151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Case 2: </a:t>
            </a:r>
          </a:p>
          <a:p>
            <a:pPr algn="ctr"/>
            <a:r>
              <a:rPr lang="en-US" sz="2000" dirty="0">
                <a:latin typeface="+mj-lt"/>
              </a:rPr>
              <a:t>Z is mediator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007E7B-EE02-5279-8EF1-56C87E829149}"/>
              </a:ext>
            </a:extLst>
          </p:cNvPr>
          <p:cNvSpPr txBox="1"/>
          <p:nvPr/>
        </p:nvSpPr>
        <p:spPr>
          <a:xfrm>
            <a:off x="1228158" y="2733127"/>
            <a:ext cx="213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Case 1: </a:t>
            </a:r>
          </a:p>
          <a:p>
            <a:pPr algn="ctr"/>
            <a:r>
              <a:rPr lang="en-US" sz="2000" dirty="0">
                <a:latin typeface="+mj-lt"/>
              </a:rPr>
              <a:t>Z is common cause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1FE652-9628-9D3A-07E2-CF157C62072A}"/>
                  </a:ext>
                </a:extLst>
              </p:cNvPr>
              <p:cNvSpPr txBox="1"/>
              <p:nvPr/>
            </p:nvSpPr>
            <p:spPr>
              <a:xfrm>
                <a:off x="8430662" y="5810970"/>
                <a:ext cx="3321679" cy="583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≠&amp;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6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1FE652-9628-9D3A-07E2-CF157C62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662" y="5810970"/>
                <a:ext cx="3321679" cy="583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F64C7A-0B9B-DD39-CA2F-40D36E5D84EA}"/>
                  </a:ext>
                </a:extLst>
              </p:cNvPr>
              <p:cNvSpPr txBox="1"/>
              <p:nvPr/>
            </p:nvSpPr>
            <p:spPr>
              <a:xfrm>
                <a:off x="4368991" y="5812155"/>
                <a:ext cx="3449598" cy="583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F64C7A-0B9B-DD39-CA2F-40D36E5D8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991" y="5812155"/>
                <a:ext cx="3449598" cy="583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A99DF2-01B2-0BD6-51A0-6B399622F5B5}"/>
                  </a:ext>
                </a:extLst>
              </p:cNvPr>
              <p:cNvSpPr txBox="1"/>
              <p:nvPr/>
            </p:nvSpPr>
            <p:spPr>
              <a:xfrm>
                <a:off x="621328" y="5810969"/>
                <a:ext cx="3504486" cy="58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A99DF2-01B2-0BD6-51A0-6B399622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" y="5810969"/>
                <a:ext cx="3504486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9DAE5-43E4-FE56-590F-2D023CEAC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D40D-1B3C-92F6-DA43-4923254C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CC7099-943A-27F2-2369-1C4407D2A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a graph is blocked by a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or a fork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collider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neither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nor its descendants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48A0-24CE-14A3-8E4D-41E6391F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1B235E-B556-58A1-EEB6-175A5FE8B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9" y="4143871"/>
            <a:ext cx="2429000" cy="122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4D81-31EB-8AF2-6946-1BB1B9B2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05" y="4220785"/>
            <a:ext cx="2362321" cy="1219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8EB87-A1B1-D403-D92C-4986AE321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457" y="3914656"/>
            <a:ext cx="2628064" cy="2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4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F2EE-9D43-A602-F291-44D1060BC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1678-9FAB-A186-2F41-F3783AB5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AE844-3773-B15B-6DA6-82CC92E2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D-separated by s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blocks all paths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denote it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pc="-80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3196D-D2B6-62E7-6D8D-4B0DC0D38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363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6C589-C2E5-9DB5-B37D-A538E1A1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3D6152-35EA-4D2D-E3A3-518054581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0FD205-AECA-CD68-E04D-171A6F78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0D943-2B49-C10E-EF05-54304AAE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D-separation implies conditional independency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3F0B5E0-CC61-DD38-3E37-8A428085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E4EF8-1A2B-E41F-6262-02B86C395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Verma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Pearl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88)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74786-FCE2-AFBA-D76A-510082FE9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912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conditional independencies: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d-separates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in DAG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implies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pc="-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en-US" sz="2800" i="1" spc="-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pc="-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⇒ 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-80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Implies testable restrictions we can use to refute DAG from data; e.g. for linear ASEMs, BLP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using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should have zero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127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F29FE7-8BCB-D5CF-AE6F-C2FA501DE359}"/>
              </a:ext>
            </a:extLst>
          </p:cNvPr>
          <p:cNvSpPr/>
          <p:nvPr/>
        </p:nvSpPr>
        <p:spPr>
          <a:xfrm>
            <a:off x="2445711" y="5935133"/>
            <a:ext cx="1726143" cy="70908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Test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whether it is non-zero!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76A43-12AF-1B45-0B84-64A85A8D7663}"/>
              </a:ext>
            </a:extLst>
          </p:cNvPr>
          <p:cNvSpPr/>
          <p:nvPr/>
        </p:nvSpPr>
        <p:spPr>
          <a:xfrm>
            <a:off x="4893733" y="4850328"/>
            <a:ext cx="2667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FD1FC-5DD3-0B60-ECD5-5B250B6A6B82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4171854" y="5286362"/>
            <a:ext cx="855229" cy="100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every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from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is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blocked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blocks a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one of the following holds: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noProof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chain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or fork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collider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neither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nor its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descendants are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D3CCB6-46E3-40FE-834A-CA3D7641CB1C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6692692" y="3184235"/>
            <a:ext cx="1931756" cy="14507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0BCFD58F-517B-2CD4-CF37-75E1FE34D923}"/>
              </a:ext>
            </a:extLst>
          </p:cNvPr>
          <p:cNvSpPr/>
          <p:nvPr/>
        </p:nvSpPr>
        <p:spPr>
          <a:xfrm>
            <a:off x="5904077" y="4112042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42B53D-C1AA-C6F3-F7D1-EE0896CF72E9}"/>
              </a:ext>
            </a:extLst>
          </p:cNvPr>
          <p:cNvSpPr/>
          <p:nvPr/>
        </p:nvSpPr>
        <p:spPr>
          <a:xfrm>
            <a:off x="4335161" y="483956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A0EE87-341A-B022-91F5-6165BBFD82D5}"/>
              </a:ext>
            </a:extLst>
          </p:cNvPr>
          <p:cNvSpPr/>
          <p:nvPr/>
        </p:nvSpPr>
        <p:spPr>
          <a:xfrm>
            <a:off x="8595309" y="482959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D099841-F52F-3597-C308-523D53847807}"/>
              </a:ext>
            </a:extLst>
          </p:cNvPr>
          <p:cNvSpPr/>
          <p:nvPr/>
        </p:nvSpPr>
        <p:spPr>
          <a:xfrm>
            <a:off x="4534127" y="4944859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CD55D4-6D1C-1407-AC72-D892D0E31CC6}"/>
              </a:ext>
            </a:extLst>
          </p:cNvPr>
          <p:cNvSpPr/>
          <p:nvPr/>
        </p:nvSpPr>
        <p:spPr>
          <a:xfrm>
            <a:off x="6574368" y="4907531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/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/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EBB87E4D-3368-A7EF-A665-8A6AC5D67B1A}"/>
              </a:ext>
            </a:extLst>
          </p:cNvPr>
          <p:cNvSpPr/>
          <p:nvPr/>
        </p:nvSpPr>
        <p:spPr>
          <a:xfrm>
            <a:off x="6758151" y="647547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7039072-8B17-B60C-5AF9-A10D5936D930}"/>
              </a:ext>
            </a:extLst>
          </p:cNvPr>
          <p:cNvSpPr/>
          <p:nvPr/>
        </p:nvSpPr>
        <p:spPr>
          <a:xfrm>
            <a:off x="4469453" y="4981630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4F891D-2F90-3614-512E-2896E3E2BF32}"/>
              </a:ext>
            </a:extLst>
          </p:cNvPr>
          <p:cNvSpPr/>
          <p:nvPr/>
        </p:nvSpPr>
        <p:spPr>
          <a:xfrm>
            <a:off x="6869753" y="5081349"/>
            <a:ext cx="1732632" cy="1511195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  <a:gd name="connsiteX0" fmla="*/ 0 w 1860581"/>
              <a:gd name="connsiteY0" fmla="*/ 1600199 h 1618529"/>
              <a:gd name="connsiteX1" fmla="*/ 558800 w 1860581"/>
              <a:gd name="connsiteY1" fmla="*/ 1600199 h 1618529"/>
              <a:gd name="connsiteX2" fmla="*/ 677334 w 1860581"/>
              <a:gd name="connsiteY2" fmla="*/ 1409699 h 1618529"/>
              <a:gd name="connsiteX3" fmla="*/ 1096434 w 1860581"/>
              <a:gd name="connsiteY3" fmla="*/ 1485899 h 1618529"/>
              <a:gd name="connsiteX4" fmla="*/ 1244600 w 1860581"/>
              <a:gd name="connsiteY4" fmla="*/ 1037166 h 1618529"/>
              <a:gd name="connsiteX5" fmla="*/ 1579034 w 1860581"/>
              <a:gd name="connsiteY5" fmla="*/ 1049866 h 1618529"/>
              <a:gd name="connsiteX6" fmla="*/ 1858434 w 1860581"/>
              <a:gd name="connsiteY6" fmla="*/ 0 h 16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0581" h="1618529">
                <a:moveTo>
                  <a:pt x="0" y="1600199"/>
                </a:moveTo>
                <a:cubicBezTo>
                  <a:pt x="222955" y="1616074"/>
                  <a:pt x="445911" y="1631949"/>
                  <a:pt x="558800" y="1600199"/>
                </a:cubicBezTo>
                <a:cubicBezTo>
                  <a:pt x="671689" y="1568449"/>
                  <a:pt x="587728" y="1428749"/>
                  <a:pt x="677334" y="1409699"/>
                </a:cubicBezTo>
                <a:cubicBezTo>
                  <a:pt x="766940" y="1390649"/>
                  <a:pt x="1001890" y="1547988"/>
                  <a:pt x="1096434" y="1485899"/>
                </a:cubicBezTo>
                <a:cubicBezTo>
                  <a:pt x="1190978" y="1423810"/>
                  <a:pt x="1164167" y="1109838"/>
                  <a:pt x="1244600" y="1037166"/>
                </a:cubicBezTo>
                <a:cubicBezTo>
                  <a:pt x="1325033" y="964494"/>
                  <a:pt x="1523295" y="1121833"/>
                  <a:pt x="1579034" y="1049866"/>
                </a:cubicBezTo>
                <a:cubicBezTo>
                  <a:pt x="1634773" y="977899"/>
                  <a:pt x="1886303" y="186266"/>
                  <a:pt x="18584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4E54AB-EC7F-EC34-667C-3FA13DC32ECB}"/>
              </a:ext>
            </a:extLst>
          </p:cNvPr>
          <p:cNvSpPr/>
          <p:nvPr/>
        </p:nvSpPr>
        <p:spPr>
          <a:xfrm>
            <a:off x="6692666" y="472590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98571-1072-9ECD-FADD-F61D5D670880}"/>
              </a:ext>
            </a:extLst>
          </p:cNvPr>
          <p:cNvSpPr/>
          <p:nvPr/>
        </p:nvSpPr>
        <p:spPr>
          <a:xfrm>
            <a:off x="6415860" y="521616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A27D39-9C78-1D9E-450C-004815095127}"/>
              </a:ext>
            </a:extLst>
          </p:cNvPr>
          <p:cNvSpPr/>
          <p:nvPr/>
        </p:nvSpPr>
        <p:spPr>
          <a:xfrm>
            <a:off x="6204775" y="473728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430C43-D91C-6981-2B56-70321A0CB626}"/>
              </a:ext>
            </a:extLst>
          </p:cNvPr>
          <p:cNvSpPr/>
          <p:nvPr/>
        </p:nvSpPr>
        <p:spPr>
          <a:xfrm>
            <a:off x="6809082" y="530844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2A8A3D-BA3B-191D-AEC9-94CC8D6515B6}"/>
              </a:ext>
            </a:extLst>
          </p:cNvPr>
          <p:cNvSpPr/>
          <p:nvPr/>
        </p:nvSpPr>
        <p:spPr>
          <a:xfrm>
            <a:off x="6095767" y="55313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/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65BE8D9-59D1-B592-1629-25243A79A1D5}"/>
              </a:ext>
            </a:extLst>
          </p:cNvPr>
          <p:cNvSpPr/>
          <p:nvPr/>
        </p:nvSpPr>
        <p:spPr>
          <a:xfrm>
            <a:off x="6318001" y="4333666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E1FEEF-1C97-F94F-34FE-2EC2F1CB7C9C}"/>
              </a:ext>
            </a:extLst>
          </p:cNvPr>
          <p:cNvSpPr/>
          <p:nvPr/>
        </p:nvSpPr>
        <p:spPr>
          <a:xfrm>
            <a:off x="4608456" y="4634954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C507B8-A090-8CB7-9AB6-BB9BA5E47245}"/>
              </a:ext>
            </a:extLst>
          </p:cNvPr>
          <p:cNvSpPr/>
          <p:nvPr/>
        </p:nvSpPr>
        <p:spPr>
          <a:xfrm>
            <a:off x="6522864" y="302669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CBC46-A24B-EFFE-8929-40BB00E1D296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4510366" y="3184235"/>
            <a:ext cx="2041636" cy="15208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B4C737-36D8-5F96-93E3-035818FDF420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534127" y="3488136"/>
            <a:ext cx="1988737" cy="13143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04B7E44-DB15-3D27-FAEC-F6A2DD48EF91}"/>
              </a:ext>
            </a:extLst>
          </p:cNvPr>
          <p:cNvSpPr/>
          <p:nvPr/>
        </p:nvSpPr>
        <p:spPr>
          <a:xfrm>
            <a:off x="6522864" y="339585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3E053C-1448-D42C-DD10-875F8CDE92F6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6721830" y="3488136"/>
            <a:ext cx="1839327" cy="1237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DE70026-40EE-C81A-92CD-5F837DFC9472}"/>
              </a:ext>
            </a:extLst>
          </p:cNvPr>
          <p:cNvSpPr/>
          <p:nvPr/>
        </p:nvSpPr>
        <p:spPr>
          <a:xfrm>
            <a:off x="6539303" y="373887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9C5A1A-1C9A-5538-EF96-7E611640B0C2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4671935" y="3831162"/>
            <a:ext cx="1867368" cy="1040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2BA010-63A1-DB31-B629-0E2B55EBC405}"/>
              </a:ext>
            </a:extLst>
          </p:cNvPr>
          <p:cNvCxnSpPr>
            <a:cxnSpLocks/>
            <a:endCxn id="96" idx="6"/>
          </p:cNvCxnSpPr>
          <p:nvPr/>
        </p:nvCxnSpPr>
        <p:spPr>
          <a:xfrm flipH="1" flipV="1">
            <a:off x="6738269" y="3831162"/>
            <a:ext cx="1732631" cy="9836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8A19FC4-CC60-E162-D2B1-9DBA123084E7}"/>
              </a:ext>
            </a:extLst>
          </p:cNvPr>
          <p:cNvSpPr/>
          <p:nvPr/>
        </p:nvSpPr>
        <p:spPr>
          <a:xfrm>
            <a:off x="6303433" y="3915833"/>
            <a:ext cx="476298" cy="821267"/>
          </a:xfrm>
          <a:custGeom>
            <a:avLst/>
            <a:gdLst>
              <a:gd name="connsiteX0" fmla="*/ 355600 w 476298"/>
              <a:gd name="connsiteY0" fmla="*/ 0 h 821267"/>
              <a:gd name="connsiteX1" fmla="*/ 465667 w 476298"/>
              <a:gd name="connsiteY1" fmla="*/ 131234 h 821267"/>
              <a:gd name="connsiteX2" fmla="*/ 122767 w 476298"/>
              <a:gd name="connsiteY2" fmla="*/ 249767 h 821267"/>
              <a:gd name="connsiteX3" fmla="*/ 160867 w 476298"/>
              <a:gd name="connsiteY3" fmla="*/ 440267 h 821267"/>
              <a:gd name="connsiteX4" fmla="*/ 29634 w 476298"/>
              <a:gd name="connsiteY4" fmla="*/ 533400 h 821267"/>
              <a:gd name="connsiteX5" fmla="*/ 0 w 476298"/>
              <a:gd name="connsiteY5" fmla="*/ 821267 h 8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98" h="821267">
                <a:moveTo>
                  <a:pt x="355600" y="0"/>
                </a:moveTo>
                <a:cubicBezTo>
                  <a:pt x="430036" y="44803"/>
                  <a:pt x="504472" y="89606"/>
                  <a:pt x="465667" y="131234"/>
                </a:cubicBezTo>
                <a:cubicBezTo>
                  <a:pt x="426862" y="172862"/>
                  <a:pt x="173567" y="198261"/>
                  <a:pt x="122767" y="249767"/>
                </a:cubicBezTo>
                <a:cubicBezTo>
                  <a:pt x="71967" y="301273"/>
                  <a:pt x="176389" y="392995"/>
                  <a:pt x="160867" y="440267"/>
                </a:cubicBezTo>
                <a:cubicBezTo>
                  <a:pt x="145345" y="487539"/>
                  <a:pt x="56445" y="469900"/>
                  <a:pt x="29634" y="533400"/>
                </a:cubicBezTo>
                <a:cubicBezTo>
                  <a:pt x="2823" y="596900"/>
                  <a:pt x="1411" y="709083"/>
                  <a:pt x="0" y="82126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FCE424-4B37-5B01-552C-EDBE22EE44BD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193820" y="3440051"/>
            <a:ext cx="2091648" cy="1189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42084AF-4EF5-92F0-FAC0-F6EEB5724F64}"/>
              </a:ext>
            </a:extLst>
          </p:cNvPr>
          <p:cNvSpPr/>
          <p:nvPr/>
        </p:nvSpPr>
        <p:spPr>
          <a:xfrm>
            <a:off x="9285468" y="3175467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unblocked chain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E425DE1-7154-E8B4-5B90-D7728004EAD4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7179087" y="3771201"/>
            <a:ext cx="2092251" cy="4048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3A12B0-478A-4949-F384-622A61AE9D69}"/>
              </a:ext>
            </a:extLst>
          </p:cNvPr>
          <p:cNvSpPr/>
          <p:nvPr/>
        </p:nvSpPr>
        <p:spPr>
          <a:xfrm>
            <a:off x="9271338" y="3911495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unblocked fork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0AF3CF3-7821-BF93-5C4F-395EC1D568B6}"/>
              </a:ext>
            </a:extLst>
          </p:cNvPr>
          <p:cNvSpPr/>
          <p:nvPr/>
        </p:nvSpPr>
        <p:spPr>
          <a:xfrm>
            <a:off x="9271338" y="4588151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opened collider path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F2EA7F-D463-FA82-8154-29D675D208BF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7079610" y="4033601"/>
            <a:ext cx="2191728" cy="81913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46CD7DA-EE86-FAD0-6905-497C1775F44F}"/>
              </a:ext>
            </a:extLst>
          </p:cNvPr>
          <p:cNvSpPr/>
          <p:nvPr/>
        </p:nvSpPr>
        <p:spPr>
          <a:xfrm>
            <a:off x="1762459" y="48715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blocked chain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0AB1EF5-DDAB-6B6D-E30E-368DCF787F66}"/>
              </a:ext>
            </a:extLst>
          </p:cNvPr>
          <p:cNvSpPr/>
          <p:nvPr/>
        </p:nvSpPr>
        <p:spPr>
          <a:xfrm>
            <a:off x="1752523" y="5535335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blocked fork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98367A-26CD-7364-64A7-BC230EE5B11E}"/>
              </a:ext>
            </a:extLst>
          </p:cNvPr>
          <p:cNvSpPr/>
          <p:nvPr/>
        </p:nvSpPr>
        <p:spPr>
          <a:xfrm>
            <a:off x="1752523" y="61622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collider path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057845-3D0A-2285-7DC8-7DA2E4A676E6}"/>
              </a:ext>
            </a:extLst>
          </p:cNvPr>
          <p:cNvCxnSpPr>
            <a:cxnSpLocks/>
            <a:stCxn id="131" idx="3"/>
            <a:endCxn id="61" idx="1"/>
          </p:cNvCxnSpPr>
          <p:nvPr/>
        </p:nvCxnSpPr>
        <p:spPr>
          <a:xfrm flipV="1">
            <a:off x="3964289" y="5092346"/>
            <a:ext cx="1287309" cy="437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5FD0CC-CABF-0606-3D4C-04FCA4A92970}"/>
              </a:ext>
            </a:extLst>
          </p:cNvPr>
          <p:cNvCxnSpPr>
            <a:cxnSpLocks/>
            <a:stCxn id="132" idx="3"/>
            <a:endCxn id="46" idx="3"/>
          </p:cNvCxnSpPr>
          <p:nvPr/>
        </p:nvCxnSpPr>
        <p:spPr>
          <a:xfrm flipV="1">
            <a:off x="3954353" y="5617675"/>
            <a:ext cx="1555313" cy="1822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EB9D5F-6037-BCAE-260B-8AB612D19ED9}"/>
              </a:ext>
            </a:extLst>
          </p:cNvPr>
          <p:cNvCxnSpPr>
            <a:cxnSpLocks/>
            <a:stCxn id="133" idx="3"/>
            <a:endCxn id="52" idx="3"/>
          </p:cNvCxnSpPr>
          <p:nvPr/>
        </p:nvCxnSpPr>
        <p:spPr>
          <a:xfrm flipV="1">
            <a:off x="3954353" y="6382971"/>
            <a:ext cx="1710581" cy="4387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  <p:bldP spid="53" grpId="0" animBg="1"/>
      <p:bldP spid="60" grpId="0" animBg="1"/>
      <p:bldP spid="61" grpId="0" animBg="1"/>
      <p:bldP spid="107" grpId="0" animBg="1"/>
      <p:bldP spid="115" grpId="0" animBg="1"/>
      <p:bldP spid="122" grpId="0" animBg="1"/>
      <p:bldP spid="128" grpId="0" animBg="1"/>
      <p:bldP spid="131" grpId="0" animBg="1"/>
      <p:bldP spid="132" grpId="0" animBg="1"/>
      <p:bldP spid="1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Criteria for Valid Adjustment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7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036A-2130-5792-F1CD-1563F0EA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Recall to do identification by conditioning we need for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predictive response equals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predictive response equals average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55-34F6-623F-7EC1-0FCEBA49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check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DAG, can we visually inspect if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holds</a:t>
                </a:r>
              </a:p>
              <a:p>
                <a:r>
                  <a:rPr lang="en-US" dirty="0"/>
                  <a:t>Note that the SWIG graph contains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We can simply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 the SWIG graph! </a:t>
                </a:r>
              </a:p>
              <a:p>
                <a:r>
                  <a:rPr lang="en-US" dirty="0"/>
                  <a:t>This is just a conditional independence statement on a DAG</a:t>
                </a:r>
              </a:p>
              <a:p>
                <a:r>
                  <a:rPr lang="en-US" dirty="0"/>
                  <a:t>We can use d-separation!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/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/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80AB45-EFEF-57C7-5F9E-C0D57260DD2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568414" y="5972294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/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E76EF-8999-E0B5-7C1D-264950923927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10877460" y="5031782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/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ED825-90A8-4185-5CBD-5001C388CB91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9198264" y="5031782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Conditional </a:t>
                </a:r>
                <a:r>
                  <a:rPr lang="en-US" sz="2800" b="1" dirty="0" err="1"/>
                  <a:t>ignorability</a:t>
                </a:r>
                <a:r>
                  <a:rPr lang="en-US" sz="2800" b="1" dirty="0"/>
                  <a:t> </a:t>
                </a:r>
                <a:r>
                  <a:rPr lang="en-US" sz="2800" dirty="0"/>
                  <a:t>between treatment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and outcome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conditional on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holds 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on 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by the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783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/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/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0FD55-7A5F-2353-93F5-FE7663168B3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576881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/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74C7BA-9E3D-AFE8-A9F2-997A6EE31AE1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5927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/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E9A8C-F927-3E29-191B-964479A3387C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9206731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AF92B-727F-A2C4-4720-A49C8D818111}"/>
              </a:ext>
            </a:extLst>
          </p:cNvPr>
          <p:cNvSpPr/>
          <p:nvPr/>
        </p:nvSpPr>
        <p:spPr>
          <a:xfrm>
            <a:off x="8369238" y="4149069"/>
            <a:ext cx="1581593" cy="1510566"/>
          </a:xfrm>
          <a:custGeom>
            <a:avLst/>
            <a:gdLst>
              <a:gd name="connsiteX0" fmla="*/ 588495 w 1581593"/>
              <a:gd name="connsiteY0" fmla="*/ 8064 h 1510566"/>
              <a:gd name="connsiteX1" fmla="*/ 1507129 w 1581593"/>
              <a:gd name="connsiteY1" fmla="*/ 401764 h 1510566"/>
              <a:gd name="connsiteX2" fmla="*/ 1392829 w 1581593"/>
              <a:gd name="connsiteY2" fmla="*/ 1405064 h 1510566"/>
              <a:gd name="connsiteX3" fmla="*/ 330262 w 1581593"/>
              <a:gd name="connsiteY3" fmla="*/ 1409298 h 1510566"/>
              <a:gd name="connsiteX4" fmla="*/ 62 w 1581593"/>
              <a:gd name="connsiteY4" fmla="*/ 774298 h 1510566"/>
              <a:gd name="connsiteX5" fmla="*/ 304862 w 1581593"/>
              <a:gd name="connsiteY5" fmla="*/ 185864 h 1510566"/>
              <a:gd name="connsiteX6" fmla="*/ 588495 w 1581593"/>
              <a:gd name="connsiteY6" fmla="*/ 8064 h 15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1593" h="1510566">
                <a:moveTo>
                  <a:pt x="588495" y="8064"/>
                </a:moveTo>
                <a:cubicBezTo>
                  <a:pt x="788873" y="44047"/>
                  <a:pt x="1373073" y="168931"/>
                  <a:pt x="1507129" y="401764"/>
                </a:cubicBezTo>
                <a:cubicBezTo>
                  <a:pt x="1641185" y="634597"/>
                  <a:pt x="1588973" y="1237142"/>
                  <a:pt x="1392829" y="1405064"/>
                </a:cubicBezTo>
                <a:cubicBezTo>
                  <a:pt x="1196685" y="1572986"/>
                  <a:pt x="562390" y="1514426"/>
                  <a:pt x="330262" y="1409298"/>
                </a:cubicBezTo>
                <a:cubicBezTo>
                  <a:pt x="98134" y="1304170"/>
                  <a:pt x="4295" y="978204"/>
                  <a:pt x="62" y="774298"/>
                </a:cubicBezTo>
                <a:cubicBezTo>
                  <a:pt x="-4171" y="570392"/>
                  <a:pt x="206084" y="310747"/>
                  <a:pt x="304862" y="185864"/>
                </a:cubicBezTo>
                <a:cubicBezTo>
                  <a:pt x="403640" y="60981"/>
                  <a:pt x="388117" y="-27919"/>
                  <a:pt x="588495" y="8064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/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09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428E-777A-B1FE-945C-A3912C3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6B093-F331-DC89-72D2-EEBB2721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20840"/>
            <a:ext cx="6780700" cy="28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 the “language” of Directed Acyclic Graphs (DAGs) and their associated non-linear structural equation models (SEMs)</a:t>
                </a:r>
              </a:p>
              <a:p>
                <a:r>
                  <a:rPr lang="en-US" dirty="0"/>
                  <a:t>Introduce “intervention” concepts “do” and “fix”</a:t>
                </a:r>
              </a:p>
              <a:p>
                <a:r>
                  <a:rPr lang="en-US" dirty="0"/>
                  <a:t>Introduce d-separation and conditional independence in DAGs</a:t>
                </a:r>
              </a:p>
              <a:p>
                <a:r>
                  <a:rPr lang="en-US" dirty="0"/>
                  <a:t>Proof sketch of fundamental theorem d-separation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conditional ind.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 lecture</a:t>
                </a:r>
              </a:p>
              <a:p>
                <a:r>
                  <a:rPr lang="en-US" dirty="0"/>
                  <a:t>Graphical criteria for selection of adjustment set</a:t>
                </a:r>
              </a:p>
              <a:p>
                <a:r>
                  <a:rPr lang="en-US" dirty="0"/>
                  <a:t>Crash course on good and bad “controls”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3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5D29-E568-B3E1-C324-E9AF6FF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the Main Theorem!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146E-C084-7912-6D4D-2D0473619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1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A3A-EAF3-BC6A-4A8E-ECB0CF7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called ancestral if all ancestors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Removing all nodes outside of an ancestral set and looking at the resulting graph and ASEM, the probability law is the same as the probability law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original graph (exercise)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5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D-separated from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a set of nodes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is the set of all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9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has a parent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 remainder.</a:t>
                </a:r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Implies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01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528-217D-E1D0-F8D9-BD5A5A6D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first step, we can restrict to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not change conditional independence relations (exercise)</a:t>
                </a:r>
              </a:p>
              <a:p>
                <a:r>
                  <a:rPr lang="en-US" dirty="0"/>
                  <a:t>Does not change d-separation relations (exercise)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nodes in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not d-separated from X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remainder of nodes in ancestral set not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/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2D15C38-64A8-B643-B8C7-D26344C89FBD}"/>
              </a:ext>
            </a:extLst>
          </p:cNvPr>
          <p:cNvSpPr/>
          <p:nvPr/>
        </p:nvSpPr>
        <p:spPr>
          <a:xfrm>
            <a:off x="5450416" y="4288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/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/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94A71BBC-C2FC-4C33-2217-9F7A1AB94173}"/>
              </a:ext>
            </a:extLst>
          </p:cNvPr>
          <p:cNvSpPr/>
          <p:nvPr/>
        </p:nvSpPr>
        <p:spPr>
          <a:xfrm>
            <a:off x="3128433" y="5427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/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82893B1-1890-F650-C619-CC16DF14A07E}"/>
              </a:ext>
            </a:extLst>
          </p:cNvPr>
          <p:cNvSpPr/>
          <p:nvPr/>
        </p:nvSpPr>
        <p:spPr>
          <a:xfrm>
            <a:off x="3949698" y="5226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B283A3-E789-A5AA-90C0-D37861A0D1DF}"/>
              </a:ext>
            </a:extLst>
          </p:cNvPr>
          <p:cNvSpPr/>
          <p:nvPr/>
        </p:nvSpPr>
        <p:spPr>
          <a:xfrm>
            <a:off x="4383616" y="5964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A81AAE-A49B-EAA5-E54C-C63A61E9D861}"/>
              </a:ext>
            </a:extLst>
          </p:cNvPr>
          <p:cNvSpPr/>
          <p:nvPr/>
        </p:nvSpPr>
        <p:spPr>
          <a:xfrm>
            <a:off x="4639733" y="4780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83DDC2-6D34-6EA9-7F7B-7F10F2128086}"/>
              </a:ext>
            </a:extLst>
          </p:cNvPr>
          <p:cNvSpPr/>
          <p:nvPr/>
        </p:nvSpPr>
        <p:spPr>
          <a:xfrm>
            <a:off x="3899961" y="5742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EF8DA41-9894-069E-A636-EF86480EB9FD}"/>
              </a:ext>
            </a:extLst>
          </p:cNvPr>
          <p:cNvSpPr/>
          <p:nvPr/>
        </p:nvSpPr>
        <p:spPr>
          <a:xfrm>
            <a:off x="3251200" y="4671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937CA5-944F-1CE8-C3E8-8EB9F9E2ADC9}"/>
              </a:ext>
            </a:extLst>
          </p:cNvPr>
          <p:cNvSpPr/>
          <p:nvPr/>
        </p:nvSpPr>
        <p:spPr>
          <a:xfrm>
            <a:off x="3272367" y="5282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4E85D8C-BE26-854C-6F68-4D7B4C7B0514}"/>
              </a:ext>
            </a:extLst>
          </p:cNvPr>
          <p:cNvSpPr/>
          <p:nvPr/>
        </p:nvSpPr>
        <p:spPr>
          <a:xfrm>
            <a:off x="3259667" y="5549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DAB303D-E357-45A3-48C7-30F567E94CCA}"/>
              </a:ext>
            </a:extLst>
          </p:cNvPr>
          <p:cNvSpPr/>
          <p:nvPr/>
        </p:nvSpPr>
        <p:spPr>
          <a:xfrm>
            <a:off x="3217333" y="5524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/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8C1089BC-7C74-D7C8-6298-F97D2F913625}"/>
              </a:ext>
            </a:extLst>
          </p:cNvPr>
          <p:cNvSpPr/>
          <p:nvPr/>
        </p:nvSpPr>
        <p:spPr>
          <a:xfrm>
            <a:off x="6235223" y="5098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318AE2-0294-8573-8377-DA712A47F4E7}"/>
              </a:ext>
            </a:extLst>
          </p:cNvPr>
          <p:cNvSpPr/>
          <p:nvPr/>
        </p:nvSpPr>
        <p:spPr>
          <a:xfrm>
            <a:off x="5958417" y="5588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18B825-7413-160B-8180-710A4E2AB7FA}"/>
              </a:ext>
            </a:extLst>
          </p:cNvPr>
          <p:cNvSpPr/>
          <p:nvPr/>
        </p:nvSpPr>
        <p:spPr>
          <a:xfrm>
            <a:off x="5747332" y="5109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6AB24D-CB38-0658-3874-F386AF9C4A82}"/>
              </a:ext>
            </a:extLst>
          </p:cNvPr>
          <p:cNvSpPr/>
          <p:nvPr/>
        </p:nvSpPr>
        <p:spPr>
          <a:xfrm>
            <a:off x="6036257" y="6171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BBB912-F8CD-1FE1-D559-B156D2DC2580}"/>
              </a:ext>
            </a:extLst>
          </p:cNvPr>
          <p:cNvSpPr/>
          <p:nvPr/>
        </p:nvSpPr>
        <p:spPr>
          <a:xfrm>
            <a:off x="6351639" y="5680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3C5862F-D123-F6E1-00CB-4B9F5C97B648}"/>
              </a:ext>
            </a:extLst>
          </p:cNvPr>
          <p:cNvSpPr/>
          <p:nvPr/>
        </p:nvSpPr>
        <p:spPr>
          <a:xfrm>
            <a:off x="5638324" y="5903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078F21C-A9D0-A8C9-1F65-F4EBEDEDF7E5}"/>
              </a:ext>
            </a:extLst>
          </p:cNvPr>
          <p:cNvSpPr/>
          <p:nvPr/>
        </p:nvSpPr>
        <p:spPr>
          <a:xfrm>
            <a:off x="8078842" y="5269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98A77BE-4FE9-8FD7-CE0E-C6E6D7864C16}"/>
              </a:ext>
            </a:extLst>
          </p:cNvPr>
          <p:cNvSpPr/>
          <p:nvPr/>
        </p:nvSpPr>
        <p:spPr>
          <a:xfrm>
            <a:off x="7385049" y="4892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288548-FA1F-DE69-B2DB-49A8C0381543}"/>
              </a:ext>
            </a:extLst>
          </p:cNvPr>
          <p:cNvSpPr/>
          <p:nvPr/>
        </p:nvSpPr>
        <p:spPr>
          <a:xfrm>
            <a:off x="7439605" y="5670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D3F17A-1A29-E046-49B3-46F23C020DEB}"/>
              </a:ext>
            </a:extLst>
          </p:cNvPr>
          <p:cNvSpPr/>
          <p:nvPr/>
        </p:nvSpPr>
        <p:spPr>
          <a:xfrm>
            <a:off x="8093657" y="5926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EA40E63-6E9C-C179-F3AE-0D24DE9D0925}"/>
              </a:ext>
            </a:extLst>
          </p:cNvPr>
          <p:cNvSpPr/>
          <p:nvPr/>
        </p:nvSpPr>
        <p:spPr>
          <a:xfrm>
            <a:off x="7088957" y="6056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40" grpId="0" animBg="1"/>
      <p:bldP spid="42" grpId="0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923-99DA-8779-526D-D41CD4A6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definition of d-separation,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d-separate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(exercise)</a:t>
                </a:r>
              </a:p>
              <a:p>
                <a:r>
                  <a:rPr lang="en-US" dirty="0"/>
                  <a:t>We can invoke previous critical lemma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/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4667401-C1F0-BE8E-10A5-4C61712A1BBA}"/>
              </a:ext>
            </a:extLst>
          </p:cNvPr>
          <p:cNvSpPr/>
          <p:nvPr/>
        </p:nvSpPr>
        <p:spPr>
          <a:xfrm>
            <a:off x="5420782" y="3780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/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/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272D140-A929-4C7C-33E8-B127AD2D6F3F}"/>
              </a:ext>
            </a:extLst>
          </p:cNvPr>
          <p:cNvSpPr/>
          <p:nvPr/>
        </p:nvSpPr>
        <p:spPr>
          <a:xfrm>
            <a:off x="3098799" y="4919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/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0C9EB23-0A08-5D41-BF7F-929A9048B73E}"/>
              </a:ext>
            </a:extLst>
          </p:cNvPr>
          <p:cNvSpPr/>
          <p:nvPr/>
        </p:nvSpPr>
        <p:spPr>
          <a:xfrm>
            <a:off x="3920064" y="4718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9B5B4-8C5B-782B-63CC-8ADC579741FA}"/>
              </a:ext>
            </a:extLst>
          </p:cNvPr>
          <p:cNvSpPr/>
          <p:nvPr/>
        </p:nvSpPr>
        <p:spPr>
          <a:xfrm>
            <a:off x="4353982" y="5456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2590A3-5856-1B50-A1CA-3C4532797082}"/>
              </a:ext>
            </a:extLst>
          </p:cNvPr>
          <p:cNvSpPr/>
          <p:nvPr/>
        </p:nvSpPr>
        <p:spPr>
          <a:xfrm>
            <a:off x="4610099" y="4272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9341A-F3FA-A3C6-928B-811B58684619}"/>
              </a:ext>
            </a:extLst>
          </p:cNvPr>
          <p:cNvSpPr/>
          <p:nvPr/>
        </p:nvSpPr>
        <p:spPr>
          <a:xfrm>
            <a:off x="3870327" y="5234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300676-6354-C5DC-40C5-D07154BA4727}"/>
              </a:ext>
            </a:extLst>
          </p:cNvPr>
          <p:cNvSpPr/>
          <p:nvPr/>
        </p:nvSpPr>
        <p:spPr>
          <a:xfrm>
            <a:off x="3221566" y="4163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7DCA5C-A90C-984A-BE2F-C0F2D8E50BD1}"/>
              </a:ext>
            </a:extLst>
          </p:cNvPr>
          <p:cNvSpPr/>
          <p:nvPr/>
        </p:nvSpPr>
        <p:spPr>
          <a:xfrm>
            <a:off x="3242733" y="4774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F704F2-63FD-7ACE-A222-432CEFC79205}"/>
              </a:ext>
            </a:extLst>
          </p:cNvPr>
          <p:cNvSpPr/>
          <p:nvPr/>
        </p:nvSpPr>
        <p:spPr>
          <a:xfrm>
            <a:off x="3230033" y="5041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E74C45-E162-15CF-D46D-049794C9D31C}"/>
              </a:ext>
            </a:extLst>
          </p:cNvPr>
          <p:cNvSpPr/>
          <p:nvPr/>
        </p:nvSpPr>
        <p:spPr>
          <a:xfrm>
            <a:off x="3187699" y="5016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/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9D6D47A-D3B3-D2BB-1DEA-456D90383533}"/>
              </a:ext>
            </a:extLst>
          </p:cNvPr>
          <p:cNvSpPr/>
          <p:nvPr/>
        </p:nvSpPr>
        <p:spPr>
          <a:xfrm>
            <a:off x="6205589" y="4590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5BF7BB-13DA-A23C-7EDC-58E15160EC1D}"/>
              </a:ext>
            </a:extLst>
          </p:cNvPr>
          <p:cNvSpPr/>
          <p:nvPr/>
        </p:nvSpPr>
        <p:spPr>
          <a:xfrm>
            <a:off x="5928783" y="5080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1E0D91-83E9-8005-3530-C3C3BEEEA652}"/>
              </a:ext>
            </a:extLst>
          </p:cNvPr>
          <p:cNvSpPr/>
          <p:nvPr/>
        </p:nvSpPr>
        <p:spPr>
          <a:xfrm>
            <a:off x="5717698" y="4601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8B8AA7-EDF2-A1F4-E23C-BC22839C053C}"/>
              </a:ext>
            </a:extLst>
          </p:cNvPr>
          <p:cNvSpPr/>
          <p:nvPr/>
        </p:nvSpPr>
        <p:spPr>
          <a:xfrm>
            <a:off x="6006623" y="5663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DBD34A-1E20-E22E-524D-C1CF011E74B3}"/>
              </a:ext>
            </a:extLst>
          </p:cNvPr>
          <p:cNvSpPr/>
          <p:nvPr/>
        </p:nvSpPr>
        <p:spPr>
          <a:xfrm>
            <a:off x="6322005" y="5172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CE8FC-4FD7-046F-3BA3-0A5B117DF2AB}"/>
              </a:ext>
            </a:extLst>
          </p:cNvPr>
          <p:cNvSpPr/>
          <p:nvPr/>
        </p:nvSpPr>
        <p:spPr>
          <a:xfrm>
            <a:off x="5608690" y="5395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D4650C-6318-C5EE-326E-1601EDDBE57F}"/>
              </a:ext>
            </a:extLst>
          </p:cNvPr>
          <p:cNvSpPr/>
          <p:nvPr/>
        </p:nvSpPr>
        <p:spPr>
          <a:xfrm>
            <a:off x="8049208" y="4761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001E2-5E35-B780-DDDF-8BDDA46D170B}"/>
              </a:ext>
            </a:extLst>
          </p:cNvPr>
          <p:cNvSpPr/>
          <p:nvPr/>
        </p:nvSpPr>
        <p:spPr>
          <a:xfrm>
            <a:off x="7355415" y="4384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DE2FB4-E53E-4CAF-D2C6-494A1A6E35E2}"/>
              </a:ext>
            </a:extLst>
          </p:cNvPr>
          <p:cNvSpPr/>
          <p:nvPr/>
        </p:nvSpPr>
        <p:spPr>
          <a:xfrm>
            <a:off x="7409971" y="5162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DB8AAF-B713-FA90-20CA-620D129FDD24}"/>
              </a:ext>
            </a:extLst>
          </p:cNvPr>
          <p:cNvSpPr/>
          <p:nvPr/>
        </p:nvSpPr>
        <p:spPr>
          <a:xfrm>
            <a:off x="8064023" y="5418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D7009-DB41-28C0-1C26-2902E3EB6E48}"/>
              </a:ext>
            </a:extLst>
          </p:cNvPr>
          <p:cNvSpPr/>
          <p:nvPr/>
        </p:nvSpPr>
        <p:spPr>
          <a:xfrm>
            <a:off x="7059323" y="5548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F5EDB0-4701-F0F9-4B13-14860DF81180}"/>
              </a:ext>
            </a:extLst>
          </p:cNvPr>
          <p:cNvSpPr/>
          <p:nvPr/>
        </p:nvSpPr>
        <p:spPr>
          <a:xfrm>
            <a:off x="5850466" y="4226047"/>
            <a:ext cx="1532467" cy="456020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467" h="456020">
                <a:moveTo>
                  <a:pt x="0" y="456020"/>
                </a:moveTo>
                <a:cubicBezTo>
                  <a:pt x="185914" y="282453"/>
                  <a:pt x="371828" y="108887"/>
                  <a:pt x="495300" y="87720"/>
                </a:cubicBezTo>
                <a:cubicBezTo>
                  <a:pt x="618772" y="66553"/>
                  <a:pt x="632178" y="343131"/>
                  <a:pt x="740833" y="329020"/>
                </a:cubicBezTo>
                <a:cubicBezTo>
                  <a:pt x="849489" y="314909"/>
                  <a:pt x="1015294" y="25631"/>
                  <a:pt x="1147233" y="3053"/>
                </a:cubicBezTo>
                <a:cubicBezTo>
                  <a:pt x="1279172" y="-19525"/>
                  <a:pt x="1405819" y="87014"/>
                  <a:pt x="1532467" y="19355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E4B1E2-E90C-FB31-E66C-D674708A9374}"/>
              </a:ext>
            </a:extLst>
          </p:cNvPr>
          <p:cNvSpPr/>
          <p:nvPr/>
        </p:nvSpPr>
        <p:spPr>
          <a:xfrm>
            <a:off x="4745566" y="3139052"/>
            <a:ext cx="3403600" cy="1657315"/>
          </a:xfrm>
          <a:custGeom>
            <a:avLst/>
            <a:gdLst>
              <a:gd name="connsiteX0" fmla="*/ 0 w 3403600"/>
              <a:gd name="connsiteY0" fmla="*/ 1200115 h 1657315"/>
              <a:gd name="connsiteX1" fmla="*/ 135467 w 3403600"/>
              <a:gd name="connsiteY1" fmla="*/ 607448 h 1657315"/>
              <a:gd name="connsiteX2" fmla="*/ 512233 w 3403600"/>
              <a:gd name="connsiteY2" fmla="*/ 797948 h 1657315"/>
              <a:gd name="connsiteX3" fmla="*/ 757767 w 3403600"/>
              <a:gd name="connsiteY3" fmla="*/ 116381 h 1657315"/>
              <a:gd name="connsiteX4" fmla="*/ 1104900 w 3403600"/>
              <a:gd name="connsiteY4" fmla="*/ 247615 h 1657315"/>
              <a:gd name="connsiteX5" fmla="*/ 1921933 w 3403600"/>
              <a:gd name="connsiteY5" fmla="*/ 2081 h 1657315"/>
              <a:gd name="connsiteX6" fmla="*/ 2032000 w 3403600"/>
              <a:gd name="connsiteY6" fmla="*/ 412715 h 1657315"/>
              <a:gd name="connsiteX7" fmla="*/ 2671233 w 3403600"/>
              <a:gd name="connsiteY7" fmla="*/ 374615 h 1657315"/>
              <a:gd name="connsiteX8" fmla="*/ 2882900 w 3403600"/>
              <a:gd name="connsiteY8" fmla="*/ 924948 h 1657315"/>
              <a:gd name="connsiteX9" fmla="*/ 3170767 w 3403600"/>
              <a:gd name="connsiteY9" fmla="*/ 996915 h 1657315"/>
              <a:gd name="connsiteX10" fmla="*/ 3403600 w 3403600"/>
              <a:gd name="connsiteY10" fmla="*/ 1657315 h 16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3600" h="1657315">
                <a:moveTo>
                  <a:pt x="0" y="1200115"/>
                </a:moveTo>
                <a:cubicBezTo>
                  <a:pt x="25047" y="937295"/>
                  <a:pt x="50095" y="674476"/>
                  <a:pt x="135467" y="607448"/>
                </a:cubicBezTo>
                <a:cubicBezTo>
                  <a:pt x="220839" y="540420"/>
                  <a:pt x="408516" y="879792"/>
                  <a:pt x="512233" y="797948"/>
                </a:cubicBezTo>
                <a:cubicBezTo>
                  <a:pt x="615950" y="716104"/>
                  <a:pt x="658989" y="208103"/>
                  <a:pt x="757767" y="116381"/>
                </a:cubicBezTo>
                <a:cubicBezTo>
                  <a:pt x="856545" y="24659"/>
                  <a:pt x="910872" y="266665"/>
                  <a:pt x="1104900" y="247615"/>
                </a:cubicBezTo>
                <a:cubicBezTo>
                  <a:pt x="1298928" y="228565"/>
                  <a:pt x="1767416" y="-25436"/>
                  <a:pt x="1921933" y="2081"/>
                </a:cubicBezTo>
                <a:cubicBezTo>
                  <a:pt x="2076450" y="29598"/>
                  <a:pt x="1907117" y="350626"/>
                  <a:pt x="2032000" y="412715"/>
                </a:cubicBezTo>
                <a:cubicBezTo>
                  <a:pt x="2156883" y="474804"/>
                  <a:pt x="2529416" y="289243"/>
                  <a:pt x="2671233" y="374615"/>
                </a:cubicBezTo>
                <a:cubicBezTo>
                  <a:pt x="2813050" y="459987"/>
                  <a:pt x="2799644" y="821231"/>
                  <a:pt x="2882900" y="924948"/>
                </a:cubicBezTo>
                <a:cubicBezTo>
                  <a:pt x="2966156" y="1028665"/>
                  <a:pt x="3083984" y="874854"/>
                  <a:pt x="3170767" y="996915"/>
                </a:cubicBezTo>
                <a:cubicBezTo>
                  <a:pt x="3257550" y="1118976"/>
                  <a:pt x="3330575" y="1388145"/>
                  <a:pt x="3403600" y="165731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56C9E2A-5137-9154-6D83-03F1AF192CF1}"/>
              </a:ext>
            </a:extLst>
          </p:cNvPr>
          <p:cNvSpPr/>
          <p:nvPr/>
        </p:nvSpPr>
        <p:spPr>
          <a:xfrm>
            <a:off x="5928783" y="3032894"/>
            <a:ext cx="515513" cy="52463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312E26-5074-8FDB-C6BA-E653308223BA}"/>
              </a:ext>
            </a:extLst>
          </p:cNvPr>
          <p:cNvSpPr/>
          <p:nvPr/>
        </p:nvSpPr>
        <p:spPr>
          <a:xfrm>
            <a:off x="5518732" y="656876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22F7262-FFD7-EEAB-95E1-2C08D1D63179}"/>
              </a:ext>
            </a:extLst>
          </p:cNvPr>
          <p:cNvSpPr/>
          <p:nvPr/>
        </p:nvSpPr>
        <p:spPr>
          <a:xfrm>
            <a:off x="3230034" y="5074916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01D4-3100-6427-D18C-526D7FFE7DBC}"/>
              </a:ext>
            </a:extLst>
          </p:cNvPr>
          <p:cNvSpPr/>
          <p:nvPr/>
        </p:nvSpPr>
        <p:spPr>
          <a:xfrm>
            <a:off x="5630333" y="5672667"/>
            <a:ext cx="1611214" cy="1013163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214" h="1013163">
                <a:moveTo>
                  <a:pt x="0" y="994833"/>
                </a:moveTo>
                <a:cubicBezTo>
                  <a:pt x="222955" y="1010708"/>
                  <a:pt x="445911" y="1026583"/>
                  <a:pt x="558800" y="994833"/>
                </a:cubicBezTo>
                <a:cubicBezTo>
                  <a:pt x="671689" y="963083"/>
                  <a:pt x="587728" y="823383"/>
                  <a:pt x="677334" y="804333"/>
                </a:cubicBezTo>
                <a:cubicBezTo>
                  <a:pt x="766940" y="785283"/>
                  <a:pt x="1001890" y="942622"/>
                  <a:pt x="1096434" y="880533"/>
                </a:cubicBezTo>
                <a:cubicBezTo>
                  <a:pt x="1190978" y="818444"/>
                  <a:pt x="1164167" y="504472"/>
                  <a:pt x="1244600" y="431800"/>
                </a:cubicBezTo>
                <a:cubicBezTo>
                  <a:pt x="1325033" y="359128"/>
                  <a:pt x="1523295" y="516467"/>
                  <a:pt x="1579034" y="444500"/>
                </a:cubicBezTo>
                <a:cubicBezTo>
                  <a:pt x="1634773" y="372533"/>
                  <a:pt x="1606903" y="186266"/>
                  <a:pt x="15790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1BC52CD-0C75-9177-D4E9-17806038A6A4}"/>
              </a:ext>
            </a:extLst>
          </p:cNvPr>
          <p:cNvSpPr/>
          <p:nvPr/>
        </p:nvSpPr>
        <p:spPr>
          <a:xfrm>
            <a:off x="4758267" y="4398433"/>
            <a:ext cx="1024466" cy="534917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466" h="534917">
                <a:moveTo>
                  <a:pt x="0" y="0"/>
                </a:moveTo>
                <a:cubicBezTo>
                  <a:pt x="58561" y="118181"/>
                  <a:pt x="117122" y="236362"/>
                  <a:pt x="182033" y="258234"/>
                </a:cubicBezTo>
                <a:cubicBezTo>
                  <a:pt x="246944" y="280106"/>
                  <a:pt x="313266" y="86079"/>
                  <a:pt x="389466" y="131234"/>
                </a:cubicBezTo>
                <a:cubicBezTo>
                  <a:pt x="465666" y="176389"/>
                  <a:pt x="533400" y="496006"/>
                  <a:pt x="639233" y="529167"/>
                </a:cubicBezTo>
                <a:cubicBezTo>
                  <a:pt x="745066" y="562328"/>
                  <a:pt x="884766" y="446264"/>
                  <a:pt x="1024466" y="33020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4122D46-15BF-EBF9-1BB1-34603BFC8223}"/>
              </a:ext>
            </a:extLst>
          </p:cNvPr>
          <p:cNvSpPr/>
          <p:nvPr/>
        </p:nvSpPr>
        <p:spPr>
          <a:xfrm>
            <a:off x="4694041" y="4419600"/>
            <a:ext cx="1224160" cy="1130401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9B3B3E-4C69-69B5-C006-E9E6AD8B0892}"/>
              </a:ext>
            </a:extLst>
          </p:cNvPr>
          <p:cNvSpPr/>
          <p:nvPr/>
        </p:nvSpPr>
        <p:spPr>
          <a:xfrm>
            <a:off x="6028267" y="4787395"/>
            <a:ext cx="2015066" cy="368805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C28C-4327-EF92-D4D5-8333856E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marginalization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By step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We can split integrals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dirty="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CABC0-CCB8-8FED-87C9-75D4E12F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A4BB30-06AB-03F3-6ADF-C4C33C7D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57" b="45367"/>
          <a:stretch/>
        </p:blipFill>
        <p:spPr>
          <a:xfrm>
            <a:off x="4974086" y="478712"/>
            <a:ext cx="6686950" cy="3029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AAF25-EE11-B378-FAE2-72D1C41D7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7"/>
          <a:stretch/>
        </p:blipFill>
        <p:spPr>
          <a:xfrm>
            <a:off x="4974086" y="3602935"/>
            <a:ext cx="6611582" cy="1830082"/>
          </a:xfrm>
          <a:prstGeom prst="rect">
            <a:avLst/>
          </a:prstGeom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7869CEC-11E6-C651-48FC-5E0790A8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7" t="56725" r="-560" b="25352"/>
          <a:stretch/>
        </p:blipFill>
        <p:spPr>
          <a:xfrm>
            <a:off x="4974086" y="5603822"/>
            <a:ext cx="6686950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D76-CAAE-26D3-24A9-1C3E016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 SEMs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FC65-84AD-9B1B-434F-0790AE3A2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7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r>
                  <a:rPr lang="en-US" dirty="0"/>
                  <a:t>Can be made non-linear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While we still maintain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88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  <a:p>
                <a:r>
                  <a:rPr lang="en-US" dirty="0"/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deterministic “structural functions”</a:t>
                </a:r>
              </a:p>
              <a:p>
                <a:r>
                  <a:rPr lang="en-US" dirty="0"/>
                  <a:t>Instead of “structural parameters” we now have “structural functions”</a:t>
                </a:r>
              </a:p>
              <a:p>
                <a:r>
                  <a:rPr lang="en-US" dirty="0"/>
                  <a:t>Moreover, the dimension of exogenous shocks is un-restricted</a:t>
                </a:r>
              </a:p>
              <a:p>
                <a:r>
                  <a:rPr lang="en-US" dirty="0"/>
                  <a:t>Note that the TSEM implies: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205567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641600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595034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836334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2859616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6061074" y="3077633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6442074" y="3124200"/>
            <a:ext cx="1692276" cy="1714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290233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164823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595034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359027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813051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066789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813051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0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9794</TotalTime>
  <Words>2225</Words>
  <Application>Microsoft Office PowerPoint</Application>
  <PresentationFormat>Widescreen</PresentationFormat>
  <Paragraphs>373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Aptos</vt:lpstr>
      <vt:lpstr>Arial</vt:lpstr>
      <vt:lpstr>Calibri</vt:lpstr>
      <vt:lpstr>Calibri Light</vt:lpstr>
      <vt:lpstr>Calisto MT</vt:lpstr>
      <vt:lpstr>Cambria Math</vt:lpstr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DAGs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Structural Form</vt:lpstr>
      <vt:lpstr>Link to Potential Outcomes</vt:lpstr>
      <vt:lpstr>The Language of Interventions and Intervention Counterfactuals</vt:lpstr>
      <vt:lpstr>Do Interventions: do(P=p)</vt:lpstr>
      <vt:lpstr>Interventions</vt:lpstr>
      <vt:lpstr>Fix Interventions: fix(P=p)</vt:lpstr>
      <vt:lpstr>Fix Interventions</vt:lpstr>
      <vt:lpstr>Conditional Ignorability and Mean Intervention Counterfactuals</vt:lpstr>
      <vt:lpstr>Single World Intervention Graphs</vt:lpstr>
      <vt:lpstr>Non-Linear versions of structural equation models are equivalent to Directed Acyclic Graphs</vt:lpstr>
      <vt:lpstr>For any DAG, we can write ASEM X_j≔f_j (Parents_j, ϵ_j )=f_j (Pa_j,ϵ_j ) Shocks ϵ_j are jointly independent and independent of {X_j }  Corresponding structural response functions X_j (pa_j )≔f_j (pa_j,ϵ_j )</vt:lpstr>
      <vt:lpstr>Fix Interventions fix(X_j=x_j ) Locally replace X_j in every RHS of a structural equation with x_j. Leave as-is structural response of X_j. Also measures potential outcome Y(x_j )  Fix intervention visually represented as SWIG G ̃(x_j ). Depicts potential outcome Y(x_j ) and original variable X_j on the same graph  If we can check Y(x_j )⊥X_j∣S based on the SWIG, we can identify E[Y(x_j )] via conditioning</vt:lpstr>
      <vt:lpstr>Graphical Criteria for Conditional Independence</vt:lpstr>
      <vt:lpstr>DAGs Encode Factorization of Probability</vt:lpstr>
      <vt:lpstr>General DAGs and Factorization</vt:lpstr>
      <vt:lpstr>DAGs Encode Conditional Independencies</vt:lpstr>
      <vt:lpstr>Graph Separation and Conditional Independence</vt:lpstr>
      <vt:lpstr>Some Graph Definitions</vt:lpstr>
      <vt:lpstr>D-Separation</vt:lpstr>
      <vt:lpstr>D-separation implies conditional independency</vt:lpstr>
      <vt:lpstr>DAGs encode conditional independencies: S d-separates X from Y in DAG G implies X⊥⊥Y∣S  (X⊥⊥_d Y∣S)_G    ⇒   X⊥⊥Y∣S  Implies testable restrictions we can use to refute DAG from data; e.g. for linear ASEMs, BLP of Y using X, S should have zero on X Y=αX+β^′ S+ϵ,  ϵ⊥(X,S)</vt:lpstr>
      <vt:lpstr>X is d-separated from Y by S if every path from X to Y is blocked. S blocks a path if one of the following holds: - path contains chain X→M→Y or fork X←M→Y and M∈S - path contains collider X→M←Y and neither M nor its     descendants are in S     </vt:lpstr>
      <vt:lpstr>Graphical Criteria for Valid Adjustment Sets</vt:lpstr>
      <vt:lpstr>Conditional Ignorability</vt:lpstr>
      <vt:lpstr>How can we check Conditional Ignorability</vt:lpstr>
      <vt:lpstr>Conditional ignorability between treatment D and outcome Y conditional on set S holds if Y(d) is d-separated from D on SWIG G ̃(d) induced by fix(D=d) by the set S</vt:lpstr>
      <vt:lpstr>Example</vt:lpstr>
      <vt:lpstr>Example</vt:lpstr>
      <vt:lpstr>Proving the Main Theorem!</vt:lpstr>
      <vt:lpstr>Proof Step 1</vt:lpstr>
      <vt:lpstr>Proof Step 2</vt:lpstr>
      <vt:lpstr>Proof Step 2</vt:lpstr>
      <vt:lpstr>Proof Step 2</vt:lpstr>
      <vt:lpstr>Proof Step 2</vt:lpstr>
      <vt:lpstr>Final Step</vt:lpstr>
      <vt:lpstr>Final Step</vt:lpstr>
      <vt:lpstr>Final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524</cp:revision>
  <dcterms:created xsi:type="dcterms:W3CDTF">2023-01-16T03:53:17Z</dcterms:created>
  <dcterms:modified xsi:type="dcterms:W3CDTF">2025-02-05T00:25:19Z</dcterms:modified>
</cp:coreProperties>
</file>