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385" r:id="rId3"/>
    <p:sldId id="2624" r:id="rId4"/>
    <p:sldId id="2578" r:id="rId5"/>
    <p:sldId id="2577" r:id="rId6"/>
    <p:sldId id="2625" r:id="rId7"/>
    <p:sldId id="2626" r:id="rId8"/>
    <p:sldId id="2621" r:id="rId9"/>
    <p:sldId id="2631" r:id="rId10"/>
    <p:sldId id="2628" r:id="rId11"/>
    <p:sldId id="2629" r:id="rId12"/>
    <p:sldId id="2630" r:id="rId13"/>
    <p:sldId id="2635" r:id="rId14"/>
    <p:sldId id="2345" r:id="rId15"/>
    <p:sldId id="2346" r:id="rId16"/>
    <p:sldId id="2347" r:id="rId17"/>
    <p:sldId id="2636" r:id="rId18"/>
    <p:sldId id="2637" r:id="rId19"/>
    <p:sldId id="2638" r:id="rId20"/>
    <p:sldId id="2351" r:id="rId21"/>
    <p:sldId id="2627" r:id="rId22"/>
    <p:sldId id="2633" r:id="rId23"/>
    <p:sldId id="2639" r:id="rId24"/>
    <p:sldId id="2640" r:id="rId25"/>
    <p:sldId id="2646" r:id="rId26"/>
    <p:sldId id="2363" r:id="rId27"/>
    <p:sldId id="2364" r:id="rId28"/>
    <p:sldId id="2365" r:id="rId29"/>
    <p:sldId id="2366" r:id="rId30"/>
    <p:sldId id="2335" r:id="rId31"/>
    <p:sldId id="2348" r:id="rId32"/>
    <p:sldId id="483" r:id="rId33"/>
    <p:sldId id="2650" r:id="rId34"/>
    <p:sldId id="2651" r:id="rId35"/>
    <p:sldId id="2653" r:id="rId36"/>
    <p:sldId id="2655" r:id="rId37"/>
    <p:sldId id="2349" r:id="rId38"/>
    <p:sldId id="2641" r:id="rId39"/>
    <p:sldId id="2643" r:id="rId40"/>
    <p:sldId id="2645" r:id="rId41"/>
    <p:sldId id="2644" r:id="rId42"/>
    <p:sldId id="2354" r:id="rId43"/>
    <p:sldId id="2797" r:id="rId44"/>
    <p:sldId id="2652" r:id="rId45"/>
    <p:sldId id="2656" r:id="rId46"/>
    <p:sldId id="2658" r:id="rId47"/>
    <p:sldId id="2659" r:id="rId48"/>
    <p:sldId id="2660" r:id="rId49"/>
    <p:sldId id="2661" r:id="rId50"/>
    <p:sldId id="2657" r:id="rId51"/>
    <p:sldId id="2665" r:id="rId52"/>
    <p:sldId id="2350" r:id="rId53"/>
    <p:sldId id="2352" r:id="rId54"/>
    <p:sldId id="2353" r:id="rId55"/>
    <p:sldId id="2663" r:id="rId56"/>
    <p:sldId id="2798" r:id="rId57"/>
    <p:sldId id="2664" r:id="rId58"/>
    <p:sldId id="2668" r:id="rId59"/>
    <p:sldId id="266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7A4B-5B22-4BBA-909F-2ED8A79EF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25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7A4B-5B22-4BBA-909F-2ED8A79EF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3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7A4B-5B22-4BBA-909F-2ED8A79EF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56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12.13398" TargetMode="External"/><Relationship Id="rId5" Type="http://schemas.openxmlformats.org/officeDocument/2006/relationships/hyperlink" Target="https://carloscinelli.com/files/Cinelli%20and%20Hazlett%20(2020)%20-%20Making%20Sense%20of%20Sensitivity.pdf" TargetMode="Externa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Unobserved Confounding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A4B-4BCD-CF63-AC88-2961951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5B-24F9-739A-5EA5-CD263886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confounding factors that are un-observed, we cannot distinguish between an effect and a spurious correlation, without further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0E1-B6A1-B925-5CEA-C197EE90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2" y="3724014"/>
            <a:ext cx="3204991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E6469-0901-395E-2FAB-A5E8BDD3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9" y="3315720"/>
            <a:ext cx="3341453" cy="2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D76-317D-9C26-2818-EC71943B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Type of Structure: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1423-5255-E7F1-31EE-E8E4E99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saw one example of more structure in the assignments (which one?)</a:t>
            </a:r>
          </a:p>
          <a:p>
            <a:endParaRPr lang="en-US" dirty="0"/>
          </a:p>
          <a:p>
            <a:r>
              <a:rPr lang="en-US" dirty="0"/>
              <a:t>The structure we will investigate today are instruments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65A97-B798-4CE0-E3E6-355A7337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77" y="3752814"/>
            <a:ext cx="3603893" cy="28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834B-17A6-9913-C1CC-FEEECDD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AE7-13DB-E33B-F74B-728CA552C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Frequently Unobserved Confounders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Average treatment effect not “identifiable”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Realistic conditional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exogeneity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Ideal quantity: hypothetical g-formula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Identifiable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837409" y="3172398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945824" y="3901111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2664" y="3172398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861032" y="3172398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861032" y="3901111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Omitted Variable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want to estimate: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Which depends on an un-attainable “long </a:t>
                </a:r>
                <a:r>
                  <a:rPr lang="en-US" sz="2400" dirty="0" err="1"/>
                  <a:t>regression”</a:t>
                </a:r>
                <a:endParaRPr lang="en-US" sz="2400" dirty="0"/>
              </a:p>
              <a:p>
                <a:pPr indent="-342900"/>
                <a:r>
                  <a:rPr lang="en-US" sz="2400" dirty="0"/>
                  <a:t>We can only estimate a “short regression”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And compute “short estimate”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  <a:blipFill>
                <a:blip r:embed="rId2"/>
                <a:stretch>
                  <a:fillRect l="-824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646909" y="3523765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755324" y="4252478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692164" y="3523765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670532" y="3523765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670532" y="4252478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8CB2-0DA9-9735-7339-AA5F46F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Provide expression and construct bounds on Omitted Variable Bias (OMVB)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Under interpretable assumptions that limit the strength of unobserved confounding</a:t>
                </a:r>
              </a:p>
              <a:p>
                <a:r>
                  <a:rPr lang="en-US" sz="2400" dirty="0"/>
                  <a:t>Perform statistical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allowing for ML regressions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Sensitivity analysis has a long history:</a:t>
                </a:r>
              </a:p>
              <a:p>
                <a:pPr lvl="1"/>
                <a:r>
                  <a:rPr lang="en-US" sz="2000" dirty="0"/>
                  <a:t>Rosenbaum-Rubin’83: non-parametric bounds [non-sharp]</a:t>
                </a:r>
              </a:p>
              <a:p>
                <a:pPr lvl="1"/>
                <a:r>
                  <a:rPr lang="en-US" sz="2000" dirty="0"/>
                  <a:t>A lot of follow-up work making parametric assumptions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56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15D15-5E43-6D49-2763-E6759A64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084" y="552444"/>
            <a:ext cx="7199014" cy="5753111"/>
          </a:xfrm>
        </p:spPr>
      </p:pic>
    </p:spTree>
    <p:extLst>
      <p:ext uri="{BB962C8B-B14F-4D97-AF65-F5344CB8AC3E}">
        <p14:creationId xmlns:p14="http://schemas.microsoft.com/office/powerpoint/2010/main" val="392966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5A375-4D3B-BC13-FE5A-7857EE45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91" y="303467"/>
            <a:ext cx="7910818" cy="6470643"/>
          </a:xfrm>
        </p:spPr>
      </p:pic>
    </p:spTree>
    <p:extLst>
      <p:ext uri="{BB962C8B-B14F-4D97-AF65-F5344CB8AC3E}">
        <p14:creationId xmlns:p14="http://schemas.microsoft.com/office/powerpoint/2010/main" val="342901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ABB19-9B5E-3D08-CFAA-E5EA9F29D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783" y="456696"/>
            <a:ext cx="8204433" cy="6264818"/>
          </a:xfrm>
        </p:spPr>
      </p:pic>
    </p:spTree>
    <p:extLst>
      <p:ext uri="{BB962C8B-B14F-4D97-AF65-F5344CB8AC3E}">
        <p14:creationId xmlns:p14="http://schemas.microsoft.com/office/powerpoint/2010/main" val="67124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054C9-BE07-27F5-EAA3-C73623C9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944" y="419449"/>
            <a:ext cx="8170111" cy="6218518"/>
          </a:xfrm>
        </p:spPr>
      </p:pic>
    </p:spTree>
    <p:extLst>
      <p:ext uri="{BB962C8B-B14F-4D97-AF65-F5344CB8AC3E}">
        <p14:creationId xmlns:p14="http://schemas.microsoft.com/office/powerpoint/2010/main" val="202121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6B5C9-8F3F-382F-9CF2-52F5E437C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40" y="343947"/>
            <a:ext cx="8611184" cy="5989741"/>
          </a:xfrm>
        </p:spPr>
      </p:pic>
    </p:spTree>
    <p:extLst>
      <p:ext uri="{BB962C8B-B14F-4D97-AF65-F5344CB8AC3E}">
        <p14:creationId xmlns:p14="http://schemas.microsoft.com/office/powerpoint/2010/main" val="79526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consider a simpler structural equation model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72" y="2272379"/>
            <a:ext cx="2566697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39" y="2119979"/>
            <a:ext cx="2566697" cy="270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run the residual-on-residual process and first partial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convenience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the double ML method would run OLS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𝛿𝛾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/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after linearly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partialling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blipFill>
                <a:blip r:embed="rId3"/>
                <a:stretch>
                  <a:fillRect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/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blipFill>
                <a:blip r:embed="rId4"/>
                <a:stretch>
                  <a:fillRect r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7592"/>
              <a:gd name="adj2" fmla="val 88264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230529" y="4078287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89697" y="4633117"/>
            <a:ext cx="643469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238750" y="4400019"/>
            <a:ext cx="814916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9668"/>
              <a:gd name="adj2" fmla="val 85207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433730" y="4102893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68537" y="4631268"/>
            <a:ext cx="817036" cy="406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071540" y="4398170"/>
            <a:ext cx="973667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/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blipFill>
                <a:blip r:embed="rId3"/>
                <a:stretch>
                  <a:fillRect b="-377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/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blipFill>
                <a:blip r:embed="rId4"/>
                <a:stretch>
                  <a:fillRect b="-34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161566-1404-FC25-6CFF-8D406695B198}"/>
              </a:ext>
            </a:extLst>
          </p:cNvPr>
          <p:cNvSpPr txBox="1"/>
          <p:nvPr/>
        </p:nvSpPr>
        <p:spPr>
          <a:xfrm>
            <a:off x="86782" y="4895827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5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4144-B7D7-7BAD-6C2C-310672B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401k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0408-BC0D-FA95-E9F1-C8C9DE91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Y=net financial assets</a:t>
            </a:r>
          </a:p>
          <a:p>
            <a:r>
              <a:rPr lang="en-US" dirty="0"/>
              <a:t>D=eligibility to enroll in 401(k) program</a:t>
            </a:r>
          </a:p>
          <a:p>
            <a:r>
              <a:rPr lang="en-US" dirty="0"/>
              <a:t>X=pre-treatment worker-level covariates (observed)</a:t>
            </a:r>
          </a:p>
          <a:p>
            <a:r>
              <a:rPr lang="en-US" dirty="0"/>
              <a:t>F=pre-treatment firm-level covariates (unobserved)</a:t>
            </a:r>
          </a:p>
          <a:p>
            <a:r>
              <a:rPr lang="en-US" dirty="0"/>
              <a:t>M=amount of contribution matched by employer</a:t>
            </a:r>
          </a:p>
          <a:p>
            <a:r>
              <a:rPr lang="en-US" dirty="0"/>
              <a:t>U=general latent factors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Controlling for X is sufficient in top figure but not bottom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010B7-A19E-5073-F360-2CBE16858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9" r="-47769"/>
          <a:stretch/>
        </p:blipFill>
        <p:spPr>
          <a:xfrm>
            <a:off x="8894974" y="4131822"/>
            <a:ext cx="5391427" cy="241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BE570-B4C9-FB0C-EF4F-271D9588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91"/>
          <a:stretch/>
        </p:blipFill>
        <p:spPr>
          <a:xfrm>
            <a:off x="8894974" y="1607573"/>
            <a:ext cx="264226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5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8AF0-1CAD-677A-A077-D18B30A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explains as much variation in net financial assets as the total variation of maximal matched percentage (5%) of income over period of three years</a:t>
                </a:r>
              </a:p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explains an additional 2.5% of the variation in 401k eligibility, a 20% relative increase in the baseline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the treatment of 13%</a:t>
                </a:r>
              </a:p>
              <a:p>
                <a:endParaRPr lang="en-US" dirty="0"/>
              </a:p>
              <a:p>
                <a:r>
                  <a:rPr lang="en-US" dirty="0"/>
                  <a:t>In PLR: translates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≈4%,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≈3%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Robustness value (RV)</a:t>
                </a:r>
                <a:r>
                  <a:rPr lang="en-US" dirty="0"/>
                  <a:t> = minimal equal strength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bound includes zero</a:t>
                </a:r>
              </a:p>
              <a:p>
                <a:r>
                  <a:rPr lang="en-US" dirty="0"/>
                  <a:t>RV=5.5% (at 95% significance level) &gt; 4%,3%</a:t>
                </a:r>
              </a:p>
              <a:p>
                <a:r>
                  <a:rPr lang="en-US" dirty="0"/>
                  <a:t>Finding that 401k eligibility has positive effect is robust to this confounding scenario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  <a:blipFill>
                <a:blip r:embed="rId2"/>
                <a:stretch>
                  <a:fillRect l="-849" t="-2661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093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748A6-7743-51C9-CB83-3210659FA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00" y="888672"/>
            <a:ext cx="10778199" cy="5080656"/>
          </a:xfrm>
        </p:spPr>
      </p:pic>
    </p:spTree>
    <p:extLst>
      <p:ext uri="{BB962C8B-B14F-4D97-AF65-F5344CB8AC3E}">
        <p14:creationId xmlns:p14="http://schemas.microsoft.com/office/powerpoint/2010/main" val="2949586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F0014-AF2E-7F64-822A-658FA057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59"/>
          <a:stretch/>
        </p:blipFill>
        <p:spPr>
          <a:xfrm>
            <a:off x="701071" y="1058090"/>
            <a:ext cx="8823930" cy="5023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/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/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/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blipFill>
                <a:blip r:embed="rId5"/>
                <a:stretch>
                  <a:fillRect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/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blipFill>
                <a:blip r:embed="rId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recover the true effect?</a:t>
            </a:r>
            <a:br>
              <a:rPr lang="en-US" dirty="0"/>
            </a:br>
            <a:r>
              <a:rPr lang="en-US" dirty="0"/>
              <a:t>Instrumental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8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price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demand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FDA3-5EEF-46D8-8379-CC7D14EC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7D9-DA31-4470-ADEB-84C55B15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19" y="1703705"/>
            <a:ext cx="6750186" cy="479040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Instruments are widely used</a:t>
            </a:r>
          </a:p>
          <a:p>
            <a:r>
              <a:rPr lang="en-US" dirty="0"/>
              <a:t>In the discount example (see also [Kling AER06] for effects of incarceration)</a:t>
            </a:r>
          </a:p>
          <a:p>
            <a:pPr lvl="1"/>
            <a:r>
              <a:rPr lang="en-US" dirty="0"/>
              <a:t>Discounts are sent to an approver desk</a:t>
            </a:r>
          </a:p>
          <a:p>
            <a:pPr lvl="1"/>
            <a:r>
              <a:rPr lang="en-US" dirty="0"/>
              <a:t>Approver assignment is random and different approvers are more or less “lenient”</a:t>
            </a:r>
          </a:p>
          <a:p>
            <a:pPr lvl="1"/>
            <a:r>
              <a:rPr lang="en-US" dirty="0"/>
              <a:t>Approver leniency is an instrument</a:t>
            </a:r>
          </a:p>
          <a:p>
            <a:endParaRPr lang="en-US" dirty="0"/>
          </a:p>
          <a:p>
            <a:r>
              <a:rPr lang="en-US" dirty="0"/>
              <a:t>In healthcare [Doyle et al., JPE15]</a:t>
            </a:r>
          </a:p>
          <a:p>
            <a:pPr lvl="1"/>
            <a:r>
              <a:rPr lang="en-US" dirty="0"/>
              <a:t>Random assignment to ambulance companies of nearby patients is an instrument for measuring hospital quality</a:t>
            </a:r>
          </a:p>
          <a:p>
            <a:endParaRPr lang="en-US" dirty="0"/>
          </a:p>
          <a:p>
            <a:r>
              <a:rPr lang="en-US" dirty="0"/>
              <a:t>In Tech [S., NeurIPS19]</a:t>
            </a:r>
          </a:p>
          <a:p>
            <a:pPr lvl="1"/>
            <a:r>
              <a:rPr lang="en-US" dirty="0"/>
              <a:t>Recommendation A/B tests as instruments for the effects of downstream actions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AAB9E-05D8-4076-A80F-7C5537E5E49D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6ACE312-A3E4-4E19-B88E-B484823407D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71ECE-422D-4E71-A2FD-D59CE0B0E17F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69C4E2-BE9C-4982-A8AE-DE89F6CE8475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E01E0C-4F08-4C6D-B79C-9C2FD08F4BEA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65652F-04CD-42A2-964C-8FE7986182FA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7DFAF0-DEE2-4536-A14E-C5DD6490CB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CF97DC-63C1-4414-8E8E-FECCE8A784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8E86BA-1A7B-4B39-9D48-7A4651C7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947C4C-B908-4BF8-89D3-0C709AA7772C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0E8BA5FC-990C-46AA-89D2-58E5A52EB190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3B990E-CB83-492E-8EB7-8A76BB7DD782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0F4EF9-437F-4C50-9155-EB80B9AAFF3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9E18FD-B3B4-4607-9049-24F3C8DE8291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A284D-79D0-4FBD-8A09-38C7451F0BA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09586-A729-DBE8-AB56-E63D2393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84AA-3E16-441E-559D-EC0E9B4F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to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2360-B7B8-E5B8-000A-FEA5364E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years of college, Y: income</a:t>
            </a:r>
          </a:p>
          <a:p>
            <a:r>
              <a:rPr lang="en-US" dirty="0"/>
              <a:t>X: observable characteristics of a student (e.g. test scores)</a:t>
            </a:r>
          </a:p>
          <a:p>
            <a:r>
              <a:rPr lang="en-US" dirty="0"/>
              <a:t>A: unobserved “ability”</a:t>
            </a:r>
          </a:p>
          <a:p>
            <a:r>
              <a:rPr lang="en-US" dirty="0"/>
              <a:t>Z: distance to college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2E0C-ACE6-8E85-8C81-AAECEF3EA165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DA552-DF6E-ABFF-26C5-3170E45147B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170605-43ED-335C-74E9-614E07ACEE75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F443E9-0787-555C-A952-41A57699E1E9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C6E7B5-9F39-2CD3-3189-CCCE8782D38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269F23-98F7-1D72-9204-DAC4D362EF3C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2442BA-0803-859E-6792-24DB5DC3EBB4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A2BF8F-E3D1-0DFC-0105-F0130493C00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8666D5-673A-952F-E2C1-9DB53671944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759A8-199F-5006-02CA-7ED51547F75B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0F7DF1-949F-3733-6C33-71B3FAC812B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3045B3-EE3B-5EAE-5871-0E9DC8D9109A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F5D6DD-8764-1799-27BD-3190E28BBE53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340A18-6A87-A7C4-15DB-5C9F466FDC22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6784F2-F401-5E36-63D7-15BC78A24469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EC8A2E6-76B8-0AC3-F569-5FFBCD0A5DF2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F99F15-8AC1-740F-4251-A9FB0975FA6F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0D4E5-4D58-4F5D-4735-1F84B9C42959}"/>
              </a:ext>
            </a:extLst>
          </p:cNvPr>
          <p:cNvSpPr txBox="1"/>
          <p:nvPr/>
        </p:nvSpPr>
        <p:spPr>
          <a:xfrm>
            <a:off x="10507316" y="4430380"/>
            <a:ext cx="12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near college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3539651C-34DC-B2B1-4B31-277F18DE9FC9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085106E-321F-20FE-E70D-2DD420B992E6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05EAC93E-2DD2-7D2F-C1D8-F2AAD7F3AFBA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74185871-3A11-E116-B64A-4BD8FBFDF6CB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29346DCE-ED2C-0512-2C02-6FC24B020689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73CF5285-4BE5-D8AB-4BAB-7ECDFBA97B43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CDE0826-53DA-794F-D284-4C4FE69E575E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21C49B87-4EA7-1DE7-4DEA-93F02A15EFE3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C3516DE9-F88F-1EA1-C524-F600CFEE6681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782DE38A-F09F-4C5B-447B-4931F9508C6A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DAE2FF3B-481A-BB69-FF02-C960295AEA20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D3563D22-855D-C0C6-3BCD-4883B653CEA3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E9D5889A-1C4F-0E92-DF12-ABC86D00D2F4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C854D764-74DA-323B-7807-415B047E1074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046CA085-A277-9FDB-3FD9-CB361EA8280D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1D568F8C-8977-7266-8B91-1E2CB480A838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07042F3E-AC59-8D16-6D00-1B71DE7A3F7C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279C19CE-A316-02A0-AE1B-CFF4D289215D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9719312C-4728-AC69-F2B3-8AEADE340B9A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C5B27787-19F8-0F71-6808-D5D4BCE9FD40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DF92098D-994E-4103-F7D1-12BA3B810015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6F3EE272-B08D-8BDA-29D6-821BBEA4A989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BB8EC796-6A2A-2DCE-D3E8-B369E9DAB7AB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F0368567-41A6-003C-1157-5C7E7CF1E5EF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08D88351-D2BE-7E4A-3615-176DE8496F75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CC6E868C-8B42-B3E2-6A5E-E0CD72D13001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F460FF89-3DB2-2368-C61D-17A7D33B2B0D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5059CE2A-7EB5-AB8C-8968-709B76BFE54F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393FB8A3-F0C7-96B1-1B74-1BEAA662A1B9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584EF9-4A88-95CA-018E-AB0BA3A9BCEB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C08BBA-4C62-B55D-5D7D-6C0E1B19E9F5}"/>
              </a:ext>
            </a:extLst>
          </p:cNvPr>
          <p:cNvSpPr txBox="1"/>
          <p:nvPr/>
        </p:nvSpPr>
        <p:spPr>
          <a:xfrm>
            <a:off x="4929010" y="6253961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575D5C-27CC-9997-BCC6-9C8DECD6F5BB}"/>
              </a:ext>
            </a:extLst>
          </p:cNvPr>
          <p:cNvSpPr txBox="1"/>
          <p:nvPr/>
        </p:nvSpPr>
        <p:spPr>
          <a:xfrm>
            <a:off x="1049309" y="3946481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22BD7B-9D41-D0C3-61C1-005C1B9343A5}"/>
              </a:ext>
            </a:extLst>
          </p:cNvPr>
          <p:cNvSpPr txBox="1"/>
          <p:nvPr/>
        </p:nvSpPr>
        <p:spPr>
          <a:xfrm>
            <a:off x="10535867" y="6267645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DE6E69-6685-CF63-76BB-4ACF8F2E35D8}"/>
              </a:ext>
            </a:extLst>
          </p:cNvPr>
          <p:cNvSpPr txBox="1"/>
          <p:nvPr/>
        </p:nvSpPr>
        <p:spPr>
          <a:xfrm>
            <a:off x="6662264" y="4118626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41B843-E061-8241-8D3A-0936E158D059}"/>
              </a:ext>
            </a:extLst>
          </p:cNvPr>
          <p:cNvSpPr txBox="1"/>
          <p:nvPr/>
        </p:nvSpPr>
        <p:spPr>
          <a:xfrm>
            <a:off x="8525059" y="6266787"/>
            <a:ext cx="153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education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C54F6-130C-7ED9-C235-2F3431A9C51C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income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6BCE5A7C-84F1-5638-B170-67ED09322643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C7E92E6C-165C-AE72-5A66-BA0BF7E37853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9CC191-E910-3959-47F2-6C369B0496EF}"/>
              </a:ext>
            </a:extLst>
          </p:cNvPr>
          <p:cNvSpPr txBox="1"/>
          <p:nvPr/>
        </p:nvSpPr>
        <p:spPr>
          <a:xfrm>
            <a:off x="9950027" y="3740200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far from college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E5425EBD-58A9-CA39-9FF4-9A1DD3BED98E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37167F-A223-A4E6-91F4-B4506B83923C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6FD38E8-8D91-B156-8047-9CA3DC934CC6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65114A5F-0926-C73A-EFC5-2AFF895967F8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405337-6966-4131-858D-C240E23F8C3D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high ability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19304-1F03-0848-3A18-C64BD148BE85}"/>
              </a:ext>
            </a:extLst>
          </p:cNvPr>
          <p:cNvSpPr txBox="1"/>
          <p:nvPr/>
        </p:nvSpPr>
        <p:spPr>
          <a:xfrm>
            <a:off x="1941936" y="461791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low ability</a:t>
            </a:r>
          </a:p>
        </p:txBody>
      </p:sp>
    </p:spTree>
    <p:extLst>
      <p:ext uri="{BB962C8B-B14F-4D97-AF65-F5344CB8AC3E}">
        <p14:creationId xmlns:p14="http://schemas.microsoft.com/office/powerpoint/2010/main" val="3899559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83A5-A897-7B52-2549-F8FF5B64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DD22-8AE1-7D5E-B586-FD7EA760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7A3-6706-D38A-E2D6-5C2B4A1F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price (e.g. of coffee), Y: demand (e.g. of coffee in US)</a:t>
            </a:r>
          </a:p>
          <a:p>
            <a:r>
              <a:rPr lang="en-US" dirty="0"/>
              <a:t>X: observable characteristics of a market (e.g. holidays)</a:t>
            </a:r>
          </a:p>
          <a:p>
            <a:r>
              <a:rPr lang="en-US" dirty="0"/>
              <a:t>A: unobserved “demand shocks” (e.g. local event)</a:t>
            </a:r>
          </a:p>
          <a:p>
            <a:r>
              <a:rPr lang="en-US" dirty="0"/>
              <a:t>Z: supply shifters (e.g. weather in </a:t>
            </a:r>
            <a:r>
              <a:rPr lang="en-US" dirty="0" err="1"/>
              <a:t>brazil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4CB136-1D24-2D14-C785-6044968BBE8A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887871-2087-CE7D-110D-AF2C625E7C06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DFC18E-FF02-D066-4B76-1069359B785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DE6AA7-C7F7-3F54-0FC2-23C581588B5D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909FA2-B9B4-9846-7589-C215F76DB7D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7DC2751-BF6D-1FE6-5CD8-92C66FC55E04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463308-8204-EB14-A4A1-C52FDB119A7F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85EB5-65F1-0462-DB0D-BCB6B07D775E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22D56C-16BE-F54F-5751-7685F21122C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706A74-411E-057E-75DB-378D24D4B115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9DA8DF-F66F-18D8-4F45-7A565B72067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0DF782-CD9D-DB5C-95D5-FF52BEDA9F28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780C92-5EE9-2813-5A3B-3AB4F30C5461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8160CD-7F51-DDC6-04B4-A5B8598C83E3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5C6B52-48BE-6F55-E2A0-7A5BA4B2ACD8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BF9E054-F333-5353-0D74-D7635DB3D37B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5C7F2F-44F9-BC55-1250-766E3FABF616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F31900-8044-49FB-0EAC-035955A5E79F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bad weather in Brazil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177D5F8-D778-8684-C0BF-FCF58DCA7A4F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D2A4F8D-CE77-ABAB-ED55-2261868BD057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2639AACD-4EAB-1893-4DF8-8BB2A1188CC1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3EAC714E-CA71-2BC3-5420-29076A9F7AA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07EB1A20-D051-3509-15EA-B8BFDFB479C5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C3398A71-6398-5E15-19E3-0A4E9C064825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5D470BA-94B3-3584-3A37-513145E1709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FEB13674-AE34-B612-D2D9-28C1FB9335EC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5E7B7B2E-C845-7C1C-95EB-EE31BDBA1AFB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0FEB8F25-F484-5B7B-8C68-517A3866A821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975F7E5B-EFD5-5ADE-17AF-0C1134ADA8D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6A44B74C-9473-1D3B-9DFA-3491FCBDE74F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90C80246-8033-6C27-BDF8-24A9A55954F2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BDADE83B-C062-1031-C755-88764157B70E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44922413-1D96-39E1-1B21-FDD33FE287C5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507D0E37-C539-CD80-E6B3-E9BDFFDCDBF5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B03ABC00-9363-1C1C-7396-142C3E2B9340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0AB96E50-4A1A-DC69-37D8-9311C624F7BD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5E3B53E2-DCC9-B909-E4FF-EEEF18D54701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3CC0C4B8-9096-1592-1695-148B5947760E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D184B4CC-6183-A8AE-4598-17E8343CA638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44452DF2-40EC-39CC-9FF0-DE74A014635D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429467D5-ADCD-7A80-B13E-78E9776AB603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3267BDB7-ADE5-7FB5-F433-4E2FA0963932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5F07A2D1-EB9A-1E50-C48F-39A78997D8F9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440A6991-066A-96F4-28D1-93C2B19574D7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9B393B22-5EBC-9276-E7F6-80AAF238F728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D73F2CD6-880A-C3B0-CD0C-7E0D30586655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59E676DA-33D2-DDE2-B58D-6E4080309EB6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FCF2CB-1700-0E86-E780-9C84480B022D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223813-983C-B0C7-4D2A-072C1A06B992}"/>
              </a:ext>
            </a:extLst>
          </p:cNvPr>
          <p:cNvSpPr txBox="1"/>
          <p:nvPr/>
        </p:nvSpPr>
        <p:spPr>
          <a:xfrm>
            <a:off x="5111785" y="625396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62992-04A7-F878-FA5A-278C8BCD0BD8}"/>
              </a:ext>
            </a:extLst>
          </p:cNvPr>
          <p:cNvSpPr txBox="1"/>
          <p:nvPr/>
        </p:nvSpPr>
        <p:spPr>
          <a:xfrm>
            <a:off x="1016511" y="3946481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C3380A-BBD8-4348-3350-9B4616E902ED}"/>
              </a:ext>
            </a:extLst>
          </p:cNvPr>
          <p:cNvSpPr txBox="1"/>
          <p:nvPr/>
        </p:nvSpPr>
        <p:spPr>
          <a:xfrm>
            <a:off x="10718642" y="626764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4BC2D4-1E5D-8D9A-82D5-EB71D605EBD6}"/>
              </a:ext>
            </a:extLst>
          </p:cNvPr>
          <p:cNvSpPr txBox="1"/>
          <p:nvPr/>
        </p:nvSpPr>
        <p:spPr>
          <a:xfrm>
            <a:off x="6629466" y="4118626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E61075-97B9-B411-2F43-36F4FFBAE717}"/>
              </a:ext>
            </a:extLst>
          </p:cNvPr>
          <p:cNvSpPr txBox="1"/>
          <p:nvPr/>
        </p:nvSpPr>
        <p:spPr>
          <a:xfrm>
            <a:off x="8421271" y="6271003"/>
            <a:ext cx="172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price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7630F2-257F-05BE-13CC-880A99140F74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demand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9CF22DA8-063E-DEF5-11B6-0C16347C223A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54CD7863-3570-2126-76F9-F13CF1A5BA80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CEC928-4AD8-50D4-2622-0582F9C3A518}"/>
              </a:ext>
            </a:extLst>
          </p:cNvPr>
          <p:cNvSpPr txBox="1"/>
          <p:nvPr/>
        </p:nvSpPr>
        <p:spPr>
          <a:xfrm>
            <a:off x="9950027" y="3740200"/>
            <a:ext cx="142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good weather in Brazil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16941021-B1B2-64EF-F108-66D4CC92FD57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91E2E2-073A-E88B-3978-44DF9480A0D3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082E17E4-AA7C-B6B9-569A-A8D434E49507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C2102D34-F409-B306-C4C7-68A7E0829AAF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FAE55E-F3C2-FB3D-CAD9-4A684BA959E9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local event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758E6D-2C02-A73B-CE17-2FF0A8129066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 local event</a:t>
            </a:r>
          </a:p>
        </p:txBody>
      </p:sp>
    </p:spTree>
    <p:extLst>
      <p:ext uri="{BB962C8B-B14F-4D97-AF65-F5344CB8AC3E}">
        <p14:creationId xmlns:p14="http://schemas.microsoft.com/office/powerpoint/2010/main" val="3016075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9F704-F187-E20F-B48F-0BECA077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5FC0-28E8-ADB4-E232-83E2D306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0C32-E780-E65D-9FB9-7AA0EDFB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170395-51D7-FFC7-59F3-492A66A266CC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A8A3F4-7F86-8CE2-2792-A6F581EDB8C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D8E2D2-756A-427D-5756-044BC4FCD03D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9B1E9F-710B-B042-0F65-E230AD6694E4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8E3FD2-F4E4-916F-F815-E2DB690594E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F722FF-B5F4-4672-38F2-B1AAD624271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0B10B4-6757-6879-1166-0F66089A15D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E86101-F98B-5541-E235-0953E7D064AA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D9E011-EE65-A918-2978-30B0B5110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9D134-40DD-B45F-507A-081B72458D79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55B7C8-DBAF-1F9D-0EAF-AD1C9D0A84B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7C4BF-5E43-0658-2CEC-8D3A25D16C23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F4A5B9-B422-C47C-D799-72DA3AD3409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6BA6ABF-E7C8-ED13-9E83-AEDEC237C091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316E6C-BBF8-4878-C94F-DBD208B74B77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C90D030-0E0D-245A-CF27-01740929FF48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D1C54-B272-9455-EEAC-B9F3F2C40549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2BECBE-B6A7-A192-BEE9-1AA814809048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2BC64F12-0ACA-CDC1-FAD0-41FF964C58C6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2F575BBB-7428-F26E-BA87-30FC77496B23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8275271D-AC86-F0AF-D062-478C3FB4EBCA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B9CA4C86-FE71-570E-EA1C-577DC410B8A3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AEFF1056-F75B-D683-6C73-926ED3692146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CD3DDAE0-A1A4-FFEA-CC12-767C5EDFBD6C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F59BF8F0-9634-32B9-28F7-4D63706AF459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DB772AAB-20C8-AA4E-7C50-7885C75F0028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D3CB752-9C2D-76FA-C62D-C274CA45903F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9803D9-DDF3-028F-AFB4-CE4F07324256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872321E0-3D10-DF58-6560-83E311767A68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20FBA3A-5A08-D66D-FBA5-25F52FE256B9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ED9284D4-407E-9F60-AD89-84650260B6FD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96DF4BC-3F27-A271-1B5D-6C8593104623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777645FA-A28D-CEF6-938C-EECEBFC18AD8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6E0ED2C4-AE5A-B296-870B-8841A4F2C304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A157C205-AF3F-6036-C04F-9F4C48C9C980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980F34B3-F4A7-4635-96EE-C20F95A5BF32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720F4ECB-0AE0-A57A-09CA-2E8F8CC5D9D9}"/>
              </a:ext>
            </a:extLst>
          </p:cNvPr>
          <p:cNvSpPr>
            <a:spLocks/>
          </p:cNvSpPr>
          <p:nvPr/>
        </p:nvSpPr>
        <p:spPr bwMode="auto">
          <a:xfrm>
            <a:off x="2554926" y="58475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946B5063-5505-86A2-06EB-AF2138CF4E38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04B0A3BB-6B47-6CAB-B7E1-42ED53A0C443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7D1B3FB5-D102-1C60-1FA2-D9641F4AA333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24A75577-B706-E58E-43B0-DE6E0239F0FA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69E9AD-7145-0324-3EC8-1A8D3520F425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70D90F-E4FF-A91B-3B74-71B472EEBB8E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4D7F19-51E5-D920-319E-C1DB25C96455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108FA6-AD2C-57C9-8A8E-BA04BCCAB1D0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BF8729-1DC1-1903-8EB8-E7963511D330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DB65F6-2E78-B8A3-4AC7-E86EFBFCE951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Prob. of 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E2105C-B61A-0CB4-7D5F-D3793747E44D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survival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D4D2EA9A-9E20-79DD-0303-CFA4B5D9771E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935BAD4A-2A7F-316B-99A5-C8841B32DE26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C3D7DB-2A4A-8E0E-E014-5D8EC203417A}"/>
              </a:ext>
            </a:extLst>
          </p:cNvPr>
          <p:cNvSpPr txBox="1"/>
          <p:nvPr/>
        </p:nvSpPr>
        <p:spPr>
          <a:xfrm>
            <a:off x="9814839" y="3527896"/>
            <a:ext cx="186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9771C1BA-02FD-E906-808D-A3F1913B1B58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2DF3E-9BAC-7CA0-4DBB-06C2BAF3DEE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17EF930D-6625-1E2B-3C32-EA6A66E8F42B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45CA9DF1-702A-9C77-D389-F05556FF5D05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527A22-F6D3-9787-9C49-1A7839F5D1D2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good habits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FF0D47-0CCD-04F9-0047-CC3B1684ACE4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bad habits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C55CF340-3E69-3BC1-D2E3-A2E4CD081AD0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5549BC92-028B-103B-E8D9-79C01FFB00AD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E1247919-4B85-5B49-55CE-BA6F950FB6BB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185F9A96-D6D3-DC1B-6E6E-63B766C65B3E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BAAD0174-EBB4-F34E-A227-F37539DA3C6C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49AF9038-CC01-840E-717D-5981E26B423D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09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C745E-BFD9-C763-57F5-7A6529E8D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DAFA-14CF-601B-A0EA-F89BC636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261"/>
            <a:ext cx="10515600" cy="4351338"/>
          </a:xfrm>
        </p:spPr>
        <p:txBody>
          <a:bodyPr/>
          <a:lstStyle/>
          <a:p>
            <a:r>
              <a:rPr lang="en-US" dirty="0"/>
              <a:t>D: action taken by user (e.g. membership), Y: spend</a:t>
            </a:r>
          </a:p>
          <a:p>
            <a:r>
              <a:rPr lang="en-US" dirty="0"/>
              <a:t>X: observable characteristics of a user</a:t>
            </a:r>
          </a:p>
          <a:p>
            <a:r>
              <a:rPr lang="en-US" dirty="0"/>
              <a:t>A: unobserved confounding factors (e.g. interest in platform)</a:t>
            </a:r>
          </a:p>
          <a:p>
            <a:r>
              <a:rPr lang="en-US" dirty="0"/>
              <a:t>Z: randomized nudge to take action (e.g. one-click sign-up pop-up)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C916-AE38-2FB6-98FE-F382617D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Recommendation A/B tests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85A74D-D27E-394B-93FD-498751CB59A2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307179-9ED9-D76D-BB5D-87B195DFFFB6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A7A416-DD5D-F814-4B2F-94C2E288CC85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FCCA6A-7F82-0D90-FF82-BCCD668F4979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9E9DD44-8D8A-853B-7332-28E63D951AC3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864DC8-0FF7-4689-2E28-8857946C0D43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40B3CD-FFE1-1AAE-07BD-820D7DD6B77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C4CAEC-26DB-681E-4674-7A04A0376CCC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6772D3-A3B6-BD96-93B9-584D58D6315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70F041-6387-72C5-C5C6-CA9394C1B2D8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8F462-F25D-236F-EEA8-EE535B29909B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27FC63-E9D9-FFA3-A5B3-E4ED597B7030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730207-037C-D4CC-94FA-94CC284DEA18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49ACAB-F6BB-34EA-CE66-F0495E8D18CA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A2A0B4-1A7B-0E9F-A19E-70FCFBAE0B97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1E179C8-FC0F-F8F4-A7B7-EBD9D6660A86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A5F352-CDEC-AE60-FD85-6F4ED8D37924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BEDA9-CA3B-FD80-19EF-A7D7E83B8E34}"/>
              </a:ext>
            </a:extLst>
          </p:cNvPr>
          <p:cNvSpPr txBox="1"/>
          <p:nvPr/>
        </p:nvSpPr>
        <p:spPr>
          <a:xfrm>
            <a:off x="10507316" y="4430380"/>
            <a:ext cx="1311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received nudge to take action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40C47FE6-1D16-5194-629A-E2CA85E9FF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0527AA16-FF28-5217-8B80-DF116B4AC8D8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DB900893-E971-5107-FA94-A7C570EE0614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6A622719-6509-C0E9-3268-229AB78E955D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0701B741-D6B7-450A-CB95-6D1F252831E7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273C6429-546F-F517-6393-8A4E3F497373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449671F0-A47B-F86B-7D0D-CCF569A6F7EF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34022433-2D57-BD41-D5D4-D443386A80E2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ADB6F9EF-632D-D469-75DD-8055ECE51B8F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C0222A2C-BD66-CFE7-0DCE-AC13C10021C7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F2EA83D3-0A47-0D34-26DE-0C67B42A7A6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9174EC0B-E544-EE94-3F20-204075ECCD82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C96A9AC2-721B-A3A9-05C6-6DBB0D09342B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2EE7BCC-FA7B-39BC-7ABB-A87A02AD3640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7D41723C-CB49-2322-AF0D-419E8FE04AC4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A78D9B59-C26B-BC8E-FDD8-CA7ECD8F773D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105D3C72-AC4A-E11E-6198-46E7628ECA54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1B5D31C9-70A8-3B0A-8533-A6F40849E0E8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6E284695-0D87-F5BD-BA0A-FAEC2241D298}"/>
              </a:ext>
            </a:extLst>
          </p:cNvPr>
          <p:cNvSpPr>
            <a:spLocks/>
          </p:cNvSpPr>
          <p:nvPr/>
        </p:nvSpPr>
        <p:spPr bwMode="auto">
          <a:xfrm>
            <a:off x="2567956" y="583315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9B2297C-8DFD-11BB-D573-825CA009DC6A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02CEFA55-A136-04E0-AE2C-FBB897B86940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E369A78E-D03D-9129-CD21-EB55E31C3A5D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0F8CE858-6B65-09B0-6A0B-AF5AB1562851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15B2B1-EC5F-82F3-5BED-AE4BD614A973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A6D203-2879-CD2A-EA33-713F12663534}"/>
              </a:ext>
            </a:extLst>
          </p:cNvPr>
          <p:cNvSpPr txBox="1"/>
          <p:nvPr/>
        </p:nvSpPr>
        <p:spPr>
          <a:xfrm>
            <a:off x="4925120" y="6274009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2F0139-6138-3A0C-4C8C-74F2BC85F2BC}"/>
              </a:ext>
            </a:extLst>
          </p:cNvPr>
          <p:cNvSpPr txBox="1"/>
          <p:nvPr/>
        </p:nvSpPr>
        <p:spPr>
          <a:xfrm>
            <a:off x="1095862" y="394648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B5D9BA-88C7-1380-EB54-9ED1D2E82C13}"/>
              </a:ext>
            </a:extLst>
          </p:cNvPr>
          <p:cNvSpPr txBox="1"/>
          <p:nvPr/>
        </p:nvSpPr>
        <p:spPr>
          <a:xfrm>
            <a:off x="10632422" y="6273120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D3ED10-1579-0AFD-946F-898D577B8D30}"/>
              </a:ext>
            </a:extLst>
          </p:cNvPr>
          <p:cNvSpPr txBox="1"/>
          <p:nvPr/>
        </p:nvSpPr>
        <p:spPr>
          <a:xfrm>
            <a:off x="6708817" y="411862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ED2365-DD2C-6E74-0AB5-32BCDBAB756D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Prob. of membership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users who received the nudge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E3E9AF-4719-1DB3-F2EC-288FBAA694B4}"/>
              </a:ext>
            </a:extLst>
          </p:cNvPr>
          <p:cNvSpPr txBox="1"/>
          <p:nvPr/>
        </p:nvSpPr>
        <p:spPr>
          <a:xfrm>
            <a:off x="6363484" y="5080580"/>
            <a:ext cx="11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spend for users that received nudge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6626EA6F-711D-41B4-4CF8-F80A7A52065D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86465884-FDA7-6E0B-4B39-6CE90BFD8420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2B7270-A851-3134-FAAF-F354F49C9B63}"/>
              </a:ext>
            </a:extLst>
          </p:cNvPr>
          <p:cNvSpPr txBox="1"/>
          <p:nvPr/>
        </p:nvSpPr>
        <p:spPr>
          <a:xfrm>
            <a:off x="9704891" y="3680492"/>
            <a:ext cx="186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did not receive nudge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4B796885-C646-1226-2CEE-57094ED72115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5B4418-1A02-167D-7361-DC46D5EF89BE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105E73-DD7E-7B82-6DAB-2E876238B79C}"/>
              </a:ext>
            </a:extLst>
          </p:cNvPr>
          <p:cNvSpPr txBox="1"/>
          <p:nvPr/>
        </p:nvSpPr>
        <p:spPr>
          <a:xfrm>
            <a:off x="3195788" y="3758987"/>
            <a:ext cx="20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interested in platform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3A734B-EF4F-C5DE-4E04-2BEF19153610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not interested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98DAF6DE-67F7-0565-68BE-18A619832A2F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F9F3C089-D4DE-79DB-9BD8-72FF69FE1D6C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D88B7E2D-6E80-0BB2-AA80-07A2F6559018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873F0300-D2BC-2CF7-575A-61739EF7872C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1CCCB583-A42A-7090-9C36-A3F7E1FB3848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F3D120C4-A189-9482-55EB-EF442761A5A4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6F251D7-F8EC-AF59-8ABF-874BE4006412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D23C91E8-58F2-72EE-E26C-B3FB4A0D1D79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0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Identification of Causal Effects via Instruments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Phillip Wright’s idea (1928):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first causal path diagram analysis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000" b="0" i="0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is the product of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multiplied by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Typically for continuous treatment/instrument a partially linear structural equation assumed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94100" indent="-457200"/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All errors are exogenous and un-correlated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see immediately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are un-correlated: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3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3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re-derive a generalization of Wright’s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67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econml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iv.dml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(y, D, Z,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=X).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effect_inference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D132C-47E7-C501-7464-46BA11CE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6ADC-6823-5A73-85E1-615F0C4A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 fontScale="92500"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sepChr m:val="∣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(average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6DD849-8CD8-F56E-538C-00BBAD046C11}"/>
              </a:ext>
            </a:extLst>
          </p:cNvPr>
          <p:cNvSpPr/>
          <p:nvPr/>
        </p:nvSpPr>
        <p:spPr>
          <a:xfrm>
            <a:off x="1494630" y="5462337"/>
            <a:ext cx="2860802" cy="62272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9891A-3B8A-185F-9B46-C942C2CFDB18}"/>
              </a:ext>
            </a:extLst>
          </p:cNvPr>
          <p:cNvSpPr txBox="1"/>
          <p:nvPr/>
        </p:nvSpPr>
        <p:spPr>
          <a:xfrm>
            <a:off x="1151099" y="6181578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Estimate asymptotically normal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859AA0-D65F-4860-02F8-E8E003A105A8}"/>
              </a:ext>
            </a:extLst>
          </p:cNvPr>
          <p:cNvSpPr/>
          <p:nvPr/>
        </p:nvSpPr>
        <p:spPr>
          <a:xfrm>
            <a:off x="4778943" y="5188017"/>
            <a:ext cx="2738388" cy="113638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6B80C-618C-C17C-9443-E1B2F28E3A05}"/>
              </a:ext>
            </a:extLst>
          </p:cNvPr>
          <p:cNvSpPr txBox="1"/>
          <p:nvPr/>
        </p:nvSpPr>
        <p:spPr>
          <a:xfrm>
            <a:off x="4583115" y="6324140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Asymptotic variance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3A7AA5-4158-BF86-F15E-788B411CE05C}"/>
              </a:ext>
            </a:extLst>
          </p:cNvPr>
          <p:cNvSpPr/>
          <p:nvPr/>
        </p:nvSpPr>
        <p:spPr>
          <a:xfrm>
            <a:off x="7940842" y="5185971"/>
            <a:ext cx="2756528" cy="113638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/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Estimate of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95%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CI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±1.96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ATE identification via Instruments not based solely on DAG restrictions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dirty="0"/>
                  <a:t>Requires further restrictions on structural equation models</a:t>
                </a:r>
                <a:r>
                  <a:rPr lang="el-GR" dirty="0"/>
                  <a:t> (</a:t>
                </a:r>
                <a:r>
                  <a:rPr lang="en-US" dirty="0"/>
                  <a:t>e.g. additive error, partial linearity)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Binary treatment D (drug) and binary instrument Z (drug recommendation)</a:t>
                </a:r>
              </a:p>
              <a:p>
                <a:r>
                  <a:rPr lang="en-US" dirty="0"/>
                  <a:t>Consider an unobserved confounder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“smoking”</a:t>
                </a:r>
              </a:p>
              <a:p>
                <a:r>
                  <a:rPr lang="en-US" dirty="0"/>
                  <a:t>Suppose that 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1) never take the drug (never comply) and non-smokers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0) always follow the recommendation (comply)</a:t>
                </a:r>
              </a:p>
              <a:p>
                <a:r>
                  <a:rPr lang="en-US" dirty="0"/>
                  <a:t>Suppose that drug has positive effects for non-smokers but has severe side-effects for smokers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79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Prob. of 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mean survival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869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A02D-184B-6BE7-3046-15071992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ATE identification via Instruments not based solely on DAG restrictions</a:t>
            </a:r>
          </a:p>
          <a:p>
            <a:r>
              <a:rPr lang="en-US" dirty="0"/>
              <a:t>Requires further restrictions on structural equation models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dirty="0"/>
              <a:t>IV regression will never be able to uncover the side effects of drug treatment on smokers</a:t>
            </a:r>
          </a:p>
          <a:p>
            <a:r>
              <a:rPr lang="en-US" dirty="0"/>
              <a:t>Nothing in the data is informative of that</a:t>
            </a:r>
          </a:p>
          <a:p>
            <a:r>
              <a:rPr lang="en-US" dirty="0"/>
              <a:t>Effect will be biased as compared to average effect in whole population</a:t>
            </a:r>
          </a:p>
        </p:txBody>
      </p:sp>
    </p:spTree>
    <p:extLst>
      <p:ext uri="{BB962C8B-B14F-4D97-AF65-F5344CB8AC3E}">
        <p14:creationId xmlns:p14="http://schemas.microsoft.com/office/powerpoint/2010/main" val="75102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7966-83D6-6819-3D81-88124E45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CE78-3641-556A-8673-4E46E670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the compliance behavior (effect of instrument on treatment) does not vary with A (or X)</a:t>
            </a:r>
          </a:p>
          <a:p>
            <a:r>
              <a:rPr lang="en-US" dirty="0"/>
              <a:t>Or the treatment effect (effect of treatment on outcome) does not vary with A (or X)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/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blipFill>
                <a:blip r:embed="rId2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/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99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147-E216-3CFA-B4AD-A973D116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Variation on Observables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joint variation is captured through observables then ATE is feasible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just need to do our identification analysis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then average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Roughly: reweighting data based on compliance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/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/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69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blipFill>
                <a:blip r:embed="rId4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12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joint variation happens through </a:t>
            </a:r>
            <a:r>
              <a:rPr lang="en-US" dirty="0" err="1"/>
              <a:t>unobservables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</p:spPr>
            <p:txBody>
              <a:bodyPr/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83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predictive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causal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1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00602 L -0.01563 0.00602 C -0.01185 0.00741 -0.00795 0.0081 -0.0043 0.01019 C 0.0306 0.02847 0.06484 0.05023 0.1 0.0669 C 0.11106 0.07222 0.12265 0.07292 0.13385 0.07593 C 0.14778 0.07986 0.14622 0.0794 0.1556 0.0831 C 0.16575 0.08241 0.17591 0.08287 0.18606 0.08148 C 0.19869 0.07986 0.21132 0.07662 0.22395 0.07384 L 0.27213 0.06273 C 0.27773 0.06158 0.28346 0.06065 0.28906 0.05926 C 0.29323 0.0581 0.29739 0.05602 0.30169 0.05486 C 0.30507 0.05417 0.30859 0.05417 0.31198 0.05347 C 0.31536 0.05278 0.31875 0.05162 0.32226 0.0507 C 0.32474 0.04931 0.32721 0.04769 0.32968 0.04653 C 0.33919 0.04283 0.35833 0.04699 0.36289 0.04722 C 0.36484 0.04792 0.36692 0.04815 0.36875 0.04931 C 0.38138 0.05741 0.37122 0.05486 0.37942 0.05625 C 0.38007 0.05671 0.38086 0.05718 0.38138 0.05787 C 0.38515 0.06181 0.38164 0.05972 0.38502 0.06134 C 0.3858 0.0625 0.38645 0.06389 0.38737 0.06482 C 0.38789 0.06551 0.38867 0.06574 0.38932 0.0662 C 0.39179 0.06783 0.39127 0.06736 0.39362 0.06829 C 0.39375 0.07107 0.39375 0.07384 0.39401 0.07662 C 0.39414 0.07824 0.39401 0.08056 0.39479 0.08079 C 0.39583 0.08125 0.39557 0.07361 0.39557 0.0794 L 0.39557 0.0794 " pathEditMode="relative" ptsTypes="AAAAAAAAAAAAAAAAAAAAAAAAAA">
                                      <p:cBhvr>
                                        <p:cTn id="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IV estimate coincide with the average effect for some sub-population?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67C5-F508-B668-E6CB-74DBF9CD4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1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6346-7DD1-0D17-3476-580684B0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Weak-IV Robust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25DD-3F89-A439-6918-C2FCEF6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9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FE1B8-C552-A3F3-F2BC-D11BB9293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7E81-A2E6-1C51-5ECE-08B4A30B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62DA8-59CE-8A97-340B-DDBA96EAC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 fontScale="92500"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sepChr m:val="∣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(average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62DA8-59CE-8A97-340B-DDBA96EAC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F63FA2-6B3E-2669-97C3-1DE643AF863E}"/>
              </a:ext>
            </a:extLst>
          </p:cNvPr>
          <p:cNvSpPr/>
          <p:nvPr/>
        </p:nvSpPr>
        <p:spPr>
          <a:xfrm>
            <a:off x="1494630" y="5462337"/>
            <a:ext cx="2860802" cy="62272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EB23C-9DD4-4802-737A-CFD4CBD9EC54}"/>
              </a:ext>
            </a:extLst>
          </p:cNvPr>
          <p:cNvSpPr txBox="1"/>
          <p:nvPr/>
        </p:nvSpPr>
        <p:spPr>
          <a:xfrm>
            <a:off x="1151099" y="6181578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Estimate asymptotically normal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AC435-BB7B-3018-17BD-9927A8D5C00D}"/>
              </a:ext>
            </a:extLst>
          </p:cNvPr>
          <p:cNvSpPr/>
          <p:nvPr/>
        </p:nvSpPr>
        <p:spPr>
          <a:xfrm>
            <a:off x="4778943" y="5188017"/>
            <a:ext cx="2738388" cy="113638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D237C-645E-9E09-D5F2-D0F267B66871}"/>
              </a:ext>
            </a:extLst>
          </p:cNvPr>
          <p:cNvSpPr txBox="1"/>
          <p:nvPr/>
        </p:nvSpPr>
        <p:spPr>
          <a:xfrm>
            <a:off x="4583115" y="6324140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Asymptotic variance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BE5C60-1AE0-547B-0E9A-5750FB119619}"/>
              </a:ext>
            </a:extLst>
          </p:cNvPr>
          <p:cNvSpPr/>
          <p:nvPr/>
        </p:nvSpPr>
        <p:spPr>
          <a:xfrm>
            <a:off x="7940842" y="5185971"/>
            <a:ext cx="2756528" cy="113638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F89390-A7EA-9BCA-93BB-308FE763ED31}"/>
                  </a:ext>
                </a:extLst>
              </p:cNvPr>
              <p:cNvSpPr txBox="1"/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Estimate of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95%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CI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±1.96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BB205-3780-7D3E-5C23-8B567254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Weak Identification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small and comparable with the sample size, then approximation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Can be inaccurate in finite samples and normal based approximation will yield in-correct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05EA27-E520-A58F-0910-EBA8BBA7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64D-40C7-7EFD-19A5-3A38DED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Robust Inference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Even in the weak regime the moment constraint is still well-behaved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statistic does not hinge on inversion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; approximation remains valid even with cross-fitted approximate residuals due to </a:t>
                </a:r>
                <a:r>
                  <a:rPr lang="en-US" dirty="0" err="1"/>
                  <a:t>Neyman</a:t>
                </a:r>
                <a:r>
                  <a:rPr lang="en-US" dirty="0"/>
                  <a:t> orthogonality</a:t>
                </a:r>
              </a:p>
              <a:p>
                <a:r>
                  <a:rPr lang="en-US" dirty="0"/>
                  <a:t>We can perform a grid search over candidate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for every such parameter test whether (for confidence interval with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construction: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0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E4C-3F9A-05BE-8A0D-CD5AB9F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Moments and Weak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general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construct a statistic that is robust to weak identification (i.e.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very small)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-confidence region by including all parameter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construction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6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Violations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F: firm characteristics</a:t>
            </a:r>
          </a:p>
          <a:p>
            <a:r>
              <a:rPr lang="en-US" sz="1900" dirty="0"/>
              <a:t>D: eligibility for 401k</a:t>
            </a:r>
          </a:p>
          <a:p>
            <a:r>
              <a:rPr lang="en-US" sz="1900" dirty="0"/>
              <a:t>Y: net financial assets</a:t>
            </a:r>
          </a:p>
          <a:p>
            <a:r>
              <a:rPr lang="en-US" sz="19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  <a:p>
            <a:r>
              <a:rPr lang="en-US" sz="1900" dirty="0"/>
              <a:t>M: match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0193-1CDB-2835-DF8B-22F12B27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4" y="640080"/>
            <a:ext cx="6429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0E2C-6B99-8031-909B-E3C238E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Confounding: Overview of Today’s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3601-D16F-90C6-75F1-E98D7D6A3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12942</TotalTime>
  <Words>3517</Words>
  <Application>Microsoft Office PowerPoint</Application>
  <PresentationFormat>Widescreen</PresentationFormat>
  <Paragraphs>676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Calisto MT</vt:lpstr>
      <vt:lpstr>Cambria Math</vt:lpstr>
      <vt:lpstr>Consolas</vt:lpstr>
      <vt:lpstr>Roboto</vt:lpstr>
      <vt:lpstr>Wingdings 2</vt:lpstr>
      <vt:lpstr>Office Theme</vt:lpstr>
      <vt:lpstr>MS&amp;E 228: Unobserved Confounding</vt:lpstr>
      <vt:lpstr>PowerPoint Presentation</vt:lpstr>
      <vt:lpstr>PowerPoint Presentation</vt:lpstr>
      <vt:lpstr>Goals for Today</vt:lpstr>
      <vt:lpstr>Causal Inference Pipeline</vt:lpstr>
      <vt:lpstr>Causal Inference Pipeline</vt:lpstr>
      <vt:lpstr>Causal Inference Pipeline</vt:lpstr>
      <vt:lpstr>Possible Violations</vt:lpstr>
      <vt:lpstr>Unobserved Confounding: Overview of Today’s Content</vt:lpstr>
      <vt:lpstr>Unobserved Confounding</vt:lpstr>
      <vt:lpstr>One Type of Structure: Instruments</vt:lpstr>
      <vt:lpstr>Bias Bounds</vt:lpstr>
      <vt:lpstr>Very Frequently Unobserved Confounders</vt:lpstr>
      <vt:lpstr>Omitted Variable Bias</vt:lpstr>
      <vt:lpstr>Omitted Variable Bias 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Omitted Variable Bias: Partially Linear Models</vt:lpstr>
      <vt:lpstr>Omitted Variable Bias: Partially Linear Models</vt:lpstr>
      <vt:lpstr>Bias Bounds</vt:lpstr>
      <vt:lpstr>Bias Bounds</vt:lpstr>
      <vt:lpstr>Bias Bounds</vt:lpstr>
      <vt:lpstr>Application: 401k eligibility</vt:lpstr>
      <vt:lpstr>Confounding Scenario</vt:lpstr>
      <vt:lpstr>PowerPoint Presentation</vt:lpstr>
      <vt:lpstr>PowerPoint Presentation</vt:lpstr>
      <vt:lpstr>Can we recover the true effect? Instrumental Variables</vt:lpstr>
      <vt:lpstr>Instrumental Variables and 2SLS</vt:lpstr>
      <vt:lpstr>Instrumental Variables and 2SLS</vt:lpstr>
      <vt:lpstr>Returns to Education</vt:lpstr>
      <vt:lpstr>Demand Estimation</vt:lpstr>
      <vt:lpstr>Clinical Trials with Non-Compliance</vt:lpstr>
      <vt:lpstr>Digital Recommendation A/B tests</vt:lpstr>
      <vt:lpstr>Identification of Causal Effects via Instruments</vt:lpstr>
      <vt:lpstr>Partially Linear Instrumental Variable Model</vt:lpstr>
      <vt:lpstr>Partially Linear Instrumental Variable Model</vt:lpstr>
      <vt:lpstr>Partially Linear Instrumental Variable Model</vt:lpstr>
      <vt:lpstr>Partially Linear Instrumental Variable Model</vt:lpstr>
      <vt:lpstr>Orthogonal Method: Double ML for IV</vt:lpstr>
      <vt:lpstr>Asymptotic Normality of DoubleML Estimate</vt:lpstr>
      <vt:lpstr>Limits of Identification via Instruments</vt:lpstr>
      <vt:lpstr>Clinical Trials with Non-Compliance</vt:lpstr>
      <vt:lpstr>Limits of Identification via Instruments</vt:lpstr>
      <vt:lpstr>What do we need for ATE</vt:lpstr>
      <vt:lpstr>Joint Variation on Observables</vt:lpstr>
      <vt:lpstr>What if joint variation happens through unobservables?</vt:lpstr>
      <vt:lpstr>Clinical Trials with Non-Compliance</vt:lpstr>
      <vt:lpstr>Does the IV estimate coincide with the average effect for some sub-population?</vt:lpstr>
      <vt:lpstr>The Binary Case</vt:lpstr>
      <vt:lpstr>The Binary Case</vt:lpstr>
      <vt:lpstr>LATE in the Binary Case</vt:lpstr>
      <vt:lpstr>Weak-IV Robust Confidence Intervals</vt:lpstr>
      <vt:lpstr>Asymptotic Normality of DoubleML Estimate</vt:lpstr>
      <vt:lpstr>Weak Identification</vt:lpstr>
      <vt:lpstr>A More Robust Inference Approach</vt:lpstr>
      <vt:lpstr>General Moments and Weak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843</cp:revision>
  <dcterms:created xsi:type="dcterms:W3CDTF">2023-01-16T03:53:17Z</dcterms:created>
  <dcterms:modified xsi:type="dcterms:W3CDTF">2025-02-25T22:43:35Z</dcterms:modified>
</cp:coreProperties>
</file>