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7"/>
  </p:notesMasterIdLst>
  <p:sldIdLst>
    <p:sldId id="256" r:id="rId3"/>
    <p:sldId id="2385" r:id="rId4"/>
    <p:sldId id="2576" r:id="rId5"/>
    <p:sldId id="2544" r:id="rId6"/>
    <p:sldId id="2508" r:id="rId7"/>
    <p:sldId id="2577" r:id="rId8"/>
    <p:sldId id="2578" r:id="rId9"/>
    <p:sldId id="2579" r:id="rId10"/>
    <p:sldId id="2305" r:id="rId11"/>
    <p:sldId id="2311" r:id="rId12"/>
    <p:sldId id="2361" r:id="rId13"/>
    <p:sldId id="2315" r:id="rId14"/>
    <p:sldId id="2314" r:id="rId15"/>
    <p:sldId id="2626" r:id="rId16"/>
    <p:sldId id="2627" r:id="rId17"/>
    <p:sldId id="2318" r:id="rId18"/>
    <p:sldId id="2319" r:id="rId19"/>
    <p:sldId id="2321" r:id="rId20"/>
    <p:sldId id="2790" r:id="rId21"/>
    <p:sldId id="2796" r:id="rId22"/>
    <p:sldId id="2323" r:id="rId23"/>
    <p:sldId id="2324" r:id="rId24"/>
    <p:sldId id="2325" r:id="rId25"/>
    <p:sldId id="2795" r:id="rId26"/>
    <p:sldId id="2617" r:id="rId27"/>
    <p:sldId id="487" r:id="rId28"/>
    <p:sldId id="2584" r:id="rId29"/>
    <p:sldId id="2589" r:id="rId30"/>
    <p:sldId id="592" r:id="rId31"/>
    <p:sldId id="2253" r:id="rId32"/>
    <p:sldId id="2605" r:id="rId33"/>
    <p:sldId id="2797" r:id="rId34"/>
    <p:sldId id="2340" r:id="rId35"/>
    <p:sldId id="2342" r:id="rId36"/>
    <p:sldId id="2618" r:id="rId37"/>
    <p:sldId id="2798" r:id="rId38"/>
    <p:sldId id="2799" r:id="rId39"/>
    <p:sldId id="2801" r:id="rId40"/>
    <p:sldId id="2587" r:id="rId41"/>
    <p:sldId id="2588" r:id="rId42"/>
    <p:sldId id="2590" r:id="rId43"/>
    <p:sldId id="2591" r:id="rId44"/>
    <p:sldId id="2592" r:id="rId45"/>
    <p:sldId id="2595" r:id="rId46"/>
    <p:sldId id="2598" r:id="rId47"/>
    <p:sldId id="2596" r:id="rId48"/>
    <p:sldId id="2597" r:id="rId49"/>
    <p:sldId id="2599" r:id="rId50"/>
    <p:sldId id="2601" r:id="rId51"/>
    <p:sldId id="2622" r:id="rId52"/>
    <p:sldId id="2602" r:id="rId53"/>
    <p:sldId id="2802" r:id="rId54"/>
    <p:sldId id="2581" r:id="rId55"/>
    <p:sldId id="2608" r:id="rId56"/>
    <p:sldId id="2829" r:id="rId57"/>
    <p:sldId id="2793" r:id="rId58"/>
    <p:sldId id="2794" r:id="rId59"/>
    <p:sldId id="2830" r:id="rId60"/>
    <p:sldId id="2831" r:id="rId61"/>
    <p:sldId id="2803" r:id="rId62"/>
    <p:sldId id="2603" r:id="rId63"/>
    <p:sldId id="2823" r:id="rId64"/>
    <p:sldId id="2824" r:id="rId65"/>
    <p:sldId id="2825" r:id="rId66"/>
    <p:sldId id="2585" r:id="rId67"/>
    <p:sldId id="2586" r:id="rId68"/>
    <p:sldId id="2327" r:id="rId69"/>
    <p:sldId id="2828" r:id="rId70"/>
    <p:sldId id="2328" r:id="rId71"/>
    <p:sldId id="2329" r:id="rId72"/>
    <p:sldId id="2330" r:id="rId73"/>
    <p:sldId id="2331" r:id="rId74"/>
    <p:sldId id="2332" r:id="rId75"/>
    <p:sldId id="233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F6D55-28B4-4450-8EAF-05B5216D5D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A93A-301E-927B-5E62-77EC1C41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0BAD-63C2-2311-DFEB-BABEBB90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54BA-0BC5-BFA5-071E-C3DA8C6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56ED-D883-1AE6-1329-E5AFA290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65C0-715F-F9B0-87B3-AC8960E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FB53-301A-8FD1-6B67-819F7A63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8F57-1755-4C56-D5B7-68B76B11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6AB0-AFCE-CB73-41FB-D3C0A37F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4320-9273-90AE-3940-1B762A2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6B7C-FA66-7ACD-9D53-1D32E8DB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4A7F-DEEA-3ADF-25DD-16386015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2E57-09F1-D914-32C9-F86DBCB0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FC6D-5066-048C-A0D5-5CF6CBC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A613-3146-B1B0-E242-706B40FF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BC47-213F-41D1-067F-D6DAF9E5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F63-1B87-F2B7-3451-E3BF90EE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742-8CF5-0A06-6BD4-6FA4D733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426D4-E8BB-2A92-7125-511AAFFE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7561-2A5B-FAEE-2623-22893E3D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2BF5-B89C-301D-4346-92899192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FE17B-0496-0437-98C9-66EC0FDE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0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2C16-5BE8-B6C1-3A07-8DDF9119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5FAC-22FF-7C56-72E2-88A0D9C1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9446-3DEF-020D-5E85-03C3B7797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D0624-6F33-C7FE-E081-00F56E361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2F530-E0DC-AE2F-C15C-1D242BD4C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10399-D6D7-DA86-4392-1EAE5FB3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754C-4A59-C7E1-9565-D448894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06C53-365C-71A1-4F2C-AEAE01B2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245-D8DE-5525-E186-DE16EA65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57085-DA2A-B565-66A9-20F3D07F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90037-01AE-D76B-8D8F-9EA09DFB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9A55-EF2A-6812-6270-E351B9D0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3E50-E66E-C7C6-FB30-94E82C44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2F63-1F66-5299-CD34-7221A0C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ED3F9-B7DE-78CF-9EEE-2F36D95C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7698-2FF7-ACA5-D8C1-A9E9EB1B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E76B-6629-7B33-6216-8114F55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9748-EF3C-397A-1AF6-6E28A28A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F574-EDBC-23C2-AA2D-14B12EB4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C7262-06D6-29A5-67F9-7A7994CA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AB17-23A5-B4E0-4430-39A26E7B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ADD9-195A-DB43-1E83-801448ED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E63F2-B678-EF7D-4F22-9F3DDED85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A976-7C8B-E290-1256-99419895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1B9C-4DFE-C3FC-8AEB-E228A3A4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F0B8-15E1-DA5A-AF99-25C9AA54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ABED-5525-395D-5003-1ED426B7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3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9D02-FCD1-8E97-3E68-BD2C2F9F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F0DA4-A65A-4C1A-867A-153E0A13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8D2F-B074-0D26-0248-0D4BBE7A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4E2B-B586-5AC4-9301-A840A7AC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A0A4-4D98-D95B-9251-3514499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3BCE5-F043-12F8-ED72-118C7B434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CC17-2198-4F6A-BE4F-352B3C67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48CD-909E-46D1-BBDF-D599A869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28E5-E62C-332A-1132-3D93E138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DD1C-2DEC-657D-A92F-3812FD46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6FA6C-DDFA-D6FC-1708-2696029D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C8CD-5E33-4F43-4D91-00B90F70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F3C2-2CC6-488D-084D-40CD865D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2919-C064-A290-6117-ED29D61F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D4E0-6FE1-B4E5-1FCF-3F8B57D8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527" TargetMode="External"/><Relationship Id="rId2" Type="http://schemas.openxmlformats.org/officeDocument/2006/relationships/hyperlink" Target="https://arxiv.org/abs/2110.0303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s://arxiv.org/abs/2203.13887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4.14737" TargetMode="Externa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26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2.png"/><Relationship Id="rId4" Type="http://schemas.openxmlformats.org/officeDocument/2006/relationships/image" Target="../media/image2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3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1.png"/><Relationship Id="rId7" Type="http://schemas.openxmlformats.org/officeDocument/2006/relationships/image" Target="../media/image49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11" Type="http://schemas.openxmlformats.org/officeDocument/2006/relationships/image" Target="../media/image53.png"/><Relationship Id="rId5" Type="http://schemas.openxmlformats.org/officeDocument/2006/relationships/image" Target="../media/image4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parametric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even when we have slower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construction of 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One approach.</a:t>
                </a:r>
                <a:r>
                  <a:rPr lang="en-US" sz="2400" dirty="0"/>
                  <a:t> 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Implies construction of approximately correct confidence intervals</a:t>
                </a:r>
              </a:p>
              <a:p>
                <a:pPr marL="36900" indent="0" algn="ctr">
                  <a:buNone/>
                </a:pPr>
                <a:r>
                  <a:rPr lang="en-US" sz="2400" dirty="0"/>
                  <a:t>with prob.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from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  <a:blipFill>
                <a:blip r:embed="rId4"/>
                <a:stretch>
                  <a:fillRect l="-10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58138-ACC9-2073-4701-5BBA507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28" y="4155051"/>
            <a:ext cx="3399876" cy="2671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62F665-AD04-5098-A4BB-50F2014DE9A6}"/>
              </a:ext>
            </a:extLst>
          </p:cNvPr>
          <p:cNvCxnSpPr>
            <a:cxnSpLocks/>
          </p:cNvCxnSpPr>
          <p:nvPr/>
        </p:nvCxnSpPr>
        <p:spPr>
          <a:xfrm flipV="1">
            <a:off x="8747811" y="4311376"/>
            <a:ext cx="0" cy="23929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the data in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 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  <a:blipFill>
                <a:blip r:embed="rId2"/>
                <a:stretch>
                  <a:fillRect l="-921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data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each part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average over all data: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  <a:blipFill>
                <a:blip r:embed="rId3"/>
                <a:stretch>
                  <a:fillRect l="-888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77B67B-5078-5228-4B89-3F6027E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13" y="4211470"/>
            <a:ext cx="3433987" cy="26192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FC52C-913F-3BFA-6D89-98B9AAF41E45}"/>
              </a:ext>
            </a:extLst>
          </p:cNvPr>
          <p:cNvCxnSpPr>
            <a:cxnSpLocks/>
          </p:cNvCxnSpPr>
          <p:nvPr/>
        </p:nvCxnSpPr>
        <p:spPr>
          <a:xfrm flipV="1">
            <a:off x="8437048" y="4320209"/>
            <a:ext cx="0" cy="24026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Debiased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Causal Effect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We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+mj-lt"/>
                  </a:rPr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 identification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sensitive to variations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Any bias or error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+mj-lt"/>
                  </a:rPr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Formula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+mj-lt"/>
                  </a:rPr>
                  <a:t>Key Idea.</a:t>
                </a:r>
                <a:r>
                  <a:rPr lang="en-US" sz="2400" dirty="0">
                    <a:latin typeface="+mj-lt"/>
                  </a:rPr>
                  <a:t> Add a debiasing correction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Insensitivity: Take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any direction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this holds then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very wrong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C3184-B70B-7D6A-2409-A2308B207BBB}"/>
              </a:ext>
            </a:extLst>
          </p:cNvPr>
          <p:cNvSpPr/>
          <p:nvPr/>
        </p:nvSpPr>
        <p:spPr>
          <a:xfrm>
            <a:off x="7986644" y="2121864"/>
            <a:ext cx="1842496" cy="69201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8579A-F48A-4F14-BC67-6AFE45B4E80B}"/>
              </a:ext>
            </a:extLst>
          </p:cNvPr>
          <p:cNvSpPr txBox="1"/>
          <p:nvPr/>
        </p:nvSpPr>
        <p:spPr>
          <a:xfrm>
            <a:off x="7709771" y="1475533"/>
            <a:ext cx="239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 residual is a proxy that g is biased</a:t>
            </a:r>
          </a:p>
        </p:txBody>
      </p:sp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:r>
                  <a:rPr lang="en-US" sz="2400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 is Insensitive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propensities are bounded away from 0 and 1 (strict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dirty="0"/>
                  <a:t>Then: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Equivalently, a partial linearity condition on the conditional expectation function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  <a:blipFill>
                <a:blip r:embed="rId2"/>
                <a:stretch>
                  <a:fillRect l="-695" t="-2580" b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702212-D496-6FA5-6276-01835533BC4F}"/>
              </a:ext>
            </a:extLst>
          </p:cNvPr>
          <p:cNvSpPr/>
          <p:nvPr/>
        </p:nvSpPr>
        <p:spPr>
          <a:xfrm>
            <a:off x="3976631" y="4271617"/>
            <a:ext cx="1112204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2376-033F-45A0-13F5-2EBD3D606396}"/>
                  </a:ext>
                </a:extLst>
              </p:cNvPr>
              <p:cNvSpPr txBox="1"/>
              <p:nvPr/>
            </p:nvSpPr>
            <p:spPr>
              <a:xfrm>
                <a:off x="4852698" y="3947758"/>
                <a:ext cx="3549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Regression m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odel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predicting the outcome from the controls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2376-033F-45A0-13F5-2EBD3D60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98" y="3947758"/>
                <a:ext cx="3549181" cy="646331"/>
              </a:xfrm>
              <a:prstGeom prst="rect">
                <a:avLst/>
              </a:prstGeom>
              <a:blipFill>
                <a:blip r:embed="rId3"/>
                <a:stretch>
                  <a:fillRect t="-5660" r="-10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7E3043-C564-97CA-3FAB-6F07ED30C6E7}"/>
              </a:ext>
            </a:extLst>
          </p:cNvPr>
          <p:cNvSpPr/>
          <p:nvPr/>
        </p:nvSpPr>
        <p:spPr>
          <a:xfrm>
            <a:off x="4500092" y="5653505"/>
            <a:ext cx="1112204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50DDD-5696-027A-8C58-D4A9F196760F}"/>
                  </a:ext>
                </a:extLst>
              </p:cNvPr>
              <p:cNvSpPr txBox="1"/>
              <p:nvPr/>
            </p:nvSpPr>
            <p:spPr>
              <a:xfrm>
                <a:off x="4321409" y="6176963"/>
                <a:ext cx="3549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Regression m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odel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predicting the treatment from the controls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50DDD-5696-027A-8C58-D4A9F196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09" y="6176963"/>
                <a:ext cx="3549181" cy="646331"/>
              </a:xfrm>
              <a:prstGeom prst="rect">
                <a:avLst/>
              </a:prstGeom>
              <a:blipFill>
                <a:blip r:embed="rId4"/>
                <a:stretch>
                  <a:fillRect t="-4717" r="-6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Final OLS, </a:t>
                </a:r>
                <a:r>
                  <a:rPr lang="en-US" sz="2000" i="1" dirty="0"/>
                  <a:t>in population limit</a:t>
                </a:r>
                <a:r>
                  <a:rPr lang="en-US" sz="2000" dirty="0"/>
                  <a:t>, equivalent to solving normal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Define 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Final OLS, </a:t>
                </a:r>
                <a:r>
                  <a:rPr lang="en-US" sz="2000" i="1" dirty="0"/>
                  <a:t>in population limit</a:t>
                </a:r>
                <a:r>
                  <a:rPr lang="en-US" sz="2000" dirty="0"/>
                  <a:t>, equivalent to solving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of Double ML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440006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insensitive to the nuisance functions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79800" indent="-342900">
                  <a:spcAft>
                    <a:spcPts val="1200"/>
                  </a:spcAft>
                </a:pPr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79800" indent="-342900"/>
                <a:endParaRPr lang="en-US" sz="2000" dirty="0"/>
              </a:p>
              <a:p>
                <a:pPr marL="379800" indent="-342900">
                  <a:spcAft>
                    <a:spcPts val="1200"/>
                  </a:spcAft>
                </a:pPr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440006" cy="4310803"/>
              </a:xfrm>
              <a:blipFill>
                <a:blip r:embed="rId2"/>
                <a:stretch>
                  <a:fillRect l="-525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132C-47E7-C501-7464-46BA11CE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6ADC-6823-5A73-85E1-615F0C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6DD849-8CD8-F56E-538C-00BBAD046C11}"/>
              </a:ext>
            </a:extLst>
          </p:cNvPr>
          <p:cNvSpPr/>
          <p:nvPr/>
        </p:nvSpPr>
        <p:spPr>
          <a:xfrm>
            <a:off x="1494630" y="5550562"/>
            <a:ext cx="2860802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9891A-3B8A-185F-9B46-C942C2CFDB18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59AA0-D65F-4860-02F8-E8E003A105A8}"/>
              </a:ext>
            </a:extLst>
          </p:cNvPr>
          <p:cNvSpPr/>
          <p:nvPr/>
        </p:nvSpPr>
        <p:spPr>
          <a:xfrm>
            <a:off x="4778943" y="5332397"/>
            <a:ext cx="2738388" cy="99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6B80C-618C-C17C-9443-E1B2F28E3A05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A7AA5-4158-BF86-F15E-788B411CE05C}"/>
              </a:ext>
            </a:extLst>
          </p:cNvPr>
          <p:cNvSpPr/>
          <p:nvPr/>
        </p:nvSpPr>
        <p:spPr>
          <a:xfrm>
            <a:off x="7940842" y="5330351"/>
            <a:ext cx="2756528" cy="99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1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05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4A10CA-64D4-B263-743D-392079CAFC24}"/>
              </a:ext>
            </a:extLst>
          </p:cNvPr>
          <p:cNvSpPr/>
          <p:nvPr/>
        </p:nvSpPr>
        <p:spPr>
          <a:xfrm>
            <a:off x="2688164" y="2951741"/>
            <a:ext cx="2413225" cy="7154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11961-31A4-90A5-BBB2-41D48BB2144B}"/>
              </a:ext>
            </a:extLst>
          </p:cNvPr>
          <p:cNvSpPr txBox="1"/>
          <p:nvPr/>
        </p:nvSpPr>
        <p:spPr>
          <a:xfrm>
            <a:off x="5415092" y="3001915"/>
            <a:ext cx="5899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Due to insensitivity of the formula and fast enough rates of the nuisance models, we can ignore the error in the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E9FF5-2D18-F03D-0A68-9C200563B8E4}"/>
              </a:ext>
            </a:extLst>
          </p:cNvPr>
          <p:cNvSpPr/>
          <p:nvPr/>
        </p:nvSpPr>
        <p:spPr>
          <a:xfrm>
            <a:off x="2741106" y="5240949"/>
            <a:ext cx="2543168" cy="77002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9A28-8EDF-2548-F1A5-F265D35E91E6}"/>
                  </a:ext>
                </a:extLst>
              </p:cNvPr>
              <p:cNvSpPr txBox="1"/>
              <p:nvPr/>
            </p:nvSpPr>
            <p:spPr>
              <a:xfrm>
                <a:off x="129219" y="6098422"/>
                <a:ext cx="4760415" cy="701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By law of large numbers, the denominator can be replaced by the expectation,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9A28-8EDF-2548-F1A5-F265D35E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9" y="6098422"/>
                <a:ext cx="4760415" cy="701154"/>
              </a:xfrm>
              <a:prstGeom prst="rect">
                <a:avLst/>
              </a:prstGeom>
              <a:blipFill>
                <a:blip r:embed="rId3"/>
                <a:stretch>
                  <a:fillRect l="-512" t="-4348" r="-166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70F6ED-7384-BD52-3855-6C3CDB392465}"/>
              </a:ext>
            </a:extLst>
          </p:cNvPr>
          <p:cNvSpPr/>
          <p:nvPr/>
        </p:nvSpPr>
        <p:spPr>
          <a:xfrm>
            <a:off x="7562094" y="5174888"/>
            <a:ext cx="3078629" cy="10382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EF90A-BD71-2CF7-C813-62DD21D3108E}"/>
              </a:ext>
            </a:extLst>
          </p:cNvPr>
          <p:cNvSpPr txBox="1"/>
          <p:nvPr/>
        </p:nvSpPr>
        <p:spPr>
          <a:xfrm>
            <a:off x="6961546" y="6156846"/>
            <a:ext cx="476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Central Limit Theorem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6B04-BD09-5B83-6197-F6A49984F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1EF9-6440-8F89-9985-B30D50A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(Extended) 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0CA-F9C7-8EB3-1258-C14EEB937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partially linear response, for a known feature map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 pricing applications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0CA-F9C7-8EB3-1258-C14EEB937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  <a:blipFill>
                <a:blip r:embed="rId2"/>
                <a:stretch>
                  <a:fillRect l="-811" t="-2883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59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02C85-CA52-1DEA-618A-EA22A40C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61FB-557C-1026-E7AE-53DFCA9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(Extended)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B3E6-4C6B-1405-BAD5-99A3BF374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440005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Final OLS, in population limit, equivalent to solving normal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Define 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OLS is equivalent to solving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B3E6-4C6B-1405-BAD5-99A3BF374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440005" cy="4310803"/>
              </a:xfrm>
              <a:blipFill>
                <a:blip r:embed="rId2"/>
                <a:stretch>
                  <a:fillRect l="-526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12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8A442-9CC1-1300-CB9F-128E7D16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4B1F-2DF5-D492-6CE8-5A147AE4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3BE2F-CEA4-5942-7DAB-96EB97C94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sz="2400" dirty="0"/>
                  <a:t> (minimum eigenvalue bounded away)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3BE2F-CEA4-5942-7DAB-96EB97C94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71B5D0-72FB-2478-0646-56A010FE794F}"/>
              </a:ext>
            </a:extLst>
          </p:cNvPr>
          <p:cNvSpPr/>
          <p:nvPr/>
        </p:nvSpPr>
        <p:spPr>
          <a:xfrm>
            <a:off x="5664467" y="4804315"/>
            <a:ext cx="4629752" cy="10382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4155A-2C5F-CB5F-97F9-E4F047D33F3E}"/>
              </a:ext>
            </a:extLst>
          </p:cNvPr>
          <p:cNvSpPr txBox="1"/>
          <p:nvPr/>
        </p:nvSpPr>
        <p:spPr>
          <a:xfrm>
            <a:off x="5533804" y="5954663"/>
            <a:ext cx="476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Sandwich formula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 for heteroskedasticity-robust standard errors in OLS packages (HC0)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B74E-E94D-11D5-FB97-EA19DBFF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84C9-69F4-B4EC-DACA-E7E98521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Cross-Fitting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19634-8D42-23F9-3E6C-B48BF458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B91D-E55D-F7F6-1B8F-E03667AE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9E36-4E03-0AD1-82B1-82A7C5A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D83E-C33B-0C57-B7CB-881B2763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1267452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F8A3-10E9-D05C-34D2-CA3BE6BE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F81-8467-8D14-12D0-6D870A53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E95F6-8278-48E9-0C9B-4D3C8E1AD93F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452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721B-3601-EB7F-4A8D-6C872FD5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AE7-B102-6E5B-0244-BA6F256A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43D04-B85E-1203-E3A7-383953A60890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flaml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61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5D20-EFC3-6069-F90F-F86A510F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291C-091A-ABA2-4231-2B804C0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83-BA94-BC21-7F1B-AFF08036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202785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F714D-42C9-71C8-8FB0-DB611DF9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F9F7-1142-1ABD-964E-3885C575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20F05-71C5-5298-BEDB-52003DE90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20F05-71C5-5298-BEDB-52003DE90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85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C0B6-7019-CE74-B23A-5DA08A24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546-BD23-F999-2DB3-D8F5484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FDDAD-1AC9-8A3D-94E8-6FA1DE794B1F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select models with best out of fold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their corresponding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8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CD92-B207-D9CB-9204-50A1E932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3C81-4245-E98E-DF88-1FA643C8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173AC-B865-B049-4391-5F5EDC17C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876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1DF8-F1D8-F14B-4595-8354A55F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3288-2941-19AB-D28E-3DC442DD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6D75-F376-B96E-31D3-732BB6C85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409815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r>
                  <a:rPr lang="en-US" sz="2800" dirty="0"/>
                  <a:t>Define stacked models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6D75-F376-B96E-31D3-732BB6C85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4098156"/>
              </a:xfrm>
              <a:blipFill>
                <a:blip r:embed="rId2"/>
                <a:stretch>
                  <a:fillRect l="-907" t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00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8E93-249C-9210-BB7D-AE873D7A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8D43-A558-83BE-B3B8-8D6A0D2E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A498-6F99-5904-A65B-293095CF6E9E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stacking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stacked residuals by finding optimal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out-of-sample predictions by these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 stacked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17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4C5E6-B4F1-1ABE-AF31-2714A619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374D-2A49-450D-F787-3A566CB0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400E2-5532-9534-ABBE-4662CCA20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4CF1-A65D-6367-59DD-0C11D90B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C23-2725-39E0-134C-4F4C2654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88B5-CB00-CF82-53F4-8BD92A21E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6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Estimation from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3000"/>
                  </a:spcAft>
                </a:pPr>
                <a:r>
                  <a:rPr lang="en-US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identified as the solution to a set of </a:t>
                </a:r>
                <a:r>
                  <a:rPr lang="en-US" i="1" dirty="0"/>
                  <a:t>population formulas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 function we don’t care (</a:t>
                </a:r>
                <a:r>
                  <a:rPr lang="en-US" i="1" dirty="0">
                    <a:solidFill>
                      <a:srgbClr val="C00000"/>
                    </a:solidFill>
                  </a:rPr>
                  <a:t>nuisance function</a:t>
                </a:r>
                <a:r>
                  <a:rPr lang="en-US" dirty="0"/>
                  <a:t>) but need to estimate from data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53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89443C-AC84-D969-0846-273659FAB1E8}"/>
              </a:ext>
            </a:extLst>
          </p:cNvPr>
          <p:cNvSpPr/>
          <p:nvPr/>
        </p:nvSpPr>
        <p:spPr>
          <a:xfrm>
            <a:off x="3965608" y="3177650"/>
            <a:ext cx="4008923" cy="67246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49D84-8247-56FA-61C7-6273BDF75876}"/>
                  </a:ext>
                </a:extLst>
              </p:cNvPr>
              <p:cNvSpPr txBox="1"/>
              <p:nvPr/>
            </p:nvSpPr>
            <p:spPr>
              <a:xfrm>
                <a:off x="8056345" y="2996050"/>
                <a:ext cx="40483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dirty="0">
                    <a:solidFill>
                      <a:srgbClr val="C00000"/>
                    </a:solidFill>
                    <a:latin typeface="Calibri Light"/>
                  </a:rPr>
                  <a:t>Vector of moment restrictions</a:t>
                </a: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 that distribution</a:t>
                </a:r>
                <a:r>
                  <a:rPr lang="en-US" i="1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needs to satisfy and which have a unique solution with respect to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49D84-8247-56FA-61C7-6273BDF7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45" y="2996050"/>
                <a:ext cx="4048377" cy="923330"/>
              </a:xfrm>
              <a:prstGeom prst="rect">
                <a:avLst/>
              </a:prstGeom>
              <a:blipFill>
                <a:blip r:embed="rId3"/>
                <a:stretch>
                  <a:fillRect l="-151" t="-3289" r="-90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219B2A-37DC-9259-9998-37F21A96268A}"/>
              </a:ext>
            </a:extLst>
          </p:cNvPr>
          <p:cNvSpPr txBox="1"/>
          <p:nvPr/>
        </p:nvSpPr>
        <p:spPr>
          <a:xfrm>
            <a:off x="9294413" y="4761452"/>
            <a:ext cx="26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Calibri Light"/>
              </a:rPr>
              <a:t>(ATE for binary treatment)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1B995-EBD1-7DC1-F7ED-94AEA2D86409}"/>
              </a:ext>
            </a:extLst>
          </p:cNvPr>
          <p:cNvSpPr txBox="1"/>
          <p:nvPr/>
        </p:nvSpPr>
        <p:spPr>
          <a:xfrm>
            <a:off x="9171272" y="5185314"/>
            <a:ext cx="2554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Calibri Light"/>
              </a:rPr>
              <a:t>(ATE under PLR model)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6684B-6BCC-7282-79DD-DA5742A3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6F11-985D-9922-4A4B-AE4C43A0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56A55-B903-03D6-97E7-7A33FFE67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practice 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fold, train on all other folds and predict on that fold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56A55-B903-03D6-97E7-7A33FFE67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737" t="-3448" b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51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Neyman Orthogonality (Insensitivity)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5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moment is </a:t>
                </a:r>
                <a:r>
                  <a:rPr lang="en-US" sz="2200" dirty="0" err="1"/>
                  <a:t>Neyman</a:t>
                </a:r>
                <a:r>
                  <a:rPr lang="en-US" sz="22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i="1" dirty="0"/>
                  <a:t>, </a:t>
                </a:r>
                <a:r>
                  <a:rPr lang="en-US" sz="2200" dirty="0"/>
                  <a:t>plus regularity conditions</a:t>
                </a:r>
                <a:endParaRPr lang="en-US" sz="2200" b="0" i="1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36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A84-47BD-D702-1B14-51316A6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Debiasing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0B664-B3C6-B330-5BE7-D875AE16D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Quite generally, start with any formula that identifies your parameter</a:t>
                </a:r>
              </a:p>
              <a:p>
                <a:r>
                  <a:rPr lang="en-US" dirty="0"/>
                  <a:t>You can turn it into an “insensitive formula” to nuisance functions</a:t>
                </a:r>
              </a:p>
              <a:p>
                <a:r>
                  <a:rPr lang="en-US" dirty="0"/>
                  <a:t>Typically add a debiasing term multiplied by an appropriate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e.g.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[2110.03031] </a:t>
                </a:r>
                <a:r>
                  <a:rPr lang="en-US" sz="2000" dirty="0" err="1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RieszNet</a:t>
                </a: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and </a:t>
                </a:r>
                <a:r>
                  <a:rPr lang="en-US" sz="2000" dirty="0" err="1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ForestRiesz</a:t>
                </a: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Automatic Debiased Machine Learning with Neural Nets and Random Forests</a:t>
                </a:r>
                <a:endParaRPr lang="en-US" sz="2000" dirty="0">
                  <a:solidFill>
                    <a:schemeClr val="accent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[2307.04527] Automatic Debiased Machine Learning for Covariate Shifts</a:t>
                </a:r>
                <a:endParaRPr lang="en-US" sz="2000" dirty="0">
                  <a:solidFill>
                    <a:schemeClr val="accent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[2203.13887] Automatic Debiased Machine Learning for Dynamic Treatment Effects (arxiv.org)</a:t>
                </a:r>
                <a:endParaRPr lang="en-US" sz="2000" dirty="0">
                  <a:solidFill>
                    <a:schemeClr val="accent1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0B664-B3C6-B330-5BE7-D875AE16D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21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A5F0-0628-4861-9A6A-8854439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Parameters Defined via Linear Functionals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889D2-53C5-4999-AFD6-E5FFF4DFA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+mj-lt"/>
                  </a:rPr>
                  <a:t>Suppose parameter of interest defined as: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for some known moment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that is linear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Average Treatment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Average Policy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Average Derivative: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889D2-53C5-4999-AFD6-E5FFF4DFA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33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De-biased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77165" cy="446151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+mj-lt"/>
                  </a:rPr>
                  <a:t>Suppose parameter of interest defined as of the form: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for some known moment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that is linear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Then debiased version of the moment is of the form:</a:t>
                </a:r>
              </a:p>
              <a:p>
                <a:pPr marL="3690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Riesz</a:t>
                </a:r>
                <a:r>
                  <a:rPr lang="en-US" sz="2400" dirty="0">
                    <a:latin typeface="+mj-lt"/>
                  </a:rPr>
                  <a:t> Representer (RR) of linear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77165" cy="4461510"/>
              </a:xfrm>
              <a:blipFill>
                <a:blip r:embed="rId2"/>
                <a:stretch>
                  <a:fillRect l="-807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D57D-70BD-4FB6-8E62-035C5E3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5489-02D3-43E8-8EC0-53A908B77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851485" cy="43094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Traditionally:</a:t>
                </a:r>
                <a:r>
                  <a:rPr lang="en-US" dirty="0"/>
                  <a:t> characterize how RR looks like and perform plug-in estimation</a:t>
                </a:r>
              </a:p>
              <a:p>
                <a:pPr marL="0" indent="0">
                  <a:buNone/>
                </a:pPr>
                <a:r>
                  <a:rPr lang="en-US" dirty="0"/>
                  <a:t>Average Treatment Effect: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Average Policy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Average 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Can we circumvent the characterization step and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directly?</a:t>
                </a:r>
                <a:r>
                  <a:rPr lang="en-US" dirty="0"/>
                  <a:t> </a:t>
                </a:r>
                <a:r>
                  <a:rPr lang="en-US" sz="2300" dirty="0"/>
                  <a:t>[Newey’94, Chen-Liao’14, Chernozhukov, Newey, Singh’18, </a:t>
                </a:r>
                <a:r>
                  <a:rPr lang="en-US" sz="2300" dirty="0" err="1"/>
                  <a:t>Smucler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Rotnitzky</a:t>
                </a:r>
                <a:r>
                  <a:rPr lang="en-US" sz="2300" dirty="0"/>
                  <a:t>, Robins, 19, Chernozhukov, Newey, S., Singh’19-21, Chernozhukov, Newey, </a:t>
                </a:r>
                <a:r>
                  <a:rPr lang="en-US" sz="2300" dirty="0" err="1"/>
                  <a:t>Quintas</a:t>
                </a:r>
                <a:r>
                  <a:rPr lang="en-US" sz="2300" dirty="0"/>
                  <a:t>-Martinez, S.’21]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5489-02D3-43E8-8EC0-53A908B77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851485" cy="4309482"/>
              </a:xfrm>
              <a:blipFill>
                <a:blip r:embed="rId2"/>
                <a:stretch>
                  <a:fillRect l="-730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81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A110-8938-4330-9CB2-7FA1A2A2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284E8-0A1C-4615-AE1F-538BA0F8A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RR is the minimizer of the loss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RR property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Loss is equivalent to an incomplete square loss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Fast statistical learning rates based on modern statistical learning theory techniques can be derived based on this interpretation + practical ML algorithms (</a:t>
                </a:r>
                <a:r>
                  <a:rPr lang="en-US" dirty="0" err="1"/>
                  <a:t>RieszNet</a:t>
                </a:r>
                <a:r>
                  <a:rPr lang="en-US" dirty="0"/>
                  <a:t>, </a:t>
                </a:r>
                <a:r>
                  <a:rPr lang="en-US" dirty="0" err="1"/>
                  <a:t>ForestRiesz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284E8-0A1C-4615-AE1F-538BA0F8A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2FB598-D97C-579F-2F28-8DCFE03C7B9A}"/>
              </a:ext>
            </a:extLst>
          </p:cNvPr>
          <p:cNvSpPr txBox="1"/>
          <p:nvPr/>
        </p:nvSpPr>
        <p:spPr>
          <a:xfrm>
            <a:off x="838200" y="1286000"/>
            <a:ext cx="1059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  <a:hlinkClick r:id="rId3"/>
              </a:rPr>
              <a:t>[2104.14737] Automatic Debiased Machine Learning via Neural Nets for Generalized Linear Regression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6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4B388-007C-9E39-19A8-FDFF4D3D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DE81-3F65-BC1F-02A3-89916368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  <a:br>
              <a:rPr lang="en-US" dirty="0"/>
            </a:br>
            <a:r>
              <a:rPr lang="en-US" dirty="0"/>
              <a:t>General Theory (Expanded)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FAD8-A021-0BF5-5384-28DA0E8AC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4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99A644-4A28-A4A5-4B8D-1633B582B3DE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38947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Construct cross-fitted moment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Solve that moment = 0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wrt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jacobian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offset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8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(visually)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sample-splitting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concentration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/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/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/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/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blipFill>
                <a:blip r:embed="rId7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/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300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nd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order Taylor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  <m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/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564C9-4414-B373-EDAB-0E98E548E87F}"/>
              </a:ext>
            </a:extLst>
          </p:cNvPr>
          <p:cNvSpPr/>
          <p:nvPr/>
        </p:nvSpPr>
        <p:spPr>
          <a:xfrm>
            <a:off x="5846229" y="2163233"/>
            <a:ext cx="1274236" cy="17721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C2E1F20E-EBCC-DC9D-A112-E8EC1BECCB42}"/>
              </a:ext>
            </a:extLst>
          </p:cNvPr>
          <p:cNvSpPr/>
          <p:nvPr/>
        </p:nvSpPr>
        <p:spPr>
          <a:xfrm rot="5400000">
            <a:off x="6229347" y="2913401"/>
            <a:ext cx="508000" cy="266700"/>
          </a:xfrm>
          <a:prstGeom prst="mathMinu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A81C5-FEBD-3C3E-45EA-9994DE0DF10A}"/>
              </a:ext>
            </a:extLst>
          </p:cNvPr>
          <p:cNvSpPr/>
          <p:nvPr/>
        </p:nvSpPr>
        <p:spPr>
          <a:xfrm>
            <a:off x="7376581" y="3265166"/>
            <a:ext cx="1313392" cy="17721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CF1920DE-068B-7817-05AF-3FA3DD27312A}"/>
              </a:ext>
            </a:extLst>
          </p:cNvPr>
          <p:cNvSpPr/>
          <p:nvPr/>
        </p:nvSpPr>
        <p:spPr>
          <a:xfrm rot="5400000">
            <a:off x="7779277" y="4035473"/>
            <a:ext cx="508000" cy="2667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/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35F74B-B53C-24F5-AB3C-F4C10DB199BB}"/>
              </a:ext>
            </a:extLst>
          </p:cNvPr>
          <p:cNvSpPr/>
          <p:nvPr/>
        </p:nvSpPr>
        <p:spPr>
          <a:xfrm>
            <a:off x="3574364" y="3267963"/>
            <a:ext cx="2028824" cy="250207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2DC517A6-30FF-6811-F6C6-21702E496CA8}"/>
              </a:ext>
            </a:extLst>
          </p:cNvPr>
          <p:cNvSpPr/>
          <p:nvPr/>
        </p:nvSpPr>
        <p:spPr>
          <a:xfrm rot="5400000">
            <a:off x="4334929" y="4362550"/>
            <a:ext cx="508000" cy="266700"/>
          </a:xfrm>
          <a:prstGeom prst="mathMin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/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Lipschitz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19" grpId="0"/>
      <p:bldP spid="23" grpId="0"/>
      <p:bldP spid="27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(algebraically)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spc="-800">
                                <a:latin typeface="Cambria Math" panose="02040503050406030204" pitchFamily="18" charset="0"/>
                              </a:rPr>
                              <m:t>⊥⊥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11489</TotalTime>
  <Words>6119</Words>
  <Application>Microsoft Office PowerPoint</Application>
  <PresentationFormat>Widescreen</PresentationFormat>
  <Paragraphs>725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1_Office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When is estimate θ ̂ √n-asymptotically normal? We need to change the moment we use</vt:lpstr>
      <vt:lpstr> Debiased Machine Learning</vt:lpstr>
      <vt:lpstr>Average Causal Effect Example</vt:lpstr>
      <vt:lpstr>Better Formula for ATE</vt:lpstr>
      <vt:lpstr>Inverse Propensity Weighting (IPW)</vt:lpstr>
      <vt:lpstr>New Formula is Insensitive</vt:lpstr>
      <vt:lpstr>Asymptotic Normality of De-biased Estimate</vt:lpstr>
      <vt:lpstr>Python Pseudocode</vt:lpstr>
      <vt:lpstr>Continuous Treatments under Partial Linearity</vt:lpstr>
      <vt:lpstr>Partially Linear Model</vt:lpstr>
      <vt:lpstr>Generalization of FWL Theorem</vt:lpstr>
      <vt:lpstr>Orthogonal Method: Double ML</vt:lpstr>
      <vt:lpstr>Orthogonal Method: Double ML</vt:lpstr>
      <vt:lpstr>Insensitivity of Double ML Method</vt:lpstr>
      <vt:lpstr>Asymptotic Normality of DoubleML Estimate</vt:lpstr>
      <vt:lpstr>Natural Algorithm (Draft 3) Gone Right</vt:lpstr>
      <vt:lpstr>Natural Algorithm (Draft 3) Gone Right</vt:lpstr>
      <vt:lpstr>Proof sketch</vt:lpstr>
      <vt:lpstr>(Extended) Partially Linear Model</vt:lpstr>
      <vt:lpstr>Orthogonal Method: (Extended) Double ML</vt:lpstr>
      <vt:lpstr>Asymptotic Normality of DoubleML Estimate</vt:lpstr>
      <vt:lpstr>Practical Variants of  Cross-Fitting</vt:lpstr>
      <vt:lpstr>Stacking and Model Selection</vt:lpstr>
      <vt:lpstr>Stacking ML Models</vt:lpstr>
      <vt:lpstr>AutoML Models</vt:lpstr>
      <vt:lpstr>Stacking and Model Selection</vt:lpstr>
      <vt:lpstr>Semi-Crossfitting Estimation Algorithm</vt:lpstr>
      <vt:lpstr>Semi-Crossfitting</vt:lpstr>
      <vt:lpstr>Semi-Crossfitting</vt:lpstr>
      <vt:lpstr>Semi-Crossfitting with Stacking</vt:lpstr>
      <vt:lpstr>Semi-Crossfitting with Stacking</vt:lpstr>
      <vt:lpstr>Semi-Crossfitting</vt:lpstr>
      <vt:lpstr>General Theory</vt:lpstr>
      <vt:lpstr>Estimation from Moment Restrictions</vt:lpstr>
      <vt:lpstr>Cross-fitting Estimation Algorithm</vt:lpstr>
      <vt:lpstr>Neyman Orthogonality (Insensitivity)</vt:lpstr>
      <vt:lpstr>Main Theorem</vt:lpstr>
      <vt:lpstr>Automatic Debiasing</vt:lpstr>
      <vt:lpstr>Example: Parameters Defined via Linear Functionals</vt:lpstr>
      <vt:lpstr>De-biased Moment</vt:lpstr>
      <vt:lpstr>Automatic Debiasing</vt:lpstr>
      <vt:lpstr>Automatic Debiasing</vt:lpstr>
      <vt:lpstr>Appendix: General Theory (Expanded)</vt:lpstr>
      <vt:lpstr>Main Theorem (expanded)</vt:lpstr>
      <vt:lpstr>Python Pseudocode</vt:lpstr>
      <vt:lpstr>Main Theorem (linear moments)</vt:lpstr>
      <vt:lpstr>Python Pseudocode</vt:lpstr>
      <vt:lpstr>Proving the Main Theorem</vt:lpstr>
      <vt:lpstr>Linear in θ Moments</vt:lpstr>
      <vt:lpstr>Proof Ingredients: Linear in θ Moments</vt:lpstr>
      <vt:lpstr>Proof of Main Theorem (visually)</vt:lpstr>
      <vt:lpstr>Proof of Main Theorem (algebraically)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808</cp:revision>
  <dcterms:created xsi:type="dcterms:W3CDTF">2023-01-16T03:53:17Z</dcterms:created>
  <dcterms:modified xsi:type="dcterms:W3CDTF">2025-02-20T22:42:46Z</dcterms:modified>
</cp:coreProperties>
</file>