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385" r:id="rId3"/>
    <p:sldId id="2412" r:id="rId4"/>
    <p:sldId id="2387" r:id="rId5"/>
    <p:sldId id="2369" r:id="rId6"/>
    <p:sldId id="2390" r:id="rId7"/>
    <p:sldId id="2371" r:id="rId8"/>
    <p:sldId id="2413" r:id="rId9"/>
    <p:sldId id="2414" r:id="rId10"/>
    <p:sldId id="2415" r:id="rId11"/>
    <p:sldId id="2416" r:id="rId12"/>
    <p:sldId id="2418" r:id="rId13"/>
    <p:sldId id="2417" r:id="rId14"/>
    <p:sldId id="2420" r:id="rId15"/>
    <p:sldId id="2391" r:id="rId16"/>
    <p:sldId id="2428" r:id="rId17"/>
    <p:sldId id="2430" r:id="rId18"/>
    <p:sldId id="2431" r:id="rId19"/>
    <p:sldId id="2432" r:id="rId20"/>
    <p:sldId id="2498" r:id="rId21"/>
    <p:sldId id="2433" r:id="rId22"/>
    <p:sldId id="2388" r:id="rId23"/>
    <p:sldId id="2454" r:id="rId24"/>
    <p:sldId id="2457" r:id="rId25"/>
    <p:sldId id="2434" r:id="rId26"/>
    <p:sldId id="2439" r:id="rId27"/>
    <p:sldId id="2441" r:id="rId28"/>
    <p:sldId id="2435" r:id="rId29"/>
    <p:sldId id="2497" r:id="rId30"/>
    <p:sldId id="2436" r:id="rId31"/>
    <p:sldId id="2437" r:id="rId32"/>
    <p:sldId id="2442" r:id="rId33"/>
    <p:sldId id="2456" r:id="rId34"/>
    <p:sldId id="2468" r:id="rId35"/>
    <p:sldId id="2458" r:id="rId36"/>
    <p:sldId id="2459" r:id="rId37"/>
    <p:sldId id="2460" r:id="rId38"/>
    <p:sldId id="2465" r:id="rId39"/>
    <p:sldId id="2462" r:id="rId40"/>
    <p:sldId id="2464" r:id="rId41"/>
    <p:sldId id="2466" r:id="rId42"/>
    <p:sldId id="2467" r:id="rId43"/>
    <p:sldId id="2469" r:id="rId44"/>
    <p:sldId id="2471" r:id="rId45"/>
    <p:sldId id="2472" r:id="rId46"/>
    <p:sldId id="2473" r:id="rId47"/>
    <p:sldId id="2495" r:id="rId48"/>
    <p:sldId id="2496" r:id="rId49"/>
    <p:sldId id="2474" r:id="rId50"/>
    <p:sldId id="2487" r:id="rId51"/>
    <p:sldId id="2475" r:id="rId52"/>
    <p:sldId id="2477" r:id="rId53"/>
    <p:sldId id="2479" r:id="rId54"/>
    <p:sldId id="2481" r:id="rId55"/>
    <p:sldId id="2483" r:id="rId56"/>
    <p:sldId id="2484" r:id="rId57"/>
    <p:sldId id="2494" r:id="rId58"/>
    <p:sldId id="2486" r:id="rId59"/>
    <p:sldId id="2488" r:id="rId60"/>
    <p:sldId id="2489" r:id="rId61"/>
    <p:sldId id="2490" r:id="rId62"/>
    <p:sldId id="2492" r:id="rId63"/>
    <p:sldId id="2493" r:id="rId64"/>
    <p:sldId id="2491" r:id="rId65"/>
    <p:sldId id="2452" r:id="rId66"/>
    <p:sldId id="2438" r:id="rId67"/>
    <p:sldId id="2445" r:id="rId68"/>
    <p:sldId id="2446" r:id="rId69"/>
    <p:sldId id="2447" r:id="rId70"/>
    <p:sldId id="2448" r:id="rId71"/>
    <p:sldId id="2449" r:id="rId72"/>
    <p:sldId id="2451" r:id="rId73"/>
    <p:sldId id="2450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B7B03-50C3-44C9-9195-FCFC6A4F54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8A07-20BB-41C5-A3F1-2BB0CACE4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F39EE-0FC4-5746-A476-120BC6C51A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82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8.png"/><Relationship Id="rId7" Type="http://schemas.openxmlformats.org/officeDocument/2006/relationships/image" Target="../media/image61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19.svg"/><Relationship Id="rId9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9.sv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9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8.png"/><Relationship Id="rId7" Type="http://schemas.openxmlformats.org/officeDocument/2006/relationships/image" Target="../media/image3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312.png"/><Relationship Id="rId4" Type="http://schemas.openxmlformats.org/officeDocument/2006/relationships/image" Target="../media/image19.svg"/><Relationship Id="rId9" Type="http://schemas.openxmlformats.org/officeDocument/2006/relationships/image" Target="../media/image3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6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7" Type="http://schemas.openxmlformats.org/officeDocument/2006/relationships/image" Target="../media/image64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Directed Acyclic Graphs and Non-Linear SEMs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066FB8-82C7-350A-197C-8E5DF0835C6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5402397" y="4429345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/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2C49DC-6A8E-8E33-918C-343F4D48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8" y="6291363"/>
                <a:ext cx="531033" cy="4981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720A60-594F-988C-6164-F02F23415BA1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 flipH="1" flipV="1">
            <a:off x="7212854" y="6034548"/>
            <a:ext cx="3781" cy="256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/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85535CD-07F4-7DB1-160C-4879D20D4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364" y="4183996"/>
                <a:ext cx="531033" cy="4981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/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AEB8AA-0F76-E861-190D-724E5421C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808" y="5374087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8AF2B-54C5-CA79-67B6-10FDEC4693EC}"/>
              </a:ext>
            </a:extLst>
          </p:cNvPr>
          <p:cNvCxnSpPr>
            <a:cxnSpLocks/>
            <a:stCxn id="25" idx="6"/>
            <a:endCxn id="9" idx="2"/>
          </p:cNvCxnSpPr>
          <p:nvPr/>
        </p:nvCxnSpPr>
        <p:spPr>
          <a:xfrm>
            <a:off x="4125841" y="5623151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5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/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E77C7E-B319-D45D-5372-201772B2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37" y="52588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/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69F6DB-D58C-D08F-75AC-ED6D148D7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03" y="5305975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F6551-1F47-DEEB-17B5-AAFD909BB38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283538" y="562315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/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FB697C9-B403-717E-4414-78005A68A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200" y="406505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21414-DEB0-D60A-CF22-F2A29A7800E3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6420086" y="468693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259DF2-4577-06BF-FFE2-AEA165573392}"/>
              </a:ext>
            </a:extLst>
          </p:cNvPr>
          <p:cNvCxnSpPr>
            <a:stCxn id="9" idx="7"/>
            <a:endCxn id="12" idx="3"/>
          </p:cNvCxnSpPr>
          <p:nvPr/>
        </p:nvCxnSpPr>
        <p:spPr>
          <a:xfrm flipV="1">
            <a:off x="5175123" y="468693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C1201-97ED-99C4-CA01-050A371D5DFB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298058-D356-64B9-87E4-3E3AD1FDFD59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E5F2C3-61AD-0CE8-465B-C64E5EF528F9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F0A788-3B23-ADC7-1CDB-B2BE0C4EAC1A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756E46-2EB3-593D-C578-DA5D006EB5A9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BFCAB3-58B2-FFDA-271B-94E479BA73F4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3609A-CB12-C365-B83E-D5353068945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D1813E-F56F-3BFA-8CE1-2B5B28745874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EDA7C2-52FD-8FAD-C7DF-49B2D8CFF621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A557254-5D22-B7A0-55F9-F854FA0C7F39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895C8C-E760-60F1-4EE4-EBDC631EE0E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D894B6-9C79-ED1C-17C3-6A5259B5412A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06D2C1E-D316-5951-36B4-42BC56CDB90C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A05E45-445A-2796-F528-25CBB19A3ED2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shocks; typically omitted from DAG visualization</a:t>
                </a:r>
              </a:p>
              <a:p>
                <a:r>
                  <a:rPr lang="en-US" dirty="0"/>
                  <a:t>A TSEM is simply a statistical “generative” model that determines a distribution over observed random variables (*c.f. Neural-Causal Models in further reading)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E8B8DD-EC15-6380-40D7-50B0E2CC59EF}"/>
              </a:ext>
            </a:extLst>
          </p:cNvPr>
          <p:cNvSpPr/>
          <p:nvPr/>
        </p:nvSpPr>
        <p:spPr>
          <a:xfrm>
            <a:off x="6752164" y="2349495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BD8569-1ECB-16CF-EF43-4C9764CC813E}"/>
              </a:ext>
            </a:extLst>
          </p:cNvPr>
          <p:cNvSpPr/>
          <p:nvPr/>
        </p:nvSpPr>
        <p:spPr>
          <a:xfrm>
            <a:off x="6392333" y="2785528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3ED129-74C6-DBB6-8730-3A188336A2DA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>
            <a:off x="6942665" y="2738962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1D46D8-8D6C-3334-30A5-165923A3AF8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773333" y="2980262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5F6FE-442B-0748-5CB8-6B86F55484F0}"/>
              </a:ext>
            </a:extLst>
          </p:cNvPr>
          <p:cNvSpPr/>
          <p:nvPr/>
        </p:nvSpPr>
        <p:spPr>
          <a:xfrm>
            <a:off x="8134350" y="300354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DFB96E2-09A0-356D-C88C-C53CDBD1B2C5}"/>
              </a:ext>
            </a:extLst>
          </p:cNvPr>
          <p:cNvSpPr/>
          <p:nvPr/>
        </p:nvSpPr>
        <p:spPr>
          <a:xfrm>
            <a:off x="6039086" y="3215246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95460E-C310-5151-24E1-CA3057A41094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6420086" y="3268128"/>
            <a:ext cx="1714264" cy="1651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5D1CF1-819C-478B-8745-9CC73B558DBA}"/>
              </a:ext>
            </a:extLst>
          </p:cNvPr>
          <p:cNvSpPr/>
          <p:nvPr/>
        </p:nvSpPr>
        <p:spPr>
          <a:xfrm>
            <a:off x="1574800" y="2434161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438149-F9F9-17A3-B2EF-AB7B1522EDCF}"/>
              </a:ext>
            </a:extLst>
          </p:cNvPr>
          <p:cNvSpPr/>
          <p:nvPr/>
        </p:nvSpPr>
        <p:spPr>
          <a:xfrm>
            <a:off x="4705349" y="2308751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72A8D4-27C8-185C-4AE7-227B1E754E51}"/>
              </a:ext>
            </a:extLst>
          </p:cNvPr>
          <p:cNvSpPr/>
          <p:nvPr/>
        </p:nvSpPr>
        <p:spPr>
          <a:xfrm>
            <a:off x="4700057" y="2738962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3354F-E873-7829-DBD7-70DAE4DC83D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3704164" y="2502955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CFC1D5-C05A-4A58-500D-7D924345836A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3704164" y="2956979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750727-F9DD-15E6-1463-8F5A6A6030AA}"/>
              </a:ext>
            </a:extLst>
          </p:cNvPr>
          <p:cNvSpPr/>
          <p:nvPr/>
        </p:nvSpPr>
        <p:spPr>
          <a:xfrm>
            <a:off x="4700057" y="3210717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5AC745-57EB-8C1C-E78B-804DE4BC841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 flipV="1">
            <a:off x="3704164" y="2956979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TSEM is “structural” in that it is endowed with the following properties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Made up of a collection of stochastic potential outcome processes indexed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Exogeneity: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“shock” variables generated outside of the model</a:t>
                </a:r>
              </a:p>
              <a:p>
                <a:r>
                  <a:rPr lang="en-US" b="1" dirty="0"/>
                  <a:t>Consistency:</a:t>
                </a:r>
                <a:r>
                  <a:rPr lang="en-US" dirty="0"/>
                  <a:t> endogenous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generated by recursive substitutions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Invariance:</a:t>
                </a:r>
                <a:r>
                  <a:rPr lang="en-US" dirty="0"/>
                  <a:t> structure remains invariant to changes of distributions of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39967" cy="4351338"/>
              </a:xfrm>
              <a:blipFill>
                <a:blip r:embed="rId2"/>
                <a:stretch>
                  <a:fillRect l="-7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466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047-C9A2-C733-9EA0-1C020976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arbitrary random potential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are independent random processes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Each potential outcome process can be represented as a SEM</a:t>
                </a:r>
              </a:p>
              <a:p>
                <a:endParaRPr lang="en-US" dirty="0"/>
              </a:p>
              <a:p>
                <a:r>
                  <a:rPr lang="en-US" dirty="0"/>
                  <a:t>We can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CC0C4-373D-5BE5-EEFA-C9C3CDE3C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75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A58-AFB4-4536-4AA3-724B778D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Interventions and Intervention Counterfactuals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F1C3-AAB9-2DE2-2865-4FE262A44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 Interventions: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/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84" y="4443918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258370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0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112C-7FB0-8799-5CB2-15E8E8D9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Do-interventions is only one way of defining counterfactuals</a:t>
            </a:r>
          </a:p>
          <a:p>
            <a:r>
              <a:rPr lang="en-US" dirty="0"/>
              <a:t>We can define any type of counterfactual by simply changing one of the equations to something else</a:t>
            </a:r>
          </a:p>
          <a:p>
            <a:r>
              <a:rPr lang="en-US" dirty="0"/>
              <a:t>Wright in his seminal work in ‘28 defined an intervention where the demand equation was replaced by another one that reflects a tax hike</a:t>
            </a:r>
          </a:p>
          <a:p>
            <a:r>
              <a:rPr lang="en-US" dirty="0"/>
              <a:t>We can also define “soft-interventions”: increase price by 10% of its current value</a:t>
            </a:r>
          </a:p>
          <a:p>
            <a:r>
              <a:rPr lang="en-US" dirty="0"/>
              <a:t>Another useful variant of do-interventions does not replace the treatment equation are “fix”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22432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Fix Interventions: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B48A93-A049-5F90-6DA3-5F0308BAF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Original Data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4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/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DEF86B9-FFE4-E496-7434-55E79F421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868" y="563772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/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FEFF94-268A-34C9-B8C0-FA8F49C7F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334" y="5684835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081A3-EE78-9931-AE15-CE7102E7DE35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2494169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/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2202725-32C8-9A08-9253-0BD27FB48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1" y="4443918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6A8627-2E5C-1EBB-9442-F521144BFDCB}"/>
              </a:ext>
            </a:extLst>
          </p:cNvPr>
          <p:cNvCxnSpPr>
            <a:cxnSpLocks/>
            <a:stCxn id="16" idx="5"/>
            <a:endCxn id="14" idx="1"/>
          </p:cNvCxnSpPr>
          <p:nvPr/>
        </p:nvCxnSpPr>
        <p:spPr>
          <a:xfrm>
            <a:off x="3630717" y="5065794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E7394-8B4A-E56A-252A-FADC858383EF}"/>
              </a:ext>
            </a:extLst>
          </p:cNvPr>
          <p:cNvCxnSpPr>
            <a:stCxn id="13" idx="7"/>
            <a:endCxn id="16" idx="3"/>
          </p:cNvCxnSpPr>
          <p:nvPr/>
        </p:nvCxnSpPr>
        <p:spPr>
          <a:xfrm flipV="1">
            <a:off x="2385754" y="5065794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92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B9E-3455-F23C-3FDA-1027897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Interventions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fix intervention is a form of “localized” do intervention</a:t>
                </a:r>
              </a:p>
              <a:p>
                <a:endParaRPr lang="en-US" dirty="0"/>
              </a:p>
              <a:p>
                <a:r>
                  <a:rPr lang="en-US" dirty="0"/>
                  <a:t>We are only fixing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the structural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random variables generated by the fix intervention are the triplets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intervention does not affect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equations nor the distribution of the exogenous shock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in the outcome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E112C-7FB0-8799-5CB2-15E8E8D9F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89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DFA45-6A7B-1876-7EA7-F5F03FE2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42D-7BEF-F2F5-E9FE-E7BE066B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r>
              <a:rPr lang="en-US" dirty="0"/>
              <a:t> and Mean Intervention Counterfactuals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129B6-D3DC-4024-E82D-24EE23BDB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endParaRPr lang="en-US" dirty="0"/>
              </a:p>
              <a:p>
                <a:r>
                  <a:rPr lang="en-US" dirty="0"/>
                  <a:t>Identification by conditioning and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extends to average intervention counterfactuals</a:t>
                </a:r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interventional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Average predictive response equals average interventional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129B6-D3DC-4024-E82D-24EE23BDB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18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A93-A049-5F90-6DA3-5F0308BA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World Intervention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B89A-A09E-0EF2-13FC-7B03F6E6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454" y="6005090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/>
              <a:t>Single World Intervention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</p:spPr>
            <p:txBody>
              <a:bodyPr/>
              <a:lstStyle/>
              <a:p>
                <a:r>
                  <a:rPr lang="en-US" dirty="0"/>
                  <a:t>The graphs that represent the generative model under a fix intervention</a:t>
                </a:r>
              </a:p>
              <a:p>
                <a:endParaRPr lang="en-US" dirty="0"/>
              </a:p>
              <a:p>
                <a:r>
                  <a:rPr lang="en-US" dirty="0"/>
                  <a:t>Easy to verify visually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do identification based  on conditional </a:t>
                </a:r>
                <a:r>
                  <a:rPr lang="en-US" dirty="0" err="1"/>
                  <a:t>ignorability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B109FC6-5CF5-D897-62DB-7ED48CDE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095500"/>
                <a:ext cx="5157787" cy="4094163"/>
              </a:xfrm>
              <a:blipFill>
                <a:blip r:embed="rId2"/>
                <a:stretch>
                  <a:fillRect l="-2128" t="-2534" r="-1891" b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Data Generative Model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C67538E4-6932-0544-5B67-F622C3BEE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172199" y="1681163"/>
                <a:ext cx="5253567" cy="823912"/>
              </a:xfrm>
              <a:blipFill>
                <a:blip r:embed="rId3"/>
                <a:stretch>
                  <a:fillRect l="-1740" b="-1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B401D-5037-0A05-7122-E70F9A4F11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253567" cy="36845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/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6803AE3-E1D9-47A2-6023-6DD818EE3E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21" y="5637724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/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544B167-BFB2-32F3-74DA-F28153E3D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87" y="5684835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84CEA-9499-CF74-078D-26D91626EF5F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121822" y="6002011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/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𝒑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D02A503-FBCD-32F7-14D9-1548090EB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82" y="4439623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B535D-0456-5918-7C6E-ED885309ADCC}"/>
              </a:ext>
            </a:extLst>
          </p:cNvPr>
          <p:cNvCxnSpPr>
            <a:cxnSpLocks/>
            <a:stCxn id="22" idx="5"/>
            <a:endCxn id="20" idx="1"/>
          </p:cNvCxnSpPr>
          <p:nvPr/>
        </p:nvCxnSpPr>
        <p:spPr>
          <a:xfrm>
            <a:off x="9430868" y="5061499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/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40FDB5-1EDB-999C-C471-1A1BB9012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734" y="443962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11BC68-8098-1EF6-535E-3F8BDCA99C93}"/>
              </a:ext>
            </a:extLst>
          </p:cNvPr>
          <p:cNvCxnSpPr>
            <a:cxnSpLocks/>
            <a:stCxn id="19" idx="0"/>
            <a:endCxn id="7" idx="3"/>
          </p:cNvCxnSpPr>
          <p:nvPr/>
        </p:nvCxnSpPr>
        <p:spPr>
          <a:xfrm flipV="1">
            <a:off x="7751672" y="5061499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1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kern="1200" dirty="0">
                <a:solidFill>
                  <a:schemeClr val="tx1"/>
                </a:solidFill>
              </a:rPr>
              <a:t>Non-Linear versions of structural equation models are equivalent to Directed Acyclic Graphs</a:t>
            </a:r>
            <a:endParaRPr lang="en-US" sz="3600" i="1" kern="1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78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For any DAG, we can write ASEM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Parent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Shocks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are jointly independent and independent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Corresponding structural response functions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𝜖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394FA-0B18-EC53-A9E2-EC07366BABC7}"/>
              </a:ext>
            </a:extLst>
          </p:cNvPr>
          <p:cNvSpPr/>
          <p:nvPr/>
        </p:nvSpPr>
        <p:spPr>
          <a:xfrm>
            <a:off x="8758765" y="3213364"/>
            <a:ext cx="381000" cy="43127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34913C-2AD4-EBA0-4D52-61D01388D98B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9139765" y="2318821"/>
            <a:ext cx="1346201" cy="11101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75C712-4425-4D49-ED13-9F0901B30E80}"/>
              </a:ext>
            </a:extLst>
          </p:cNvPr>
          <p:cNvSpPr/>
          <p:nvPr/>
        </p:nvSpPr>
        <p:spPr>
          <a:xfrm>
            <a:off x="9082616" y="1789654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Exogenously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determined “outside” of the model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E93ED2-485F-BC50-A18A-1A3B1F080B4F}"/>
              </a:ext>
            </a:extLst>
          </p:cNvPr>
          <p:cNvSpPr/>
          <p:nvPr/>
        </p:nvSpPr>
        <p:spPr>
          <a:xfrm>
            <a:off x="125844" y="2859615"/>
            <a:ext cx="1726143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Endogenously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determined by the structural 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736452-AA9B-0A77-01F9-5686BDEFDD7C}"/>
              </a:ext>
            </a:extLst>
          </p:cNvPr>
          <p:cNvSpPr/>
          <p:nvPr/>
        </p:nvSpPr>
        <p:spPr>
          <a:xfrm>
            <a:off x="4050255" y="3164416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8B14DA-B9DD-8076-4407-829DF6B3E7E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1851987" y="3382433"/>
            <a:ext cx="21982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8E8A61-E9BD-AE0E-4476-249FDA63AD11}"/>
              </a:ext>
            </a:extLst>
          </p:cNvPr>
          <p:cNvSpPr/>
          <p:nvPr/>
        </p:nvSpPr>
        <p:spPr>
          <a:xfrm>
            <a:off x="707274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Structural Response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F5E7C7-F8FF-28D1-2960-AE4C49BACDBD}"/>
              </a:ext>
            </a:extLst>
          </p:cNvPr>
          <p:cNvSpPr/>
          <p:nvPr/>
        </p:nvSpPr>
        <p:spPr>
          <a:xfrm>
            <a:off x="6747933" y="4739290"/>
            <a:ext cx="363022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B1D3C9-6794-BB5A-8933-9AA99283111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929444" y="5286362"/>
            <a:ext cx="123819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113B07-0D60-CCD2-DE7D-B9CEFFA87567}"/>
              </a:ext>
            </a:extLst>
          </p:cNvPr>
          <p:cNvSpPr/>
          <p:nvPr/>
        </p:nvSpPr>
        <p:spPr>
          <a:xfrm>
            <a:off x="3263901" y="5916321"/>
            <a:ext cx="2499000" cy="71308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Potential/Counterfactual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Outcome Processes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0BC6D3-1D6D-E896-DED4-601F5B4AB3A6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4513401" y="5311760"/>
            <a:ext cx="1161905" cy="60456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663C55-3E37-7D2B-2061-5B6C8CF52878}"/>
              </a:ext>
            </a:extLst>
          </p:cNvPr>
          <p:cNvSpPr/>
          <p:nvPr/>
        </p:nvSpPr>
        <p:spPr>
          <a:xfrm>
            <a:off x="5081045" y="4764688"/>
            <a:ext cx="1188521" cy="5470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0F9201C-3ED9-3899-8F0F-4C9698DB2D04}"/>
              </a:ext>
            </a:extLst>
          </p:cNvPr>
          <p:cNvSpPr/>
          <p:nvPr/>
        </p:nvSpPr>
        <p:spPr>
          <a:xfrm>
            <a:off x="9646194" y="5916321"/>
            <a:ext cx="2189789" cy="7130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Potential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values of parents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5C73FE0-17BD-4882-61B3-2BE18679DEC3}"/>
              </a:ext>
            </a:extLst>
          </p:cNvPr>
          <p:cNvSpPr/>
          <p:nvPr/>
        </p:nvSpPr>
        <p:spPr>
          <a:xfrm>
            <a:off x="7235017" y="4739290"/>
            <a:ext cx="512233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751479F-A0F7-818F-ABC5-C0D6753DF4BE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7491134" y="5286362"/>
            <a:ext cx="3249955" cy="6299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/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D2C94C7-594B-12C0-954B-38AB34D63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42" y="1572088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/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2FCE86C-FCA8-CD72-D954-0C5D0D059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08" y="1619199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D9B906-79F4-AA47-9BB9-81EDA82C769F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5272043" y="1936375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/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F562110-F179-34EA-9578-424AF1B80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05" y="37828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D5C831-83E7-8BBD-20D7-C01270C64278}"/>
              </a:ext>
            </a:extLst>
          </p:cNvPr>
          <p:cNvCxnSpPr>
            <a:cxnSpLocks/>
            <a:stCxn id="53" idx="5"/>
            <a:endCxn id="51" idx="1"/>
          </p:cNvCxnSpPr>
          <p:nvPr/>
        </p:nvCxnSpPr>
        <p:spPr>
          <a:xfrm>
            <a:off x="6408591" y="1000158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F58E7D-BCF7-1392-7438-03A73A7EA853}"/>
              </a:ext>
            </a:extLst>
          </p:cNvPr>
          <p:cNvCxnSpPr>
            <a:stCxn id="50" idx="7"/>
            <a:endCxn id="53" idx="3"/>
          </p:cNvCxnSpPr>
          <p:nvPr/>
        </p:nvCxnSpPr>
        <p:spPr>
          <a:xfrm flipV="1">
            <a:off x="5163628" y="1000158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13162F-958F-BD96-0121-FA7470864C52}"/>
              </a:ext>
            </a:extLst>
          </p:cNvPr>
          <p:cNvCxnSpPr>
            <a:cxnSpLocks/>
            <a:stCxn id="59" idx="6"/>
            <a:endCxn id="53" idx="2"/>
          </p:cNvCxnSpPr>
          <p:nvPr/>
        </p:nvCxnSpPr>
        <p:spPr>
          <a:xfrm flipV="1">
            <a:off x="5390902" y="742569"/>
            <a:ext cx="385803" cy="37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/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C9EED5D-6473-112C-14E4-3E3496F39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26" y="1734422"/>
                <a:ext cx="531033" cy="4981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35059D-1CAC-E03A-3554-C43B5D796294}"/>
              </a:ext>
            </a:extLst>
          </p:cNvPr>
          <p:cNvCxnSpPr>
            <a:cxnSpLocks/>
            <a:stCxn id="57" idx="2"/>
            <a:endCxn id="51" idx="6"/>
          </p:cNvCxnSpPr>
          <p:nvPr/>
        </p:nvCxnSpPr>
        <p:spPr>
          <a:xfrm flipH="1">
            <a:off x="7571509" y="1983486"/>
            <a:ext cx="4226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/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41A8FCB-B0B2-E1ED-60AB-F510D1645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497220"/>
                <a:ext cx="531033" cy="4981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/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𝝐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B9B6557-4A37-95DD-CB57-08C437DBB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313" y="1687311"/>
                <a:ext cx="531033" cy="4981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B0D5BFF-216D-F638-2244-738CAD613D27}"/>
              </a:ext>
            </a:extLst>
          </p:cNvPr>
          <p:cNvCxnSpPr>
            <a:cxnSpLocks/>
            <a:stCxn id="60" idx="6"/>
            <a:endCxn id="50" idx="2"/>
          </p:cNvCxnSpPr>
          <p:nvPr/>
        </p:nvCxnSpPr>
        <p:spPr>
          <a:xfrm>
            <a:off x="4114346" y="1936375"/>
            <a:ext cx="41739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329E6ECC-0ED9-A8BE-6D63-6E3197E82E56}"/>
              </a:ext>
            </a:extLst>
          </p:cNvPr>
          <p:cNvSpPr/>
          <p:nvPr/>
        </p:nvSpPr>
        <p:spPr>
          <a:xfrm>
            <a:off x="7816155" y="4739290"/>
            <a:ext cx="349486" cy="54707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46F60-504F-048C-AAAD-9D662934FA4A}"/>
              </a:ext>
            </a:extLst>
          </p:cNvPr>
          <p:cNvCxnSpPr>
            <a:cxnSpLocks/>
            <a:stCxn id="68" idx="3"/>
            <a:endCxn id="74" idx="1"/>
          </p:cNvCxnSpPr>
          <p:nvPr/>
        </p:nvCxnSpPr>
        <p:spPr>
          <a:xfrm flipV="1">
            <a:off x="8165641" y="4936268"/>
            <a:ext cx="683806" cy="765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F4F954-DC6D-B61D-C826-E75BB7CE6B11}"/>
              </a:ext>
            </a:extLst>
          </p:cNvPr>
          <p:cNvSpPr/>
          <p:nvPr/>
        </p:nvSpPr>
        <p:spPr>
          <a:xfrm>
            <a:off x="8849447" y="4486566"/>
            <a:ext cx="3282764" cy="89940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Shocks can be multi-dimensional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e.g. separate shock variable per parental value</a:t>
            </a:r>
          </a:p>
        </p:txBody>
      </p:sp>
    </p:spTree>
    <p:extLst>
      <p:ext uri="{BB962C8B-B14F-4D97-AF65-F5344CB8AC3E}">
        <p14:creationId xmlns:p14="http://schemas.microsoft.com/office/powerpoint/2010/main" val="3003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  <p:bldP spid="18" grpId="0" animBg="1"/>
      <p:bldP spid="19" grpId="0" animBg="1"/>
      <p:bldP spid="32" grpId="0" animBg="1"/>
      <p:bldP spid="37" grpId="0" animBg="1"/>
      <p:bldP spid="40" grpId="0" animBg="1"/>
      <p:bldP spid="42" grpId="0" animBg="1"/>
      <p:bldP spid="68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DB9F2-9F47-A31D-F170-406BDEBB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Interventions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fix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800" b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L</a:t>
                </a:r>
                <a:r>
                  <a:rPr kumimoji="0" lang="en-US" sz="2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ocally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in every RHS of a structural equation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Leave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as-is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structural response of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 Also measures potential outcome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Fix intervention visually represented as </a:t>
                </a:r>
                <a:r>
                  <a:rPr lang="en-US" sz="2800" b="1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. Depicts potential outcome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original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on the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sam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graph</a:t>
                </a: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If we can 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⊥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based on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th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e SWIG, we can identify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𝑌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via conditioning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6F910F8-DDC8-9DC4-BC40-62F1F81D0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03538"/>
              </a:xfrm>
              <a:blipFill>
                <a:blip r:embed="rId2"/>
                <a:stretch>
                  <a:fillRect l="-1426" t="-2758" r="-2050" b="-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1B8ED9D-6E4E-1C8F-E3DB-3DDA323FB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98939DA0-B0DB-AEFD-17B9-14A4768B1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74A2047-D36A-6FF7-599D-CBEE0024FC3E}"/>
                  </a:ext>
                </a:extLst>
              </p:cNvPr>
              <p:cNvSpPr/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D1267-7873-5289-2E24-144B05F0A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52" y="145008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9E9F409-F2D7-798F-6074-9D1F576262D3}"/>
                  </a:ext>
                </a:extLst>
              </p:cNvPr>
              <p:cNvSpPr/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13A9399-C840-8C42-9C21-CCF18EE5F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318" y="1497197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0AF04-B31D-6013-0D1F-C89A0FA8DD8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9688153" y="1814373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04A057-0185-6449-BBB8-911EC22E8F67}"/>
                  </a:ext>
                </a:extLst>
              </p:cNvPr>
              <p:cNvSpPr/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67C2FDC-FDC8-006D-4C26-B21D51921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815" y="256280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FD917B-5A8A-DE48-599F-B32B8FADB1D4}"/>
              </a:ext>
            </a:extLst>
          </p:cNvPr>
          <p:cNvCxnSpPr>
            <a:cxnSpLocks/>
            <a:stCxn id="19" idx="5"/>
            <a:endCxn id="17" idx="1"/>
          </p:cNvCxnSpPr>
          <p:nvPr/>
        </p:nvCxnSpPr>
        <p:spPr>
          <a:xfrm>
            <a:off x="10824701" y="87815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E0CCB95-ED1E-B409-A235-00EBA28E2954}"/>
                  </a:ext>
                </a:extLst>
              </p:cNvPr>
              <p:cNvSpPr/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D55EC26-78D4-E69A-D974-9224824E3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77" y="4473473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D44F38F-492B-75C3-2C23-7523F9198D2C}"/>
                  </a:ext>
                </a:extLst>
              </p:cNvPr>
              <p:cNvSpPr/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FD0530-2B48-6EE2-80EB-ECD8A0C80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43" y="4520584"/>
                <a:ext cx="740301" cy="728573"/>
              </a:xfrm>
              <a:prstGeom prst="ellipse">
                <a:avLst/>
              </a:prstGeom>
              <a:blipFill>
                <a:blip r:embed="rId9"/>
                <a:stretch>
                  <a:fillRect l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973073-0D30-4A2B-AAE1-A9DE4C8AFBD0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9780078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44EB290-B899-23A3-34CA-6D4893B312C1}"/>
                  </a:ext>
                </a:extLst>
              </p:cNvPr>
              <p:cNvSpPr/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4213867-9B17-10D5-72F7-0C32AAD6C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8" y="3275372"/>
                <a:ext cx="740301" cy="72857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E55452-B9BB-CE73-0CE5-6E0B75EE7272}"/>
              </a:ext>
            </a:extLst>
          </p:cNvPr>
          <p:cNvCxnSpPr>
            <a:cxnSpLocks/>
            <a:stCxn id="24" idx="5"/>
            <a:endCxn id="22" idx="1"/>
          </p:cNvCxnSpPr>
          <p:nvPr/>
        </p:nvCxnSpPr>
        <p:spPr>
          <a:xfrm>
            <a:off x="11089124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8BD1D9C-12A0-3C2B-47C4-4B6933D27A33}"/>
                  </a:ext>
                </a:extLst>
              </p:cNvPr>
              <p:cNvSpPr/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kumimoji="0" lang="en-US" sz="1802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8CB7ECF-2D36-ED72-BF00-54EB4D24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990" y="3275372"/>
                <a:ext cx="740301" cy="72857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B0EF6-FCBE-09E3-77CA-0DD2AF19D2C2}"/>
              </a:ext>
            </a:extLst>
          </p:cNvPr>
          <p:cNvCxnSpPr>
            <a:cxnSpLocks/>
            <a:stCxn id="21" idx="0"/>
            <a:endCxn id="26" idx="3"/>
          </p:cNvCxnSpPr>
          <p:nvPr/>
        </p:nvCxnSpPr>
        <p:spPr>
          <a:xfrm flipV="1">
            <a:off x="9409928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51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A9CF-6240-DA73-4859-94B239A1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898-F7BF-497A-A805-3489CAA5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Conditional Independence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E6F1-7338-7D18-0055-1F77DAC30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1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80B7-1E99-E6B6-149D-3CEE196F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130F-4F7B-5581-3BE8-10CFF596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Encode Factorization of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672F-9F94-3C62-3F44-70A1D6208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994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Graph implies factorization of the probability law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Proof.</a:t>
                </a:r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Bayes rule: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From graph: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8672F-9F94-3C62-3F44-70A1D6208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99400" cy="4351338"/>
              </a:xfrm>
              <a:blipFill>
                <a:blip r:embed="rId2"/>
                <a:stretch>
                  <a:fillRect l="-1622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7D5623-2D71-3AAF-1DF7-AB21ABCA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404" y="2942893"/>
            <a:ext cx="2200388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4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B7C6-2F8E-AD4B-C61A-E2E0188A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82E7-8777-8A2C-FA89-105251EC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DAGs and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6A4A3-B625-A1AB-0081-42AB9EA4A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probability law factorizes as: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2C822D-0FB4-BC10-1534-AFA245C28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59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A600A-A63B-67A0-72AB-4285FA5D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232675AE-358F-3C92-DD9F-090C02D5B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6AAFEB1A-FA80-51B1-268D-EB0FB72C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8A085-9714-4FBF-1558-523CE935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DAGs Encode Conditional Independencies</a:t>
            </a: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46FAC11-4434-B3F1-80EF-C76A1748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289C53-477A-8613-C4E2-7B43FB6DC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Any two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conditional on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they are D(</a:t>
                </a:r>
                <a:r>
                  <a:rPr lang="en-US" dirty="0" err="1"/>
                  <a:t>irected</a:t>
                </a:r>
                <a:r>
                  <a:rPr lang="en-US" dirty="0"/>
                  <a:t>)-separated in the graph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 to define the concept of D-separation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9F6B0-0DA7-6D08-BB94-0CA377A60D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7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5F18-14A6-27A3-401B-B9E15943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Separation and Conditional Independence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47B89-DFE3-D5E1-1D68-ED47AAB337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Looking at a graph, when can we conclude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12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247B89-DFE3-D5E1-1D68-ED47AAB337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F93E10-4646-DCE3-9181-A5993415E80F}"/>
              </a:ext>
            </a:extLst>
          </p:cNvPr>
          <p:cNvSpPr/>
          <p:nvPr/>
        </p:nvSpPr>
        <p:spPr>
          <a:xfrm>
            <a:off x="8869959" y="36530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71715-E4F0-AE4A-25FB-F6598005BB8A}"/>
              </a:ext>
            </a:extLst>
          </p:cNvPr>
          <p:cNvSpPr/>
          <p:nvPr/>
        </p:nvSpPr>
        <p:spPr>
          <a:xfrm>
            <a:off x="10568446" y="36530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779117-FB24-287D-A84E-26021E97D02B}"/>
              </a:ext>
            </a:extLst>
          </p:cNvPr>
          <p:cNvSpPr/>
          <p:nvPr/>
        </p:nvSpPr>
        <p:spPr>
          <a:xfrm>
            <a:off x="9726933" y="462712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F2C307-D4C8-C3AA-27CC-C94E68BC77CD}"/>
              </a:ext>
            </a:extLst>
          </p:cNvPr>
          <p:cNvCxnSpPr>
            <a:endCxn id="7" idx="2"/>
          </p:cNvCxnSpPr>
          <p:nvPr/>
        </p:nvCxnSpPr>
        <p:spPr>
          <a:xfrm flipV="1">
            <a:off x="9545819" y="3983769"/>
            <a:ext cx="1022627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1DAA67-04B4-D22A-B0D1-99D45058E637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10284964" y="4217597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A7DA8E-CFB8-39CB-82D3-E24A2F1A3D02}"/>
              </a:ext>
            </a:extLst>
          </p:cNvPr>
          <p:cNvSpPr/>
          <p:nvPr/>
        </p:nvSpPr>
        <p:spPr>
          <a:xfrm>
            <a:off x="4909930" y="360445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C4CE67-0410-C88C-7870-5486AE679097}"/>
              </a:ext>
            </a:extLst>
          </p:cNvPr>
          <p:cNvSpPr/>
          <p:nvPr/>
        </p:nvSpPr>
        <p:spPr>
          <a:xfrm>
            <a:off x="6608417" y="3604451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1DD592-70DA-8678-5561-B70DD1C98F4B}"/>
              </a:ext>
            </a:extLst>
          </p:cNvPr>
          <p:cNvSpPr/>
          <p:nvPr/>
        </p:nvSpPr>
        <p:spPr>
          <a:xfrm>
            <a:off x="5766904" y="4578486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927D92-2663-C8F9-04B5-1C9FB61427C7}"/>
              </a:ext>
            </a:extLst>
          </p:cNvPr>
          <p:cNvCxnSpPr>
            <a:endCxn id="21" idx="2"/>
          </p:cNvCxnSpPr>
          <p:nvPr/>
        </p:nvCxnSpPr>
        <p:spPr>
          <a:xfrm flipV="1">
            <a:off x="5585790" y="3935134"/>
            <a:ext cx="1022627" cy="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0CC0B-C437-C3CA-9435-9C31D047F2FA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6324935" y="4168962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00DB9BD-3D13-4DE7-1E93-DC8CB5D8817A}"/>
              </a:ext>
            </a:extLst>
          </p:cNvPr>
          <p:cNvSpPr/>
          <p:nvPr/>
        </p:nvSpPr>
        <p:spPr>
          <a:xfrm>
            <a:off x="1080518" y="3600614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B72B68-C645-6CA3-439C-98DCAA26741A}"/>
              </a:ext>
            </a:extLst>
          </p:cNvPr>
          <p:cNvSpPr/>
          <p:nvPr/>
        </p:nvSpPr>
        <p:spPr>
          <a:xfrm>
            <a:off x="2779005" y="3600614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41C3DAE-AC50-AB0B-25BB-CC63FBEB03E1}"/>
              </a:ext>
            </a:extLst>
          </p:cNvPr>
          <p:cNvSpPr/>
          <p:nvPr/>
        </p:nvSpPr>
        <p:spPr>
          <a:xfrm>
            <a:off x="1937492" y="4574649"/>
            <a:ext cx="653774" cy="6613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3FC6F2-9912-E047-5AA9-FFB0D5E510AC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1734292" y="3931297"/>
            <a:ext cx="1044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E721DF-75DB-C7D3-5295-2C32B3BC1230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2495523" y="4165125"/>
            <a:ext cx="379225" cy="50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CBF3EB-C2A9-3B03-AB6A-CB376D9E6E21}"/>
              </a:ext>
            </a:extLst>
          </p:cNvPr>
          <p:cNvSpPr txBox="1"/>
          <p:nvPr/>
        </p:nvSpPr>
        <p:spPr>
          <a:xfrm>
            <a:off x="9360507" y="2733127"/>
            <a:ext cx="1329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3: </a:t>
            </a:r>
          </a:p>
          <a:p>
            <a:pPr algn="ctr"/>
            <a:r>
              <a:rPr lang="en-US" sz="2000" dirty="0">
                <a:latin typeface="+mj-lt"/>
              </a:rPr>
              <a:t>Z is collider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37AB3-889F-821C-1A98-6D78575DEB0B}"/>
              </a:ext>
            </a:extLst>
          </p:cNvPr>
          <p:cNvSpPr txBox="1"/>
          <p:nvPr/>
        </p:nvSpPr>
        <p:spPr>
          <a:xfrm>
            <a:off x="5321730" y="2733127"/>
            <a:ext cx="1514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2: </a:t>
            </a:r>
          </a:p>
          <a:p>
            <a:pPr algn="ctr"/>
            <a:r>
              <a:rPr lang="en-US" sz="2000" dirty="0">
                <a:latin typeface="+mj-lt"/>
              </a:rPr>
              <a:t>Z is mediator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007E7B-EE02-5279-8EF1-56C87E829149}"/>
              </a:ext>
            </a:extLst>
          </p:cNvPr>
          <p:cNvSpPr txBox="1"/>
          <p:nvPr/>
        </p:nvSpPr>
        <p:spPr>
          <a:xfrm>
            <a:off x="1228158" y="2733127"/>
            <a:ext cx="2130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Case 1: </a:t>
            </a:r>
          </a:p>
          <a:p>
            <a:pPr algn="ctr"/>
            <a:r>
              <a:rPr lang="en-US" sz="2000" dirty="0">
                <a:latin typeface="+mj-lt"/>
              </a:rPr>
              <a:t>Z is common cause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1FE652-9628-9D3A-07E2-CF157C62072A}"/>
                  </a:ext>
                </a:extLst>
              </p:cNvPr>
              <p:cNvSpPr txBox="1"/>
              <p:nvPr/>
            </p:nvSpPr>
            <p:spPr>
              <a:xfrm>
                <a:off x="8430662" y="5810970"/>
                <a:ext cx="3321679" cy="583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≠&amp;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b="0" dirty="0">
                  <a:latin typeface="+mj-lt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1FE652-9628-9D3A-07E2-CF157C62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662" y="5810970"/>
                <a:ext cx="3321679" cy="583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F64C7A-0B9B-DD39-CA2F-40D36E5D84EA}"/>
                  </a:ext>
                </a:extLst>
              </p:cNvPr>
              <p:cNvSpPr txBox="1"/>
              <p:nvPr/>
            </p:nvSpPr>
            <p:spPr>
              <a:xfrm>
                <a:off x="4368991" y="5812155"/>
                <a:ext cx="3449598" cy="583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F64C7A-0B9B-DD39-CA2F-40D36E5D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91" y="5812155"/>
                <a:ext cx="3449598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A99DF2-01B2-0BD6-51A0-6B399622F5B5}"/>
                  </a:ext>
                </a:extLst>
              </p:cNvPr>
              <p:cNvSpPr txBox="1"/>
              <p:nvPr/>
            </p:nvSpPr>
            <p:spPr>
              <a:xfrm>
                <a:off x="621328" y="5810969"/>
                <a:ext cx="3504486" cy="58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EA99DF2-01B2-0BD6-51A0-6B399622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8" y="5810969"/>
                <a:ext cx="3504486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0765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83394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DAE5-43E4-FE56-590F-2D023CEAC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D40D-1B3C-92F6-DA43-4923254C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C7099-943A-27F2-2369-1C4407D2A1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a graph is blocked by a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or a fork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contains a collider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neither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nor its descendants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1948A0-24CE-14A3-8E4D-41E6391F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1B235E-B556-58A1-EEB6-175A5FE8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9" y="4143871"/>
            <a:ext cx="2429000" cy="122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4D81-31EB-8AF2-6946-1BB1B9B2C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05" y="4220785"/>
            <a:ext cx="2362321" cy="121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8EB87-A1B1-D403-D92C-4986AE321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3457" y="3914656"/>
            <a:ext cx="2628064" cy="2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4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F2EE-9D43-A602-F291-44D1060B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1678-9FAB-A186-2F41-F3783AB5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AE844-3773-B15B-6DA6-82CC92E2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DAG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two nodes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D-separated by s set of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blocks all paths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denote it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pc="-80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i="1" spc="-80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3196D-D2B6-62E7-6D8D-4B0DC0D3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63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6C589-C2E5-9DB5-B37D-A538E1A1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3D6152-35EA-4D2D-E3A3-518054581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00FD205-AECA-CD68-E04D-171A6F78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0D943-2B49-C10E-EF05-54304AA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D-separation implies conditional independency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3F0B5E0-CC61-DD38-3E37-8A428085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7E4EF8-1A2B-E41F-6262-02B86C39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pc="-800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_</m:t>
                                  </m:r>
                                  <m:r>
                                    <a:rPr lang="en-US" b="0" i="1" spc="-80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Pearl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88)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74786-FCE2-AFBA-D76A-510082FE9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12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dirty="0"/>
                  <a:t>DAGs encode conditional independencies: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d-separates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in DAG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implies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pc="-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sepChr m:val="∣"/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lang="en-US" sz="2800" i="1" spc="-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pc="-8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sub>
                                  <m:r>
                                    <a:rPr lang="en-US" sz="2800" b="0" i="1" spc="-8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d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⇒ 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-80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∣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Implies testable restrictions we can use to refute DAG from data; e.g. for linear ASEMs, BLP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using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should have zero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𝛼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⊥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127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29FE7-8BCB-D5CF-AE6F-C2FA501DE359}"/>
              </a:ext>
            </a:extLst>
          </p:cNvPr>
          <p:cNvSpPr/>
          <p:nvPr/>
        </p:nvSpPr>
        <p:spPr>
          <a:xfrm>
            <a:off x="2445711" y="5935133"/>
            <a:ext cx="1726143" cy="70908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whether it is non-zero!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76A43-12AF-1B45-0B84-64A85A8D7663}"/>
              </a:ext>
            </a:extLst>
          </p:cNvPr>
          <p:cNvSpPr/>
          <p:nvPr/>
        </p:nvSpPr>
        <p:spPr>
          <a:xfrm>
            <a:off x="4893733" y="4850328"/>
            <a:ext cx="2667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1FD1FC-5DD3-0B60-ECD5-5B250B6A6B8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171854" y="5286362"/>
            <a:ext cx="855229" cy="100331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every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from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is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blocked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blocks a path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if one of the following holds: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noProof="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chain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or fork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- </a:t>
                </a: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path contains collider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and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neither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nor its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  <a:t>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descendants are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</m:oMath>
                </a14:m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272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D3CCB6-46E3-40FE-834A-CA3D7641CB1C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6692692" y="3184235"/>
            <a:ext cx="1931756" cy="145071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0BCFD58F-517B-2CD4-CF37-75E1FE34D923}"/>
              </a:ext>
            </a:extLst>
          </p:cNvPr>
          <p:cNvSpPr/>
          <p:nvPr/>
        </p:nvSpPr>
        <p:spPr>
          <a:xfrm>
            <a:off x="5904077" y="4112042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42B53D-C1AA-C6F3-F7D1-EE0896CF72E9}"/>
              </a:ext>
            </a:extLst>
          </p:cNvPr>
          <p:cNvSpPr/>
          <p:nvPr/>
        </p:nvSpPr>
        <p:spPr>
          <a:xfrm>
            <a:off x="4335161" y="483956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A0EE87-341A-B022-91F5-6165BBFD82D5}"/>
              </a:ext>
            </a:extLst>
          </p:cNvPr>
          <p:cNvSpPr/>
          <p:nvPr/>
        </p:nvSpPr>
        <p:spPr>
          <a:xfrm>
            <a:off x="8595309" y="482959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D099841-F52F-3597-C308-523D53847807}"/>
              </a:ext>
            </a:extLst>
          </p:cNvPr>
          <p:cNvSpPr/>
          <p:nvPr/>
        </p:nvSpPr>
        <p:spPr>
          <a:xfrm>
            <a:off x="4534127" y="4944859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1CD55D4-6D1C-1407-AC72-D892D0E31CC6}"/>
              </a:ext>
            </a:extLst>
          </p:cNvPr>
          <p:cNvSpPr/>
          <p:nvPr/>
        </p:nvSpPr>
        <p:spPr>
          <a:xfrm>
            <a:off x="6574368" y="4907531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/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52DE13E-286A-974A-FA1E-72064993F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898" y="4777921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/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2F4E35C-768C-85BD-7A52-C5237A35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10" y="4651423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EBB87E4D-3368-A7EF-A665-8A6AC5D67B1A}"/>
              </a:ext>
            </a:extLst>
          </p:cNvPr>
          <p:cNvSpPr/>
          <p:nvPr/>
        </p:nvSpPr>
        <p:spPr>
          <a:xfrm>
            <a:off x="6758151" y="647547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7039072-8B17-B60C-5AF9-A10D5936D930}"/>
              </a:ext>
            </a:extLst>
          </p:cNvPr>
          <p:cNvSpPr/>
          <p:nvPr/>
        </p:nvSpPr>
        <p:spPr>
          <a:xfrm>
            <a:off x="4469453" y="4981630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64F891D-2F90-3614-512E-2896E3E2BF32}"/>
              </a:ext>
            </a:extLst>
          </p:cNvPr>
          <p:cNvSpPr/>
          <p:nvPr/>
        </p:nvSpPr>
        <p:spPr>
          <a:xfrm>
            <a:off x="6869753" y="5081349"/>
            <a:ext cx="1732632" cy="1511195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  <a:gd name="connsiteX0" fmla="*/ 0 w 1860581"/>
              <a:gd name="connsiteY0" fmla="*/ 1600199 h 1618529"/>
              <a:gd name="connsiteX1" fmla="*/ 558800 w 1860581"/>
              <a:gd name="connsiteY1" fmla="*/ 1600199 h 1618529"/>
              <a:gd name="connsiteX2" fmla="*/ 677334 w 1860581"/>
              <a:gd name="connsiteY2" fmla="*/ 1409699 h 1618529"/>
              <a:gd name="connsiteX3" fmla="*/ 1096434 w 1860581"/>
              <a:gd name="connsiteY3" fmla="*/ 1485899 h 1618529"/>
              <a:gd name="connsiteX4" fmla="*/ 1244600 w 1860581"/>
              <a:gd name="connsiteY4" fmla="*/ 1037166 h 1618529"/>
              <a:gd name="connsiteX5" fmla="*/ 1579034 w 1860581"/>
              <a:gd name="connsiteY5" fmla="*/ 1049866 h 1618529"/>
              <a:gd name="connsiteX6" fmla="*/ 1858434 w 1860581"/>
              <a:gd name="connsiteY6" fmla="*/ 0 h 161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0581" h="1618529">
                <a:moveTo>
                  <a:pt x="0" y="1600199"/>
                </a:moveTo>
                <a:cubicBezTo>
                  <a:pt x="222955" y="1616074"/>
                  <a:pt x="445911" y="1631949"/>
                  <a:pt x="558800" y="1600199"/>
                </a:cubicBezTo>
                <a:cubicBezTo>
                  <a:pt x="671689" y="1568449"/>
                  <a:pt x="587728" y="1428749"/>
                  <a:pt x="677334" y="1409699"/>
                </a:cubicBezTo>
                <a:cubicBezTo>
                  <a:pt x="766940" y="1390649"/>
                  <a:pt x="1001890" y="1547988"/>
                  <a:pt x="1096434" y="1485899"/>
                </a:cubicBezTo>
                <a:cubicBezTo>
                  <a:pt x="1190978" y="1423810"/>
                  <a:pt x="1164167" y="1109838"/>
                  <a:pt x="1244600" y="1037166"/>
                </a:cubicBezTo>
                <a:cubicBezTo>
                  <a:pt x="1325033" y="964494"/>
                  <a:pt x="1523295" y="1121833"/>
                  <a:pt x="1579034" y="1049866"/>
                </a:cubicBezTo>
                <a:cubicBezTo>
                  <a:pt x="1634773" y="977899"/>
                  <a:pt x="1886303" y="186266"/>
                  <a:pt x="18584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4E54AB-EC7F-EC34-667C-3FA13DC32ECB}"/>
              </a:ext>
            </a:extLst>
          </p:cNvPr>
          <p:cNvSpPr/>
          <p:nvPr/>
        </p:nvSpPr>
        <p:spPr>
          <a:xfrm>
            <a:off x="6692666" y="472590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98571-1072-9ECD-FADD-F61D5D670880}"/>
              </a:ext>
            </a:extLst>
          </p:cNvPr>
          <p:cNvSpPr/>
          <p:nvPr/>
        </p:nvSpPr>
        <p:spPr>
          <a:xfrm>
            <a:off x="6415860" y="521616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A27D39-9C78-1D9E-450C-004815095127}"/>
              </a:ext>
            </a:extLst>
          </p:cNvPr>
          <p:cNvSpPr/>
          <p:nvPr/>
        </p:nvSpPr>
        <p:spPr>
          <a:xfrm>
            <a:off x="6204775" y="473728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30C43-D91C-6981-2B56-70321A0CB626}"/>
              </a:ext>
            </a:extLst>
          </p:cNvPr>
          <p:cNvSpPr/>
          <p:nvPr/>
        </p:nvSpPr>
        <p:spPr>
          <a:xfrm>
            <a:off x="6809082" y="530844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2A8A3D-BA3B-191D-AEC9-94CC8D6515B6}"/>
              </a:ext>
            </a:extLst>
          </p:cNvPr>
          <p:cNvSpPr/>
          <p:nvPr/>
        </p:nvSpPr>
        <p:spPr>
          <a:xfrm>
            <a:off x="6095767" y="55313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/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D4C554D-8EE3-2BAE-5B74-0263D6440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704" y="4117775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65BE8D9-59D1-B592-1629-25243A79A1D5}"/>
              </a:ext>
            </a:extLst>
          </p:cNvPr>
          <p:cNvSpPr/>
          <p:nvPr/>
        </p:nvSpPr>
        <p:spPr>
          <a:xfrm>
            <a:off x="6318001" y="4333666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7E1FEEF-1C97-F94F-34FE-2EC2F1CB7C9C}"/>
              </a:ext>
            </a:extLst>
          </p:cNvPr>
          <p:cNvSpPr/>
          <p:nvPr/>
        </p:nvSpPr>
        <p:spPr>
          <a:xfrm>
            <a:off x="4608456" y="4634954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EC507B8-A090-8CB7-9AB6-BB9BA5E47245}"/>
              </a:ext>
            </a:extLst>
          </p:cNvPr>
          <p:cNvSpPr/>
          <p:nvPr/>
        </p:nvSpPr>
        <p:spPr>
          <a:xfrm>
            <a:off x="6522864" y="302669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7CBC46-A24B-EFFE-8929-40BB00E1D296}"/>
              </a:ext>
            </a:extLst>
          </p:cNvPr>
          <p:cNvCxnSpPr>
            <a:cxnSpLocks/>
            <a:endCxn id="77" idx="3"/>
          </p:cNvCxnSpPr>
          <p:nvPr/>
        </p:nvCxnSpPr>
        <p:spPr>
          <a:xfrm flipV="1">
            <a:off x="4510366" y="3184235"/>
            <a:ext cx="2041636" cy="152084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B4C737-36D8-5F96-93E3-035818FDF420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34127" y="3488136"/>
            <a:ext cx="1988737" cy="1314388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04B7E44-DB15-3D27-FAEC-F6A2DD48EF91}"/>
              </a:ext>
            </a:extLst>
          </p:cNvPr>
          <p:cNvSpPr/>
          <p:nvPr/>
        </p:nvSpPr>
        <p:spPr>
          <a:xfrm>
            <a:off x="6522864" y="339585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33E053C-1448-D42C-DD10-875F8CDE92F6}"/>
              </a:ext>
            </a:extLst>
          </p:cNvPr>
          <p:cNvCxnSpPr>
            <a:cxnSpLocks/>
            <a:stCxn id="85" idx="6"/>
          </p:cNvCxnSpPr>
          <p:nvPr/>
        </p:nvCxnSpPr>
        <p:spPr>
          <a:xfrm>
            <a:off x="6721830" y="3488136"/>
            <a:ext cx="1839327" cy="1237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DE70026-40EE-C81A-92CD-5F837DFC9472}"/>
              </a:ext>
            </a:extLst>
          </p:cNvPr>
          <p:cNvSpPr/>
          <p:nvPr/>
        </p:nvSpPr>
        <p:spPr>
          <a:xfrm>
            <a:off x="6539303" y="373887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39C5A1A-1C9A-5538-EF96-7E611640B0C2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4671935" y="3831162"/>
            <a:ext cx="1867368" cy="104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D2BA010-63A1-DB31-B629-0E2B55EBC405}"/>
              </a:ext>
            </a:extLst>
          </p:cNvPr>
          <p:cNvCxnSpPr>
            <a:cxnSpLocks/>
            <a:endCxn id="96" idx="6"/>
          </p:cNvCxnSpPr>
          <p:nvPr/>
        </p:nvCxnSpPr>
        <p:spPr>
          <a:xfrm flipH="1" flipV="1">
            <a:off x="6738269" y="3831162"/>
            <a:ext cx="1732631" cy="9836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8A19FC4-CC60-E162-D2B1-9DBA123084E7}"/>
              </a:ext>
            </a:extLst>
          </p:cNvPr>
          <p:cNvSpPr/>
          <p:nvPr/>
        </p:nvSpPr>
        <p:spPr>
          <a:xfrm>
            <a:off x="6303433" y="3915833"/>
            <a:ext cx="476298" cy="821267"/>
          </a:xfrm>
          <a:custGeom>
            <a:avLst/>
            <a:gdLst>
              <a:gd name="connsiteX0" fmla="*/ 355600 w 476298"/>
              <a:gd name="connsiteY0" fmla="*/ 0 h 821267"/>
              <a:gd name="connsiteX1" fmla="*/ 465667 w 476298"/>
              <a:gd name="connsiteY1" fmla="*/ 131234 h 821267"/>
              <a:gd name="connsiteX2" fmla="*/ 122767 w 476298"/>
              <a:gd name="connsiteY2" fmla="*/ 249767 h 821267"/>
              <a:gd name="connsiteX3" fmla="*/ 160867 w 476298"/>
              <a:gd name="connsiteY3" fmla="*/ 440267 h 821267"/>
              <a:gd name="connsiteX4" fmla="*/ 29634 w 476298"/>
              <a:gd name="connsiteY4" fmla="*/ 533400 h 821267"/>
              <a:gd name="connsiteX5" fmla="*/ 0 w 476298"/>
              <a:gd name="connsiteY5" fmla="*/ 821267 h 82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298" h="821267">
                <a:moveTo>
                  <a:pt x="355600" y="0"/>
                </a:moveTo>
                <a:cubicBezTo>
                  <a:pt x="430036" y="44803"/>
                  <a:pt x="504472" y="89606"/>
                  <a:pt x="465667" y="131234"/>
                </a:cubicBezTo>
                <a:cubicBezTo>
                  <a:pt x="426862" y="172862"/>
                  <a:pt x="173567" y="198261"/>
                  <a:pt x="122767" y="249767"/>
                </a:cubicBezTo>
                <a:cubicBezTo>
                  <a:pt x="71967" y="301273"/>
                  <a:pt x="176389" y="392995"/>
                  <a:pt x="160867" y="440267"/>
                </a:cubicBezTo>
                <a:cubicBezTo>
                  <a:pt x="145345" y="487539"/>
                  <a:pt x="56445" y="469900"/>
                  <a:pt x="29634" y="533400"/>
                </a:cubicBezTo>
                <a:cubicBezTo>
                  <a:pt x="2823" y="596900"/>
                  <a:pt x="1411" y="709083"/>
                  <a:pt x="0" y="82126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FFCE424-4B37-5B01-552C-EDBE22EE44BD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7193820" y="3440051"/>
            <a:ext cx="2091648" cy="1189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42084AF-4EF5-92F0-FAC0-F6EEB5724F64}"/>
              </a:ext>
            </a:extLst>
          </p:cNvPr>
          <p:cNvSpPr/>
          <p:nvPr/>
        </p:nvSpPr>
        <p:spPr>
          <a:xfrm>
            <a:off x="9285468" y="3175467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unblocked chain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E425DE1-7154-E8B4-5B90-D7728004EAD4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7179087" y="3771201"/>
            <a:ext cx="2092251" cy="4048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3A12B0-478A-4949-F384-622A61AE9D69}"/>
              </a:ext>
            </a:extLst>
          </p:cNvPr>
          <p:cNvSpPr/>
          <p:nvPr/>
        </p:nvSpPr>
        <p:spPr>
          <a:xfrm>
            <a:off x="9271338" y="3911495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unblocked fork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0AF3CF3-7821-BF93-5C4F-395EC1D568B6}"/>
              </a:ext>
            </a:extLst>
          </p:cNvPr>
          <p:cNvSpPr/>
          <p:nvPr/>
        </p:nvSpPr>
        <p:spPr>
          <a:xfrm>
            <a:off x="9271338" y="4588151"/>
            <a:ext cx="2150196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opened collider path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F2EA7F-D463-FA82-8154-29D675D208BF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7079610" y="4033601"/>
            <a:ext cx="2191728" cy="8191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46CD7DA-EE86-FAD0-6905-497C1775F44F}"/>
              </a:ext>
            </a:extLst>
          </p:cNvPr>
          <p:cNvSpPr/>
          <p:nvPr/>
        </p:nvSpPr>
        <p:spPr>
          <a:xfrm>
            <a:off x="1762459" y="48715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blocked chain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AB1EF5-DDAB-6B6D-E30E-368DCF787F66}"/>
              </a:ext>
            </a:extLst>
          </p:cNvPr>
          <p:cNvSpPr/>
          <p:nvPr/>
        </p:nvSpPr>
        <p:spPr>
          <a:xfrm>
            <a:off x="1752523" y="5535335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blocked fork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98367A-26CD-7364-64A7-BC230EE5B11E}"/>
              </a:ext>
            </a:extLst>
          </p:cNvPr>
          <p:cNvSpPr/>
          <p:nvPr/>
        </p:nvSpPr>
        <p:spPr>
          <a:xfrm>
            <a:off x="1752523" y="6162259"/>
            <a:ext cx="2201830" cy="52916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collider path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5057845-3D0A-2285-7DC8-7DA2E4A676E6}"/>
              </a:ext>
            </a:extLst>
          </p:cNvPr>
          <p:cNvCxnSpPr>
            <a:cxnSpLocks/>
            <a:stCxn id="131" idx="3"/>
            <a:endCxn id="61" idx="1"/>
          </p:cNvCxnSpPr>
          <p:nvPr/>
        </p:nvCxnSpPr>
        <p:spPr>
          <a:xfrm flipV="1">
            <a:off x="3964289" y="5092346"/>
            <a:ext cx="1287309" cy="437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5FD0CC-CABF-0606-3D4C-04FCA4A92970}"/>
              </a:ext>
            </a:extLst>
          </p:cNvPr>
          <p:cNvCxnSpPr>
            <a:cxnSpLocks/>
            <a:stCxn id="132" idx="3"/>
            <a:endCxn id="46" idx="3"/>
          </p:cNvCxnSpPr>
          <p:nvPr/>
        </p:nvCxnSpPr>
        <p:spPr>
          <a:xfrm flipV="1">
            <a:off x="3954353" y="5617675"/>
            <a:ext cx="1555313" cy="18224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EB9D5F-6037-BCAE-260B-8AB612D19ED9}"/>
              </a:ext>
            </a:extLst>
          </p:cNvPr>
          <p:cNvCxnSpPr>
            <a:cxnSpLocks/>
            <a:stCxn id="133" idx="3"/>
            <a:endCxn id="52" idx="3"/>
          </p:cNvCxnSpPr>
          <p:nvPr/>
        </p:nvCxnSpPr>
        <p:spPr>
          <a:xfrm flipV="1">
            <a:off x="3954353" y="6382971"/>
            <a:ext cx="1710581" cy="4387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  <p:bldP spid="53" grpId="0" animBg="1"/>
      <p:bldP spid="60" grpId="0" animBg="1"/>
      <p:bldP spid="61" grpId="0" animBg="1"/>
      <p:bldP spid="107" grpId="0" animBg="1"/>
      <p:bldP spid="115" grpId="0" animBg="1"/>
      <p:bldP spid="122" grpId="0" animBg="1"/>
      <p:bldP spid="128" grpId="0" animBg="1"/>
      <p:bldP spid="131" grpId="0" animBg="1"/>
      <p:bldP spid="132" grpId="0" animBg="1"/>
      <p:bldP spid="1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Criteria for Valid Adjustment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7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036A-2130-5792-F1CD-1563F0EA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Recall to do identification by conditioning we need for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Then predictive response equals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predictive response equals average structural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D8CC42-07E9-9BD3-8FC9-B3F571D5C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C555-34F6-623F-7EC1-0FCEBA49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check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DAG, can we visually inspect if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holds</a:t>
                </a:r>
              </a:p>
              <a:p>
                <a:r>
                  <a:rPr lang="en-US" dirty="0"/>
                  <a:t>Note that the SWIG graph contains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We can simply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on the SWIG graph! </a:t>
                </a:r>
              </a:p>
              <a:p>
                <a:r>
                  <a:rPr lang="en-US" dirty="0"/>
                  <a:t>This is just a conditional independence statement on a DAG</a:t>
                </a:r>
              </a:p>
              <a:p>
                <a:r>
                  <a:rPr lang="en-US" dirty="0"/>
                  <a:t>We can use d-separation!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00B98-22D5-FD52-6085-001DB8E26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/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8EEE35D-8AC3-F4E0-BDF4-0BB322D86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113" y="5608007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/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AB802-71E6-701D-845F-A62498C62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579" y="5655118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80AB45-EFEF-57C7-5F9E-C0D57260DD2D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568414" y="5972294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/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65735BB-6A0C-B20F-8594-52987D836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74" y="4409906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E76EF-8999-E0B5-7C1D-264950923927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10877460" y="5031782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/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187E74-E441-6487-790B-B4E340C43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326" y="4409906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ED825-90A8-4185-5CBD-5001C388CB91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V="1">
            <a:off x="9198264" y="5031782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800" b="1" dirty="0"/>
                  <a:t>Conditional </a:t>
                </a:r>
                <a:r>
                  <a:rPr lang="en-US" sz="2800" b="1" dirty="0" err="1"/>
                  <a:t>ignorability</a:t>
                </a:r>
                <a:r>
                  <a:rPr lang="en-US" sz="2800" b="1" dirty="0"/>
                  <a:t> </a:t>
                </a:r>
                <a:r>
                  <a:rPr lang="en-US" sz="2800" dirty="0"/>
                  <a:t>between treatment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and outcome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conditional on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holds if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is d-separated from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800" b="1" dirty="0">
                    <a:solidFill>
                      <a:prstClr val="black"/>
                    </a:solidFill>
                  </a:rPr>
                  <a:t> on SWIG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acc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8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fix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by the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6836896" cy="4240743"/>
              </a:xfrm>
              <a:blipFill>
                <a:blip r:embed="rId2"/>
                <a:stretch>
                  <a:fillRect l="-1783" b="-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/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3DB49C4-5795-B3B8-869C-AC05C502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580" y="447347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/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1963DA-78F8-212C-DA59-9BEA65DAD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046" y="452058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F0FD55-7A5F-2353-93F5-FE7663168B38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9576881" y="483776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/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𝒅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BBF3B8-DA68-6006-FC2C-E0B1240C6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41" y="3275372"/>
                <a:ext cx="740301" cy="72857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4C7BA-9E3D-AFE8-A9F2-997A6EE31A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885927" y="3897248"/>
            <a:ext cx="358534" cy="7300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/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C66C373-F54C-5ED2-3D15-04F5FB87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3" y="3275372"/>
                <a:ext cx="740301" cy="72857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DE9A8C-F927-3E29-191B-964479A3387C}"/>
              </a:ext>
            </a:extLst>
          </p:cNvPr>
          <p:cNvCxnSpPr>
            <a:cxnSpLocks/>
            <a:stCxn id="3" idx="0"/>
            <a:endCxn id="9" idx="3"/>
          </p:cNvCxnSpPr>
          <p:nvPr/>
        </p:nvCxnSpPr>
        <p:spPr>
          <a:xfrm flipV="1">
            <a:off x="9206731" y="3897248"/>
            <a:ext cx="392477" cy="576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AF92B-727F-A2C4-4720-A49C8D818111}"/>
              </a:ext>
            </a:extLst>
          </p:cNvPr>
          <p:cNvSpPr/>
          <p:nvPr/>
        </p:nvSpPr>
        <p:spPr>
          <a:xfrm>
            <a:off x="8369238" y="4149069"/>
            <a:ext cx="1581593" cy="1510566"/>
          </a:xfrm>
          <a:custGeom>
            <a:avLst/>
            <a:gdLst>
              <a:gd name="connsiteX0" fmla="*/ 588495 w 1581593"/>
              <a:gd name="connsiteY0" fmla="*/ 8064 h 1510566"/>
              <a:gd name="connsiteX1" fmla="*/ 1507129 w 1581593"/>
              <a:gd name="connsiteY1" fmla="*/ 401764 h 1510566"/>
              <a:gd name="connsiteX2" fmla="*/ 1392829 w 1581593"/>
              <a:gd name="connsiteY2" fmla="*/ 1405064 h 1510566"/>
              <a:gd name="connsiteX3" fmla="*/ 330262 w 1581593"/>
              <a:gd name="connsiteY3" fmla="*/ 1409298 h 1510566"/>
              <a:gd name="connsiteX4" fmla="*/ 62 w 1581593"/>
              <a:gd name="connsiteY4" fmla="*/ 774298 h 1510566"/>
              <a:gd name="connsiteX5" fmla="*/ 304862 w 1581593"/>
              <a:gd name="connsiteY5" fmla="*/ 185864 h 1510566"/>
              <a:gd name="connsiteX6" fmla="*/ 588495 w 1581593"/>
              <a:gd name="connsiteY6" fmla="*/ 8064 h 151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1593" h="1510566">
                <a:moveTo>
                  <a:pt x="588495" y="8064"/>
                </a:moveTo>
                <a:cubicBezTo>
                  <a:pt x="788873" y="44047"/>
                  <a:pt x="1373073" y="168931"/>
                  <a:pt x="1507129" y="401764"/>
                </a:cubicBezTo>
                <a:cubicBezTo>
                  <a:pt x="1641185" y="634597"/>
                  <a:pt x="1588973" y="1237142"/>
                  <a:pt x="1392829" y="1405064"/>
                </a:cubicBezTo>
                <a:cubicBezTo>
                  <a:pt x="1196685" y="1572986"/>
                  <a:pt x="562390" y="1514426"/>
                  <a:pt x="330262" y="1409298"/>
                </a:cubicBezTo>
                <a:cubicBezTo>
                  <a:pt x="98134" y="1304170"/>
                  <a:pt x="4295" y="978204"/>
                  <a:pt x="62" y="774298"/>
                </a:cubicBezTo>
                <a:cubicBezTo>
                  <a:pt x="-4171" y="570392"/>
                  <a:pt x="206084" y="310747"/>
                  <a:pt x="304862" y="185864"/>
                </a:cubicBezTo>
                <a:cubicBezTo>
                  <a:pt x="403640" y="60981"/>
                  <a:pt x="388117" y="-27919"/>
                  <a:pt x="588495" y="8064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/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C60122-1DB3-06FD-40F3-3A9918E0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009" y="5626820"/>
                <a:ext cx="68156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09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2428E-777A-B1FE-945C-A3912C3E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6B093-F331-DC89-72D2-EEBB2721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2020840"/>
            <a:ext cx="6780700" cy="281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AB2-B0B4-173D-9B15-5A87885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Learn the “language” of Directed Acyclic Graphs (DAGs) and their associated non-linear structural equation models (SEMs)</a:t>
                </a:r>
              </a:p>
              <a:p>
                <a:r>
                  <a:rPr lang="en-US" dirty="0"/>
                  <a:t>Introduce “intervention” concepts “do” and “fix”</a:t>
                </a:r>
              </a:p>
              <a:p>
                <a:r>
                  <a:rPr lang="en-US" dirty="0"/>
                  <a:t>Introduce d-separation and conditional independence in DAGs</a:t>
                </a:r>
              </a:p>
              <a:p>
                <a:r>
                  <a:rPr lang="en-US" dirty="0"/>
                  <a:t>Proof sketch of fundamental theorem d-separation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conditional ind.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Next lecture</a:t>
                </a:r>
              </a:p>
              <a:p>
                <a:r>
                  <a:rPr lang="en-US" dirty="0"/>
                  <a:t>Graphical criteria for selection of adjustment set</a:t>
                </a:r>
              </a:p>
              <a:p>
                <a:r>
                  <a:rPr lang="en-US" dirty="0"/>
                  <a:t>Crash course on good and bad “controls”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CC396-A5AE-BFAB-0939-FCEEB59B7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1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35A-520A-B9DA-3539-561AB228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Adjustment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95C9-6A42-1397-E32A-2CD99F78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9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64E6-1C42-CF75-2FF3-C5630239C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a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(otherwise effect is zero)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(that are not descendants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Condition on all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Condition on the union of the above</a:t>
                </a:r>
              </a:p>
              <a:p>
                <a:endParaRPr lang="en-US" dirty="0"/>
              </a:p>
              <a:p>
                <a:r>
                  <a:rPr lang="en-US" dirty="0"/>
                  <a:t>Condition using backdoor blocking criterion (minimal adjustment)</a:t>
                </a:r>
              </a:p>
              <a:p>
                <a:r>
                  <a:rPr lang="en-US" dirty="0"/>
                  <a:t>Condition on all 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25A08-DAD6-8D49-81CA-D9731C91A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7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DA85-5158-50E5-1172-A38E21F9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Empirically widely used strategy</a:t>
                </a:r>
              </a:p>
              <a:p>
                <a:r>
                  <a:rPr lang="en-US" dirty="0"/>
                  <a:t>Requires only partial knowledge of the graph</a:t>
                </a:r>
              </a:p>
              <a:p>
                <a:r>
                  <a:rPr lang="en-US" dirty="0"/>
                  <a:t>If we only know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the parents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we are ok</a:t>
                </a:r>
              </a:p>
              <a:p>
                <a:r>
                  <a:rPr lang="en-US" dirty="0"/>
                  <a:t>Adding any further set to the parent strategy maintains validity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A2BAD-D412-FEA8-AFA6-DBAD2C673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0DC3B-8EC4-2B74-8216-F70F44283831}"/>
              </a:ext>
            </a:extLst>
          </p:cNvPr>
          <p:cNvSpPr/>
          <p:nvPr/>
        </p:nvSpPr>
        <p:spPr>
          <a:xfrm>
            <a:off x="3618077" y="4230575"/>
            <a:ext cx="1394885" cy="2079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89DBED-D6E4-930A-13C8-F952AF03788A}"/>
              </a:ext>
            </a:extLst>
          </p:cNvPr>
          <p:cNvSpPr/>
          <p:nvPr/>
        </p:nvSpPr>
        <p:spPr>
          <a:xfrm>
            <a:off x="2049161" y="495809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8CA863-D5BB-086C-69F1-B7377EB66234}"/>
              </a:ext>
            </a:extLst>
          </p:cNvPr>
          <p:cNvSpPr/>
          <p:nvPr/>
        </p:nvSpPr>
        <p:spPr>
          <a:xfrm>
            <a:off x="6309309" y="494812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E0EB75-42AB-C951-7BFF-912A7C1B14BB}"/>
              </a:ext>
            </a:extLst>
          </p:cNvPr>
          <p:cNvSpPr/>
          <p:nvPr/>
        </p:nvSpPr>
        <p:spPr>
          <a:xfrm>
            <a:off x="2248127" y="5063392"/>
            <a:ext cx="1930175" cy="672876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ED26EC-A98A-5BA1-B0BF-14BBAA1A4A5A}"/>
              </a:ext>
            </a:extLst>
          </p:cNvPr>
          <p:cNvSpPr/>
          <p:nvPr/>
        </p:nvSpPr>
        <p:spPr>
          <a:xfrm>
            <a:off x="4288368" y="5026064"/>
            <a:ext cx="1860581" cy="316403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/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F05E34-C6B8-06EB-2482-C1233FD8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98" y="4896454"/>
                <a:ext cx="57573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/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4A0E36-CA9A-CC7F-9624-0D88CD1BD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10" y="4769956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5FFDA31-B093-2C10-0BB8-1A8CA67E0515}"/>
              </a:ext>
            </a:extLst>
          </p:cNvPr>
          <p:cNvSpPr/>
          <p:nvPr/>
        </p:nvSpPr>
        <p:spPr>
          <a:xfrm>
            <a:off x="4406666" y="484443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132ADA-50ED-0452-8102-9A11F56AB3CD}"/>
              </a:ext>
            </a:extLst>
          </p:cNvPr>
          <p:cNvSpPr/>
          <p:nvPr/>
        </p:nvSpPr>
        <p:spPr>
          <a:xfrm>
            <a:off x="4129860" y="533469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E3D4EF-4B69-2EFA-D6BE-07D4D15CB547}"/>
              </a:ext>
            </a:extLst>
          </p:cNvPr>
          <p:cNvSpPr/>
          <p:nvPr/>
        </p:nvSpPr>
        <p:spPr>
          <a:xfrm>
            <a:off x="3918775" y="485581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DDD492-8879-A26E-4B96-4EEBB913B82E}"/>
              </a:ext>
            </a:extLst>
          </p:cNvPr>
          <p:cNvSpPr/>
          <p:nvPr/>
        </p:nvSpPr>
        <p:spPr>
          <a:xfrm>
            <a:off x="4523082" y="5426976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027021-DBD2-8F86-81DB-CE40A163C0F8}"/>
              </a:ext>
            </a:extLst>
          </p:cNvPr>
          <p:cNvSpPr/>
          <p:nvPr/>
        </p:nvSpPr>
        <p:spPr>
          <a:xfrm>
            <a:off x="3809767" y="5649854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/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0F4E42-4430-98B2-630B-13331621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704" y="4236308"/>
                <a:ext cx="5376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57B225-4954-121C-9A0E-E22E3531B52F}"/>
              </a:ext>
            </a:extLst>
          </p:cNvPr>
          <p:cNvSpPr/>
          <p:nvPr/>
        </p:nvSpPr>
        <p:spPr>
          <a:xfrm>
            <a:off x="4032001" y="4452199"/>
            <a:ext cx="2124858" cy="573865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  <a:gd name="connsiteX0" fmla="*/ 0 w 2260600"/>
              <a:gd name="connsiteY0" fmla="*/ 453880 h 487747"/>
              <a:gd name="connsiteX1" fmla="*/ 495300 w 2260600"/>
              <a:gd name="connsiteY1" fmla="*/ 85580 h 487747"/>
              <a:gd name="connsiteX2" fmla="*/ 740833 w 2260600"/>
              <a:gd name="connsiteY2" fmla="*/ 326880 h 487747"/>
              <a:gd name="connsiteX3" fmla="*/ 1147233 w 2260600"/>
              <a:gd name="connsiteY3" fmla="*/ 913 h 487747"/>
              <a:gd name="connsiteX4" fmla="*/ 2260600 w 2260600"/>
              <a:gd name="connsiteY4" fmla="*/ 487747 h 48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0600" h="487747">
                <a:moveTo>
                  <a:pt x="0" y="453880"/>
                </a:moveTo>
                <a:cubicBezTo>
                  <a:pt x="185914" y="280313"/>
                  <a:pt x="371828" y="106747"/>
                  <a:pt x="495300" y="85580"/>
                </a:cubicBezTo>
                <a:cubicBezTo>
                  <a:pt x="618772" y="64413"/>
                  <a:pt x="632178" y="340991"/>
                  <a:pt x="740833" y="326880"/>
                </a:cubicBezTo>
                <a:cubicBezTo>
                  <a:pt x="849489" y="312769"/>
                  <a:pt x="1015294" y="23491"/>
                  <a:pt x="1147233" y="913"/>
                </a:cubicBezTo>
                <a:cubicBezTo>
                  <a:pt x="1279172" y="-21665"/>
                  <a:pt x="2133952" y="381208"/>
                  <a:pt x="2260600" y="48774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8D8F7-CE80-6F3E-C28B-AE27F2462BC0}"/>
              </a:ext>
            </a:extLst>
          </p:cNvPr>
          <p:cNvSpPr/>
          <p:nvPr/>
        </p:nvSpPr>
        <p:spPr>
          <a:xfrm>
            <a:off x="2322456" y="4753487"/>
            <a:ext cx="1641810" cy="464155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  <a:gd name="connsiteX0" fmla="*/ 49875 w 1074341"/>
              <a:gd name="connsiteY0" fmla="*/ 0 h 589175"/>
              <a:gd name="connsiteX1" fmla="*/ 16008 w 1074341"/>
              <a:gd name="connsiteY1" fmla="*/ 588434 h 589175"/>
              <a:gd name="connsiteX2" fmla="*/ 439341 w 1074341"/>
              <a:gd name="connsiteY2" fmla="*/ 131234 h 589175"/>
              <a:gd name="connsiteX3" fmla="*/ 689108 w 1074341"/>
              <a:gd name="connsiteY3" fmla="*/ 529167 h 589175"/>
              <a:gd name="connsiteX4" fmla="*/ 1074341 w 1074341"/>
              <a:gd name="connsiteY4" fmla="*/ 330200 h 589175"/>
              <a:gd name="connsiteX0" fmla="*/ 0 w 1739900"/>
              <a:gd name="connsiteY0" fmla="*/ 237258 h 464155"/>
              <a:gd name="connsiteX1" fmla="*/ 681567 w 1739900"/>
              <a:gd name="connsiteY1" fmla="*/ 457392 h 464155"/>
              <a:gd name="connsiteX2" fmla="*/ 1104900 w 1739900"/>
              <a:gd name="connsiteY2" fmla="*/ 192 h 464155"/>
              <a:gd name="connsiteX3" fmla="*/ 1354667 w 1739900"/>
              <a:gd name="connsiteY3" fmla="*/ 398125 h 464155"/>
              <a:gd name="connsiteX4" fmla="*/ 1739900 w 1739900"/>
              <a:gd name="connsiteY4" fmla="*/ 199158 h 464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900" h="464155">
                <a:moveTo>
                  <a:pt x="0" y="237258"/>
                </a:moveTo>
                <a:cubicBezTo>
                  <a:pt x="58561" y="355439"/>
                  <a:pt x="497417" y="496903"/>
                  <a:pt x="681567" y="457392"/>
                </a:cubicBezTo>
                <a:cubicBezTo>
                  <a:pt x="865717" y="417881"/>
                  <a:pt x="992717" y="10070"/>
                  <a:pt x="1104900" y="192"/>
                </a:cubicBezTo>
                <a:cubicBezTo>
                  <a:pt x="1217083" y="-9686"/>
                  <a:pt x="1248834" y="364964"/>
                  <a:pt x="1354667" y="398125"/>
                </a:cubicBezTo>
                <a:cubicBezTo>
                  <a:pt x="1460500" y="431286"/>
                  <a:pt x="1600200" y="315222"/>
                  <a:pt x="1739900" y="19915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7B2CEF-C108-A961-44F0-E86A3118967B}"/>
              </a:ext>
            </a:extLst>
          </p:cNvPr>
          <p:cNvSpPr txBox="1"/>
          <p:nvPr/>
        </p:nvSpPr>
        <p:spPr>
          <a:xfrm>
            <a:off x="513983" y="4945564"/>
            <a:ext cx="108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SWIG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701BC3-CE5A-98A6-C976-FB6F406A036E}"/>
              </a:ext>
            </a:extLst>
          </p:cNvPr>
          <p:cNvSpPr/>
          <p:nvPr/>
        </p:nvSpPr>
        <p:spPr>
          <a:xfrm>
            <a:off x="2046223" y="555757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/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5FA0F-C3F1-6DA5-F354-E9330527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72" y="5369431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/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Parents of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</m:oMath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In SWIG,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has no descendants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All paths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 must pass from parent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Parent has to be a fork or chain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4D66088-7F8A-F9E2-A31A-2B1D4E70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985" y="4146985"/>
                <a:ext cx="4836653" cy="2246769"/>
              </a:xfrm>
              <a:prstGeom prst="rect">
                <a:avLst/>
              </a:prstGeom>
              <a:blipFill>
                <a:blip r:embed="rId7"/>
                <a:stretch>
                  <a:fillRect l="-2519" t="-2439" r="-252" b="-6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256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7B33-BF0D-A44A-28FA-F7FE69D0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Blocking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Non-directed path: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has some reverse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Backdoor path: a non-directed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that ends with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valid adjustment set if it contains no descendant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all backdoor paths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blocked</a:t>
                </a:r>
              </a:p>
              <a:p>
                <a:endParaRPr lang="en-US" dirty="0"/>
              </a:p>
              <a:p>
                <a:r>
                  <a:rPr lang="en-US" dirty="0"/>
                  <a:t>Allows us to find minimal adjustment sets (small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5D9423-9D08-AE04-DEE1-0504082EB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1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5058F-CB25-710A-2C89-EBB4F0B7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Example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A3399-DC08-2851-1083-EA12E17E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77" y="2426818"/>
            <a:ext cx="5060296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48D031E-8540-0F4D-796D-E2F65CDF8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522884"/>
            <a:ext cx="5455917" cy="38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5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14-7D23-C3E1-0B0B-A8DFEF1C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Common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all common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These are called the “common causes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Very common empirical practice</a:t>
                </a:r>
              </a:p>
              <a:p>
                <a:r>
                  <a:rPr lang="en-US" dirty="0"/>
                  <a:t>More conservative version: union of 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backdoor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must either contain a common ancestor or contain a collider</a:t>
                </a:r>
              </a:p>
              <a:p>
                <a:r>
                  <a:rPr lang="en-US" dirty="0"/>
                  <a:t>Conditioning on common ancestors blocks all paths that don’t contain a collider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8C17A7-3CD0-2C54-94F9-84AEA38BF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2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AB1-0724-7906-C38D-29F2E63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C987-6329-8D16-CB1F-BE21BBFB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2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0A-A4AB-1FFC-5191-876E40D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Categorization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83F0-5C81-9994-C9A5-5533016F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Pre-treatment variables:</a:t>
            </a:r>
            <a:r>
              <a:rPr lang="en-US" dirty="0"/>
              <a:t> variables whose value is determined before the assignment of the treatment</a:t>
            </a:r>
          </a:p>
          <a:p>
            <a:endParaRPr lang="en-US" dirty="0"/>
          </a:p>
          <a:p>
            <a:r>
              <a:rPr lang="en-US" b="1" dirty="0"/>
              <a:t>Post-treatment variables:</a:t>
            </a:r>
            <a:r>
              <a:rPr lang="en-US" dirty="0"/>
              <a:t> variables whose value is determined after the assignment of the treatment</a:t>
            </a:r>
          </a:p>
        </p:txBody>
      </p:sp>
    </p:spTree>
    <p:extLst>
      <p:ext uri="{BB962C8B-B14F-4D97-AF65-F5344CB8AC3E}">
        <p14:creationId xmlns:p14="http://schemas.microsoft.com/office/powerpoint/2010/main" val="1664403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736-EACB-DC30-655C-AED82009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Controls: High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Pre-treatment variables that are ancestors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ok controls (worst-case can hurt precision/variance)</a:t>
                </a:r>
              </a:p>
              <a:p>
                <a:r>
                  <a:rPr lang="en-US" dirty="0"/>
                  <a:t>There exist pre-treatment variables not of that sort, that can lead to wrong answer (M-bias)</a:t>
                </a:r>
              </a:p>
              <a:p>
                <a:endParaRPr lang="en-US" dirty="0"/>
              </a:p>
              <a:p>
                <a:r>
                  <a:rPr lang="en-US" dirty="0"/>
                  <a:t>Most post-treatment variables are bad controls (or don’t do much)</a:t>
                </a:r>
              </a:p>
              <a:p>
                <a:r>
                  <a:rPr lang="en-US" dirty="0"/>
                  <a:t>Typically introduce either mediation bias or collider bias (Heckman selection)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32FD5-9340-D8EE-6380-62C53B11D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8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CABC0-CCB8-8FED-87C9-75D4E12F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A4BB30-06AB-03F3-6ADF-C4C33C7D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57" b="45367"/>
          <a:stretch/>
        </p:blipFill>
        <p:spPr>
          <a:xfrm>
            <a:off x="4974086" y="478712"/>
            <a:ext cx="6686950" cy="3029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AAF25-EE11-B378-FAE2-72D1C41D7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7"/>
          <a:stretch/>
        </p:blipFill>
        <p:spPr>
          <a:xfrm>
            <a:off x="4974086" y="3602935"/>
            <a:ext cx="6611582" cy="1830082"/>
          </a:xfrm>
          <a:prstGeom prst="rect">
            <a:avLst/>
          </a:prstGeom>
        </p:spPr>
      </p:pic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87869CEC-11E6-C651-48FC-5E0790A80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17" t="56725" r="-560" b="25352"/>
          <a:stretch/>
        </p:blipFill>
        <p:spPr>
          <a:xfrm>
            <a:off x="4974086" y="5603822"/>
            <a:ext cx="6686950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84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78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CA549-EB99-50E5-743F-42B725D46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900" y="2824094"/>
            <a:ext cx="10744200" cy="30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7E597-0293-E26C-DE23-1914BCE2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Example of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187D-AC15-D3DE-B9EB-479A25EA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Effect of Prenatal Multivitamin consumption (D) on birth defects (Y)</a:t>
            </a:r>
          </a:p>
          <a:p>
            <a:r>
              <a:rPr lang="en-US" sz="2000" dirty="0"/>
              <a:t>Prior family history of birth defects (Z) can influence mother’s decision for multivitamin consumption</a:t>
            </a:r>
          </a:p>
          <a:p>
            <a:r>
              <a:rPr lang="en-US" sz="2000" dirty="0"/>
              <a:t>Unmeasured genetic factors (U) cause family history (Z) of birth defects</a:t>
            </a:r>
          </a:p>
          <a:p>
            <a:r>
              <a:rPr lang="en-US" sz="2000" dirty="0"/>
              <a:t>Unmeasured genetic factors (U) have direct influence on birth defects (Y)</a:t>
            </a:r>
          </a:p>
          <a:p>
            <a:endParaRPr lang="en-US" sz="2000" dirty="0"/>
          </a:p>
          <a:p>
            <a:r>
              <a:rPr lang="en-US" sz="2000" dirty="0"/>
              <a:t>Family history of birth defects is a good proxy control for unmeasured genetic factors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A35964-382A-16FB-3C9E-BD5629B8E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r="58819"/>
          <a:stretch/>
        </p:blipFill>
        <p:spPr>
          <a:xfrm>
            <a:off x="8795981" y="1789813"/>
            <a:ext cx="2906973" cy="3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8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Good Controls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409514E-7EE7-8B58-7FE5-D3F4A6802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319" y="2355269"/>
            <a:ext cx="10371437" cy="4088588"/>
          </a:xfrm>
        </p:spPr>
      </p:pic>
    </p:spTree>
    <p:extLst>
      <p:ext uri="{BB962C8B-B14F-4D97-AF65-F5344CB8AC3E}">
        <p14:creationId xmlns:p14="http://schemas.microsoft.com/office/powerpoint/2010/main" val="3946395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Neutral Controls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7BA807D0-F6EE-34C7-1700-CC2A1AE2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50953"/>
            <a:ext cx="10744200" cy="29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2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Examples: Pre-Treatment Variable that is Bad Control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F4EC3-CFC5-A4FB-832F-41F0AA79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93" y="2122686"/>
            <a:ext cx="4214477" cy="4240900"/>
          </a:xfrm>
        </p:spPr>
      </p:pic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Pre-Treatment Variable that is Bad Control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5C4727-B8B2-5C18-F8D2-72989F98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12" y="2002602"/>
            <a:ext cx="3598044" cy="4542530"/>
          </a:xfrm>
        </p:spPr>
      </p:pic>
    </p:spTree>
    <p:extLst>
      <p:ext uri="{BB962C8B-B14F-4D97-AF65-F5344CB8AC3E}">
        <p14:creationId xmlns:p14="http://schemas.microsoft.com/office/powerpoint/2010/main" val="3542511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8F2E15E9-276C-543E-1E50-843997C4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888"/>
          <a:stretch/>
        </p:blipFill>
        <p:spPr>
          <a:xfrm>
            <a:off x="8378608" y="989806"/>
            <a:ext cx="3598044" cy="2912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0E3AD-6097-0114-D54D-5F5CA7B6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Homophily Bias in Peer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Peer effects on civic engagement level</a:t>
                </a:r>
              </a:p>
              <a:p>
                <a:r>
                  <a:rPr lang="en-US" dirty="0"/>
                  <a:t>Consider samples of pairs of friends</a:t>
                </a:r>
              </a:p>
              <a:p>
                <a:r>
                  <a:rPr lang="en-US" dirty="0"/>
                  <a:t>D is civic engagement of one friend at time t</a:t>
                </a:r>
              </a:p>
              <a:p>
                <a:r>
                  <a:rPr lang="en-US" dirty="0"/>
                  <a:t>Y is civic engagement of other friend at time t+1</a:t>
                </a:r>
              </a:p>
              <a:p>
                <a:r>
                  <a:rPr lang="en-US" dirty="0"/>
                  <a:t>Civic engagement can be driven by personal traits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independently drawn well before friendship and affect civic engagement (e.g. level of altruism)</a:t>
                </a:r>
              </a:p>
              <a:p>
                <a:r>
                  <a:rPr lang="en-US" dirty="0"/>
                  <a:t>Friendship Z driven also by personal traits (homophily)</a:t>
                </a:r>
              </a:p>
              <a:p>
                <a:r>
                  <a:rPr lang="en-US" dirty="0"/>
                  <a:t>By looking at pairs of friends we are implicitly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A47102-49C9-6BE8-D5C3-867F67F7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36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M-Bias not robust to perturbation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2EDB5E-F2B2-DCCF-A23E-5A12AFE21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457" y="2354239"/>
            <a:ext cx="10743085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5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3E82-859B-3E5B-5035-9254330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“Post-Treatment Variables”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72E1-1A04-5B77-3A91-9B02BC69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D76-CAAE-26D3-24A9-1C3E016E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SEMs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7FC65-84AD-9B1B-434F-0790AE3A2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48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Mediation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A1521D-6635-6744-CB82-C5B70695B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4383"/>
            <a:ext cx="10744200" cy="2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84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Exception to Mediation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54988-9A25-0BB0-1D6B-A416988D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5258" y="2349454"/>
            <a:ext cx="4474767" cy="4087287"/>
          </a:xfrm>
        </p:spPr>
      </p:pic>
    </p:spTree>
    <p:extLst>
      <p:ext uri="{BB962C8B-B14F-4D97-AF65-F5344CB8AC3E}">
        <p14:creationId xmlns:p14="http://schemas.microsoft.com/office/powerpoint/2010/main" val="4278414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Controlled Direct Effect Gone Wrong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1220DF-A96C-5BC3-2E07-D20589B3E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2126" y="2254369"/>
            <a:ext cx="4622200" cy="4432767"/>
          </a:xfrm>
        </p:spPr>
      </p:pic>
    </p:spTree>
    <p:extLst>
      <p:ext uri="{BB962C8B-B14F-4D97-AF65-F5344CB8AC3E}">
        <p14:creationId xmlns:p14="http://schemas.microsoft.com/office/powerpoint/2010/main" val="17348406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4BE7-92F1-8CC9-55A5-E7EB384C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Bad Controls, Collider (Heckman Selection) bias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5AEC2-17DD-CBBA-FA69-CCB44CD23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49502"/>
            <a:ext cx="10744200" cy="335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87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901-B299-8589-DF0B-9A72221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study that claims it is estimating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by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be based on a rigorous thought process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DAG/ASEM framework is a rigorous form of this process</a:t>
                </a:r>
              </a:p>
              <a:p>
                <a:r>
                  <a:rPr lang="en-US" dirty="0"/>
                  <a:t>Enables explicit incorporation of domain knowledge in a domain expert friendly manner</a:t>
                </a:r>
              </a:p>
              <a:p>
                <a:r>
                  <a:rPr lang="en-US" dirty="0"/>
                  <a:t>Automatic identification arguments and testable restrictions</a:t>
                </a:r>
              </a:p>
              <a:p>
                <a:r>
                  <a:rPr lang="en-US" dirty="0"/>
                  <a:t>Effective in communicating assumptions of observational study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A5D04-2274-3AE9-C465-703EFF38B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674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5D29-E568-B3E1-C324-E9AF6FFF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the Main Theorem!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46E-C084-7912-6D4D-2D0473619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BA3A-EAF3-BC6A-4A8E-ECB0CF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/>
                  <a:t> is called ancestral if all ancestors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Removing all nodes outside of an ancestral set and looking at the resulting graph and ASEM, the probability law is the same as the probability law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original graph (exercise)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5E1AB-9D43-4888-29C0-D0C06E3483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D-separated from a set of nodes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a set of nodes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is the set of all nodes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57" y="4545340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39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has a parent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 remainder.</a:t>
                </a:r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 has to be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/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B186ED-2AF6-4FE0-7EC9-1BFAC9E70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33" y="3522133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3B76399-6B60-0788-35C3-CAADF67C3F72}"/>
              </a:ext>
            </a:extLst>
          </p:cNvPr>
          <p:cNvSpPr/>
          <p:nvPr/>
        </p:nvSpPr>
        <p:spPr>
          <a:xfrm>
            <a:off x="5408082" y="3522133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/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6C869B-0E0A-0E72-C535-AC74BF727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00" y="4545340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/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AB05E3-C6BA-A83B-18F0-DFC1BD0B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900" y="4545340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/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AF05E-515A-0EB3-CB36-036A8D94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3" y="391880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/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3BAF8-DD99-197A-5584-A761A80E6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132" y="5121073"/>
                <a:ext cx="5757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2F61C9-0967-77C5-E992-68E0D7E22E41}"/>
              </a:ext>
            </a:extLst>
          </p:cNvPr>
          <p:cNvCxnSpPr/>
          <p:nvPr/>
        </p:nvCxnSpPr>
        <p:spPr>
          <a:xfrm>
            <a:off x="5461000" y="4322233"/>
            <a:ext cx="1286933" cy="9694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1EDC-32CD-7332-A9B5-279852392A2B}"/>
              </a:ext>
            </a:extLst>
          </p:cNvPr>
          <p:cNvCxnSpPr/>
          <p:nvPr/>
        </p:nvCxnSpPr>
        <p:spPr>
          <a:xfrm>
            <a:off x="4677833" y="4754033"/>
            <a:ext cx="1041400" cy="402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26C3F-29A2-1920-EA67-756E2049324A}"/>
              </a:ext>
            </a:extLst>
          </p:cNvPr>
          <p:cNvCxnSpPr>
            <a:cxnSpLocks/>
          </p:cNvCxnSpPr>
          <p:nvPr/>
        </p:nvCxnSpPr>
        <p:spPr>
          <a:xfrm flipH="1">
            <a:off x="5861052" y="4504267"/>
            <a:ext cx="488948" cy="564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214431-83AD-56CD-AB29-B2F04F666997}"/>
              </a:ext>
            </a:extLst>
          </p:cNvPr>
          <p:cNvCxnSpPr>
            <a:cxnSpLocks/>
          </p:cNvCxnSpPr>
          <p:nvPr/>
        </p:nvCxnSpPr>
        <p:spPr>
          <a:xfrm flipH="1" flipV="1">
            <a:off x="5772151" y="5468938"/>
            <a:ext cx="347132" cy="278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7DC1B5-76A8-C55A-2711-6E31479E91EF}"/>
              </a:ext>
            </a:extLst>
          </p:cNvPr>
          <p:cNvCxnSpPr>
            <a:cxnSpLocks/>
          </p:cNvCxnSpPr>
          <p:nvPr/>
        </p:nvCxnSpPr>
        <p:spPr>
          <a:xfrm flipH="1">
            <a:off x="6455835" y="5068560"/>
            <a:ext cx="944032" cy="344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89EDDA58-0BA4-FA89-045A-D3DBA4769ECC}"/>
              </a:ext>
            </a:extLst>
          </p:cNvPr>
          <p:cNvSpPr/>
          <p:nvPr/>
        </p:nvSpPr>
        <p:spPr>
          <a:xfrm>
            <a:off x="6781801" y="5068559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D9A3D-80CA-0B4A-1D1E-0DA35E7B4D16}"/>
              </a:ext>
            </a:extLst>
          </p:cNvPr>
          <p:cNvCxnSpPr>
            <a:cxnSpLocks/>
          </p:cNvCxnSpPr>
          <p:nvPr/>
        </p:nvCxnSpPr>
        <p:spPr>
          <a:xfrm flipH="1">
            <a:off x="6444196" y="4040086"/>
            <a:ext cx="824437" cy="282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9114B4-99FE-E8E9-7C81-3183A8618550}"/>
              </a:ext>
            </a:extLst>
          </p:cNvPr>
          <p:cNvCxnSpPr>
            <a:cxnSpLocks/>
          </p:cNvCxnSpPr>
          <p:nvPr/>
        </p:nvCxnSpPr>
        <p:spPr>
          <a:xfrm>
            <a:off x="5029194" y="3872226"/>
            <a:ext cx="863611" cy="1845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1E2B71-9176-4B06-7381-4115701F1EFB}"/>
              </a:ext>
            </a:extLst>
          </p:cNvPr>
          <p:cNvCxnSpPr>
            <a:cxnSpLocks/>
          </p:cNvCxnSpPr>
          <p:nvPr/>
        </p:nvCxnSpPr>
        <p:spPr>
          <a:xfrm>
            <a:off x="5511800" y="3648290"/>
            <a:ext cx="1429812" cy="259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789FED4-2167-BDB4-C328-D82E891C353E}"/>
              </a:ext>
            </a:extLst>
          </p:cNvPr>
          <p:cNvSpPr/>
          <p:nvPr/>
        </p:nvSpPr>
        <p:spPr>
          <a:xfrm>
            <a:off x="5109635" y="3761846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C6EF2FB-8615-6321-95DF-1E55656187A4}"/>
              </a:ext>
            </a:extLst>
          </p:cNvPr>
          <p:cNvSpPr/>
          <p:nvPr/>
        </p:nvSpPr>
        <p:spPr>
          <a:xfrm>
            <a:off x="5964785" y="3589705"/>
            <a:ext cx="402165" cy="344487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27A62B-C3B8-95D7-CBF1-981B7351F42F}"/>
              </a:ext>
            </a:extLst>
          </p:cNvPr>
          <p:cNvCxnSpPr>
            <a:cxnSpLocks/>
          </p:cNvCxnSpPr>
          <p:nvPr/>
        </p:nvCxnSpPr>
        <p:spPr>
          <a:xfrm flipV="1">
            <a:off x="5719233" y="4472069"/>
            <a:ext cx="204263" cy="334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72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9250-7C55-1A66-BC33-285756E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factorize: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EE3C6-6A2A-31E9-9B30-A039978A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012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C528-217D-E1D0-F8D9-BD5A5A6D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first step, we can restrict to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not change conditional independence relations (exercise)</a:t>
                </a:r>
              </a:p>
              <a:p>
                <a:r>
                  <a:rPr lang="en-US" dirty="0"/>
                  <a:t>Does not change d-separation relations (exercise)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nodes in ancestral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not d-separated from X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 remainder of nodes in ancestral set not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/>
                  <a:t>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95F98-6C0C-4636-C565-3C447AC0F4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/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B879FC-7892-D87A-0DEE-1D1F0EFFE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67" y="4288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E2D15C38-64A8-B643-B8C7-D26344C89FBD}"/>
              </a:ext>
            </a:extLst>
          </p:cNvPr>
          <p:cNvSpPr/>
          <p:nvPr/>
        </p:nvSpPr>
        <p:spPr>
          <a:xfrm>
            <a:off x="5450416" y="4288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/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FE31B-1345-12BA-F1BF-9ABE08DBC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4685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/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0BB0A5-1EB5-D5F6-6DE1-74FE30001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343" y="4553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94A71BBC-C2FC-4C33-2217-9F7A1AB94173}"/>
              </a:ext>
            </a:extLst>
          </p:cNvPr>
          <p:cNvSpPr/>
          <p:nvPr/>
        </p:nvSpPr>
        <p:spPr>
          <a:xfrm>
            <a:off x="3128433" y="5427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/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6CC891-E714-9606-99C3-0275C2F3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83" y="5552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82893B1-1890-F650-C619-CC16DF14A07E}"/>
              </a:ext>
            </a:extLst>
          </p:cNvPr>
          <p:cNvSpPr/>
          <p:nvPr/>
        </p:nvSpPr>
        <p:spPr>
          <a:xfrm>
            <a:off x="3949698" y="5226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EB283A3-E789-A5AA-90C0-D37861A0D1DF}"/>
              </a:ext>
            </a:extLst>
          </p:cNvPr>
          <p:cNvSpPr/>
          <p:nvPr/>
        </p:nvSpPr>
        <p:spPr>
          <a:xfrm>
            <a:off x="4383616" y="5964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EA81AAE-A49B-EAA5-E54C-C63A61E9D861}"/>
              </a:ext>
            </a:extLst>
          </p:cNvPr>
          <p:cNvSpPr/>
          <p:nvPr/>
        </p:nvSpPr>
        <p:spPr>
          <a:xfrm>
            <a:off x="4639733" y="4780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83DDC2-6D34-6EA9-7F7B-7F10F2128086}"/>
              </a:ext>
            </a:extLst>
          </p:cNvPr>
          <p:cNvSpPr/>
          <p:nvPr/>
        </p:nvSpPr>
        <p:spPr>
          <a:xfrm>
            <a:off x="3899961" y="5742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EF8DA41-9894-069E-A636-EF86480EB9FD}"/>
              </a:ext>
            </a:extLst>
          </p:cNvPr>
          <p:cNvSpPr/>
          <p:nvPr/>
        </p:nvSpPr>
        <p:spPr>
          <a:xfrm>
            <a:off x="3251200" y="4671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B937CA5-944F-1CE8-C3E8-8EB9F9E2ADC9}"/>
              </a:ext>
            </a:extLst>
          </p:cNvPr>
          <p:cNvSpPr/>
          <p:nvPr/>
        </p:nvSpPr>
        <p:spPr>
          <a:xfrm>
            <a:off x="3272367" y="5282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4E85D8C-BE26-854C-6F68-4D7B4C7B0514}"/>
              </a:ext>
            </a:extLst>
          </p:cNvPr>
          <p:cNvSpPr/>
          <p:nvPr/>
        </p:nvSpPr>
        <p:spPr>
          <a:xfrm>
            <a:off x="3259667" y="5549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DAB303D-E357-45A3-48C7-30F567E94CCA}"/>
              </a:ext>
            </a:extLst>
          </p:cNvPr>
          <p:cNvSpPr/>
          <p:nvPr/>
        </p:nvSpPr>
        <p:spPr>
          <a:xfrm>
            <a:off x="3217333" y="5524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/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315A963-3D55-6397-655F-D08A9DB21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290" y="4292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8C1089BC-7C74-D7C8-6298-F97D2F913625}"/>
              </a:ext>
            </a:extLst>
          </p:cNvPr>
          <p:cNvSpPr/>
          <p:nvPr/>
        </p:nvSpPr>
        <p:spPr>
          <a:xfrm>
            <a:off x="6235223" y="5098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E318AE2-0294-8573-8377-DA712A47F4E7}"/>
              </a:ext>
            </a:extLst>
          </p:cNvPr>
          <p:cNvSpPr/>
          <p:nvPr/>
        </p:nvSpPr>
        <p:spPr>
          <a:xfrm>
            <a:off x="5958417" y="5588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418B825-7413-160B-8180-710A4E2AB7FA}"/>
              </a:ext>
            </a:extLst>
          </p:cNvPr>
          <p:cNvSpPr/>
          <p:nvPr/>
        </p:nvSpPr>
        <p:spPr>
          <a:xfrm>
            <a:off x="5747332" y="5109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6AB24D-CB38-0658-3874-F386AF9C4A82}"/>
              </a:ext>
            </a:extLst>
          </p:cNvPr>
          <p:cNvSpPr/>
          <p:nvPr/>
        </p:nvSpPr>
        <p:spPr>
          <a:xfrm>
            <a:off x="6036257" y="6171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BBB912-F8CD-1FE1-D559-B156D2DC2580}"/>
              </a:ext>
            </a:extLst>
          </p:cNvPr>
          <p:cNvSpPr/>
          <p:nvPr/>
        </p:nvSpPr>
        <p:spPr>
          <a:xfrm>
            <a:off x="6351639" y="5680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3C5862F-D123-F6E1-00CB-4B9F5C97B648}"/>
              </a:ext>
            </a:extLst>
          </p:cNvPr>
          <p:cNvSpPr/>
          <p:nvPr/>
        </p:nvSpPr>
        <p:spPr>
          <a:xfrm>
            <a:off x="5638324" y="5903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078F21C-A9D0-A8C9-1F65-F4EBEDEDF7E5}"/>
              </a:ext>
            </a:extLst>
          </p:cNvPr>
          <p:cNvSpPr/>
          <p:nvPr/>
        </p:nvSpPr>
        <p:spPr>
          <a:xfrm>
            <a:off x="8078842" y="5269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98A77BE-4FE9-8FD7-CE0E-C6E6D7864C16}"/>
              </a:ext>
            </a:extLst>
          </p:cNvPr>
          <p:cNvSpPr/>
          <p:nvPr/>
        </p:nvSpPr>
        <p:spPr>
          <a:xfrm>
            <a:off x="7385049" y="4892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288548-FA1F-DE69-B2DB-49A8C0381543}"/>
              </a:ext>
            </a:extLst>
          </p:cNvPr>
          <p:cNvSpPr/>
          <p:nvPr/>
        </p:nvSpPr>
        <p:spPr>
          <a:xfrm>
            <a:off x="7439605" y="5670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D3F17A-1A29-E046-49B3-46F23C020DEB}"/>
              </a:ext>
            </a:extLst>
          </p:cNvPr>
          <p:cNvSpPr/>
          <p:nvPr/>
        </p:nvSpPr>
        <p:spPr>
          <a:xfrm>
            <a:off x="8093657" y="5926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EA40E63-6E9C-C179-F3AE-0D24DE9D0925}"/>
              </a:ext>
            </a:extLst>
          </p:cNvPr>
          <p:cNvSpPr/>
          <p:nvPr/>
        </p:nvSpPr>
        <p:spPr>
          <a:xfrm>
            <a:off x="7088957" y="6056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  <p:bldP spid="40" grpId="0" animBg="1"/>
      <p:bldP spid="42" grpId="0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3923-99DA-8779-526D-D41CD4A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definition of d-separation,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must d-separate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(exercise)</a:t>
                </a:r>
              </a:p>
              <a:p>
                <a:r>
                  <a:rPr lang="en-US" dirty="0"/>
                  <a:t>We can invoke previous critical lemma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019CE4-EFB3-FA6C-6A21-0D1234249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/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ED12332-4B94-001C-36F6-625C83E9C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3" y="3780366"/>
                <a:ext cx="6637867" cy="256963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4667401-C1F0-BE8E-10A5-4C61712A1BBA}"/>
              </a:ext>
            </a:extLst>
          </p:cNvPr>
          <p:cNvSpPr/>
          <p:nvPr/>
        </p:nvSpPr>
        <p:spPr>
          <a:xfrm>
            <a:off x="5420782" y="3780366"/>
            <a:ext cx="1394885" cy="2569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/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6D2B9B-0976-FB6B-8BC1-17BAE7056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466" y="4177039"/>
                <a:ext cx="5757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/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0C5809-AEC6-DB1F-E0F5-8F4F8B3A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709" y="4045612"/>
                <a:ext cx="57573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272D140-A929-4C7C-33E8-B127AD2D6F3F}"/>
              </a:ext>
            </a:extLst>
          </p:cNvPr>
          <p:cNvSpPr/>
          <p:nvPr/>
        </p:nvSpPr>
        <p:spPr>
          <a:xfrm>
            <a:off x="3098799" y="49199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/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8A035B-8F16-AF27-4FD1-F2257E671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49" y="5044646"/>
                <a:ext cx="5757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C9EB23-0A08-5D41-BF7F-929A9048B73E}"/>
              </a:ext>
            </a:extLst>
          </p:cNvPr>
          <p:cNvSpPr/>
          <p:nvPr/>
        </p:nvSpPr>
        <p:spPr>
          <a:xfrm>
            <a:off x="3920064" y="471827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9B5B4-8C5B-782B-63CC-8ADC579741FA}"/>
              </a:ext>
            </a:extLst>
          </p:cNvPr>
          <p:cNvSpPr/>
          <p:nvPr/>
        </p:nvSpPr>
        <p:spPr>
          <a:xfrm>
            <a:off x="4353982" y="545634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2590A3-5856-1B50-A1CA-3C4532797082}"/>
              </a:ext>
            </a:extLst>
          </p:cNvPr>
          <p:cNvSpPr/>
          <p:nvPr/>
        </p:nvSpPr>
        <p:spPr>
          <a:xfrm>
            <a:off x="4610099" y="427228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09341A-F3FA-A3C6-928B-811B58684619}"/>
              </a:ext>
            </a:extLst>
          </p:cNvPr>
          <p:cNvSpPr/>
          <p:nvPr/>
        </p:nvSpPr>
        <p:spPr>
          <a:xfrm>
            <a:off x="3870327" y="523450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300676-6354-C5DC-40C5-D07154BA4727}"/>
              </a:ext>
            </a:extLst>
          </p:cNvPr>
          <p:cNvSpPr/>
          <p:nvPr/>
        </p:nvSpPr>
        <p:spPr>
          <a:xfrm>
            <a:off x="3221566" y="4163498"/>
            <a:ext cx="1422400" cy="810669"/>
          </a:xfrm>
          <a:custGeom>
            <a:avLst/>
            <a:gdLst>
              <a:gd name="connsiteX0" fmla="*/ 0 w 1422400"/>
              <a:gd name="connsiteY0" fmla="*/ 810669 h 810669"/>
              <a:gd name="connsiteX1" fmla="*/ 127000 w 1422400"/>
              <a:gd name="connsiteY1" fmla="*/ 599002 h 810669"/>
              <a:gd name="connsiteX2" fmla="*/ 254000 w 1422400"/>
              <a:gd name="connsiteY2" fmla="*/ 692135 h 810669"/>
              <a:gd name="connsiteX3" fmla="*/ 406400 w 1422400"/>
              <a:gd name="connsiteY3" fmla="*/ 391569 h 810669"/>
              <a:gd name="connsiteX4" fmla="*/ 524933 w 1422400"/>
              <a:gd name="connsiteY4" fmla="*/ 446602 h 810669"/>
              <a:gd name="connsiteX5" fmla="*/ 778933 w 1422400"/>
              <a:gd name="connsiteY5" fmla="*/ 146035 h 810669"/>
              <a:gd name="connsiteX6" fmla="*/ 935567 w 1422400"/>
              <a:gd name="connsiteY6" fmla="*/ 315369 h 810669"/>
              <a:gd name="connsiteX7" fmla="*/ 1219200 w 1422400"/>
              <a:gd name="connsiteY7" fmla="*/ 10569 h 810669"/>
              <a:gd name="connsiteX8" fmla="*/ 1422400 w 1422400"/>
              <a:gd name="connsiteY8" fmla="*/ 99469 h 81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2400" h="810669">
                <a:moveTo>
                  <a:pt x="0" y="810669"/>
                </a:moveTo>
                <a:cubicBezTo>
                  <a:pt x="42333" y="714713"/>
                  <a:pt x="84667" y="618758"/>
                  <a:pt x="127000" y="599002"/>
                </a:cubicBezTo>
                <a:cubicBezTo>
                  <a:pt x="169333" y="579246"/>
                  <a:pt x="207433" y="726707"/>
                  <a:pt x="254000" y="692135"/>
                </a:cubicBezTo>
                <a:cubicBezTo>
                  <a:pt x="300567" y="657563"/>
                  <a:pt x="361245" y="432491"/>
                  <a:pt x="406400" y="391569"/>
                </a:cubicBezTo>
                <a:cubicBezTo>
                  <a:pt x="451556" y="350647"/>
                  <a:pt x="462844" y="487524"/>
                  <a:pt x="524933" y="446602"/>
                </a:cubicBezTo>
                <a:cubicBezTo>
                  <a:pt x="587022" y="405680"/>
                  <a:pt x="710494" y="167907"/>
                  <a:pt x="778933" y="146035"/>
                </a:cubicBezTo>
                <a:cubicBezTo>
                  <a:pt x="847372" y="124163"/>
                  <a:pt x="862189" y="337947"/>
                  <a:pt x="935567" y="315369"/>
                </a:cubicBezTo>
                <a:cubicBezTo>
                  <a:pt x="1008945" y="292791"/>
                  <a:pt x="1138061" y="46552"/>
                  <a:pt x="1219200" y="10569"/>
                </a:cubicBezTo>
                <a:cubicBezTo>
                  <a:pt x="1300339" y="-25414"/>
                  <a:pt x="1361369" y="37027"/>
                  <a:pt x="1422400" y="99469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7DCA5C-A90C-984A-BE2F-C0F2D8E50BD1}"/>
              </a:ext>
            </a:extLst>
          </p:cNvPr>
          <p:cNvSpPr/>
          <p:nvPr/>
        </p:nvSpPr>
        <p:spPr>
          <a:xfrm>
            <a:off x="3242733" y="4774719"/>
            <a:ext cx="745542" cy="343412"/>
          </a:xfrm>
          <a:custGeom>
            <a:avLst/>
            <a:gdLst>
              <a:gd name="connsiteX0" fmla="*/ 0 w 745542"/>
              <a:gd name="connsiteY0" fmla="*/ 246014 h 343412"/>
              <a:gd name="connsiteX1" fmla="*/ 220133 w 745542"/>
              <a:gd name="connsiteY1" fmla="*/ 339148 h 343412"/>
              <a:gd name="connsiteX2" fmla="*/ 330200 w 745542"/>
              <a:gd name="connsiteY2" fmla="*/ 123248 h 343412"/>
              <a:gd name="connsiteX3" fmla="*/ 558800 w 745542"/>
              <a:gd name="connsiteY3" fmla="*/ 292581 h 343412"/>
              <a:gd name="connsiteX4" fmla="*/ 732366 w 745542"/>
              <a:gd name="connsiteY4" fmla="*/ 25881 h 343412"/>
              <a:gd name="connsiteX5" fmla="*/ 732366 w 745542"/>
              <a:gd name="connsiteY5" fmla="*/ 13181 h 343412"/>
              <a:gd name="connsiteX6" fmla="*/ 723900 w 745542"/>
              <a:gd name="connsiteY6" fmla="*/ 51281 h 343412"/>
              <a:gd name="connsiteX7" fmla="*/ 723900 w 745542"/>
              <a:gd name="connsiteY7" fmla="*/ 34348 h 343412"/>
              <a:gd name="connsiteX8" fmla="*/ 719666 w 745542"/>
              <a:gd name="connsiteY8" fmla="*/ 55514 h 34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5542" h="343412">
                <a:moveTo>
                  <a:pt x="0" y="246014"/>
                </a:moveTo>
                <a:cubicBezTo>
                  <a:pt x="82550" y="302811"/>
                  <a:pt x="165100" y="359609"/>
                  <a:pt x="220133" y="339148"/>
                </a:cubicBezTo>
                <a:cubicBezTo>
                  <a:pt x="275166" y="318687"/>
                  <a:pt x="273756" y="131009"/>
                  <a:pt x="330200" y="123248"/>
                </a:cubicBezTo>
                <a:cubicBezTo>
                  <a:pt x="386644" y="115487"/>
                  <a:pt x="491772" y="308809"/>
                  <a:pt x="558800" y="292581"/>
                </a:cubicBezTo>
                <a:cubicBezTo>
                  <a:pt x="625828" y="276353"/>
                  <a:pt x="732366" y="25881"/>
                  <a:pt x="732366" y="25881"/>
                </a:cubicBezTo>
                <a:cubicBezTo>
                  <a:pt x="761294" y="-20686"/>
                  <a:pt x="733777" y="8948"/>
                  <a:pt x="732366" y="13181"/>
                </a:cubicBezTo>
                <a:cubicBezTo>
                  <a:pt x="730955" y="17414"/>
                  <a:pt x="723900" y="51281"/>
                  <a:pt x="723900" y="51281"/>
                </a:cubicBezTo>
                <a:cubicBezTo>
                  <a:pt x="722489" y="54809"/>
                  <a:pt x="724606" y="33643"/>
                  <a:pt x="723900" y="34348"/>
                </a:cubicBezTo>
                <a:cubicBezTo>
                  <a:pt x="723194" y="35053"/>
                  <a:pt x="721430" y="45283"/>
                  <a:pt x="719666" y="55514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F704F2-63FD-7ACE-A222-432CEFC79205}"/>
              </a:ext>
            </a:extLst>
          </p:cNvPr>
          <p:cNvSpPr/>
          <p:nvPr/>
        </p:nvSpPr>
        <p:spPr>
          <a:xfrm>
            <a:off x="3230033" y="5041900"/>
            <a:ext cx="690191" cy="445952"/>
          </a:xfrm>
          <a:custGeom>
            <a:avLst/>
            <a:gdLst>
              <a:gd name="connsiteX0" fmla="*/ 0 w 690191"/>
              <a:gd name="connsiteY0" fmla="*/ 0 h 445952"/>
              <a:gd name="connsiteX1" fmla="*/ 262466 w 690191"/>
              <a:gd name="connsiteY1" fmla="*/ 372533 h 445952"/>
              <a:gd name="connsiteX2" fmla="*/ 368300 w 690191"/>
              <a:gd name="connsiteY2" fmla="*/ 207433 h 445952"/>
              <a:gd name="connsiteX3" fmla="*/ 563033 w 690191"/>
              <a:gd name="connsiteY3" fmla="*/ 444500 h 445952"/>
              <a:gd name="connsiteX4" fmla="*/ 681566 w 690191"/>
              <a:gd name="connsiteY4" fmla="*/ 313267 h 445952"/>
              <a:gd name="connsiteX5" fmla="*/ 681566 w 690191"/>
              <a:gd name="connsiteY5" fmla="*/ 292100 h 445952"/>
              <a:gd name="connsiteX6" fmla="*/ 685800 w 690191"/>
              <a:gd name="connsiteY6" fmla="*/ 313267 h 44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191" h="445952">
                <a:moveTo>
                  <a:pt x="0" y="0"/>
                </a:moveTo>
                <a:cubicBezTo>
                  <a:pt x="100541" y="168980"/>
                  <a:pt x="201083" y="337961"/>
                  <a:pt x="262466" y="372533"/>
                </a:cubicBezTo>
                <a:cubicBezTo>
                  <a:pt x="323849" y="407105"/>
                  <a:pt x="318206" y="195439"/>
                  <a:pt x="368300" y="207433"/>
                </a:cubicBezTo>
                <a:cubicBezTo>
                  <a:pt x="418395" y="219428"/>
                  <a:pt x="510822" y="426861"/>
                  <a:pt x="563033" y="444500"/>
                </a:cubicBezTo>
                <a:cubicBezTo>
                  <a:pt x="615244" y="462139"/>
                  <a:pt x="681566" y="313267"/>
                  <a:pt x="681566" y="313267"/>
                </a:cubicBezTo>
                <a:cubicBezTo>
                  <a:pt x="701322" y="287867"/>
                  <a:pt x="680860" y="292100"/>
                  <a:pt x="681566" y="292100"/>
                </a:cubicBezTo>
                <a:cubicBezTo>
                  <a:pt x="682272" y="292100"/>
                  <a:pt x="684036" y="302683"/>
                  <a:pt x="685800" y="313267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8E74C45-E162-15CF-D46D-049794C9D31C}"/>
              </a:ext>
            </a:extLst>
          </p:cNvPr>
          <p:cNvSpPr/>
          <p:nvPr/>
        </p:nvSpPr>
        <p:spPr>
          <a:xfrm>
            <a:off x="3187699" y="5016500"/>
            <a:ext cx="1262685" cy="804843"/>
          </a:xfrm>
          <a:custGeom>
            <a:avLst/>
            <a:gdLst>
              <a:gd name="connsiteX0" fmla="*/ 0 w 1262685"/>
              <a:gd name="connsiteY0" fmla="*/ 0 h 804843"/>
              <a:gd name="connsiteX1" fmla="*/ 270934 w 1262685"/>
              <a:gd name="connsiteY1" fmla="*/ 656167 h 804843"/>
              <a:gd name="connsiteX2" fmla="*/ 533400 w 1262685"/>
              <a:gd name="connsiteY2" fmla="*/ 588433 h 804843"/>
              <a:gd name="connsiteX3" fmla="*/ 1134534 w 1262685"/>
              <a:gd name="connsiteY3" fmla="*/ 804333 h 804843"/>
              <a:gd name="connsiteX4" fmla="*/ 1253067 w 1262685"/>
              <a:gd name="connsiteY4" fmla="*/ 516467 h 804843"/>
              <a:gd name="connsiteX5" fmla="*/ 1253067 w 1262685"/>
              <a:gd name="connsiteY5" fmla="*/ 495300 h 804843"/>
              <a:gd name="connsiteX6" fmla="*/ 1231900 w 1262685"/>
              <a:gd name="connsiteY6" fmla="*/ 554567 h 80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685" h="804843">
                <a:moveTo>
                  <a:pt x="0" y="0"/>
                </a:moveTo>
                <a:cubicBezTo>
                  <a:pt x="91017" y="279047"/>
                  <a:pt x="182034" y="558095"/>
                  <a:pt x="270934" y="656167"/>
                </a:cubicBezTo>
                <a:cubicBezTo>
                  <a:pt x="359834" y="754239"/>
                  <a:pt x="389467" y="563739"/>
                  <a:pt x="533400" y="588433"/>
                </a:cubicBezTo>
                <a:cubicBezTo>
                  <a:pt x="677333" y="613127"/>
                  <a:pt x="1014590" y="816327"/>
                  <a:pt x="1134534" y="804333"/>
                </a:cubicBezTo>
                <a:cubicBezTo>
                  <a:pt x="1254479" y="792339"/>
                  <a:pt x="1253067" y="516467"/>
                  <a:pt x="1253067" y="516467"/>
                </a:cubicBezTo>
                <a:cubicBezTo>
                  <a:pt x="1272823" y="464962"/>
                  <a:pt x="1256595" y="488950"/>
                  <a:pt x="1253067" y="495300"/>
                </a:cubicBezTo>
                <a:cubicBezTo>
                  <a:pt x="1249539" y="501650"/>
                  <a:pt x="1240719" y="528108"/>
                  <a:pt x="1231900" y="554567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/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BADA5C-05F6-ADF8-EAE6-8F031CC36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56" y="3784002"/>
                <a:ext cx="53763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D6D47A-D3B3-D2BB-1DEA-456D90383533}"/>
              </a:ext>
            </a:extLst>
          </p:cNvPr>
          <p:cNvSpPr/>
          <p:nvPr/>
        </p:nvSpPr>
        <p:spPr>
          <a:xfrm>
            <a:off x="6205589" y="459015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5BF7BB-13DA-A23C-7EDC-58E15160EC1D}"/>
              </a:ext>
            </a:extLst>
          </p:cNvPr>
          <p:cNvSpPr/>
          <p:nvPr/>
        </p:nvSpPr>
        <p:spPr>
          <a:xfrm>
            <a:off x="5928783" y="508040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41E0D91-83E9-8005-3530-C3C3BEEEA652}"/>
              </a:ext>
            </a:extLst>
          </p:cNvPr>
          <p:cNvSpPr/>
          <p:nvPr/>
        </p:nvSpPr>
        <p:spPr>
          <a:xfrm>
            <a:off x="5717698" y="460153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8B8AA7-EDF2-A1F4-E23C-BC22839C053C}"/>
              </a:ext>
            </a:extLst>
          </p:cNvPr>
          <p:cNvSpPr/>
          <p:nvPr/>
        </p:nvSpPr>
        <p:spPr>
          <a:xfrm>
            <a:off x="6006623" y="5663339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DBD34A-1E20-E22E-524D-C1CF011E74B3}"/>
              </a:ext>
            </a:extLst>
          </p:cNvPr>
          <p:cNvSpPr/>
          <p:nvPr/>
        </p:nvSpPr>
        <p:spPr>
          <a:xfrm>
            <a:off x="6322005" y="5172690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E8FC-4FD7-046F-3BA3-0A5B117DF2AB}"/>
              </a:ext>
            </a:extLst>
          </p:cNvPr>
          <p:cNvSpPr/>
          <p:nvPr/>
        </p:nvSpPr>
        <p:spPr>
          <a:xfrm>
            <a:off x="5608690" y="539556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D4650C-6318-C5EE-326E-1601EDDBE57F}"/>
              </a:ext>
            </a:extLst>
          </p:cNvPr>
          <p:cNvSpPr/>
          <p:nvPr/>
        </p:nvSpPr>
        <p:spPr>
          <a:xfrm>
            <a:off x="8049208" y="4761858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001E2-5E35-B780-DDDF-8BDDA46D170B}"/>
              </a:ext>
            </a:extLst>
          </p:cNvPr>
          <p:cNvSpPr/>
          <p:nvPr/>
        </p:nvSpPr>
        <p:spPr>
          <a:xfrm>
            <a:off x="7355415" y="4384265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2DE2FB4-E53E-4CAF-D2C6-494A1A6E35E2}"/>
              </a:ext>
            </a:extLst>
          </p:cNvPr>
          <p:cNvSpPr/>
          <p:nvPr/>
        </p:nvSpPr>
        <p:spPr>
          <a:xfrm>
            <a:off x="7409971" y="5162947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DB8AAF-B713-FA90-20CA-620D129FDD24}"/>
              </a:ext>
            </a:extLst>
          </p:cNvPr>
          <p:cNvSpPr/>
          <p:nvPr/>
        </p:nvSpPr>
        <p:spPr>
          <a:xfrm>
            <a:off x="8064023" y="5418921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D7009-DB41-28C0-1C26-2902E3EB6E48}"/>
              </a:ext>
            </a:extLst>
          </p:cNvPr>
          <p:cNvSpPr/>
          <p:nvPr/>
        </p:nvSpPr>
        <p:spPr>
          <a:xfrm>
            <a:off x="7059323" y="5548632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F5EDB0-4701-F0F9-4B13-14860DF81180}"/>
              </a:ext>
            </a:extLst>
          </p:cNvPr>
          <p:cNvSpPr/>
          <p:nvPr/>
        </p:nvSpPr>
        <p:spPr>
          <a:xfrm>
            <a:off x="5850466" y="4226047"/>
            <a:ext cx="1532467" cy="456020"/>
          </a:xfrm>
          <a:custGeom>
            <a:avLst/>
            <a:gdLst>
              <a:gd name="connsiteX0" fmla="*/ 0 w 1532467"/>
              <a:gd name="connsiteY0" fmla="*/ 456020 h 456020"/>
              <a:gd name="connsiteX1" fmla="*/ 495300 w 1532467"/>
              <a:gd name="connsiteY1" fmla="*/ 87720 h 456020"/>
              <a:gd name="connsiteX2" fmla="*/ 740833 w 1532467"/>
              <a:gd name="connsiteY2" fmla="*/ 329020 h 456020"/>
              <a:gd name="connsiteX3" fmla="*/ 1147233 w 1532467"/>
              <a:gd name="connsiteY3" fmla="*/ 3053 h 456020"/>
              <a:gd name="connsiteX4" fmla="*/ 1532467 w 1532467"/>
              <a:gd name="connsiteY4" fmla="*/ 193553 h 45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467" h="456020">
                <a:moveTo>
                  <a:pt x="0" y="456020"/>
                </a:moveTo>
                <a:cubicBezTo>
                  <a:pt x="185914" y="282453"/>
                  <a:pt x="371828" y="108887"/>
                  <a:pt x="495300" y="87720"/>
                </a:cubicBezTo>
                <a:cubicBezTo>
                  <a:pt x="618772" y="66553"/>
                  <a:pt x="632178" y="343131"/>
                  <a:pt x="740833" y="329020"/>
                </a:cubicBezTo>
                <a:cubicBezTo>
                  <a:pt x="849489" y="314909"/>
                  <a:pt x="1015294" y="25631"/>
                  <a:pt x="1147233" y="3053"/>
                </a:cubicBezTo>
                <a:cubicBezTo>
                  <a:pt x="1279172" y="-19525"/>
                  <a:pt x="1405819" y="87014"/>
                  <a:pt x="1532467" y="19355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2E4B1E2-E90C-FB31-E66C-D674708A9374}"/>
              </a:ext>
            </a:extLst>
          </p:cNvPr>
          <p:cNvSpPr/>
          <p:nvPr/>
        </p:nvSpPr>
        <p:spPr>
          <a:xfrm>
            <a:off x="4745566" y="3139052"/>
            <a:ext cx="3403600" cy="1657315"/>
          </a:xfrm>
          <a:custGeom>
            <a:avLst/>
            <a:gdLst>
              <a:gd name="connsiteX0" fmla="*/ 0 w 3403600"/>
              <a:gd name="connsiteY0" fmla="*/ 1200115 h 1657315"/>
              <a:gd name="connsiteX1" fmla="*/ 135467 w 3403600"/>
              <a:gd name="connsiteY1" fmla="*/ 607448 h 1657315"/>
              <a:gd name="connsiteX2" fmla="*/ 512233 w 3403600"/>
              <a:gd name="connsiteY2" fmla="*/ 797948 h 1657315"/>
              <a:gd name="connsiteX3" fmla="*/ 757767 w 3403600"/>
              <a:gd name="connsiteY3" fmla="*/ 116381 h 1657315"/>
              <a:gd name="connsiteX4" fmla="*/ 1104900 w 3403600"/>
              <a:gd name="connsiteY4" fmla="*/ 247615 h 1657315"/>
              <a:gd name="connsiteX5" fmla="*/ 1921933 w 3403600"/>
              <a:gd name="connsiteY5" fmla="*/ 2081 h 1657315"/>
              <a:gd name="connsiteX6" fmla="*/ 2032000 w 3403600"/>
              <a:gd name="connsiteY6" fmla="*/ 412715 h 1657315"/>
              <a:gd name="connsiteX7" fmla="*/ 2671233 w 3403600"/>
              <a:gd name="connsiteY7" fmla="*/ 374615 h 1657315"/>
              <a:gd name="connsiteX8" fmla="*/ 2882900 w 3403600"/>
              <a:gd name="connsiteY8" fmla="*/ 924948 h 1657315"/>
              <a:gd name="connsiteX9" fmla="*/ 3170767 w 3403600"/>
              <a:gd name="connsiteY9" fmla="*/ 996915 h 1657315"/>
              <a:gd name="connsiteX10" fmla="*/ 3403600 w 3403600"/>
              <a:gd name="connsiteY10" fmla="*/ 1657315 h 165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03600" h="1657315">
                <a:moveTo>
                  <a:pt x="0" y="1200115"/>
                </a:moveTo>
                <a:cubicBezTo>
                  <a:pt x="25047" y="937295"/>
                  <a:pt x="50095" y="674476"/>
                  <a:pt x="135467" y="607448"/>
                </a:cubicBezTo>
                <a:cubicBezTo>
                  <a:pt x="220839" y="540420"/>
                  <a:pt x="408516" y="879792"/>
                  <a:pt x="512233" y="797948"/>
                </a:cubicBezTo>
                <a:cubicBezTo>
                  <a:pt x="615950" y="716104"/>
                  <a:pt x="658989" y="208103"/>
                  <a:pt x="757767" y="116381"/>
                </a:cubicBezTo>
                <a:cubicBezTo>
                  <a:pt x="856545" y="24659"/>
                  <a:pt x="910872" y="266665"/>
                  <a:pt x="1104900" y="247615"/>
                </a:cubicBezTo>
                <a:cubicBezTo>
                  <a:pt x="1298928" y="228565"/>
                  <a:pt x="1767416" y="-25436"/>
                  <a:pt x="1921933" y="2081"/>
                </a:cubicBezTo>
                <a:cubicBezTo>
                  <a:pt x="2076450" y="29598"/>
                  <a:pt x="1907117" y="350626"/>
                  <a:pt x="2032000" y="412715"/>
                </a:cubicBezTo>
                <a:cubicBezTo>
                  <a:pt x="2156883" y="474804"/>
                  <a:pt x="2529416" y="289243"/>
                  <a:pt x="2671233" y="374615"/>
                </a:cubicBezTo>
                <a:cubicBezTo>
                  <a:pt x="2813050" y="459987"/>
                  <a:pt x="2799644" y="821231"/>
                  <a:pt x="2882900" y="924948"/>
                </a:cubicBezTo>
                <a:cubicBezTo>
                  <a:pt x="2966156" y="1028665"/>
                  <a:pt x="3083984" y="874854"/>
                  <a:pt x="3170767" y="996915"/>
                </a:cubicBezTo>
                <a:cubicBezTo>
                  <a:pt x="3257550" y="1118976"/>
                  <a:pt x="3330575" y="1388145"/>
                  <a:pt x="3403600" y="165731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D56C9E2A-5137-9154-6D83-03F1AF192CF1}"/>
              </a:ext>
            </a:extLst>
          </p:cNvPr>
          <p:cNvSpPr/>
          <p:nvPr/>
        </p:nvSpPr>
        <p:spPr>
          <a:xfrm>
            <a:off x="5928783" y="3032894"/>
            <a:ext cx="515513" cy="524631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A312E26-5074-8FDB-C6BA-E653308223BA}"/>
              </a:ext>
            </a:extLst>
          </p:cNvPr>
          <p:cNvSpPr/>
          <p:nvPr/>
        </p:nvSpPr>
        <p:spPr>
          <a:xfrm>
            <a:off x="5518732" y="6568763"/>
            <a:ext cx="198966" cy="18456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2F7262-FFD7-EEAB-95E1-2C08D1D63179}"/>
              </a:ext>
            </a:extLst>
          </p:cNvPr>
          <p:cNvSpPr/>
          <p:nvPr/>
        </p:nvSpPr>
        <p:spPr>
          <a:xfrm>
            <a:off x="3230034" y="5074916"/>
            <a:ext cx="2353734" cy="1614880"/>
          </a:xfrm>
          <a:custGeom>
            <a:avLst/>
            <a:gdLst>
              <a:gd name="connsiteX0" fmla="*/ 0 w 2408767"/>
              <a:gd name="connsiteY0" fmla="*/ 0 h 1673296"/>
              <a:gd name="connsiteX1" fmla="*/ 639233 w 2408767"/>
              <a:gd name="connsiteY1" fmla="*/ 1214967 h 1673296"/>
              <a:gd name="connsiteX2" fmla="*/ 956733 w 2408767"/>
              <a:gd name="connsiteY2" fmla="*/ 1062567 h 1673296"/>
              <a:gd name="connsiteX3" fmla="*/ 1223433 w 2408767"/>
              <a:gd name="connsiteY3" fmla="*/ 1452033 h 1673296"/>
              <a:gd name="connsiteX4" fmla="*/ 1574800 w 2408767"/>
              <a:gd name="connsiteY4" fmla="*/ 1367367 h 1673296"/>
              <a:gd name="connsiteX5" fmla="*/ 1955800 w 2408767"/>
              <a:gd name="connsiteY5" fmla="*/ 1651000 h 1673296"/>
              <a:gd name="connsiteX6" fmla="*/ 2408767 w 2408767"/>
              <a:gd name="connsiteY6" fmla="*/ 1634067 h 167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8767" h="1673296">
                <a:moveTo>
                  <a:pt x="0" y="0"/>
                </a:moveTo>
                <a:cubicBezTo>
                  <a:pt x="239889" y="518936"/>
                  <a:pt x="479778" y="1037873"/>
                  <a:pt x="639233" y="1214967"/>
                </a:cubicBezTo>
                <a:cubicBezTo>
                  <a:pt x="798688" y="1392061"/>
                  <a:pt x="859366" y="1023056"/>
                  <a:pt x="956733" y="1062567"/>
                </a:cubicBezTo>
                <a:cubicBezTo>
                  <a:pt x="1054100" y="1102078"/>
                  <a:pt x="1120422" y="1401233"/>
                  <a:pt x="1223433" y="1452033"/>
                </a:cubicBezTo>
                <a:cubicBezTo>
                  <a:pt x="1326444" y="1502833"/>
                  <a:pt x="1452739" y="1334206"/>
                  <a:pt x="1574800" y="1367367"/>
                </a:cubicBezTo>
                <a:cubicBezTo>
                  <a:pt x="1696861" y="1400528"/>
                  <a:pt x="1816806" y="1606550"/>
                  <a:pt x="1955800" y="1651000"/>
                </a:cubicBezTo>
                <a:cubicBezTo>
                  <a:pt x="2094794" y="1695450"/>
                  <a:pt x="2251780" y="1664758"/>
                  <a:pt x="2408767" y="16340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52F01D4-3100-6427-D18C-526D7FFE7DBC}"/>
              </a:ext>
            </a:extLst>
          </p:cNvPr>
          <p:cNvSpPr/>
          <p:nvPr/>
        </p:nvSpPr>
        <p:spPr>
          <a:xfrm>
            <a:off x="5630333" y="5672667"/>
            <a:ext cx="1611214" cy="1013163"/>
          </a:xfrm>
          <a:custGeom>
            <a:avLst/>
            <a:gdLst>
              <a:gd name="connsiteX0" fmla="*/ 0 w 1611214"/>
              <a:gd name="connsiteY0" fmla="*/ 994833 h 1013163"/>
              <a:gd name="connsiteX1" fmla="*/ 558800 w 1611214"/>
              <a:gd name="connsiteY1" fmla="*/ 994833 h 1013163"/>
              <a:gd name="connsiteX2" fmla="*/ 677334 w 1611214"/>
              <a:gd name="connsiteY2" fmla="*/ 804333 h 1013163"/>
              <a:gd name="connsiteX3" fmla="*/ 1096434 w 1611214"/>
              <a:gd name="connsiteY3" fmla="*/ 880533 h 1013163"/>
              <a:gd name="connsiteX4" fmla="*/ 1244600 w 1611214"/>
              <a:gd name="connsiteY4" fmla="*/ 431800 h 1013163"/>
              <a:gd name="connsiteX5" fmla="*/ 1579034 w 1611214"/>
              <a:gd name="connsiteY5" fmla="*/ 444500 h 1013163"/>
              <a:gd name="connsiteX6" fmla="*/ 1579034 w 1611214"/>
              <a:gd name="connsiteY6" fmla="*/ 0 h 101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11214" h="1013163">
                <a:moveTo>
                  <a:pt x="0" y="994833"/>
                </a:moveTo>
                <a:cubicBezTo>
                  <a:pt x="222955" y="1010708"/>
                  <a:pt x="445911" y="1026583"/>
                  <a:pt x="558800" y="994833"/>
                </a:cubicBezTo>
                <a:cubicBezTo>
                  <a:pt x="671689" y="963083"/>
                  <a:pt x="587728" y="823383"/>
                  <a:pt x="677334" y="804333"/>
                </a:cubicBezTo>
                <a:cubicBezTo>
                  <a:pt x="766940" y="785283"/>
                  <a:pt x="1001890" y="942622"/>
                  <a:pt x="1096434" y="880533"/>
                </a:cubicBezTo>
                <a:cubicBezTo>
                  <a:pt x="1190978" y="818444"/>
                  <a:pt x="1164167" y="504472"/>
                  <a:pt x="1244600" y="431800"/>
                </a:cubicBezTo>
                <a:cubicBezTo>
                  <a:pt x="1325033" y="359128"/>
                  <a:pt x="1523295" y="516467"/>
                  <a:pt x="1579034" y="444500"/>
                </a:cubicBezTo>
                <a:cubicBezTo>
                  <a:pt x="1634773" y="372533"/>
                  <a:pt x="1606903" y="186266"/>
                  <a:pt x="1579034" y="0"/>
                </a:cubicBezTo>
              </a:path>
            </a:pathLst>
          </a:custGeom>
          <a:ln w="38100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BC52CD-0C75-9177-D4E9-17806038A6A4}"/>
              </a:ext>
            </a:extLst>
          </p:cNvPr>
          <p:cNvSpPr/>
          <p:nvPr/>
        </p:nvSpPr>
        <p:spPr>
          <a:xfrm>
            <a:off x="4758267" y="4398433"/>
            <a:ext cx="1024466" cy="534917"/>
          </a:xfrm>
          <a:custGeom>
            <a:avLst/>
            <a:gdLst>
              <a:gd name="connsiteX0" fmla="*/ 0 w 1024466"/>
              <a:gd name="connsiteY0" fmla="*/ 0 h 534917"/>
              <a:gd name="connsiteX1" fmla="*/ 182033 w 1024466"/>
              <a:gd name="connsiteY1" fmla="*/ 258234 h 534917"/>
              <a:gd name="connsiteX2" fmla="*/ 389466 w 1024466"/>
              <a:gd name="connsiteY2" fmla="*/ 131234 h 534917"/>
              <a:gd name="connsiteX3" fmla="*/ 639233 w 1024466"/>
              <a:gd name="connsiteY3" fmla="*/ 529167 h 534917"/>
              <a:gd name="connsiteX4" fmla="*/ 1024466 w 1024466"/>
              <a:gd name="connsiteY4" fmla="*/ 330200 h 53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4466" h="534917">
                <a:moveTo>
                  <a:pt x="0" y="0"/>
                </a:moveTo>
                <a:cubicBezTo>
                  <a:pt x="58561" y="118181"/>
                  <a:pt x="117122" y="236362"/>
                  <a:pt x="182033" y="258234"/>
                </a:cubicBezTo>
                <a:cubicBezTo>
                  <a:pt x="246944" y="280106"/>
                  <a:pt x="313266" y="86079"/>
                  <a:pt x="389466" y="131234"/>
                </a:cubicBezTo>
                <a:cubicBezTo>
                  <a:pt x="465666" y="176389"/>
                  <a:pt x="533400" y="496006"/>
                  <a:pt x="639233" y="529167"/>
                </a:cubicBezTo>
                <a:cubicBezTo>
                  <a:pt x="745066" y="562328"/>
                  <a:pt x="884766" y="446264"/>
                  <a:pt x="1024466" y="33020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4122D46-15BF-EBF9-1BB1-34603BFC8223}"/>
              </a:ext>
            </a:extLst>
          </p:cNvPr>
          <p:cNvSpPr/>
          <p:nvPr/>
        </p:nvSpPr>
        <p:spPr>
          <a:xfrm>
            <a:off x="4694041" y="4419600"/>
            <a:ext cx="1224160" cy="1130401"/>
          </a:xfrm>
          <a:custGeom>
            <a:avLst/>
            <a:gdLst>
              <a:gd name="connsiteX0" fmla="*/ 0 w 1172633"/>
              <a:gd name="connsiteY0" fmla="*/ 0 h 1130401"/>
              <a:gd name="connsiteX1" fmla="*/ 182033 w 1172633"/>
              <a:gd name="connsiteY1" fmla="*/ 850900 h 1130401"/>
              <a:gd name="connsiteX2" fmla="*/ 330200 w 1172633"/>
              <a:gd name="connsiteY2" fmla="*/ 728133 h 1130401"/>
              <a:gd name="connsiteX3" fmla="*/ 592666 w 1172633"/>
              <a:gd name="connsiteY3" fmla="*/ 1130300 h 1130401"/>
              <a:gd name="connsiteX4" fmla="*/ 986366 w 1172633"/>
              <a:gd name="connsiteY4" fmla="*/ 685800 h 1130401"/>
              <a:gd name="connsiteX5" fmla="*/ 1172633 w 1172633"/>
              <a:gd name="connsiteY5" fmla="*/ 732367 h 113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2633" h="1130401">
                <a:moveTo>
                  <a:pt x="0" y="0"/>
                </a:moveTo>
                <a:cubicBezTo>
                  <a:pt x="63500" y="364772"/>
                  <a:pt x="127000" y="729545"/>
                  <a:pt x="182033" y="850900"/>
                </a:cubicBezTo>
                <a:cubicBezTo>
                  <a:pt x="237066" y="972255"/>
                  <a:pt x="261761" y="681566"/>
                  <a:pt x="330200" y="728133"/>
                </a:cubicBezTo>
                <a:cubicBezTo>
                  <a:pt x="398639" y="774700"/>
                  <a:pt x="483305" y="1137355"/>
                  <a:pt x="592666" y="1130300"/>
                </a:cubicBezTo>
                <a:cubicBezTo>
                  <a:pt x="702027" y="1123245"/>
                  <a:pt x="889705" y="752122"/>
                  <a:pt x="986366" y="685800"/>
                </a:cubicBezTo>
                <a:cubicBezTo>
                  <a:pt x="1083027" y="619478"/>
                  <a:pt x="1127830" y="675922"/>
                  <a:pt x="1172633" y="732367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79B3B3E-4C69-69B5-C006-E9E6AD8B0892}"/>
              </a:ext>
            </a:extLst>
          </p:cNvPr>
          <p:cNvSpPr/>
          <p:nvPr/>
        </p:nvSpPr>
        <p:spPr>
          <a:xfrm>
            <a:off x="6028267" y="4787395"/>
            <a:ext cx="2015066" cy="368805"/>
          </a:xfrm>
          <a:custGeom>
            <a:avLst/>
            <a:gdLst>
              <a:gd name="connsiteX0" fmla="*/ 0 w 2015066"/>
              <a:gd name="connsiteY0" fmla="*/ 368805 h 368805"/>
              <a:gd name="connsiteX1" fmla="*/ 359833 w 2015066"/>
              <a:gd name="connsiteY1" fmla="*/ 119038 h 368805"/>
              <a:gd name="connsiteX2" fmla="*/ 931333 w 2015066"/>
              <a:gd name="connsiteY2" fmla="*/ 364572 h 368805"/>
              <a:gd name="connsiteX3" fmla="*/ 1185333 w 2015066"/>
              <a:gd name="connsiteY3" fmla="*/ 89405 h 368805"/>
              <a:gd name="connsiteX4" fmla="*/ 1456266 w 2015066"/>
              <a:gd name="connsiteY4" fmla="*/ 505 h 368805"/>
              <a:gd name="connsiteX5" fmla="*/ 2015066 w 2015066"/>
              <a:gd name="connsiteY5" fmla="*/ 59772 h 36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5066" h="368805">
                <a:moveTo>
                  <a:pt x="0" y="368805"/>
                </a:moveTo>
                <a:cubicBezTo>
                  <a:pt x="102305" y="244274"/>
                  <a:pt x="204611" y="119743"/>
                  <a:pt x="359833" y="119038"/>
                </a:cubicBezTo>
                <a:cubicBezTo>
                  <a:pt x="515055" y="118333"/>
                  <a:pt x="793750" y="369511"/>
                  <a:pt x="931333" y="364572"/>
                </a:cubicBezTo>
                <a:cubicBezTo>
                  <a:pt x="1068916" y="359633"/>
                  <a:pt x="1097844" y="150083"/>
                  <a:pt x="1185333" y="89405"/>
                </a:cubicBezTo>
                <a:cubicBezTo>
                  <a:pt x="1272822" y="28727"/>
                  <a:pt x="1317977" y="5444"/>
                  <a:pt x="1456266" y="505"/>
                </a:cubicBezTo>
                <a:cubicBezTo>
                  <a:pt x="1594555" y="-4434"/>
                  <a:pt x="1804810" y="27669"/>
                  <a:pt x="2015066" y="59772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28C-4327-EF92-D4D5-8333856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marginalization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By step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We can split integrals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Thus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pc="-800" dirty="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D3400-CB37-5F16-F25A-31B029B66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time we looked at linear SEMs</a:t>
                </a:r>
              </a:p>
              <a:p>
                <a:r>
                  <a:rPr lang="en-US" dirty="0"/>
                  <a:t>The language of SEMs does not really rely on the linearity assumption</a:t>
                </a:r>
              </a:p>
              <a:p>
                <a:endParaRPr lang="en-US" dirty="0"/>
              </a:p>
              <a:p>
                <a:r>
                  <a:rPr lang="en-US" dirty="0"/>
                  <a:t>For example, the Triangular Structural Equation (TSEM)</a:t>
                </a:r>
              </a:p>
              <a:p>
                <a:r>
                  <a:rPr lang="en-US" dirty="0"/>
                  <a:t>Can be made non-linear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While we still maintain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8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C6A-9D32-8809-E27A-F738B933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SEMs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Non-Linear Triangular Structural Equation (TSEM)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independent “exogenous” shocks</a:t>
                </a:r>
              </a:p>
              <a:p>
                <a:r>
                  <a:rPr lang="en-US" dirty="0"/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are deterministic “structural functions”</a:t>
                </a:r>
              </a:p>
              <a:p>
                <a:r>
                  <a:rPr lang="en-US" dirty="0"/>
                  <a:t>Instead of “structural parameters” we now have “structural functions”</a:t>
                </a:r>
              </a:p>
              <a:p>
                <a:r>
                  <a:rPr lang="en-US" dirty="0"/>
                  <a:t>Moreover, the dimension of exogenous shocks is un-restricted</a:t>
                </a:r>
              </a:p>
              <a:p>
                <a:r>
                  <a:rPr lang="en-US" dirty="0"/>
                  <a:t>Note that the TSEM implies: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pc="-800" smtClean="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C94011-FC0F-93D8-ACD2-DEAAF8CE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A49BD-CFE3-6CA4-A4D6-7CEF6BA05450}"/>
              </a:ext>
            </a:extLst>
          </p:cNvPr>
          <p:cNvSpPr/>
          <p:nvPr/>
        </p:nvSpPr>
        <p:spPr>
          <a:xfrm>
            <a:off x="6752164" y="2205567"/>
            <a:ext cx="381001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A2A85-B9AC-5F1B-9F5C-931DE87396C8}"/>
              </a:ext>
            </a:extLst>
          </p:cNvPr>
          <p:cNvSpPr/>
          <p:nvPr/>
        </p:nvSpPr>
        <p:spPr>
          <a:xfrm>
            <a:off x="6392333" y="2641600"/>
            <a:ext cx="381000" cy="3894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34A993-383B-F7F0-845C-4835C30E16E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6942665" y="2595034"/>
            <a:ext cx="1191685" cy="5291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C7D69-3564-51D9-27BE-DB20B78A735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6773333" y="2836334"/>
            <a:ext cx="1361017" cy="287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7599A8-C7AE-ADAC-E581-8B889DF728AC}"/>
              </a:ext>
            </a:extLst>
          </p:cNvPr>
          <p:cNvSpPr/>
          <p:nvPr/>
        </p:nvSpPr>
        <p:spPr>
          <a:xfrm>
            <a:off x="8134350" y="2859616"/>
            <a:ext cx="2806699" cy="5291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Exogenously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“outside” of the 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4B5CE24-0080-CC4E-4125-B9F64C55D4A9}"/>
              </a:ext>
            </a:extLst>
          </p:cNvPr>
          <p:cNvSpPr/>
          <p:nvPr/>
        </p:nvSpPr>
        <p:spPr>
          <a:xfrm>
            <a:off x="6061074" y="3077633"/>
            <a:ext cx="381000" cy="4360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145AC-23C1-5920-E4B4-7D6EE41B3F0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6442074" y="3124200"/>
            <a:ext cx="1692276" cy="1714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382238-CBB9-6BF8-8DF5-F440C08F4B17}"/>
              </a:ext>
            </a:extLst>
          </p:cNvPr>
          <p:cNvSpPr/>
          <p:nvPr/>
        </p:nvSpPr>
        <p:spPr>
          <a:xfrm>
            <a:off x="1574800" y="2290233"/>
            <a:ext cx="2129364" cy="104563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Endogenously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determined by the structural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8425F75-36CC-C1E7-C059-34B5CA19F308}"/>
              </a:ext>
            </a:extLst>
          </p:cNvPr>
          <p:cNvSpPr/>
          <p:nvPr/>
        </p:nvSpPr>
        <p:spPr>
          <a:xfrm>
            <a:off x="4705349" y="2164823"/>
            <a:ext cx="469900" cy="38840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E1CA65-54DB-08F4-6310-5AA09E81B3F9}"/>
              </a:ext>
            </a:extLst>
          </p:cNvPr>
          <p:cNvSpPr/>
          <p:nvPr/>
        </p:nvSpPr>
        <p:spPr>
          <a:xfrm>
            <a:off x="4700057" y="2595034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C4B27C-7C8D-02E6-B180-094C73271A5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3704164" y="2359027"/>
            <a:ext cx="1001185" cy="4540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9DB2D8-7C12-85E9-86D8-3458E5DB9080}"/>
              </a:ext>
            </a:extLst>
          </p:cNvPr>
          <p:cNvCxnSpPr>
            <a:cxnSpLocks/>
            <a:stCxn id="29" idx="1"/>
            <a:endCxn id="27" idx="3"/>
          </p:cNvCxnSpPr>
          <p:nvPr/>
        </p:nvCxnSpPr>
        <p:spPr>
          <a:xfrm flipH="1">
            <a:off x="3704164" y="2813051"/>
            <a:ext cx="995893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231D41-CBD2-ACCB-9340-4D37AA1D6D32}"/>
              </a:ext>
            </a:extLst>
          </p:cNvPr>
          <p:cNvSpPr/>
          <p:nvPr/>
        </p:nvSpPr>
        <p:spPr>
          <a:xfrm>
            <a:off x="4700057" y="3066789"/>
            <a:ext cx="469900" cy="43603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1DE18-C83F-57EA-A27C-4727EE83E0EA}"/>
              </a:ext>
            </a:extLst>
          </p:cNvPr>
          <p:cNvCxnSpPr>
            <a:cxnSpLocks/>
            <a:stCxn id="42" idx="1"/>
            <a:endCxn id="27" idx="3"/>
          </p:cNvCxnSpPr>
          <p:nvPr/>
        </p:nvCxnSpPr>
        <p:spPr>
          <a:xfrm flipH="1" flipV="1">
            <a:off x="3704164" y="2813051"/>
            <a:ext cx="995893" cy="47175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0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9728</TotalTime>
  <Words>2912</Words>
  <Application>Microsoft Office PowerPoint</Application>
  <PresentationFormat>Widescreen</PresentationFormat>
  <Paragraphs>463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Aptos</vt:lpstr>
      <vt:lpstr>Arial</vt:lpstr>
      <vt:lpstr>Calibri</vt:lpstr>
      <vt:lpstr>Calibri Light</vt:lpstr>
      <vt:lpstr>Calisto MT</vt:lpstr>
      <vt:lpstr>Cambria Math</vt:lpstr>
      <vt:lpstr>Office Theme</vt:lpstr>
      <vt:lpstr>MS&amp;E 228: Directed Acyclic Graphs and Non-Linear SEMs</vt:lpstr>
      <vt:lpstr>PowerPoint Presentation</vt:lpstr>
      <vt:lpstr>PowerPoint Presentation</vt:lpstr>
      <vt:lpstr>Goals for Today</vt:lpstr>
      <vt:lpstr>DAGs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Non-Linear SEMs</vt:lpstr>
      <vt:lpstr>Structural Form</vt:lpstr>
      <vt:lpstr>Link to Potential Outcomes</vt:lpstr>
      <vt:lpstr>The Language of Interventions and Intervention Counterfactuals</vt:lpstr>
      <vt:lpstr>Do Interventions: do(P=p)</vt:lpstr>
      <vt:lpstr>Interventions</vt:lpstr>
      <vt:lpstr>Fix Interventions: fix(P=p)</vt:lpstr>
      <vt:lpstr>Fix Interventions</vt:lpstr>
      <vt:lpstr>Conditional Ignorability and Mean Intervention Counterfactuals</vt:lpstr>
      <vt:lpstr>Single World Intervention Graphs</vt:lpstr>
      <vt:lpstr>Non-Linear versions of structural equation models are equivalent to Directed Acyclic Graphs</vt:lpstr>
      <vt:lpstr>For any DAG, we can write ASEM X_j≔f_j (Parents_j, ϵ_j )=f_j (Pa_j,ϵ_j ) Shocks ϵ_j are jointly independent and independent of {X_j }  Corresponding structural response functions X_j (pa_j )≔f_j (pa_j,ϵ_j )</vt:lpstr>
      <vt:lpstr>Fix Interventions fix(X_j=x_j ) Locally replace X_j in every RHS of a structural equation with x_j. Leave as-is structural response of X_j. Also measures potential outcome Y(x_j )  Fix intervention visually represented as SWIG G ̃(x_j ). Depicts potential outcome Y(x_j ) and original variable X_j on the same graph  If we can check Y(x_j )⊥X_j∣S based on the SWIG, we can identify E[Y(x_j )] via conditioning</vt:lpstr>
      <vt:lpstr>Graphical Criteria for Conditional Independence</vt:lpstr>
      <vt:lpstr>DAGs Encode Factorization of Probability</vt:lpstr>
      <vt:lpstr>General DAGs and Factorization</vt:lpstr>
      <vt:lpstr>DAGs Encode Conditional Independencies</vt:lpstr>
      <vt:lpstr>Graph Separation and Conditional Independence</vt:lpstr>
      <vt:lpstr>Some Graph Definitions</vt:lpstr>
      <vt:lpstr>D-Separation</vt:lpstr>
      <vt:lpstr>D-separation implies conditional independency</vt:lpstr>
      <vt:lpstr>DAGs encode conditional independencies: S d-separates X from Y in DAG G implies X⊥⊥Y∣S  (X⊥⊥_d Y∣S)_G    ⇒   X⊥⊥Y∣S  Implies testable restrictions we can use to refute DAG from data; e.g. for linear ASEMs, BLP of Y using X, S should have zero on X Y=αX+β^′ S+ϵ,  ϵ⊥(X,S)</vt:lpstr>
      <vt:lpstr>X is d-separated from Y by S if every path from X to Y is blocked. S blocks a path if one of the following holds: - path contains chain X→M→Y or fork X←M→Y and M∈S - path contains collider X→M←Y and neither M nor its     descendants are in S     </vt:lpstr>
      <vt:lpstr>Graphical Criteria for Valid Adjustment Sets</vt:lpstr>
      <vt:lpstr>Conditional Ignorability</vt:lpstr>
      <vt:lpstr>How can we check Conditional Ignorability</vt:lpstr>
      <vt:lpstr>Conditional ignorability between treatment D and outcome Y conditional on set S holds if Y(d) is d-separated from D on SWIG G ̃(d) induced by fix(D=d) by the set S</vt:lpstr>
      <vt:lpstr>Example</vt:lpstr>
      <vt:lpstr>Example</vt:lpstr>
      <vt:lpstr>Useful Adjustment Strategies</vt:lpstr>
      <vt:lpstr>Adjustment Strategies</vt:lpstr>
      <vt:lpstr>Conditioning on Parents</vt:lpstr>
      <vt:lpstr>Backdoor Blocking</vt:lpstr>
      <vt:lpstr>Example</vt:lpstr>
      <vt:lpstr>All Common Causes</vt:lpstr>
      <vt:lpstr>Good and Bad Controls</vt:lpstr>
      <vt:lpstr>High Level Categorization of Variables</vt:lpstr>
      <vt:lpstr>Good and Bad Controls: High Level</vt:lpstr>
      <vt:lpstr>“Pre-Treatment Variables”</vt:lpstr>
      <vt:lpstr>Examples: Good Controls</vt:lpstr>
      <vt:lpstr>Example of Proxy</vt:lpstr>
      <vt:lpstr>Examples: Good Controls</vt:lpstr>
      <vt:lpstr>Examples: Neutral Controls</vt:lpstr>
      <vt:lpstr>Examples: Pre-Treatment Variable that is Bad Control</vt:lpstr>
      <vt:lpstr>Example: Pre-Treatment Variable that is Bad Control</vt:lpstr>
      <vt:lpstr>Example: Homophily Bias in Peer Effects</vt:lpstr>
      <vt:lpstr>Example: M-Bias not robust to perturbation</vt:lpstr>
      <vt:lpstr>“Post-Treatment Variables”</vt:lpstr>
      <vt:lpstr>Example: Bad Controls, Mediation Bias</vt:lpstr>
      <vt:lpstr>Example: Exception to Mediation Bias</vt:lpstr>
      <vt:lpstr>Example: Controlled Direct Effect Gone Wrong</vt:lpstr>
      <vt:lpstr>Example: Bad Controls, Collider (Heckman Selection) bias</vt:lpstr>
      <vt:lpstr>Concluding Remarks</vt:lpstr>
      <vt:lpstr>Proving the Main Theorem!</vt:lpstr>
      <vt:lpstr>Proof Step 1</vt:lpstr>
      <vt:lpstr>Proof Step 2</vt:lpstr>
      <vt:lpstr>Proof Step 2</vt:lpstr>
      <vt:lpstr>Proof Step 2</vt:lpstr>
      <vt:lpstr>Proof Step 2</vt:lpstr>
      <vt:lpstr>Final Step</vt:lpstr>
      <vt:lpstr>Final Step</vt:lpstr>
      <vt:lpstr>Final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522</cp:revision>
  <dcterms:created xsi:type="dcterms:W3CDTF">2023-01-16T03:53:17Z</dcterms:created>
  <dcterms:modified xsi:type="dcterms:W3CDTF">2025-02-04T22:41:27Z</dcterms:modified>
</cp:coreProperties>
</file>