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385" r:id="rId3"/>
    <p:sldId id="2412" r:id="rId4"/>
    <p:sldId id="2387" r:id="rId5"/>
    <p:sldId id="2453" r:id="rId6"/>
    <p:sldId id="2388" r:id="rId7"/>
    <p:sldId id="2454" r:id="rId8"/>
    <p:sldId id="2455" r:id="rId9"/>
    <p:sldId id="2456" r:id="rId10"/>
    <p:sldId id="2468" r:id="rId11"/>
    <p:sldId id="2457" r:id="rId12"/>
    <p:sldId id="2465" r:id="rId13"/>
    <p:sldId id="2466" r:id="rId14"/>
    <p:sldId id="2467" r:id="rId15"/>
    <p:sldId id="2469" r:id="rId16"/>
    <p:sldId id="2470" r:id="rId17"/>
    <p:sldId id="2471" r:id="rId18"/>
    <p:sldId id="2472" r:id="rId19"/>
    <p:sldId id="2473" r:id="rId20"/>
    <p:sldId id="2495" r:id="rId21"/>
    <p:sldId id="2496" r:id="rId22"/>
    <p:sldId id="2474" r:id="rId23"/>
    <p:sldId id="2487" r:id="rId24"/>
    <p:sldId id="2475" r:id="rId25"/>
    <p:sldId id="2477" r:id="rId26"/>
    <p:sldId id="2479" r:id="rId27"/>
    <p:sldId id="2481" r:id="rId28"/>
    <p:sldId id="2483" r:id="rId29"/>
    <p:sldId id="2484" r:id="rId30"/>
    <p:sldId id="2494" r:id="rId31"/>
    <p:sldId id="2486" r:id="rId32"/>
    <p:sldId id="2488" r:id="rId33"/>
    <p:sldId id="2489" r:id="rId34"/>
    <p:sldId id="2490" r:id="rId35"/>
    <p:sldId id="2492" r:id="rId36"/>
    <p:sldId id="2493" r:id="rId37"/>
    <p:sldId id="2407" r:id="rId38"/>
    <p:sldId id="2409" r:id="rId39"/>
    <p:sldId id="2410" r:id="rId40"/>
    <p:sldId id="2491" r:id="rId41"/>
    <p:sldId id="2452" r:id="rId42"/>
    <p:sldId id="2438" r:id="rId43"/>
    <p:sldId id="2445" r:id="rId44"/>
    <p:sldId id="2446" r:id="rId45"/>
    <p:sldId id="2447" r:id="rId46"/>
    <p:sldId id="2448" r:id="rId47"/>
    <p:sldId id="2449" r:id="rId48"/>
    <p:sldId id="2451" r:id="rId49"/>
    <p:sldId id="2450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2" d="100"/>
          <a:sy n="72" d="100"/>
        </p:scale>
        <p:origin x="39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837E45-CE0C-4AF6-B0AB-8A9BA599909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441796-D264-41A6-BAA4-EDE813CED8B2}">
      <dgm:prSet phldrT="[Text]"/>
      <dgm:spPr/>
      <dgm:t>
        <a:bodyPr/>
        <a:lstStyle/>
        <a:p>
          <a:r>
            <a:rPr lang="en-US" dirty="0"/>
            <a:t>Causal Inference with Experiments</a:t>
          </a:r>
        </a:p>
      </dgm:t>
    </dgm:pt>
    <dgm:pt modelId="{7A2CCC79-9B20-4C30-8ED1-46AEB489D05C}" type="parTrans" cxnId="{BC81BF3F-3408-4487-9DC5-E8C2EA8D9EEA}">
      <dgm:prSet/>
      <dgm:spPr/>
      <dgm:t>
        <a:bodyPr/>
        <a:lstStyle/>
        <a:p>
          <a:endParaRPr lang="en-US"/>
        </a:p>
      </dgm:t>
    </dgm:pt>
    <dgm:pt modelId="{2FEBF32E-156F-48D1-B9D8-13CC56792E78}" type="sibTrans" cxnId="{BC81BF3F-3408-4487-9DC5-E8C2EA8D9EEA}">
      <dgm:prSet/>
      <dgm:spPr/>
      <dgm:t>
        <a:bodyPr/>
        <a:lstStyle/>
        <a:p>
          <a:endParaRPr lang="en-US"/>
        </a:p>
      </dgm:t>
    </dgm:pt>
    <dgm:pt modelId="{DFE7F47A-2661-4C02-ABA6-0729DE48DF09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Linear Models</a:t>
          </a:r>
        </a:p>
      </dgm:t>
    </dgm:pt>
    <dgm:pt modelId="{74EB5B6E-638D-4F99-BDF7-3CD0147B0C4B}" type="parTrans" cxnId="{BFA3F3B9-1014-44DA-B507-D69D40E0D4B7}">
      <dgm:prSet/>
      <dgm:spPr/>
      <dgm:t>
        <a:bodyPr/>
        <a:lstStyle/>
        <a:p>
          <a:endParaRPr lang="en-US"/>
        </a:p>
      </dgm:t>
    </dgm:pt>
    <dgm:pt modelId="{2F1AC477-98F6-49FF-94CC-01AA5A0D0C8F}" type="sibTrans" cxnId="{BFA3F3B9-1014-44DA-B507-D69D40E0D4B7}">
      <dgm:prSet/>
      <dgm:spPr/>
      <dgm:t>
        <a:bodyPr/>
        <a:lstStyle/>
        <a:p>
          <a:endParaRPr lang="en-US"/>
        </a:p>
      </dgm:t>
    </dgm:pt>
    <dgm:pt modelId="{FBEB8654-8C81-4799-994F-6DE9D2134DDA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High-Dim Linear Models</a:t>
          </a:r>
        </a:p>
      </dgm:t>
    </dgm:pt>
    <dgm:pt modelId="{FA53FD02-EA13-4A4A-AEA4-5A61FEAEB602}" type="parTrans" cxnId="{58578AEB-C993-418B-BC78-96117C142244}">
      <dgm:prSet/>
      <dgm:spPr/>
      <dgm:t>
        <a:bodyPr/>
        <a:lstStyle/>
        <a:p>
          <a:endParaRPr lang="en-US"/>
        </a:p>
      </dgm:t>
    </dgm:pt>
    <dgm:pt modelId="{6AC3E170-E94F-437E-8F93-593CF4C2985E}" type="sibTrans" cxnId="{58578AEB-C993-418B-BC78-96117C142244}">
      <dgm:prSet/>
      <dgm:spPr/>
      <dgm:t>
        <a:bodyPr/>
        <a:lstStyle/>
        <a:p>
          <a:endParaRPr lang="en-US"/>
        </a:p>
      </dgm:t>
    </dgm:pt>
    <dgm:pt modelId="{45A3EB4B-A1B4-4C6F-988D-74884EE91184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Inference on Causal and Predictive Effects with High-Dim Linear Models</a:t>
          </a:r>
        </a:p>
      </dgm:t>
    </dgm:pt>
    <dgm:pt modelId="{30CC1AD6-FE51-44FA-BF38-C5E650DFD65C}" type="parTrans" cxnId="{1A7AB226-2DBD-4273-A292-6F7F224EF5D7}">
      <dgm:prSet/>
      <dgm:spPr/>
      <dgm:t>
        <a:bodyPr/>
        <a:lstStyle/>
        <a:p>
          <a:endParaRPr lang="en-US"/>
        </a:p>
      </dgm:t>
    </dgm:pt>
    <dgm:pt modelId="{99FAC690-C9DB-4668-B91A-E97A39A3C7AD}" type="sibTrans" cxnId="{1A7AB226-2DBD-4273-A292-6F7F224EF5D7}">
      <dgm:prSet/>
      <dgm:spPr/>
      <dgm:t>
        <a:bodyPr/>
        <a:lstStyle/>
        <a:p>
          <a:endParaRPr lang="en-US"/>
        </a:p>
      </dgm:t>
    </dgm:pt>
    <dgm:pt modelId="{6AD5B2D7-47EC-44D4-87BF-33560906A97C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Potential Outcomes and Conditional </a:t>
          </a:r>
          <a:r>
            <a:rPr lang="en-US" dirty="0" err="1"/>
            <a:t>Ignorability</a:t>
          </a:r>
          <a:endParaRPr lang="en-US" dirty="0"/>
        </a:p>
      </dgm:t>
    </dgm:pt>
    <dgm:pt modelId="{2A8450D8-F68C-408F-8A21-F196285A6794}" type="parTrans" cxnId="{1DA3D81F-9FA9-4E79-9F55-B4E94905B14F}">
      <dgm:prSet/>
      <dgm:spPr/>
      <dgm:t>
        <a:bodyPr/>
        <a:lstStyle/>
        <a:p>
          <a:endParaRPr lang="en-US"/>
        </a:p>
      </dgm:t>
    </dgm:pt>
    <dgm:pt modelId="{17BC5496-E23F-4887-B7F4-08E1A88B090B}" type="sibTrans" cxnId="{1DA3D81F-9FA9-4E79-9F55-B4E94905B14F}">
      <dgm:prSet/>
      <dgm:spPr/>
      <dgm:t>
        <a:bodyPr/>
        <a:lstStyle/>
        <a:p>
          <a:endParaRPr lang="en-US"/>
        </a:p>
      </dgm:t>
    </dgm:pt>
    <dgm:pt modelId="{37889E61-9CF6-4C8E-9584-24A5977EBD15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Structural Equation Models and Conditional Exogeneity</a:t>
          </a:r>
        </a:p>
      </dgm:t>
    </dgm:pt>
    <dgm:pt modelId="{2C966710-37D9-48F1-AC20-05650AB51E4C}" type="parTrans" cxnId="{7CB386FF-64EB-4968-996B-DFC0D00FB741}">
      <dgm:prSet/>
      <dgm:spPr/>
      <dgm:t>
        <a:bodyPr/>
        <a:lstStyle/>
        <a:p>
          <a:endParaRPr lang="en-US"/>
        </a:p>
      </dgm:t>
    </dgm:pt>
    <dgm:pt modelId="{F3421664-0B09-46C7-9B69-B39CA10A80B9}" type="sibTrans" cxnId="{7CB386FF-64EB-4968-996B-DFC0D00FB741}">
      <dgm:prSet/>
      <dgm:spPr/>
      <dgm:t>
        <a:bodyPr/>
        <a:lstStyle/>
        <a:p>
          <a:endParaRPr lang="en-US"/>
        </a:p>
      </dgm:t>
    </dgm:pt>
    <dgm:pt modelId="{1FED0922-E747-4A42-86AC-31BBF42836D8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Directed Acyclic Graphs</a:t>
          </a:r>
        </a:p>
      </dgm:t>
    </dgm:pt>
    <dgm:pt modelId="{B6A9D600-E4B7-49AF-88BC-1E4F6746786A}" type="parTrans" cxnId="{B0017124-E0D7-4CAE-B216-3A55B4F1B449}">
      <dgm:prSet/>
      <dgm:spPr/>
      <dgm:t>
        <a:bodyPr/>
        <a:lstStyle/>
        <a:p>
          <a:endParaRPr lang="en-US"/>
        </a:p>
      </dgm:t>
    </dgm:pt>
    <dgm:pt modelId="{6AAC3737-829D-45B2-8D9E-630472872042}" type="sibTrans" cxnId="{B0017124-E0D7-4CAE-B216-3A55B4F1B449}">
      <dgm:prSet/>
      <dgm:spPr/>
      <dgm:t>
        <a:bodyPr/>
        <a:lstStyle/>
        <a:p>
          <a:endParaRPr lang="en-US"/>
        </a:p>
      </dgm:t>
    </dgm:pt>
    <dgm:pt modelId="{2AF6AACC-7976-443F-BF63-E289E37A8BE3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Prediction with Non-Linear Models</a:t>
          </a:r>
        </a:p>
      </dgm:t>
    </dgm:pt>
    <dgm:pt modelId="{5C48098A-251A-447B-8EDB-F7F92C1E206E}" type="parTrans" cxnId="{5DCD2955-9CFE-47C7-AF05-89783A8B877D}">
      <dgm:prSet/>
      <dgm:spPr/>
      <dgm:t>
        <a:bodyPr/>
        <a:lstStyle/>
        <a:p>
          <a:endParaRPr lang="en-US"/>
        </a:p>
      </dgm:t>
    </dgm:pt>
    <dgm:pt modelId="{4BE593F2-54C4-45DD-B672-C6965A31B58B}" type="sibTrans" cxnId="{5DCD2955-9CFE-47C7-AF05-89783A8B877D}">
      <dgm:prSet/>
      <dgm:spPr/>
      <dgm:t>
        <a:bodyPr/>
        <a:lstStyle/>
        <a:p>
          <a:endParaRPr lang="en-US"/>
        </a:p>
      </dgm:t>
    </dgm:pt>
    <dgm:pt modelId="{E6BCA3F0-0F05-46BF-BE80-C0544D1DA504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Inference on Causal Effects with Non-Linear Models</a:t>
          </a:r>
        </a:p>
      </dgm:t>
    </dgm:pt>
    <dgm:pt modelId="{68F4EE87-CD53-4AFC-9E9B-A997F1DCCA1A}" type="parTrans" cxnId="{215E8F78-1454-4A69-856A-8ED3EB845B70}">
      <dgm:prSet/>
      <dgm:spPr/>
      <dgm:t>
        <a:bodyPr/>
        <a:lstStyle/>
        <a:p>
          <a:endParaRPr lang="en-US"/>
        </a:p>
      </dgm:t>
    </dgm:pt>
    <dgm:pt modelId="{82920B5D-7F10-4229-957F-13641689B1AD}" type="sibTrans" cxnId="{215E8F78-1454-4A69-856A-8ED3EB845B70}">
      <dgm:prSet/>
      <dgm:spPr/>
      <dgm:t>
        <a:bodyPr/>
        <a:lstStyle/>
        <a:p>
          <a:endParaRPr lang="en-US"/>
        </a:p>
      </dgm:t>
    </dgm:pt>
    <dgm:pt modelId="{ED670C81-F8CD-4900-B977-7CFB3F8CC36A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Un-observed Confounding and Instruments</a:t>
          </a:r>
        </a:p>
      </dgm:t>
    </dgm:pt>
    <dgm:pt modelId="{B5840004-1566-49FE-B5C3-F798BC348231}" type="parTrans" cxnId="{C2A59F51-468C-4267-B4FD-308CAE80FE99}">
      <dgm:prSet/>
      <dgm:spPr/>
      <dgm:t>
        <a:bodyPr/>
        <a:lstStyle/>
        <a:p>
          <a:endParaRPr lang="en-US"/>
        </a:p>
      </dgm:t>
    </dgm:pt>
    <dgm:pt modelId="{2FDAFCC3-8CC4-490E-B58D-A83240610F36}" type="sibTrans" cxnId="{C2A59F51-468C-4267-B4FD-308CAE80FE99}">
      <dgm:prSet/>
      <dgm:spPr/>
      <dgm:t>
        <a:bodyPr/>
        <a:lstStyle/>
        <a:p>
          <a:endParaRPr lang="en-US"/>
        </a:p>
      </dgm:t>
    </dgm:pt>
    <dgm:pt modelId="{9635A717-162A-4432-84FA-F50E069D11AC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Identification of Causal Effects in Longitudinal Data</a:t>
          </a:r>
        </a:p>
      </dgm:t>
    </dgm:pt>
    <dgm:pt modelId="{EF5383CD-2619-466F-8A7C-E1CA8B9549A3}" type="parTrans" cxnId="{D09D5BFA-8647-4524-97D8-6BF7512CB2AA}">
      <dgm:prSet/>
      <dgm:spPr/>
      <dgm:t>
        <a:bodyPr/>
        <a:lstStyle/>
        <a:p>
          <a:endParaRPr lang="en-US"/>
        </a:p>
      </dgm:t>
    </dgm:pt>
    <dgm:pt modelId="{54699652-4E6C-4265-B86F-8322C50ACD25}" type="sibTrans" cxnId="{D09D5BFA-8647-4524-97D8-6BF7512CB2AA}">
      <dgm:prSet/>
      <dgm:spPr/>
      <dgm:t>
        <a:bodyPr/>
        <a:lstStyle/>
        <a:p>
          <a:endParaRPr lang="en-US"/>
        </a:p>
      </dgm:t>
    </dgm:pt>
    <dgm:pt modelId="{3349DCE8-F2E5-4927-AA13-51308E5CFBDD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Estimation of Heterogeneous Causal Effects</a:t>
          </a:r>
        </a:p>
      </dgm:t>
    </dgm:pt>
    <dgm:pt modelId="{B5E4244C-CDC8-43D6-A4F6-C4782D40593D}" type="parTrans" cxnId="{8E55A045-2E51-4F94-A613-A9943D84C338}">
      <dgm:prSet/>
      <dgm:spPr/>
      <dgm:t>
        <a:bodyPr/>
        <a:lstStyle/>
        <a:p>
          <a:endParaRPr lang="en-US"/>
        </a:p>
      </dgm:t>
    </dgm:pt>
    <dgm:pt modelId="{788639C0-C4ED-4C43-90ED-0DE0D296E363}" type="sibTrans" cxnId="{8E55A045-2E51-4F94-A613-A9943D84C338}">
      <dgm:prSet/>
      <dgm:spPr/>
      <dgm:t>
        <a:bodyPr/>
        <a:lstStyle/>
        <a:p>
          <a:endParaRPr lang="en-US"/>
        </a:p>
      </dgm:t>
    </dgm:pt>
    <dgm:pt modelId="{991CCAB3-0275-4BB2-B40C-5F2AED018D7A}" type="pres">
      <dgm:prSet presAssocID="{10837E45-CE0C-4AF6-B0AB-8A9BA599909A}" presName="diagram" presStyleCnt="0">
        <dgm:presLayoutVars>
          <dgm:dir/>
          <dgm:resizeHandles val="exact"/>
        </dgm:presLayoutVars>
      </dgm:prSet>
      <dgm:spPr/>
    </dgm:pt>
    <dgm:pt modelId="{654E8768-037C-49DE-A1DB-DE887DA31B0B}" type="pres">
      <dgm:prSet presAssocID="{34441796-D264-41A6-BAA4-EDE813CED8B2}" presName="node" presStyleLbl="node1" presStyleIdx="0" presStyleCnt="12">
        <dgm:presLayoutVars>
          <dgm:bulletEnabled val="1"/>
        </dgm:presLayoutVars>
      </dgm:prSet>
      <dgm:spPr/>
    </dgm:pt>
    <dgm:pt modelId="{5FD5BCC1-9E24-402A-B9A4-83A57EEA6166}" type="pres">
      <dgm:prSet presAssocID="{2FEBF32E-156F-48D1-B9D8-13CC56792E78}" presName="sibTrans" presStyleLbl="sibTrans2D1" presStyleIdx="0" presStyleCnt="11"/>
      <dgm:spPr/>
    </dgm:pt>
    <dgm:pt modelId="{714A1E25-F9D5-4B0E-8634-F921E253E90D}" type="pres">
      <dgm:prSet presAssocID="{2FEBF32E-156F-48D1-B9D8-13CC56792E78}" presName="connectorText" presStyleLbl="sibTrans2D1" presStyleIdx="0" presStyleCnt="11"/>
      <dgm:spPr/>
    </dgm:pt>
    <dgm:pt modelId="{CFFCBEBA-4E47-45C5-93CE-DCAB879DDAEB}" type="pres">
      <dgm:prSet presAssocID="{DFE7F47A-2661-4C02-ABA6-0729DE48DF09}" presName="node" presStyleLbl="node1" presStyleIdx="1" presStyleCnt="12">
        <dgm:presLayoutVars>
          <dgm:bulletEnabled val="1"/>
        </dgm:presLayoutVars>
      </dgm:prSet>
      <dgm:spPr/>
    </dgm:pt>
    <dgm:pt modelId="{E6321012-EB24-4963-82D0-930510E4F6A2}" type="pres">
      <dgm:prSet presAssocID="{2F1AC477-98F6-49FF-94CC-01AA5A0D0C8F}" presName="sibTrans" presStyleLbl="sibTrans2D1" presStyleIdx="1" presStyleCnt="11"/>
      <dgm:spPr/>
    </dgm:pt>
    <dgm:pt modelId="{CFE6D574-6E5B-4E8C-92B7-D598193C9A7C}" type="pres">
      <dgm:prSet presAssocID="{2F1AC477-98F6-49FF-94CC-01AA5A0D0C8F}" presName="connectorText" presStyleLbl="sibTrans2D1" presStyleIdx="1" presStyleCnt="11"/>
      <dgm:spPr/>
    </dgm:pt>
    <dgm:pt modelId="{215A2429-C01A-4AB5-B742-303D0E1532B6}" type="pres">
      <dgm:prSet presAssocID="{FBEB8654-8C81-4799-994F-6DE9D2134DDA}" presName="node" presStyleLbl="node1" presStyleIdx="2" presStyleCnt="12">
        <dgm:presLayoutVars>
          <dgm:bulletEnabled val="1"/>
        </dgm:presLayoutVars>
      </dgm:prSet>
      <dgm:spPr/>
    </dgm:pt>
    <dgm:pt modelId="{29D0EE36-F422-484A-85A6-285107F92C26}" type="pres">
      <dgm:prSet presAssocID="{6AC3E170-E94F-437E-8F93-593CF4C2985E}" presName="sibTrans" presStyleLbl="sibTrans2D1" presStyleIdx="2" presStyleCnt="11"/>
      <dgm:spPr/>
    </dgm:pt>
    <dgm:pt modelId="{34A2F61E-EA93-4228-B403-07590EF1548F}" type="pres">
      <dgm:prSet presAssocID="{6AC3E170-E94F-437E-8F93-593CF4C2985E}" presName="connectorText" presStyleLbl="sibTrans2D1" presStyleIdx="2" presStyleCnt="11"/>
      <dgm:spPr/>
    </dgm:pt>
    <dgm:pt modelId="{532AC6A3-9D32-422A-8B50-C8B5D1ED0FFD}" type="pres">
      <dgm:prSet presAssocID="{45A3EB4B-A1B4-4C6F-988D-74884EE91184}" presName="node" presStyleLbl="node1" presStyleIdx="3" presStyleCnt="12">
        <dgm:presLayoutVars>
          <dgm:bulletEnabled val="1"/>
        </dgm:presLayoutVars>
      </dgm:prSet>
      <dgm:spPr/>
    </dgm:pt>
    <dgm:pt modelId="{5B2F4D73-29F1-4F2A-A88F-74479DE8360A}" type="pres">
      <dgm:prSet presAssocID="{99FAC690-C9DB-4668-B91A-E97A39A3C7AD}" presName="sibTrans" presStyleLbl="sibTrans2D1" presStyleIdx="3" presStyleCnt="11"/>
      <dgm:spPr/>
    </dgm:pt>
    <dgm:pt modelId="{0699F314-5F01-47C8-9A58-F4E688FC29F9}" type="pres">
      <dgm:prSet presAssocID="{99FAC690-C9DB-4668-B91A-E97A39A3C7AD}" presName="connectorText" presStyleLbl="sibTrans2D1" presStyleIdx="3" presStyleCnt="11"/>
      <dgm:spPr/>
    </dgm:pt>
    <dgm:pt modelId="{FA9C61A7-D71C-4E26-BB75-02F93EF1DA91}" type="pres">
      <dgm:prSet presAssocID="{6AD5B2D7-47EC-44D4-87BF-33560906A97C}" presName="node" presStyleLbl="node1" presStyleIdx="4" presStyleCnt="12">
        <dgm:presLayoutVars>
          <dgm:bulletEnabled val="1"/>
        </dgm:presLayoutVars>
      </dgm:prSet>
      <dgm:spPr/>
    </dgm:pt>
    <dgm:pt modelId="{D24DBE7C-E775-4D75-B363-11A5AAEABD64}" type="pres">
      <dgm:prSet presAssocID="{17BC5496-E23F-4887-B7F4-08E1A88B090B}" presName="sibTrans" presStyleLbl="sibTrans2D1" presStyleIdx="4" presStyleCnt="11"/>
      <dgm:spPr/>
    </dgm:pt>
    <dgm:pt modelId="{EAE1A7D9-C57F-46E7-85FD-55036699664A}" type="pres">
      <dgm:prSet presAssocID="{17BC5496-E23F-4887-B7F4-08E1A88B090B}" presName="connectorText" presStyleLbl="sibTrans2D1" presStyleIdx="4" presStyleCnt="11"/>
      <dgm:spPr/>
    </dgm:pt>
    <dgm:pt modelId="{ECAA4B5B-0698-4AFA-96E6-77AE1D26B1FE}" type="pres">
      <dgm:prSet presAssocID="{37889E61-9CF6-4C8E-9584-24A5977EBD15}" presName="node" presStyleLbl="node1" presStyleIdx="5" presStyleCnt="12">
        <dgm:presLayoutVars>
          <dgm:bulletEnabled val="1"/>
        </dgm:presLayoutVars>
      </dgm:prSet>
      <dgm:spPr/>
    </dgm:pt>
    <dgm:pt modelId="{DFDBDAD3-1419-46EC-BCFA-9A850044C4CD}" type="pres">
      <dgm:prSet presAssocID="{F3421664-0B09-46C7-9B69-B39CA10A80B9}" presName="sibTrans" presStyleLbl="sibTrans2D1" presStyleIdx="5" presStyleCnt="11"/>
      <dgm:spPr/>
    </dgm:pt>
    <dgm:pt modelId="{0CDA5D5A-7C39-4EDE-B0AD-09ECB57E154A}" type="pres">
      <dgm:prSet presAssocID="{F3421664-0B09-46C7-9B69-B39CA10A80B9}" presName="connectorText" presStyleLbl="sibTrans2D1" presStyleIdx="5" presStyleCnt="11"/>
      <dgm:spPr/>
    </dgm:pt>
    <dgm:pt modelId="{05D3B237-1464-40E6-90D7-8935B2A1A65B}" type="pres">
      <dgm:prSet presAssocID="{1FED0922-E747-4A42-86AC-31BBF42836D8}" presName="node" presStyleLbl="node1" presStyleIdx="6" presStyleCnt="12">
        <dgm:presLayoutVars>
          <dgm:bulletEnabled val="1"/>
        </dgm:presLayoutVars>
      </dgm:prSet>
      <dgm:spPr/>
    </dgm:pt>
    <dgm:pt modelId="{6E4F5563-286F-4CC2-B844-19D5160794B6}" type="pres">
      <dgm:prSet presAssocID="{6AAC3737-829D-45B2-8D9E-630472872042}" presName="sibTrans" presStyleLbl="sibTrans2D1" presStyleIdx="6" presStyleCnt="11"/>
      <dgm:spPr/>
    </dgm:pt>
    <dgm:pt modelId="{F280F5B7-F085-4852-988B-BDD7AADB5331}" type="pres">
      <dgm:prSet presAssocID="{6AAC3737-829D-45B2-8D9E-630472872042}" presName="connectorText" presStyleLbl="sibTrans2D1" presStyleIdx="6" presStyleCnt="11"/>
      <dgm:spPr/>
    </dgm:pt>
    <dgm:pt modelId="{D5F9F8B9-B98C-452D-AFAB-EAA03B0B6352}" type="pres">
      <dgm:prSet presAssocID="{2AF6AACC-7976-443F-BF63-E289E37A8BE3}" presName="node" presStyleLbl="node1" presStyleIdx="7" presStyleCnt="12">
        <dgm:presLayoutVars>
          <dgm:bulletEnabled val="1"/>
        </dgm:presLayoutVars>
      </dgm:prSet>
      <dgm:spPr/>
    </dgm:pt>
    <dgm:pt modelId="{3E308776-9A91-45D1-825F-90292745A233}" type="pres">
      <dgm:prSet presAssocID="{4BE593F2-54C4-45DD-B672-C6965A31B58B}" presName="sibTrans" presStyleLbl="sibTrans2D1" presStyleIdx="7" presStyleCnt="11"/>
      <dgm:spPr/>
    </dgm:pt>
    <dgm:pt modelId="{67084216-040B-42FF-92E0-479353BD38C3}" type="pres">
      <dgm:prSet presAssocID="{4BE593F2-54C4-45DD-B672-C6965A31B58B}" presName="connectorText" presStyleLbl="sibTrans2D1" presStyleIdx="7" presStyleCnt="11"/>
      <dgm:spPr/>
    </dgm:pt>
    <dgm:pt modelId="{ACC39D55-B6BE-4C5F-8FD6-A3E8D5E07B59}" type="pres">
      <dgm:prSet presAssocID="{E6BCA3F0-0F05-46BF-BE80-C0544D1DA504}" presName="node" presStyleLbl="node1" presStyleIdx="8" presStyleCnt="12">
        <dgm:presLayoutVars>
          <dgm:bulletEnabled val="1"/>
        </dgm:presLayoutVars>
      </dgm:prSet>
      <dgm:spPr/>
    </dgm:pt>
    <dgm:pt modelId="{B6E4B580-6648-4508-913E-48247E654693}" type="pres">
      <dgm:prSet presAssocID="{82920B5D-7F10-4229-957F-13641689B1AD}" presName="sibTrans" presStyleLbl="sibTrans2D1" presStyleIdx="8" presStyleCnt="11"/>
      <dgm:spPr/>
    </dgm:pt>
    <dgm:pt modelId="{2998E088-7BFD-4AB6-8AC0-B592FB9E3E36}" type="pres">
      <dgm:prSet presAssocID="{82920B5D-7F10-4229-957F-13641689B1AD}" presName="connectorText" presStyleLbl="sibTrans2D1" presStyleIdx="8" presStyleCnt="11"/>
      <dgm:spPr/>
    </dgm:pt>
    <dgm:pt modelId="{FED7D4CF-8D6F-4C60-AD50-09394EDB1804}" type="pres">
      <dgm:prSet presAssocID="{ED670C81-F8CD-4900-B977-7CFB3F8CC36A}" presName="node" presStyleLbl="node1" presStyleIdx="9" presStyleCnt="12">
        <dgm:presLayoutVars>
          <dgm:bulletEnabled val="1"/>
        </dgm:presLayoutVars>
      </dgm:prSet>
      <dgm:spPr/>
    </dgm:pt>
    <dgm:pt modelId="{014CB7E0-7DED-4E65-85C7-B662D8910863}" type="pres">
      <dgm:prSet presAssocID="{2FDAFCC3-8CC4-490E-B58D-A83240610F36}" presName="sibTrans" presStyleLbl="sibTrans2D1" presStyleIdx="9" presStyleCnt="11"/>
      <dgm:spPr/>
    </dgm:pt>
    <dgm:pt modelId="{8068B149-DBCC-4BF4-9263-5EEF45987D35}" type="pres">
      <dgm:prSet presAssocID="{2FDAFCC3-8CC4-490E-B58D-A83240610F36}" presName="connectorText" presStyleLbl="sibTrans2D1" presStyleIdx="9" presStyleCnt="11"/>
      <dgm:spPr/>
    </dgm:pt>
    <dgm:pt modelId="{741E5167-9599-498D-9E8F-4F7AED7BE6C1}" type="pres">
      <dgm:prSet presAssocID="{9635A717-162A-4432-84FA-F50E069D11AC}" presName="node" presStyleLbl="node1" presStyleIdx="10" presStyleCnt="12">
        <dgm:presLayoutVars>
          <dgm:bulletEnabled val="1"/>
        </dgm:presLayoutVars>
      </dgm:prSet>
      <dgm:spPr/>
    </dgm:pt>
    <dgm:pt modelId="{AFD2A3DA-9219-481C-ADBF-4CD703894DB3}" type="pres">
      <dgm:prSet presAssocID="{54699652-4E6C-4265-B86F-8322C50ACD25}" presName="sibTrans" presStyleLbl="sibTrans2D1" presStyleIdx="10" presStyleCnt="11"/>
      <dgm:spPr/>
    </dgm:pt>
    <dgm:pt modelId="{5CA4A117-A1FF-46AA-865A-227DF4444ED5}" type="pres">
      <dgm:prSet presAssocID="{54699652-4E6C-4265-B86F-8322C50ACD25}" presName="connectorText" presStyleLbl="sibTrans2D1" presStyleIdx="10" presStyleCnt="11"/>
      <dgm:spPr/>
    </dgm:pt>
    <dgm:pt modelId="{9EAE9A4A-6072-48C2-B70E-9837032E9AC6}" type="pres">
      <dgm:prSet presAssocID="{3349DCE8-F2E5-4927-AA13-51308E5CFBD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545C8405-3DD0-4025-AFD0-B67DD089E13E}" type="presOf" srcId="{99FAC690-C9DB-4668-B91A-E97A39A3C7AD}" destId="{5B2F4D73-29F1-4F2A-A88F-74479DE8360A}" srcOrd="0" destOrd="0" presId="urn:microsoft.com/office/officeart/2005/8/layout/process5"/>
    <dgm:cxn modelId="{26BE560D-EEAD-4F21-B0D1-CB9F5A3B8AFF}" type="presOf" srcId="{FBEB8654-8C81-4799-994F-6DE9D2134DDA}" destId="{215A2429-C01A-4AB5-B742-303D0E1532B6}" srcOrd="0" destOrd="0" presId="urn:microsoft.com/office/officeart/2005/8/layout/process5"/>
    <dgm:cxn modelId="{C149B00E-19E3-4B4C-90FD-D3DAACD8FAC2}" type="presOf" srcId="{4BE593F2-54C4-45DD-B672-C6965A31B58B}" destId="{3E308776-9A91-45D1-825F-90292745A233}" srcOrd="0" destOrd="0" presId="urn:microsoft.com/office/officeart/2005/8/layout/process5"/>
    <dgm:cxn modelId="{B9EF471C-F727-415F-9163-5AA6468F1FD6}" type="presOf" srcId="{6AAC3737-829D-45B2-8D9E-630472872042}" destId="{6E4F5563-286F-4CC2-B844-19D5160794B6}" srcOrd="0" destOrd="0" presId="urn:microsoft.com/office/officeart/2005/8/layout/process5"/>
    <dgm:cxn modelId="{1DA3D81F-9FA9-4E79-9F55-B4E94905B14F}" srcId="{10837E45-CE0C-4AF6-B0AB-8A9BA599909A}" destId="{6AD5B2D7-47EC-44D4-87BF-33560906A97C}" srcOrd="4" destOrd="0" parTransId="{2A8450D8-F68C-408F-8A21-F196285A6794}" sibTransId="{17BC5496-E23F-4887-B7F4-08E1A88B090B}"/>
    <dgm:cxn modelId="{B0017124-E0D7-4CAE-B216-3A55B4F1B449}" srcId="{10837E45-CE0C-4AF6-B0AB-8A9BA599909A}" destId="{1FED0922-E747-4A42-86AC-31BBF42836D8}" srcOrd="6" destOrd="0" parTransId="{B6A9D600-E4B7-49AF-88BC-1E4F6746786A}" sibTransId="{6AAC3737-829D-45B2-8D9E-630472872042}"/>
    <dgm:cxn modelId="{1A7AB226-2DBD-4273-A292-6F7F224EF5D7}" srcId="{10837E45-CE0C-4AF6-B0AB-8A9BA599909A}" destId="{45A3EB4B-A1B4-4C6F-988D-74884EE91184}" srcOrd="3" destOrd="0" parTransId="{30CC1AD6-FE51-44FA-BF38-C5E650DFD65C}" sibTransId="{99FAC690-C9DB-4668-B91A-E97A39A3C7AD}"/>
    <dgm:cxn modelId="{4B042028-1F3B-4EA4-8462-7F7449DF832F}" type="presOf" srcId="{2FDAFCC3-8CC4-490E-B58D-A83240610F36}" destId="{014CB7E0-7DED-4E65-85C7-B662D8910863}" srcOrd="0" destOrd="0" presId="urn:microsoft.com/office/officeart/2005/8/layout/process5"/>
    <dgm:cxn modelId="{9F54103A-CDBC-4154-81FE-C76CA1989BB2}" type="presOf" srcId="{F3421664-0B09-46C7-9B69-B39CA10A80B9}" destId="{0CDA5D5A-7C39-4EDE-B0AD-09ECB57E154A}" srcOrd="1" destOrd="0" presId="urn:microsoft.com/office/officeart/2005/8/layout/process5"/>
    <dgm:cxn modelId="{1C30A83F-42FD-4BBB-A07B-2DBC5C2B6A4E}" type="presOf" srcId="{6AAC3737-829D-45B2-8D9E-630472872042}" destId="{F280F5B7-F085-4852-988B-BDD7AADB5331}" srcOrd="1" destOrd="0" presId="urn:microsoft.com/office/officeart/2005/8/layout/process5"/>
    <dgm:cxn modelId="{BC81BF3F-3408-4487-9DC5-E8C2EA8D9EEA}" srcId="{10837E45-CE0C-4AF6-B0AB-8A9BA599909A}" destId="{34441796-D264-41A6-BAA4-EDE813CED8B2}" srcOrd="0" destOrd="0" parTransId="{7A2CCC79-9B20-4C30-8ED1-46AEB489D05C}" sibTransId="{2FEBF32E-156F-48D1-B9D8-13CC56792E78}"/>
    <dgm:cxn modelId="{0C2BFE61-7BE1-4126-8540-5E473A2F7077}" type="presOf" srcId="{82920B5D-7F10-4229-957F-13641689B1AD}" destId="{2998E088-7BFD-4AB6-8AC0-B592FB9E3E36}" srcOrd="1" destOrd="0" presId="urn:microsoft.com/office/officeart/2005/8/layout/process5"/>
    <dgm:cxn modelId="{68657264-82CE-4480-AAD1-2E08036A560A}" type="presOf" srcId="{2F1AC477-98F6-49FF-94CC-01AA5A0D0C8F}" destId="{CFE6D574-6E5B-4E8C-92B7-D598193C9A7C}" srcOrd="1" destOrd="0" presId="urn:microsoft.com/office/officeart/2005/8/layout/process5"/>
    <dgm:cxn modelId="{8E55A045-2E51-4F94-A613-A9943D84C338}" srcId="{10837E45-CE0C-4AF6-B0AB-8A9BA599909A}" destId="{3349DCE8-F2E5-4927-AA13-51308E5CFBDD}" srcOrd="11" destOrd="0" parTransId="{B5E4244C-CDC8-43D6-A4F6-C4782D40593D}" sibTransId="{788639C0-C4ED-4C43-90ED-0DE0D296E363}"/>
    <dgm:cxn modelId="{F704D749-9EC7-4699-8DAA-C7D2ACA81696}" type="presOf" srcId="{2FEBF32E-156F-48D1-B9D8-13CC56792E78}" destId="{714A1E25-F9D5-4B0E-8634-F921E253E90D}" srcOrd="1" destOrd="0" presId="urn:microsoft.com/office/officeart/2005/8/layout/process5"/>
    <dgm:cxn modelId="{197FB04E-CF25-430B-92BA-3A07CA1D149A}" type="presOf" srcId="{2FDAFCC3-8CC4-490E-B58D-A83240610F36}" destId="{8068B149-DBCC-4BF4-9263-5EEF45987D35}" srcOrd="1" destOrd="0" presId="urn:microsoft.com/office/officeart/2005/8/layout/process5"/>
    <dgm:cxn modelId="{EDBCC96E-06B6-49F3-83AA-D8BBFB0E4CF4}" type="presOf" srcId="{54699652-4E6C-4265-B86F-8322C50ACD25}" destId="{5CA4A117-A1FF-46AA-865A-227DF4444ED5}" srcOrd="1" destOrd="0" presId="urn:microsoft.com/office/officeart/2005/8/layout/process5"/>
    <dgm:cxn modelId="{048F0D4F-4963-49E3-B693-BCB353092C77}" type="presOf" srcId="{17BC5496-E23F-4887-B7F4-08E1A88B090B}" destId="{D24DBE7C-E775-4D75-B363-11A5AAEABD64}" srcOrd="0" destOrd="0" presId="urn:microsoft.com/office/officeart/2005/8/layout/process5"/>
    <dgm:cxn modelId="{1DB19A50-180C-4802-A0F4-FC1F4DADF1D0}" type="presOf" srcId="{DFE7F47A-2661-4C02-ABA6-0729DE48DF09}" destId="{CFFCBEBA-4E47-45C5-93CE-DCAB879DDAEB}" srcOrd="0" destOrd="0" presId="urn:microsoft.com/office/officeart/2005/8/layout/process5"/>
    <dgm:cxn modelId="{C2A59F51-468C-4267-B4FD-308CAE80FE99}" srcId="{10837E45-CE0C-4AF6-B0AB-8A9BA599909A}" destId="{ED670C81-F8CD-4900-B977-7CFB3F8CC36A}" srcOrd="9" destOrd="0" parTransId="{B5840004-1566-49FE-B5C3-F798BC348231}" sibTransId="{2FDAFCC3-8CC4-490E-B58D-A83240610F36}"/>
    <dgm:cxn modelId="{5DCD2955-9CFE-47C7-AF05-89783A8B877D}" srcId="{10837E45-CE0C-4AF6-B0AB-8A9BA599909A}" destId="{2AF6AACC-7976-443F-BF63-E289E37A8BE3}" srcOrd="7" destOrd="0" parTransId="{5C48098A-251A-447B-8EDB-F7F92C1E206E}" sibTransId="{4BE593F2-54C4-45DD-B672-C6965A31B58B}"/>
    <dgm:cxn modelId="{8C9C5E77-E634-41AC-A21A-04738F3B4275}" type="presOf" srcId="{6AC3E170-E94F-437E-8F93-593CF4C2985E}" destId="{29D0EE36-F422-484A-85A6-285107F92C26}" srcOrd="0" destOrd="0" presId="urn:microsoft.com/office/officeart/2005/8/layout/process5"/>
    <dgm:cxn modelId="{215E8F78-1454-4A69-856A-8ED3EB845B70}" srcId="{10837E45-CE0C-4AF6-B0AB-8A9BA599909A}" destId="{E6BCA3F0-0F05-46BF-BE80-C0544D1DA504}" srcOrd="8" destOrd="0" parTransId="{68F4EE87-CD53-4AFC-9E9B-A997F1DCCA1A}" sibTransId="{82920B5D-7F10-4229-957F-13641689B1AD}"/>
    <dgm:cxn modelId="{6B781979-6282-4185-A199-9B3854E6C63F}" type="presOf" srcId="{17BC5496-E23F-4887-B7F4-08E1A88B090B}" destId="{EAE1A7D9-C57F-46E7-85FD-55036699664A}" srcOrd="1" destOrd="0" presId="urn:microsoft.com/office/officeart/2005/8/layout/process5"/>
    <dgm:cxn modelId="{4F22FE84-C060-499B-8B2F-C5EDF302BDB8}" type="presOf" srcId="{2F1AC477-98F6-49FF-94CC-01AA5A0D0C8F}" destId="{E6321012-EB24-4963-82D0-930510E4F6A2}" srcOrd="0" destOrd="0" presId="urn:microsoft.com/office/officeart/2005/8/layout/process5"/>
    <dgm:cxn modelId="{4A92E789-B961-4CFD-91D3-2C808647AA1E}" type="presOf" srcId="{34441796-D264-41A6-BAA4-EDE813CED8B2}" destId="{654E8768-037C-49DE-A1DB-DE887DA31B0B}" srcOrd="0" destOrd="0" presId="urn:microsoft.com/office/officeart/2005/8/layout/process5"/>
    <dgm:cxn modelId="{0586E88B-4B29-448D-BEE3-3DCC1EB556EE}" type="presOf" srcId="{F3421664-0B09-46C7-9B69-B39CA10A80B9}" destId="{DFDBDAD3-1419-46EC-BCFA-9A850044C4CD}" srcOrd="0" destOrd="0" presId="urn:microsoft.com/office/officeart/2005/8/layout/process5"/>
    <dgm:cxn modelId="{2174A68E-C1B2-4685-B7FE-98019AD18C8F}" type="presOf" srcId="{E6BCA3F0-0F05-46BF-BE80-C0544D1DA504}" destId="{ACC39D55-B6BE-4C5F-8FD6-A3E8D5E07B59}" srcOrd="0" destOrd="0" presId="urn:microsoft.com/office/officeart/2005/8/layout/process5"/>
    <dgm:cxn modelId="{EC008893-14B8-4969-880C-BE44B10D64BF}" type="presOf" srcId="{37889E61-9CF6-4C8E-9584-24A5977EBD15}" destId="{ECAA4B5B-0698-4AFA-96E6-77AE1D26B1FE}" srcOrd="0" destOrd="0" presId="urn:microsoft.com/office/officeart/2005/8/layout/process5"/>
    <dgm:cxn modelId="{21C7A695-AB1D-4966-B74C-26ADDF11AD30}" type="presOf" srcId="{1FED0922-E747-4A42-86AC-31BBF42836D8}" destId="{05D3B237-1464-40E6-90D7-8935B2A1A65B}" srcOrd="0" destOrd="0" presId="urn:microsoft.com/office/officeart/2005/8/layout/process5"/>
    <dgm:cxn modelId="{A387D19B-5B36-4333-BB38-7CC93A831AEF}" type="presOf" srcId="{6AC3E170-E94F-437E-8F93-593CF4C2985E}" destId="{34A2F61E-EA93-4228-B403-07590EF1548F}" srcOrd="1" destOrd="0" presId="urn:microsoft.com/office/officeart/2005/8/layout/process5"/>
    <dgm:cxn modelId="{825D2FA7-6F28-4024-AF8B-5639CFD32610}" type="presOf" srcId="{99FAC690-C9DB-4668-B91A-E97A39A3C7AD}" destId="{0699F314-5F01-47C8-9A58-F4E688FC29F9}" srcOrd="1" destOrd="0" presId="urn:microsoft.com/office/officeart/2005/8/layout/process5"/>
    <dgm:cxn modelId="{8032CFAC-3D7F-41DC-B5CF-CCD508111CCC}" type="presOf" srcId="{4BE593F2-54C4-45DD-B672-C6965A31B58B}" destId="{67084216-040B-42FF-92E0-479353BD38C3}" srcOrd="1" destOrd="0" presId="urn:microsoft.com/office/officeart/2005/8/layout/process5"/>
    <dgm:cxn modelId="{716B7CB0-5A5A-4ABD-A893-2F5C8B36BDA2}" type="presOf" srcId="{9635A717-162A-4432-84FA-F50E069D11AC}" destId="{741E5167-9599-498D-9E8F-4F7AED7BE6C1}" srcOrd="0" destOrd="0" presId="urn:microsoft.com/office/officeart/2005/8/layout/process5"/>
    <dgm:cxn modelId="{DB6EE5B2-22C5-4E22-83E3-95D4C8BDF33A}" type="presOf" srcId="{2FEBF32E-156F-48D1-B9D8-13CC56792E78}" destId="{5FD5BCC1-9E24-402A-B9A4-83A57EEA6166}" srcOrd="0" destOrd="0" presId="urn:microsoft.com/office/officeart/2005/8/layout/process5"/>
    <dgm:cxn modelId="{EBF538B7-5E9F-44C5-A2A6-130478CF4E22}" type="presOf" srcId="{10837E45-CE0C-4AF6-B0AB-8A9BA599909A}" destId="{991CCAB3-0275-4BB2-B40C-5F2AED018D7A}" srcOrd="0" destOrd="0" presId="urn:microsoft.com/office/officeart/2005/8/layout/process5"/>
    <dgm:cxn modelId="{46CA2BB8-F0AC-4606-BDE6-FEF946BF2DF3}" type="presOf" srcId="{2AF6AACC-7976-443F-BF63-E289E37A8BE3}" destId="{D5F9F8B9-B98C-452D-AFAB-EAA03B0B6352}" srcOrd="0" destOrd="0" presId="urn:microsoft.com/office/officeart/2005/8/layout/process5"/>
    <dgm:cxn modelId="{BFA3F3B9-1014-44DA-B507-D69D40E0D4B7}" srcId="{10837E45-CE0C-4AF6-B0AB-8A9BA599909A}" destId="{DFE7F47A-2661-4C02-ABA6-0729DE48DF09}" srcOrd="1" destOrd="0" parTransId="{74EB5B6E-638D-4F99-BDF7-3CD0147B0C4B}" sibTransId="{2F1AC477-98F6-49FF-94CC-01AA5A0D0C8F}"/>
    <dgm:cxn modelId="{65112FCB-382C-4225-A9D5-40920623EC4B}" type="presOf" srcId="{45A3EB4B-A1B4-4C6F-988D-74884EE91184}" destId="{532AC6A3-9D32-422A-8B50-C8B5D1ED0FFD}" srcOrd="0" destOrd="0" presId="urn:microsoft.com/office/officeart/2005/8/layout/process5"/>
    <dgm:cxn modelId="{FC04D1DD-8494-477F-8D06-20A601244BD2}" type="presOf" srcId="{6AD5B2D7-47EC-44D4-87BF-33560906A97C}" destId="{FA9C61A7-D71C-4E26-BB75-02F93EF1DA91}" srcOrd="0" destOrd="0" presId="urn:microsoft.com/office/officeart/2005/8/layout/process5"/>
    <dgm:cxn modelId="{31DFA6DE-4EB2-4532-B61A-2C08CDFF3785}" type="presOf" srcId="{54699652-4E6C-4265-B86F-8322C50ACD25}" destId="{AFD2A3DA-9219-481C-ADBF-4CD703894DB3}" srcOrd="0" destOrd="0" presId="urn:microsoft.com/office/officeart/2005/8/layout/process5"/>
    <dgm:cxn modelId="{58578AEB-C993-418B-BC78-96117C142244}" srcId="{10837E45-CE0C-4AF6-B0AB-8A9BA599909A}" destId="{FBEB8654-8C81-4799-994F-6DE9D2134DDA}" srcOrd="2" destOrd="0" parTransId="{FA53FD02-EA13-4A4A-AEA4-5A61FEAEB602}" sibTransId="{6AC3E170-E94F-437E-8F93-593CF4C2985E}"/>
    <dgm:cxn modelId="{95D6F6EC-EE58-4FC1-97E9-DEEBB1DF4B4E}" type="presOf" srcId="{82920B5D-7F10-4229-957F-13641689B1AD}" destId="{B6E4B580-6648-4508-913E-48247E654693}" srcOrd="0" destOrd="0" presId="urn:microsoft.com/office/officeart/2005/8/layout/process5"/>
    <dgm:cxn modelId="{3510B7F4-3462-4577-8655-47447313E43A}" type="presOf" srcId="{ED670C81-F8CD-4900-B977-7CFB3F8CC36A}" destId="{FED7D4CF-8D6F-4C60-AD50-09394EDB1804}" srcOrd="0" destOrd="0" presId="urn:microsoft.com/office/officeart/2005/8/layout/process5"/>
    <dgm:cxn modelId="{8D9B5FF7-1AAA-4A52-AF33-7F7EAE957AA5}" type="presOf" srcId="{3349DCE8-F2E5-4927-AA13-51308E5CFBDD}" destId="{9EAE9A4A-6072-48C2-B70E-9837032E9AC6}" srcOrd="0" destOrd="0" presId="urn:microsoft.com/office/officeart/2005/8/layout/process5"/>
    <dgm:cxn modelId="{D09D5BFA-8647-4524-97D8-6BF7512CB2AA}" srcId="{10837E45-CE0C-4AF6-B0AB-8A9BA599909A}" destId="{9635A717-162A-4432-84FA-F50E069D11AC}" srcOrd="10" destOrd="0" parTransId="{EF5383CD-2619-466F-8A7C-E1CA8B9549A3}" sibTransId="{54699652-4E6C-4265-B86F-8322C50ACD25}"/>
    <dgm:cxn modelId="{7CB386FF-64EB-4968-996B-DFC0D00FB741}" srcId="{10837E45-CE0C-4AF6-B0AB-8A9BA599909A}" destId="{37889E61-9CF6-4C8E-9584-24A5977EBD15}" srcOrd="5" destOrd="0" parTransId="{2C966710-37D9-48F1-AC20-05650AB51E4C}" sibTransId="{F3421664-0B09-46C7-9B69-B39CA10A80B9}"/>
    <dgm:cxn modelId="{E9F21892-ABF8-4E91-80BC-7C744B1EE98B}" type="presParOf" srcId="{991CCAB3-0275-4BB2-B40C-5F2AED018D7A}" destId="{654E8768-037C-49DE-A1DB-DE887DA31B0B}" srcOrd="0" destOrd="0" presId="urn:microsoft.com/office/officeart/2005/8/layout/process5"/>
    <dgm:cxn modelId="{29D80092-8453-426D-951F-E1A108F0D857}" type="presParOf" srcId="{991CCAB3-0275-4BB2-B40C-5F2AED018D7A}" destId="{5FD5BCC1-9E24-402A-B9A4-83A57EEA6166}" srcOrd="1" destOrd="0" presId="urn:microsoft.com/office/officeart/2005/8/layout/process5"/>
    <dgm:cxn modelId="{4D14A5B1-2457-49CB-93E9-DA917773C961}" type="presParOf" srcId="{5FD5BCC1-9E24-402A-B9A4-83A57EEA6166}" destId="{714A1E25-F9D5-4B0E-8634-F921E253E90D}" srcOrd="0" destOrd="0" presId="urn:microsoft.com/office/officeart/2005/8/layout/process5"/>
    <dgm:cxn modelId="{1C3CE309-B99E-473B-9D3A-4DE73C42825D}" type="presParOf" srcId="{991CCAB3-0275-4BB2-B40C-5F2AED018D7A}" destId="{CFFCBEBA-4E47-45C5-93CE-DCAB879DDAEB}" srcOrd="2" destOrd="0" presId="urn:microsoft.com/office/officeart/2005/8/layout/process5"/>
    <dgm:cxn modelId="{75EF833D-322E-4518-852B-14ED4945602A}" type="presParOf" srcId="{991CCAB3-0275-4BB2-B40C-5F2AED018D7A}" destId="{E6321012-EB24-4963-82D0-930510E4F6A2}" srcOrd="3" destOrd="0" presId="urn:microsoft.com/office/officeart/2005/8/layout/process5"/>
    <dgm:cxn modelId="{BB6C1B69-9643-4B2D-97CD-A1209B5CD744}" type="presParOf" srcId="{E6321012-EB24-4963-82D0-930510E4F6A2}" destId="{CFE6D574-6E5B-4E8C-92B7-D598193C9A7C}" srcOrd="0" destOrd="0" presId="urn:microsoft.com/office/officeart/2005/8/layout/process5"/>
    <dgm:cxn modelId="{D8495F9C-7301-4DFD-B2BC-12A96B6385D8}" type="presParOf" srcId="{991CCAB3-0275-4BB2-B40C-5F2AED018D7A}" destId="{215A2429-C01A-4AB5-B742-303D0E1532B6}" srcOrd="4" destOrd="0" presId="urn:microsoft.com/office/officeart/2005/8/layout/process5"/>
    <dgm:cxn modelId="{AD77A436-BC7A-466D-816E-65EA89C19625}" type="presParOf" srcId="{991CCAB3-0275-4BB2-B40C-5F2AED018D7A}" destId="{29D0EE36-F422-484A-85A6-285107F92C26}" srcOrd="5" destOrd="0" presId="urn:microsoft.com/office/officeart/2005/8/layout/process5"/>
    <dgm:cxn modelId="{28FB7098-6C2E-4D3C-9C2E-4CF3E5AA4E60}" type="presParOf" srcId="{29D0EE36-F422-484A-85A6-285107F92C26}" destId="{34A2F61E-EA93-4228-B403-07590EF1548F}" srcOrd="0" destOrd="0" presId="urn:microsoft.com/office/officeart/2005/8/layout/process5"/>
    <dgm:cxn modelId="{BB203243-FB3B-4601-B88B-BDA75609CEAA}" type="presParOf" srcId="{991CCAB3-0275-4BB2-B40C-5F2AED018D7A}" destId="{532AC6A3-9D32-422A-8B50-C8B5D1ED0FFD}" srcOrd="6" destOrd="0" presId="urn:microsoft.com/office/officeart/2005/8/layout/process5"/>
    <dgm:cxn modelId="{0B477A14-79CD-4401-A4AB-81F6925E5672}" type="presParOf" srcId="{991CCAB3-0275-4BB2-B40C-5F2AED018D7A}" destId="{5B2F4D73-29F1-4F2A-A88F-74479DE8360A}" srcOrd="7" destOrd="0" presId="urn:microsoft.com/office/officeart/2005/8/layout/process5"/>
    <dgm:cxn modelId="{C320D0BD-DCBE-44FB-BBF0-C5031C711B7B}" type="presParOf" srcId="{5B2F4D73-29F1-4F2A-A88F-74479DE8360A}" destId="{0699F314-5F01-47C8-9A58-F4E688FC29F9}" srcOrd="0" destOrd="0" presId="urn:microsoft.com/office/officeart/2005/8/layout/process5"/>
    <dgm:cxn modelId="{D3F7B897-CD53-4029-AA1E-075426BADAA4}" type="presParOf" srcId="{991CCAB3-0275-4BB2-B40C-5F2AED018D7A}" destId="{FA9C61A7-D71C-4E26-BB75-02F93EF1DA91}" srcOrd="8" destOrd="0" presId="urn:microsoft.com/office/officeart/2005/8/layout/process5"/>
    <dgm:cxn modelId="{BBE85C4B-E6D3-4E22-9458-8D3CE3A4FFF2}" type="presParOf" srcId="{991CCAB3-0275-4BB2-B40C-5F2AED018D7A}" destId="{D24DBE7C-E775-4D75-B363-11A5AAEABD64}" srcOrd="9" destOrd="0" presId="urn:microsoft.com/office/officeart/2005/8/layout/process5"/>
    <dgm:cxn modelId="{046202B6-2146-465F-8D4C-69BFD1084B90}" type="presParOf" srcId="{D24DBE7C-E775-4D75-B363-11A5AAEABD64}" destId="{EAE1A7D9-C57F-46E7-85FD-55036699664A}" srcOrd="0" destOrd="0" presId="urn:microsoft.com/office/officeart/2005/8/layout/process5"/>
    <dgm:cxn modelId="{20970DCC-D5AA-4E54-A84A-EFB3B8CE7369}" type="presParOf" srcId="{991CCAB3-0275-4BB2-B40C-5F2AED018D7A}" destId="{ECAA4B5B-0698-4AFA-96E6-77AE1D26B1FE}" srcOrd="10" destOrd="0" presId="urn:microsoft.com/office/officeart/2005/8/layout/process5"/>
    <dgm:cxn modelId="{5C86BCC4-3B5C-44FE-AC75-95ADCC1FD981}" type="presParOf" srcId="{991CCAB3-0275-4BB2-B40C-5F2AED018D7A}" destId="{DFDBDAD3-1419-46EC-BCFA-9A850044C4CD}" srcOrd="11" destOrd="0" presId="urn:microsoft.com/office/officeart/2005/8/layout/process5"/>
    <dgm:cxn modelId="{E12125C6-3563-4373-82BE-B05C9C743A01}" type="presParOf" srcId="{DFDBDAD3-1419-46EC-BCFA-9A850044C4CD}" destId="{0CDA5D5A-7C39-4EDE-B0AD-09ECB57E154A}" srcOrd="0" destOrd="0" presId="urn:microsoft.com/office/officeart/2005/8/layout/process5"/>
    <dgm:cxn modelId="{40C81719-C656-4C70-B613-6C3D47FAFCE0}" type="presParOf" srcId="{991CCAB3-0275-4BB2-B40C-5F2AED018D7A}" destId="{05D3B237-1464-40E6-90D7-8935B2A1A65B}" srcOrd="12" destOrd="0" presId="urn:microsoft.com/office/officeart/2005/8/layout/process5"/>
    <dgm:cxn modelId="{0EB30A2F-5317-41CC-B461-4093B65B6F99}" type="presParOf" srcId="{991CCAB3-0275-4BB2-B40C-5F2AED018D7A}" destId="{6E4F5563-286F-4CC2-B844-19D5160794B6}" srcOrd="13" destOrd="0" presId="urn:microsoft.com/office/officeart/2005/8/layout/process5"/>
    <dgm:cxn modelId="{8F8D6389-6BDE-4763-B517-62FE45552E7D}" type="presParOf" srcId="{6E4F5563-286F-4CC2-B844-19D5160794B6}" destId="{F280F5B7-F085-4852-988B-BDD7AADB5331}" srcOrd="0" destOrd="0" presId="urn:microsoft.com/office/officeart/2005/8/layout/process5"/>
    <dgm:cxn modelId="{ADE9992A-0AAA-4B5F-AC09-18BC7704D7E9}" type="presParOf" srcId="{991CCAB3-0275-4BB2-B40C-5F2AED018D7A}" destId="{D5F9F8B9-B98C-452D-AFAB-EAA03B0B6352}" srcOrd="14" destOrd="0" presId="urn:microsoft.com/office/officeart/2005/8/layout/process5"/>
    <dgm:cxn modelId="{18E91D1A-E045-4B1B-A31E-56B69D5D5453}" type="presParOf" srcId="{991CCAB3-0275-4BB2-B40C-5F2AED018D7A}" destId="{3E308776-9A91-45D1-825F-90292745A233}" srcOrd="15" destOrd="0" presId="urn:microsoft.com/office/officeart/2005/8/layout/process5"/>
    <dgm:cxn modelId="{B277590A-AB07-4241-B15C-185073D9610D}" type="presParOf" srcId="{3E308776-9A91-45D1-825F-90292745A233}" destId="{67084216-040B-42FF-92E0-479353BD38C3}" srcOrd="0" destOrd="0" presId="urn:microsoft.com/office/officeart/2005/8/layout/process5"/>
    <dgm:cxn modelId="{2962068A-9FD8-4E31-9C91-FF15BEA288DD}" type="presParOf" srcId="{991CCAB3-0275-4BB2-B40C-5F2AED018D7A}" destId="{ACC39D55-B6BE-4C5F-8FD6-A3E8D5E07B59}" srcOrd="16" destOrd="0" presId="urn:microsoft.com/office/officeart/2005/8/layout/process5"/>
    <dgm:cxn modelId="{3AEFB321-5DB8-44E1-8FD5-83468F3B12FA}" type="presParOf" srcId="{991CCAB3-0275-4BB2-B40C-5F2AED018D7A}" destId="{B6E4B580-6648-4508-913E-48247E654693}" srcOrd="17" destOrd="0" presId="urn:microsoft.com/office/officeart/2005/8/layout/process5"/>
    <dgm:cxn modelId="{3CE0A82B-D338-4B91-87A6-721961FE2860}" type="presParOf" srcId="{B6E4B580-6648-4508-913E-48247E654693}" destId="{2998E088-7BFD-4AB6-8AC0-B592FB9E3E36}" srcOrd="0" destOrd="0" presId="urn:microsoft.com/office/officeart/2005/8/layout/process5"/>
    <dgm:cxn modelId="{CBAF60FF-1424-49D1-A418-481715EB8ED8}" type="presParOf" srcId="{991CCAB3-0275-4BB2-B40C-5F2AED018D7A}" destId="{FED7D4CF-8D6F-4C60-AD50-09394EDB1804}" srcOrd="18" destOrd="0" presId="urn:microsoft.com/office/officeart/2005/8/layout/process5"/>
    <dgm:cxn modelId="{86AEE622-2612-48D8-BC11-9A4C5572018C}" type="presParOf" srcId="{991CCAB3-0275-4BB2-B40C-5F2AED018D7A}" destId="{014CB7E0-7DED-4E65-85C7-B662D8910863}" srcOrd="19" destOrd="0" presId="urn:microsoft.com/office/officeart/2005/8/layout/process5"/>
    <dgm:cxn modelId="{C39E9FC4-D7D9-40F1-BD12-E20EC4831865}" type="presParOf" srcId="{014CB7E0-7DED-4E65-85C7-B662D8910863}" destId="{8068B149-DBCC-4BF4-9263-5EEF45987D35}" srcOrd="0" destOrd="0" presId="urn:microsoft.com/office/officeart/2005/8/layout/process5"/>
    <dgm:cxn modelId="{E4E4F843-2785-4A5D-964E-D39A4D810B92}" type="presParOf" srcId="{991CCAB3-0275-4BB2-B40C-5F2AED018D7A}" destId="{741E5167-9599-498D-9E8F-4F7AED7BE6C1}" srcOrd="20" destOrd="0" presId="urn:microsoft.com/office/officeart/2005/8/layout/process5"/>
    <dgm:cxn modelId="{9BEDD150-1891-4923-8642-DE0C9CEE4EA4}" type="presParOf" srcId="{991CCAB3-0275-4BB2-B40C-5F2AED018D7A}" destId="{AFD2A3DA-9219-481C-ADBF-4CD703894DB3}" srcOrd="21" destOrd="0" presId="urn:microsoft.com/office/officeart/2005/8/layout/process5"/>
    <dgm:cxn modelId="{4B0AF6AC-BCB3-47FB-A624-AAC944794A84}" type="presParOf" srcId="{AFD2A3DA-9219-481C-ADBF-4CD703894DB3}" destId="{5CA4A117-A1FF-46AA-865A-227DF4444ED5}" srcOrd="0" destOrd="0" presId="urn:microsoft.com/office/officeart/2005/8/layout/process5"/>
    <dgm:cxn modelId="{3AED55DD-F54E-4F7B-9910-E2D6B11FFA52}" type="presParOf" srcId="{991CCAB3-0275-4BB2-B40C-5F2AED018D7A}" destId="{9EAE9A4A-6072-48C2-B70E-9837032E9AC6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837E45-CE0C-4AF6-B0AB-8A9BA599909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441796-D264-41A6-BAA4-EDE813CED8B2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Causal Inference with Experiments</a:t>
          </a:r>
        </a:p>
      </dgm:t>
    </dgm:pt>
    <dgm:pt modelId="{7A2CCC79-9B20-4C30-8ED1-46AEB489D05C}" type="parTrans" cxnId="{BC81BF3F-3408-4487-9DC5-E8C2EA8D9EEA}">
      <dgm:prSet/>
      <dgm:spPr/>
      <dgm:t>
        <a:bodyPr/>
        <a:lstStyle/>
        <a:p>
          <a:endParaRPr lang="en-US"/>
        </a:p>
      </dgm:t>
    </dgm:pt>
    <dgm:pt modelId="{2FEBF32E-156F-48D1-B9D8-13CC56792E78}" type="sibTrans" cxnId="{BC81BF3F-3408-4487-9DC5-E8C2EA8D9EEA}">
      <dgm:prSet/>
      <dgm:spPr/>
      <dgm:t>
        <a:bodyPr/>
        <a:lstStyle/>
        <a:p>
          <a:endParaRPr lang="en-US"/>
        </a:p>
      </dgm:t>
    </dgm:pt>
    <dgm:pt modelId="{DFE7F47A-2661-4C02-ABA6-0729DE48DF09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Linear Models</a:t>
          </a:r>
        </a:p>
      </dgm:t>
    </dgm:pt>
    <dgm:pt modelId="{74EB5B6E-638D-4F99-BDF7-3CD0147B0C4B}" type="parTrans" cxnId="{BFA3F3B9-1014-44DA-B507-D69D40E0D4B7}">
      <dgm:prSet/>
      <dgm:spPr/>
      <dgm:t>
        <a:bodyPr/>
        <a:lstStyle/>
        <a:p>
          <a:endParaRPr lang="en-US"/>
        </a:p>
      </dgm:t>
    </dgm:pt>
    <dgm:pt modelId="{2F1AC477-98F6-49FF-94CC-01AA5A0D0C8F}" type="sibTrans" cxnId="{BFA3F3B9-1014-44DA-B507-D69D40E0D4B7}">
      <dgm:prSet/>
      <dgm:spPr/>
      <dgm:t>
        <a:bodyPr/>
        <a:lstStyle/>
        <a:p>
          <a:endParaRPr lang="en-US"/>
        </a:p>
      </dgm:t>
    </dgm:pt>
    <dgm:pt modelId="{FBEB8654-8C81-4799-994F-6DE9D2134DDA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High-Dim Linear Models</a:t>
          </a:r>
        </a:p>
      </dgm:t>
    </dgm:pt>
    <dgm:pt modelId="{FA53FD02-EA13-4A4A-AEA4-5A61FEAEB602}" type="parTrans" cxnId="{58578AEB-C993-418B-BC78-96117C142244}">
      <dgm:prSet/>
      <dgm:spPr/>
      <dgm:t>
        <a:bodyPr/>
        <a:lstStyle/>
        <a:p>
          <a:endParaRPr lang="en-US"/>
        </a:p>
      </dgm:t>
    </dgm:pt>
    <dgm:pt modelId="{6AC3E170-E94F-437E-8F93-593CF4C2985E}" type="sibTrans" cxnId="{58578AEB-C993-418B-BC78-96117C142244}">
      <dgm:prSet/>
      <dgm:spPr/>
      <dgm:t>
        <a:bodyPr/>
        <a:lstStyle/>
        <a:p>
          <a:endParaRPr lang="en-US"/>
        </a:p>
      </dgm:t>
    </dgm:pt>
    <dgm:pt modelId="{45A3EB4B-A1B4-4C6F-988D-74884EE91184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Inference on Causal and Predictive Effects with High-Dim Linear Models</a:t>
          </a:r>
        </a:p>
      </dgm:t>
    </dgm:pt>
    <dgm:pt modelId="{30CC1AD6-FE51-44FA-BF38-C5E650DFD65C}" type="parTrans" cxnId="{1A7AB226-2DBD-4273-A292-6F7F224EF5D7}">
      <dgm:prSet/>
      <dgm:spPr/>
      <dgm:t>
        <a:bodyPr/>
        <a:lstStyle/>
        <a:p>
          <a:endParaRPr lang="en-US"/>
        </a:p>
      </dgm:t>
    </dgm:pt>
    <dgm:pt modelId="{99FAC690-C9DB-4668-B91A-E97A39A3C7AD}" type="sibTrans" cxnId="{1A7AB226-2DBD-4273-A292-6F7F224EF5D7}">
      <dgm:prSet/>
      <dgm:spPr/>
      <dgm:t>
        <a:bodyPr/>
        <a:lstStyle/>
        <a:p>
          <a:endParaRPr lang="en-US"/>
        </a:p>
      </dgm:t>
    </dgm:pt>
    <dgm:pt modelId="{6AD5B2D7-47EC-44D4-87BF-33560906A97C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Potential Outcomes and Conditional </a:t>
          </a:r>
          <a:r>
            <a:rPr lang="en-US" dirty="0" err="1"/>
            <a:t>Ignorability</a:t>
          </a:r>
          <a:endParaRPr lang="en-US" dirty="0"/>
        </a:p>
      </dgm:t>
    </dgm:pt>
    <dgm:pt modelId="{2A8450D8-F68C-408F-8A21-F196285A6794}" type="parTrans" cxnId="{1DA3D81F-9FA9-4E79-9F55-B4E94905B14F}">
      <dgm:prSet/>
      <dgm:spPr/>
      <dgm:t>
        <a:bodyPr/>
        <a:lstStyle/>
        <a:p>
          <a:endParaRPr lang="en-US"/>
        </a:p>
      </dgm:t>
    </dgm:pt>
    <dgm:pt modelId="{17BC5496-E23F-4887-B7F4-08E1A88B090B}" type="sibTrans" cxnId="{1DA3D81F-9FA9-4E79-9F55-B4E94905B14F}">
      <dgm:prSet/>
      <dgm:spPr/>
      <dgm:t>
        <a:bodyPr/>
        <a:lstStyle/>
        <a:p>
          <a:endParaRPr lang="en-US"/>
        </a:p>
      </dgm:t>
    </dgm:pt>
    <dgm:pt modelId="{37889E61-9CF6-4C8E-9584-24A5977EBD15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Structural Equation Models and Conditional Exogeneity</a:t>
          </a:r>
        </a:p>
      </dgm:t>
    </dgm:pt>
    <dgm:pt modelId="{2C966710-37D9-48F1-AC20-05650AB51E4C}" type="parTrans" cxnId="{7CB386FF-64EB-4968-996B-DFC0D00FB741}">
      <dgm:prSet/>
      <dgm:spPr/>
      <dgm:t>
        <a:bodyPr/>
        <a:lstStyle/>
        <a:p>
          <a:endParaRPr lang="en-US"/>
        </a:p>
      </dgm:t>
    </dgm:pt>
    <dgm:pt modelId="{F3421664-0B09-46C7-9B69-B39CA10A80B9}" type="sibTrans" cxnId="{7CB386FF-64EB-4968-996B-DFC0D00FB741}">
      <dgm:prSet/>
      <dgm:spPr/>
      <dgm:t>
        <a:bodyPr/>
        <a:lstStyle/>
        <a:p>
          <a:endParaRPr lang="en-US"/>
        </a:p>
      </dgm:t>
    </dgm:pt>
    <dgm:pt modelId="{1FED0922-E747-4A42-86AC-31BBF42836D8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Directed Acyclic Graphs</a:t>
          </a:r>
        </a:p>
      </dgm:t>
    </dgm:pt>
    <dgm:pt modelId="{B6A9D600-E4B7-49AF-88BC-1E4F6746786A}" type="parTrans" cxnId="{B0017124-E0D7-4CAE-B216-3A55B4F1B449}">
      <dgm:prSet/>
      <dgm:spPr/>
      <dgm:t>
        <a:bodyPr/>
        <a:lstStyle/>
        <a:p>
          <a:endParaRPr lang="en-US"/>
        </a:p>
      </dgm:t>
    </dgm:pt>
    <dgm:pt modelId="{6AAC3737-829D-45B2-8D9E-630472872042}" type="sibTrans" cxnId="{B0017124-E0D7-4CAE-B216-3A55B4F1B449}">
      <dgm:prSet/>
      <dgm:spPr/>
      <dgm:t>
        <a:bodyPr/>
        <a:lstStyle/>
        <a:p>
          <a:endParaRPr lang="en-US"/>
        </a:p>
      </dgm:t>
    </dgm:pt>
    <dgm:pt modelId="{2AF6AACC-7976-443F-BF63-E289E37A8BE3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Non-Linear Models</a:t>
          </a:r>
        </a:p>
      </dgm:t>
    </dgm:pt>
    <dgm:pt modelId="{5C48098A-251A-447B-8EDB-F7F92C1E206E}" type="parTrans" cxnId="{5DCD2955-9CFE-47C7-AF05-89783A8B877D}">
      <dgm:prSet/>
      <dgm:spPr/>
      <dgm:t>
        <a:bodyPr/>
        <a:lstStyle/>
        <a:p>
          <a:endParaRPr lang="en-US"/>
        </a:p>
      </dgm:t>
    </dgm:pt>
    <dgm:pt modelId="{4BE593F2-54C4-45DD-B672-C6965A31B58B}" type="sibTrans" cxnId="{5DCD2955-9CFE-47C7-AF05-89783A8B877D}">
      <dgm:prSet/>
      <dgm:spPr/>
      <dgm:t>
        <a:bodyPr/>
        <a:lstStyle/>
        <a:p>
          <a:endParaRPr lang="en-US"/>
        </a:p>
      </dgm:t>
    </dgm:pt>
    <dgm:pt modelId="{E6BCA3F0-0F05-46BF-BE80-C0544D1DA504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Inference on Causal Effects with Non-Linear Models</a:t>
          </a:r>
        </a:p>
      </dgm:t>
    </dgm:pt>
    <dgm:pt modelId="{68F4EE87-CD53-4AFC-9E9B-A997F1DCCA1A}" type="parTrans" cxnId="{215E8F78-1454-4A69-856A-8ED3EB845B70}">
      <dgm:prSet/>
      <dgm:spPr/>
      <dgm:t>
        <a:bodyPr/>
        <a:lstStyle/>
        <a:p>
          <a:endParaRPr lang="en-US"/>
        </a:p>
      </dgm:t>
    </dgm:pt>
    <dgm:pt modelId="{82920B5D-7F10-4229-957F-13641689B1AD}" type="sibTrans" cxnId="{215E8F78-1454-4A69-856A-8ED3EB845B70}">
      <dgm:prSet/>
      <dgm:spPr/>
      <dgm:t>
        <a:bodyPr/>
        <a:lstStyle/>
        <a:p>
          <a:endParaRPr lang="en-US"/>
        </a:p>
      </dgm:t>
    </dgm:pt>
    <dgm:pt modelId="{ED670C81-F8CD-4900-B977-7CFB3F8CC36A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Un-observed Confounding and Instruments</a:t>
          </a:r>
        </a:p>
      </dgm:t>
    </dgm:pt>
    <dgm:pt modelId="{B5840004-1566-49FE-B5C3-F798BC348231}" type="parTrans" cxnId="{C2A59F51-468C-4267-B4FD-308CAE80FE99}">
      <dgm:prSet/>
      <dgm:spPr/>
      <dgm:t>
        <a:bodyPr/>
        <a:lstStyle/>
        <a:p>
          <a:endParaRPr lang="en-US"/>
        </a:p>
      </dgm:t>
    </dgm:pt>
    <dgm:pt modelId="{2FDAFCC3-8CC4-490E-B58D-A83240610F36}" type="sibTrans" cxnId="{C2A59F51-468C-4267-B4FD-308CAE80FE99}">
      <dgm:prSet/>
      <dgm:spPr/>
      <dgm:t>
        <a:bodyPr/>
        <a:lstStyle/>
        <a:p>
          <a:endParaRPr lang="en-US"/>
        </a:p>
      </dgm:t>
    </dgm:pt>
    <dgm:pt modelId="{9635A717-162A-4432-84FA-F50E069D11AC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Identification of Causal Effects in Longitudinal Data</a:t>
          </a:r>
        </a:p>
      </dgm:t>
    </dgm:pt>
    <dgm:pt modelId="{EF5383CD-2619-466F-8A7C-E1CA8B9549A3}" type="parTrans" cxnId="{D09D5BFA-8647-4524-97D8-6BF7512CB2AA}">
      <dgm:prSet/>
      <dgm:spPr/>
      <dgm:t>
        <a:bodyPr/>
        <a:lstStyle/>
        <a:p>
          <a:endParaRPr lang="en-US"/>
        </a:p>
      </dgm:t>
    </dgm:pt>
    <dgm:pt modelId="{54699652-4E6C-4265-B86F-8322C50ACD25}" type="sibTrans" cxnId="{D09D5BFA-8647-4524-97D8-6BF7512CB2AA}">
      <dgm:prSet/>
      <dgm:spPr/>
      <dgm:t>
        <a:bodyPr/>
        <a:lstStyle/>
        <a:p>
          <a:endParaRPr lang="en-US"/>
        </a:p>
      </dgm:t>
    </dgm:pt>
    <dgm:pt modelId="{3349DCE8-F2E5-4927-AA13-51308E5CFBDD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Estimation of Heterogeneous Causal Effects</a:t>
          </a:r>
        </a:p>
      </dgm:t>
    </dgm:pt>
    <dgm:pt modelId="{B5E4244C-CDC8-43D6-A4F6-C4782D40593D}" type="parTrans" cxnId="{8E55A045-2E51-4F94-A613-A9943D84C338}">
      <dgm:prSet/>
      <dgm:spPr/>
      <dgm:t>
        <a:bodyPr/>
        <a:lstStyle/>
        <a:p>
          <a:endParaRPr lang="en-US"/>
        </a:p>
      </dgm:t>
    </dgm:pt>
    <dgm:pt modelId="{788639C0-C4ED-4C43-90ED-0DE0D296E363}" type="sibTrans" cxnId="{8E55A045-2E51-4F94-A613-A9943D84C338}">
      <dgm:prSet/>
      <dgm:spPr/>
      <dgm:t>
        <a:bodyPr/>
        <a:lstStyle/>
        <a:p>
          <a:endParaRPr lang="en-US"/>
        </a:p>
      </dgm:t>
    </dgm:pt>
    <dgm:pt modelId="{991CCAB3-0275-4BB2-B40C-5F2AED018D7A}" type="pres">
      <dgm:prSet presAssocID="{10837E45-CE0C-4AF6-B0AB-8A9BA599909A}" presName="diagram" presStyleCnt="0">
        <dgm:presLayoutVars>
          <dgm:dir/>
          <dgm:resizeHandles val="exact"/>
        </dgm:presLayoutVars>
      </dgm:prSet>
      <dgm:spPr/>
    </dgm:pt>
    <dgm:pt modelId="{654E8768-037C-49DE-A1DB-DE887DA31B0B}" type="pres">
      <dgm:prSet presAssocID="{34441796-D264-41A6-BAA4-EDE813CED8B2}" presName="node" presStyleLbl="node1" presStyleIdx="0" presStyleCnt="12">
        <dgm:presLayoutVars>
          <dgm:bulletEnabled val="1"/>
        </dgm:presLayoutVars>
      </dgm:prSet>
      <dgm:spPr/>
    </dgm:pt>
    <dgm:pt modelId="{5FD5BCC1-9E24-402A-B9A4-83A57EEA6166}" type="pres">
      <dgm:prSet presAssocID="{2FEBF32E-156F-48D1-B9D8-13CC56792E78}" presName="sibTrans" presStyleLbl="sibTrans2D1" presStyleIdx="0" presStyleCnt="11"/>
      <dgm:spPr/>
    </dgm:pt>
    <dgm:pt modelId="{714A1E25-F9D5-4B0E-8634-F921E253E90D}" type="pres">
      <dgm:prSet presAssocID="{2FEBF32E-156F-48D1-B9D8-13CC56792E78}" presName="connectorText" presStyleLbl="sibTrans2D1" presStyleIdx="0" presStyleCnt="11"/>
      <dgm:spPr/>
    </dgm:pt>
    <dgm:pt modelId="{CFFCBEBA-4E47-45C5-93CE-DCAB879DDAEB}" type="pres">
      <dgm:prSet presAssocID="{DFE7F47A-2661-4C02-ABA6-0729DE48DF09}" presName="node" presStyleLbl="node1" presStyleIdx="1" presStyleCnt="12">
        <dgm:presLayoutVars>
          <dgm:bulletEnabled val="1"/>
        </dgm:presLayoutVars>
      </dgm:prSet>
      <dgm:spPr/>
    </dgm:pt>
    <dgm:pt modelId="{E6321012-EB24-4963-82D0-930510E4F6A2}" type="pres">
      <dgm:prSet presAssocID="{2F1AC477-98F6-49FF-94CC-01AA5A0D0C8F}" presName="sibTrans" presStyleLbl="sibTrans2D1" presStyleIdx="1" presStyleCnt="11"/>
      <dgm:spPr/>
    </dgm:pt>
    <dgm:pt modelId="{CFE6D574-6E5B-4E8C-92B7-D598193C9A7C}" type="pres">
      <dgm:prSet presAssocID="{2F1AC477-98F6-49FF-94CC-01AA5A0D0C8F}" presName="connectorText" presStyleLbl="sibTrans2D1" presStyleIdx="1" presStyleCnt="11"/>
      <dgm:spPr/>
    </dgm:pt>
    <dgm:pt modelId="{215A2429-C01A-4AB5-B742-303D0E1532B6}" type="pres">
      <dgm:prSet presAssocID="{FBEB8654-8C81-4799-994F-6DE9D2134DDA}" presName="node" presStyleLbl="node1" presStyleIdx="2" presStyleCnt="12">
        <dgm:presLayoutVars>
          <dgm:bulletEnabled val="1"/>
        </dgm:presLayoutVars>
      </dgm:prSet>
      <dgm:spPr/>
    </dgm:pt>
    <dgm:pt modelId="{29D0EE36-F422-484A-85A6-285107F92C26}" type="pres">
      <dgm:prSet presAssocID="{6AC3E170-E94F-437E-8F93-593CF4C2985E}" presName="sibTrans" presStyleLbl="sibTrans2D1" presStyleIdx="2" presStyleCnt="11"/>
      <dgm:spPr/>
    </dgm:pt>
    <dgm:pt modelId="{34A2F61E-EA93-4228-B403-07590EF1548F}" type="pres">
      <dgm:prSet presAssocID="{6AC3E170-E94F-437E-8F93-593CF4C2985E}" presName="connectorText" presStyleLbl="sibTrans2D1" presStyleIdx="2" presStyleCnt="11"/>
      <dgm:spPr/>
    </dgm:pt>
    <dgm:pt modelId="{532AC6A3-9D32-422A-8B50-C8B5D1ED0FFD}" type="pres">
      <dgm:prSet presAssocID="{45A3EB4B-A1B4-4C6F-988D-74884EE91184}" presName="node" presStyleLbl="node1" presStyleIdx="3" presStyleCnt="12">
        <dgm:presLayoutVars>
          <dgm:bulletEnabled val="1"/>
        </dgm:presLayoutVars>
      </dgm:prSet>
      <dgm:spPr/>
    </dgm:pt>
    <dgm:pt modelId="{5B2F4D73-29F1-4F2A-A88F-74479DE8360A}" type="pres">
      <dgm:prSet presAssocID="{99FAC690-C9DB-4668-B91A-E97A39A3C7AD}" presName="sibTrans" presStyleLbl="sibTrans2D1" presStyleIdx="3" presStyleCnt="11"/>
      <dgm:spPr/>
    </dgm:pt>
    <dgm:pt modelId="{0699F314-5F01-47C8-9A58-F4E688FC29F9}" type="pres">
      <dgm:prSet presAssocID="{99FAC690-C9DB-4668-B91A-E97A39A3C7AD}" presName="connectorText" presStyleLbl="sibTrans2D1" presStyleIdx="3" presStyleCnt="11"/>
      <dgm:spPr/>
    </dgm:pt>
    <dgm:pt modelId="{FA9C61A7-D71C-4E26-BB75-02F93EF1DA91}" type="pres">
      <dgm:prSet presAssocID="{6AD5B2D7-47EC-44D4-87BF-33560906A97C}" presName="node" presStyleLbl="node1" presStyleIdx="4" presStyleCnt="12">
        <dgm:presLayoutVars>
          <dgm:bulletEnabled val="1"/>
        </dgm:presLayoutVars>
      </dgm:prSet>
      <dgm:spPr/>
    </dgm:pt>
    <dgm:pt modelId="{D24DBE7C-E775-4D75-B363-11A5AAEABD64}" type="pres">
      <dgm:prSet presAssocID="{17BC5496-E23F-4887-B7F4-08E1A88B090B}" presName="sibTrans" presStyleLbl="sibTrans2D1" presStyleIdx="4" presStyleCnt="11"/>
      <dgm:spPr/>
    </dgm:pt>
    <dgm:pt modelId="{EAE1A7D9-C57F-46E7-85FD-55036699664A}" type="pres">
      <dgm:prSet presAssocID="{17BC5496-E23F-4887-B7F4-08E1A88B090B}" presName="connectorText" presStyleLbl="sibTrans2D1" presStyleIdx="4" presStyleCnt="11"/>
      <dgm:spPr/>
    </dgm:pt>
    <dgm:pt modelId="{ECAA4B5B-0698-4AFA-96E6-77AE1D26B1FE}" type="pres">
      <dgm:prSet presAssocID="{37889E61-9CF6-4C8E-9584-24A5977EBD15}" presName="node" presStyleLbl="node1" presStyleIdx="5" presStyleCnt="12">
        <dgm:presLayoutVars>
          <dgm:bulletEnabled val="1"/>
        </dgm:presLayoutVars>
      </dgm:prSet>
      <dgm:spPr/>
    </dgm:pt>
    <dgm:pt modelId="{DFDBDAD3-1419-46EC-BCFA-9A850044C4CD}" type="pres">
      <dgm:prSet presAssocID="{F3421664-0B09-46C7-9B69-B39CA10A80B9}" presName="sibTrans" presStyleLbl="sibTrans2D1" presStyleIdx="5" presStyleCnt="11"/>
      <dgm:spPr/>
    </dgm:pt>
    <dgm:pt modelId="{0CDA5D5A-7C39-4EDE-B0AD-09ECB57E154A}" type="pres">
      <dgm:prSet presAssocID="{F3421664-0B09-46C7-9B69-B39CA10A80B9}" presName="connectorText" presStyleLbl="sibTrans2D1" presStyleIdx="5" presStyleCnt="11"/>
      <dgm:spPr/>
    </dgm:pt>
    <dgm:pt modelId="{05D3B237-1464-40E6-90D7-8935B2A1A65B}" type="pres">
      <dgm:prSet presAssocID="{1FED0922-E747-4A42-86AC-31BBF42836D8}" presName="node" presStyleLbl="node1" presStyleIdx="6" presStyleCnt="12">
        <dgm:presLayoutVars>
          <dgm:bulletEnabled val="1"/>
        </dgm:presLayoutVars>
      </dgm:prSet>
      <dgm:spPr/>
    </dgm:pt>
    <dgm:pt modelId="{6E4F5563-286F-4CC2-B844-19D5160794B6}" type="pres">
      <dgm:prSet presAssocID="{6AAC3737-829D-45B2-8D9E-630472872042}" presName="sibTrans" presStyleLbl="sibTrans2D1" presStyleIdx="6" presStyleCnt="11"/>
      <dgm:spPr/>
    </dgm:pt>
    <dgm:pt modelId="{F280F5B7-F085-4852-988B-BDD7AADB5331}" type="pres">
      <dgm:prSet presAssocID="{6AAC3737-829D-45B2-8D9E-630472872042}" presName="connectorText" presStyleLbl="sibTrans2D1" presStyleIdx="6" presStyleCnt="11"/>
      <dgm:spPr/>
    </dgm:pt>
    <dgm:pt modelId="{D5F9F8B9-B98C-452D-AFAB-EAA03B0B6352}" type="pres">
      <dgm:prSet presAssocID="{2AF6AACC-7976-443F-BF63-E289E37A8BE3}" presName="node" presStyleLbl="node1" presStyleIdx="7" presStyleCnt="12">
        <dgm:presLayoutVars>
          <dgm:bulletEnabled val="1"/>
        </dgm:presLayoutVars>
      </dgm:prSet>
      <dgm:spPr/>
    </dgm:pt>
    <dgm:pt modelId="{3E308776-9A91-45D1-825F-90292745A233}" type="pres">
      <dgm:prSet presAssocID="{4BE593F2-54C4-45DD-B672-C6965A31B58B}" presName="sibTrans" presStyleLbl="sibTrans2D1" presStyleIdx="7" presStyleCnt="11"/>
      <dgm:spPr/>
    </dgm:pt>
    <dgm:pt modelId="{67084216-040B-42FF-92E0-479353BD38C3}" type="pres">
      <dgm:prSet presAssocID="{4BE593F2-54C4-45DD-B672-C6965A31B58B}" presName="connectorText" presStyleLbl="sibTrans2D1" presStyleIdx="7" presStyleCnt="11"/>
      <dgm:spPr/>
    </dgm:pt>
    <dgm:pt modelId="{ACC39D55-B6BE-4C5F-8FD6-A3E8D5E07B59}" type="pres">
      <dgm:prSet presAssocID="{E6BCA3F0-0F05-46BF-BE80-C0544D1DA504}" presName="node" presStyleLbl="node1" presStyleIdx="8" presStyleCnt="12">
        <dgm:presLayoutVars>
          <dgm:bulletEnabled val="1"/>
        </dgm:presLayoutVars>
      </dgm:prSet>
      <dgm:spPr/>
    </dgm:pt>
    <dgm:pt modelId="{B6E4B580-6648-4508-913E-48247E654693}" type="pres">
      <dgm:prSet presAssocID="{82920B5D-7F10-4229-957F-13641689B1AD}" presName="sibTrans" presStyleLbl="sibTrans2D1" presStyleIdx="8" presStyleCnt="11"/>
      <dgm:spPr/>
    </dgm:pt>
    <dgm:pt modelId="{2998E088-7BFD-4AB6-8AC0-B592FB9E3E36}" type="pres">
      <dgm:prSet presAssocID="{82920B5D-7F10-4229-957F-13641689B1AD}" presName="connectorText" presStyleLbl="sibTrans2D1" presStyleIdx="8" presStyleCnt="11"/>
      <dgm:spPr/>
    </dgm:pt>
    <dgm:pt modelId="{FED7D4CF-8D6F-4C60-AD50-09394EDB1804}" type="pres">
      <dgm:prSet presAssocID="{ED670C81-F8CD-4900-B977-7CFB3F8CC36A}" presName="node" presStyleLbl="node1" presStyleIdx="9" presStyleCnt="12">
        <dgm:presLayoutVars>
          <dgm:bulletEnabled val="1"/>
        </dgm:presLayoutVars>
      </dgm:prSet>
      <dgm:spPr/>
    </dgm:pt>
    <dgm:pt modelId="{014CB7E0-7DED-4E65-85C7-B662D8910863}" type="pres">
      <dgm:prSet presAssocID="{2FDAFCC3-8CC4-490E-B58D-A83240610F36}" presName="sibTrans" presStyleLbl="sibTrans2D1" presStyleIdx="9" presStyleCnt="11"/>
      <dgm:spPr/>
    </dgm:pt>
    <dgm:pt modelId="{8068B149-DBCC-4BF4-9263-5EEF45987D35}" type="pres">
      <dgm:prSet presAssocID="{2FDAFCC3-8CC4-490E-B58D-A83240610F36}" presName="connectorText" presStyleLbl="sibTrans2D1" presStyleIdx="9" presStyleCnt="11"/>
      <dgm:spPr/>
    </dgm:pt>
    <dgm:pt modelId="{741E5167-9599-498D-9E8F-4F7AED7BE6C1}" type="pres">
      <dgm:prSet presAssocID="{9635A717-162A-4432-84FA-F50E069D11AC}" presName="node" presStyleLbl="node1" presStyleIdx="10" presStyleCnt="12">
        <dgm:presLayoutVars>
          <dgm:bulletEnabled val="1"/>
        </dgm:presLayoutVars>
      </dgm:prSet>
      <dgm:spPr/>
    </dgm:pt>
    <dgm:pt modelId="{AFD2A3DA-9219-481C-ADBF-4CD703894DB3}" type="pres">
      <dgm:prSet presAssocID="{54699652-4E6C-4265-B86F-8322C50ACD25}" presName="sibTrans" presStyleLbl="sibTrans2D1" presStyleIdx="10" presStyleCnt="11"/>
      <dgm:spPr/>
    </dgm:pt>
    <dgm:pt modelId="{5CA4A117-A1FF-46AA-865A-227DF4444ED5}" type="pres">
      <dgm:prSet presAssocID="{54699652-4E6C-4265-B86F-8322C50ACD25}" presName="connectorText" presStyleLbl="sibTrans2D1" presStyleIdx="10" presStyleCnt="11"/>
      <dgm:spPr/>
    </dgm:pt>
    <dgm:pt modelId="{9EAE9A4A-6072-48C2-B70E-9837032E9AC6}" type="pres">
      <dgm:prSet presAssocID="{3349DCE8-F2E5-4927-AA13-51308E5CFBD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545C8405-3DD0-4025-AFD0-B67DD089E13E}" type="presOf" srcId="{99FAC690-C9DB-4668-B91A-E97A39A3C7AD}" destId="{5B2F4D73-29F1-4F2A-A88F-74479DE8360A}" srcOrd="0" destOrd="0" presId="urn:microsoft.com/office/officeart/2005/8/layout/process5"/>
    <dgm:cxn modelId="{26BE560D-EEAD-4F21-B0D1-CB9F5A3B8AFF}" type="presOf" srcId="{FBEB8654-8C81-4799-994F-6DE9D2134DDA}" destId="{215A2429-C01A-4AB5-B742-303D0E1532B6}" srcOrd="0" destOrd="0" presId="urn:microsoft.com/office/officeart/2005/8/layout/process5"/>
    <dgm:cxn modelId="{C149B00E-19E3-4B4C-90FD-D3DAACD8FAC2}" type="presOf" srcId="{4BE593F2-54C4-45DD-B672-C6965A31B58B}" destId="{3E308776-9A91-45D1-825F-90292745A233}" srcOrd="0" destOrd="0" presId="urn:microsoft.com/office/officeart/2005/8/layout/process5"/>
    <dgm:cxn modelId="{B9EF471C-F727-415F-9163-5AA6468F1FD6}" type="presOf" srcId="{6AAC3737-829D-45B2-8D9E-630472872042}" destId="{6E4F5563-286F-4CC2-B844-19D5160794B6}" srcOrd="0" destOrd="0" presId="urn:microsoft.com/office/officeart/2005/8/layout/process5"/>
    <dgm:cxn modelId="{1DA3D81F-9FA9-4E79-9F55-B4E94905B14F}" srcId="{10837E45-CE0C-4AF6-B0AB-8A9BA599909A}" destId="{6AD5B2D7-47EC-44D4-87BF-33560906A97C}" srcOrd="4" destOrd="0" parTransId="{2A8450D8-F68C-408F-8A21-F196285A6794}" sibTransId="{17BC5496-E23F-4887-B7F4-08E1A88B090B}"/>
    <dgm:cxn modelId="{B0017124-E0D7-4CAE-B216-3A55B4F1B449}" srcId="{10837E45-CE0C-4AF6-B0AB-8A9BA599909A}" destId="{1FED0922-E747-4A42-86AC-31BBF42836D8}" srcOrd="6" destOrd="0" parTransId="{B6A9D600-E4B7-49AF-88BC-1E4F6746786A}" sibTransId="{6AAC3737-829D-45B2-8D9E-630472872042}"/>
    <dgm:cxn modelId="{1A7AB226-2DBD-4273-A292-6F7F224EF5D7}" srcId="{10837E45-CE0C-4AF6-B0AB-8A9BA599909A}" destId="{45A3EB4B-A1B4-4C6F-988D-74884EE91184}" srcOrd="3" destOrd="0" parTransId="{30CC1AD6-FE51-44FA-BF38-C5E650DFD65C}" sibTransId="{99FAC690-C9DB-4668-B91A-E97A39A3C7AD}"/>
    <dgm:cxn modelId="{4B042028-1F3B-4EA4-8462-7F7449DF832F}" type="presOf" srcId="{2FDAFCC3-8CC4-490E-B58D-A83240610F36}" destId="{014CB7E0-7DED-4E65-85C7-B662D8910863}" srcOrd="0" destOrd="0" presId="urn:microsoft.com/office/officeart/2005/8/layout/process5"/>
    <dgm:cxn modelId="{9F54103A-CDBC-4154-81FE-C76CA1989BB2}" type="presOf" srcId="{F3421664-0B09-46C7-9B69-B39CA10A80B9}" destId="{0CDA5D5A-7C39-4EDE-B0AD-09ECB57E154A}" srcOrd="1" destOrd="0" presId="urn:microsoft.com/office/officeart/2005/8/layout/process5"/>
    <dgm:cxn modelId="{1C30A83F-42FD-4BBB-A07B-2DBC5C2B6A4E}" type="presOf" srcId="{6AAC3737-829D-45B2-8D9E-630472872042}" destId="{F280F5B7-F085-4852-988B-BDD7AADB5331}" srcOrd="1" destOrd="0" presId="urn:microsoft.com/office/officeart/2005/8/layout/process5"/>
    <dgm:cxn modelId="{BC81BF3F-3408-4487-9DC5-E8C2EA8D9EEA}" srcId="{10837E45-CE0C-4AF6-B0AB-8A9BA599909A}" destId="{34441796-D264-41A6-BAA4-EDE813CED8B2}" srcOrd="0" destOrd="0" parTransId="{7A2CCC79-9B20-4C30-8ED1-46AEB489D05C}" sibTransId="{2FEBF32E-156F-48D1-B9D8-13CC56792E78}"/>
    <dgm:cxn modelId="{0C2BFE61-7BE1-4126-8540-5E473A2F7077}" type="presOf" srcId="{82920B5D-7F10-4229-957F-13641689B1AD}" destId="{2998E088-7BFD-4AB6-8AC0-B592FB9E3E36}" srcOrd="1" destOrd="0" presId="urn:microsoft.com/office/officeart/2005/8/layout/process5"/>
    <dgm:cxn modelId="{68657264-82CE-4480-AAD1-2E08036A560A}" type="presOf" srcId="{2F1AC477-98F6-49FF-94CC-01AA5A0D0C8F}" destId="{CFE6D574-6E5B-4E8C-92B7-D598193C9A7C}" srcOrd="1" destOrd="0" presId="urn:microsoft.com/office/officeart/2005/8/layout/process5"/>
    <dgm:cxn modelId="{8E55A045-2E51-4F94-A613-A9943D84C338}" srcId="{10837E45-CE0C-4AF6-B0AB-8A9BA599909A}" destId="{3349DCE8-F2E5-4927-AA13-51308E5CFBDD}" srcOrd="11" destOrd="0" parTransId="{B5E4244C-CDC8-43D6-A4F6-C4782D40593D}" sibTransId="{788639C0-C4ED-4C43-90ED-0DE0D296E363}"/>
    <dgm:cxn modelId="{F704D749-9EC7-4699-8DAA-C7D2ACA81696}" type="presOf" srcId="{2FEBF32E-156F-48D1-B9D8-13CC56792E78}" destId="{714A1E25-F9D5-4B0E-8634-F921E253E90D}" srcOrd="1" destOrd="0" presId="urn:microsoft.com/office/officeart/2005/8/layout/process5"/>
    <dgm:cxn modelId="{197FB04E-CF25-430B-92BA-3A07CA1D149A}" type="presOf" srcId="{2FDAFCC3-8CC4-490E-B58D-A83240610F36}" destId="{8068B149-DBCC-4BF4-9263-5EEF45987D35}" srcOrd="1" destOrd="0" presId="urn:microsoft.com/office/officeart/2005/8/layout/process5"/>
    <dgm:cxn modelId="{EDBCC96E-06B6-49F3-83AA-D8BBFB0E4CF4}" type="presOf" srcId="{54699652-4E6C-4265-B86F-8322C50ACD25}" destId="{5CA4A117-A1FF-46AA-865A-227DF4444ED5}" srcOrd="1" destOrd="0" presId="urn:microsoft.com/office/officeart/2005/8/layout/process5"/>
    <dgm:cxn modelId="{048F0D4F-4963-49E3-B693-BCB353092C77}" type="presOf" srcId="{17BC5496-E23F-4887-B7F4-08E1A88B090B}" destId="{D24DBE7C-E775-4D75-B363-11A5AAEABD64}" srcOrd="0" destOrd="0" presId="urn:microsoft.com/office/officeart/2005/8/layout/process5"/>
    <dgm:cxn modelId="{1DB19A50-180C-4802-A0F4-FC1F4DADF1D0}" type="presOf" srcId="{DFE7F47A-2661-4C02-ABA6-0729DE48DF09}" destId="{CFFCBEBA-4E47-45C5-93CE-DCAB879DDAEB}" srcOrd="0" destOrd="0" presId="urn:microsoft.com/office/officeart/2005/8/layout/process5"/>
    <dgm:cxn modelId="{C2A59F51-468C-4267-B4FD-308CAE80FE99}" srcId="{10837E45-CE0C-4AF6-B0AB-8A9BA599909A}" destId="{ED670C81-F8CD-4900-B977-7CFB3F8CC36A}" srcOrd="9" destOrd="0" parTransId="{B5840004-1566-49FE-B5C3-F798BC348231}" sibTransId="{2FDAFCC3-8CC4-490E-B58D-A83240610F36}"/>
    <dgm:cxn modelId="{5DCD2955-9CFE-47C7-AF05-89783A8B877D}" srcId="{10837E45-CE0C-4AF6-B0AB-8A9BA599909A}" destId="{2AF6AACC-7976-443F-BF63-E289E37A8BE3}" srcOrd="7" destOrd="0" parTransId="{5C48098A-251A-447B-8EDB-F7F92C1E206E}" sibTransId="{4BE593F2-54C4-45DD-B672-C6965A31B58B}"/>
    <dgm:cxn modelId="{8C9C5E77-E634-41AC-A21A-04738F3B4275}" type="presOf" srcId="{6AC3E170-E94F-437E-8F93-593CF4C2985E}" destId="{29D0EE36-F422-484A-85A6-285107F92C26}" srcOrd="0" destOrd="0" presId="urn:microsoft.com/office/officeart/2005/8/layout/process5"/>
    <dgm:cxn modelId="{215E8F78-1454-4A69-856A-8ED3EB845B70}" srcId="{10837E45-CE0C-4AF6-B0AB-8A9BA599909A}" destId="{E6BCA3F0-0F05-46BF-BE80-C0544D1DA504}" srcOrd="8" destOrd="0" parTransId="{68F4EE87-CD53-4AFC-9E9B-A997F1DCCA1A}" sibTransId="{82920B5D-7F10-4229-957F-13641689B1AD}"/>
    <dgm:cxn modelId="{6B781979-6282-4185-A199-9B3854E6C63F}" type="presOf" srcId="{17BC5496-E23F-4887-B7F4-08E1A88B090B}" destId="{EAE1A7D9-C57F-46E7-85FD-55036699664A}" srcOrd="1" destOrd="0" presId="urn:microsoft.com/office/officeart/2005/8/layout/process5"/>
    <dgm:cxn modelId="{4F22FE84-C060-499B-8B2F-C5EDF302BDB8}" type="presOf" srcId="{2F1AC477-98F6-49FF-94CC-01AA5A0D0C8F}" destId="{E6321012-EB24-4963-82D0-930510E4F6A2}" srcOrd="0" destOrd="0" presId="urn:microsoft.com/office/officeart/2005/8/layout/process5"/>
    <dgm:cxn modelId="{4A92E789-B961-4CFD-91D3-2C808647AA1E}" type="presOf" srcId="{34441796-D264-41A6-BAA4-EDE813CED8B2}" destId="{654E8768-037C-49DE-A1DB-DE887DA31B0B}" srcOrd="0" destOrd="0" presId="urn:microsoft.com/office/officeart/2005/8/layout/process5"/>
    <dgm:cxn modelId="{0586E88B-4B29-448D-BEE3-3DCC1EB556EE}" type="presOf" srcId="{F3421664-0B09-46C7-9B69-B39CA10A80B9}" destId="{DFDBDAD3-1419-46EC-BCFA-9A850044C4CD}" srcOrd="0" destOrd="0" presId="urn:microsoft.com/office/officeart/2005/8/layout/process5"/>
    <dgm:cxn modelId="{2174A68E-C1B2-4685-B7FE-98019AD18C8F}" type="presOf" srcId="{E6BCA3F0-0F05-46BF-BE80-C0544D1DA504}" destId="{ACC39D55-B6BE-4C5F-8FD6-A3E8D5E07B59}" srcOrd="0" destOrd="0" presId="urn:microsoft.com/office/officeart/2005/8/layout/process5"/>
    <dgm:cxn modelId="{EC008893-14B8-4969-880C-BE44B10D64BF}" type="presOf" srcId="{37889E61-9CF6-4C8E-9584-24A5977EBD15}" destId="{ECAA4B5B-0698-4AFA-96E6-77AE1D26B1FE}" srcOrd="0" destOrd="0" presId="urn:microsoft.com/office/officeart/2005/8/layout/process5"/>
    <dgm:cxn modelId="{21C7A695-AB1D-4966-B74C-26ADDF11AD30}" type="presOf" srcId="{1FED0922-E747-4A42-86AC-31BBF42836D8}" destId="{05D3B237-1464-40E6-90D7-8935B2A1A65B}" srcOrd="0" destOrd="0" presId="urn:microsoft.com/office/officeart/2005/8/layout/process5"/>
    <dgm:cxn modelId="{A387D19B-5B36-4333-BB38-7CC93A831AEF}" type="presOf" srcId="{6AC3E170-E94F-437E-8F93-593CF4C2985E}" destId="{34A2F61E-EA93-4228-B403-07590EF1548F}" srcOrd="1" destOrd="0" presId="urn:microsoft.com/office/officeart/2005/8/layout/process5"/>
    <dgm:cxn modelId="{825D2FA7-6F28-4024-AF8B-5639CFD32610}" type="presOf" srcId="{99FAC690-C9DB-4668-B91A-E97A39A3C7AD}" destId="{0699F314-5F01-47C8-9A58-F4E688FC29F9}" srcOrd="1" destOrd="0" presId="urn:microsoft.com/office/officeart/2005/8/layout/process5"/>
    <dgm:cxn modelId="{8032CFAC-3D7F-41DC-B5CF-CCD508111CCC}" type="presOf" srcId="{4BE593F2-54C4-45DD-B672-C6965A31B58B}" destId="{67084216-040B-42FF-92E0-479353BD38C3}" srcOrd="1" destOrd="0" presId="urn:microsoft.com/office/officeart/2005/8/layout/process5"/>
    <dgm:cxn modelId="{716B7CB0-5A5A-4ABD-A893-2F5C8B36BDA2}" type="presOf" srcId="{9635A717-162A-4432-84FA-F50E069D11AC}" destId="{741E5167-9599-498D-9E8F-4F7AED7BE6C1}" srcOrd="0" destOrd="0" presId="urn:microsoft.com/office/officeart/2005/8/layout/process5"/>
    <dgm:cxn modelId="{DB6EE5B2-22C5-4E22-83E3-95D4C8BDF33A}" type="presOf" srcId="{2FEBF32E-156F-48D1-B9D8-13CC56792E78}" destId="{5FD5BCC1-9E24-402A-B9A4-83A57EEA6166}" srcOrd="0" destOrd="0" presId="urn:microsoft.com/office/officeart/2005/8/layout/process5"/>
    <dgm:cxn modelId="{EBF538B7-5E9F-44C5-A2A6-130478CF4E22}" type="presOf" srcId="{10837E45-CE0C-4AF6-B0AB-8A9BA599909A}" destId="{991CCAB3-0275-4BB2-B40C-5F2AED018D7A}" srcOrd="0" destOrd="0" presId="urn:microsoft.com/office/officeart/2005/8/layout/process5"/>
    <dgm:cxn modelId="{46CA2BB8-F0AC-4606-BDE6-FEF946BF2DF3}" type="presOf" srcId="{2AF6AACC-7976-443F-BF63-E289E37A8BE3}" destId="{D5F9F8B9-B98C-452D-AFAB-EAA03B0B6352}" srcOrd="0" destOrd="0" presId="urn:microsoft.com/office/officeart/2005/8/layout/process5"/>
    <dgm:cxn modelId="{BFA3F3B9-1014-44DA-B507-D69D40E0D4B7}" srcId="{10837E45-CE0C-4AF6-B0AB-8A9BA599909A}" destId="{DFE7F47A-2661-4C02-ABA6-0729DE48DF09}" srcOrd="1" destOrd="0" parTransId="{74EB5B6E-638D-4F99-BDF7-3CD0147B0C4B}" sibTransId="{2F1AC477-98F6-49FF-94CC-01AA5A0D0C8F}"/>
    <dgm:cxn modelId="{65112FCB-382C-4225-A9D5-40920623EC4B}" type="presOf" srcId="{45A3EB4B-A1B4-4C6F-988D-74884EE91184}" destId="{532AC6A3-9D32-422A-8B50-C8B5D1ED0FFD}" srcOrd="0" destOrd="0" presId="urn:microsoft.com/office/officeart/2005/8/layout/process5"/>
    <dgm:cxn modelId="{FC04D1DD-8494-477F-8D06-20A601244BD2}" type="presOf" srcId="{6AD5B2D7-47EC-44D4-87BF-33560906A97C}" destId="{FA9C61A7-D71C-4E26-BB75-02F93EF1DA91}" srcOrd="0" destOrd="0" presId="urn:microsoft.com/office/officeart/2005/8/layout/process5"/>
    <dgm:cxn modelId="{31DFA6DE-4EB2-4532-B61A-2C08CDFF3785}" type="presOf" srcId="{54699652-4E6C-4265-B86F-8322C50ACD25}" destId="{AFD2A3DA-9219-481C-ADBF-4CD703894DB3}" srcOrd="0" destOrd="0" presId="urn:microsoft.com/office/officeart/2005/8/layout/process5"/>
    <dgm:cxn modelId="{58578AEB-C993-418B-BC78-96117C142244}" srcId="{10837E45-CE0C-4AF6-B0AB-8A9BA599909A}" destId="{FBEB8654-8C81-4799-994F-6DE9D2134DDA}" srcOrd="2" destOrd="0" parTransId="{FA53FD02-EA13-4A4A-AEA4-5A61FEAEB602}" sibTransId="{6AC3E170-E94F-437E-8F93-593CF4C2985E}"/>
    <dgm:cxn modelId="{95D6F6EC-EE58-4FC1-97E9-DEEBB1DF4B4E}" type="presOf" srcId="{82920B5D-7F10-4229-957F-13641689B1AD}" destId="{B6E4B580-6648-4508-913E-48247E654693}" srcOrd="0" destOrd="0" presId="urn:microsoft.com/office/officeart/2005/8/layout/process5"/>
    <dgm:cxn modelId="{3510B7F4-3462-4577-8655-47447313E43A}" type="presOf" srcId="{ED670C81-F8CD-4900-B977-7CFB3F8CC36A}" destId="{FED7D4CF-8D6F-4C60-AD50-09394EDB1804}" srcOrd="0" destOrd="0" presId="urn:microsoft.com/office/officeart/2005/8/layout/process5"/>
    <dgm:cxn modelId="{8D9B5FF7-1AAA-4A52-AF33-7F7EAE957AA5}" type="presOf" srcId="{3349DCE8-F2E5-4927-AA13-51308E5CFBDD}" destId="{9EAE9A4A-6072-48C2-B70E-9837032E9AC6}" srcOrd="0" destOrd="0" presId="urn:microsoft.com/office/officeart/2005/8/layout/process5"/>
    <dgm:cxn modelId="{D09D5BFA-8647-4524-97D8-6BF7512CB2AA}" srcId="{10837E45-CE0C-4AF6-B0AB-8A9BA599909A}" destId="{9635A717-162A-4432-84FA-F50E069D11AC}" srcOrd="10" destOrd="0" parTransId="{EF5383CD-2619-466F-8A7C-E1CA8B9549A3}" sibTransId="{54699652-4E6C-4265-B86F-8322C50ACD25}"/>
    <dgm:cxn modelId="{7CB386FF-64EB-4968-996B-DFC0D00FB741}" srcId="{10837E45-CE0C-4AF6-B0AB-8A9BA599909A}" destId="{37889E61-9CF6-4C8E-9584-24A5977EBD15}" srcOrd="5" destOrd="0" parTransId="{2C966710-37D9-48F1-AC20-05650AB51E4C}" sibTransId="{F3421664-0B09-46C7-9B69-B39CA10A80B9}"/>
    <dgm:cxn modelId="{E9F21892-ABF8-4E91-80BC-7C744B1EE98B}" type="presParOf" srcId="{991CCAB3-0275-4BB2-B40C-5F2AED018D7A}" destId="{654E8768-037C-49DE-A1DB-DE887DA31B0B}" srcOrd="0" destOrd="0" presId="urn:microsoft.com/office/officeart/2005/8/layout/process5"/>
    <dgm:cxn modelId="{29D80092-8453-426D-951F-E1A108F0D857}" type="presParOf" srcId="{991CCAB3-0275-4BB2-B40C-5F2AED018D7A}" destId="{5FD5BCC1-9E24-402A-B9A4-83A57EEA6166}" srcOrd="1" destOrd="0" presId="urn:microsoft.com/office/officeart/2005/8/layout/process5"/>
    <dgm:cxn modelId="{4D14A5B1-2457-49CB-93E9-DA917773C961}" type="presParOf" srcId="{5FD5BCC1-9E24-402A-B9A4-83A57EEA6166}" destId="{714A1E25-F9D5-4B0E-8634-F921E253E90D}" srcOrd="0" destOrd="0" presId="urn:microsoft.com/office/officeart/2005/8/layout/process5"/>
    <dgm:cxn modelId="{1C3CE309-B99E-473B-9D3A-4DE73C42825D}" type="presParOf" srcId="{991CCAB3-0275-4BB2-B40C-5F2AED018D7A}" destId="{CFFCBEBA-4E47-45C5-93CE-DCAB879DDAEB}" srcOrd="2" destOrd="0" presId="urn:microsoft.com/office/officeart/2005/8/layout/process5"/>
    <dgm:cxn modelId="{75EF833D-322E-4518-852B-14ED4945602A}" type="presParOf" srcId="{991CCAB3-0275-4BB2-B40C-5F2AED018D7A}" destId="{E6321012-EB24-4963-82D0-930510E4F6A2}" srcOrd="3" destOrd="0" presId="urn:microsoft.com/office/officeart/2005/8/layout/process5"/>
    <dgm:cxn modelId="{BB6C1B69-9643-4B2D-97CD-A1209B5CD744}" type="presParOf" srcId="{E6321012-EB24-4963-82D0-930510E4F6A2}" destId="{CFE6D574-6E5B-4E8C-92B7-D598193C9A7C}" srcOrd="0" destOrd="0" presId="urn:microsoft.com/office/officeart/2005/8/layout/process5"/>
    <dgm:cxn modelId="{D8495F9C-7301-4DFD-B2BC-12A96B6385D8}" type="presParOf" srcId="{991CCAB3-0275-4BB2-B40C-5F2AED018D7A}" destId="{215A2429-C01A-4AB5-B742-303D0E1532B6}" srcOrd="4" destOrd="0" presId="urn:microsoft.com/office/officeart/2005/8/layout/process5"/>
    <dgm:cxn modelId="{AD77A436-BC7A-466D-816E-65EA89C19625}" type="presParOf" srcId="{991CCAB3-0275-4BB2-B40C-5F2AED018D7A}" destId="{29D0EE36-F422-484A-85A6-285107F92C26}" srcOrd="5" destOrd="0" presId="urn:microsoft.com/office/officeart/2005/8/layout/process5"/>
    <dgm:cxn modelId="{28FB7098-6C2E-4D3C-9C2E-4CF3E5AA4E60}" type="presParOf" srcId="{29D0EE36-F422-484A-85A6-285107F92C26}" destId="{34A2F61E-EA93-4228-B403-07590EF1548F}" srcOrd="0" destOrd="0" presId="urn:microsoft.com/office/officeart/2005/8/layout/process5"/>
    <dgm:cxn modelId="{BB203243-FB3B-4601-B88B-BDA75609CEAA}" type="presParOf" srcId="{991CCAB3-0275-4BB2-B40C-5F2AED018D7A}" destId="{532AC6A3-9D32-422A-8B50-C8B5D1ED0FFD}" srcOrd="6" destOrd="0" presId="urn:microsoft.com/office/officeart/2005/8/layout/process5"/>
    <dgm:cxn modelId="{0B477A14-79CD-4401-A4AB-81F6925E5672}" type="presParOf" srcId="{991CCAB3-0275-4BB2-B40C-5F2AED018D7A}" destId="{5B2F4D73-29F1-4F2A-A88F-74479DE8360A}" srcOrd="7" destOrd="0" presId="urn:microsoft.com/office/officeart/2005/8/layout/process5"/>
    <dgm:cxn modelId="{C320D0BD-DCBE-44FB-BBF0-C5031C711B7B}" type="presParOf" srcId="{5B2F4D73-29F1-4F2A-A88F-74479DE8360A}" destId="{0699F314-5F01-47C8-9A58-F4E688FC29F9}" srcOrd="0" destOrd="0" presId="urn:microsoft.com/office/officeart/2005/8/layout/process5"/>
    <dgm:cxn modelId="{D3F7B897-CD53-4029-AA1E-075426BADAA4}" type="presParOf" srcId="{991CCAB3-0275-4BB2-B40C-5F2AED018D7A}" destId="{FA9C61A7-D71C-4E26-BB75-02F93EF1DA91}" srcOrd="8" destOrd="0" presId="urn:microsoft.com/office/officeart/2005/8/layout/process5"/>
    <dgm:cxn modelId="{BBE85C4B-E6D3-4E22-9458-8D3CE3A4FFF2}" type="presParOf" srcId="{991CCAB3-0275-4BB2-B40C-5F2AED018D7A}" destId="{D24DBE7C-E775-4D75-B363-11A5AAEABD64}" srcOrd="9" destOrd="0" presId="urn:microsoft.com/office/officeart/2005/8/layout/process5"/>
    <dgm:cxn modelId="{046202B6-2146-465F-8D4C-69BFD1084B90}" type="presParOf" srcId="{D24DBE7C-E775-4D75-B363-11A5AAEABD64}" destId="{EAE1A7D9-C57F-46E7-85FD-55036699664A}" srcOrd="0" destOrd="0" presId="urn:microsoft.com/office/officeart/2005/8/layout/process5"/>
    <dgm:cxn modelId="{20970DCC-D5AA-4E54-A84A-EFB3B8CE7369}" type="presParOf" srcId="{991CCAB3-0275-4BB2-B40C-5F2AED018D7A}" destId="{ECAA4B5B-0698-4AFA-96E6-77AE1D26B1FE}" srcOrd="10" destOrd="0" presId="urn:microsoft.com/office/officeart/2005/8/layout/process5"/>
    <dgm:cxn modelId="{5C86BCC4-3B5C-44FE-AC75-95ADCC1FD981}" type="presParOf" srcId="{991CCAB3-0275-4BB2-B40C-5F2AED018D7A}" destId="{DFDBDAD3-1419-46EC-BCFA-9A850044C4CD}" srcOrd="11" destOrd="0" presId="urn:microsoft.com/office/officeart/2005/8/layout/process5"/>
    <dgm:cxn modelId="{E12125C6-3563-4373-82BE-B05C9C743A01}" type="presParOf" srcId="{DFDBDAD3-1419-46EC-BCFA-9A850044C4CD}" destId="{0CDA5D5A-7C39-4EDE-B0AD-09ECB57E154A}" srcOrd="0" destOrd="0" presId="urn:microsoft.com/office/officeart/2005/8/layout/process5"/>
    <dgm:cxn modelId="{40C81719-C656-4C70-B613-6C3D47FAFCE0}" type="presParOf" srcId="{991CCAB3-0275-4BB2-B40C-5F2AED018D7A}" destId="{05D3B237-1464-40E6-90D7-8935B2A1A65B}" srcOrd="12" destOrd="0" presId="urn:microsoft.com/office/officeart/2005/8/layout/process5"/>
    <dgm:cxn modelId="{0EB30A2F-5317-41CC-B461-4093B65B6F99}" type="presParOf" srcId="{991CCAB3-0275-4BB2-B40C-5F2AED018D7A}" destId="{6E4F5563-286F-4CC2-B844-19D5160794B6}" srcOrd="13" destOrd="0" presId="urn:microsoft.com/office/officeart/2005/8/layout/process5"/>
    <dgm:cxn modelId="{8F8D6389-6BDE-4763-B517-62FE45552E7D}" type="presParOf" srcId="{6E4F5563-286F-4CC2-B844-19D5160794B6}" destId="{F280F5B7-F085-4852-988B-BDD7AADB5331}" srcOrd="0" destOrd="0" presId="urn:microsoft.com/office/officeart/2005/8/layout/process5"/>
    <dgm:cxn modelId="{ADE9992A-0AAA-4B5F-AC09-18BC7704D7E9}" type="presParOf" srcId="{991CCAB3-0275-4BB2-B40C-5F2AED018D7A}" destId="{D5F9F8B9-B98C-452D-AFAB-EAA03B0B6352}" srcOrd="14" destOrd="0" presId="urn:microsoft.com/office/officeart/2005/8/layout/process5"/>
    <dgm:cxn modelId="{18E91D1A-E045-4B1B-A31E-56B69D5D5453}" type="presParOf" srcId="{991CCAB3-0275-4BB2-B40C-5F2AED018D7A}" destId="{3E308776-9A91-45D1-825F-90292745A233}" srcOrd="15" destOrd="0" presId="urn:microsoft.com/office/officeart/2005/8/layout/process5"/>
    <dgm:cxn modelId="{B277590A-AB07-4241-B15C-185073D9610D}" type="presParOf" srcId="{3E308776-9A91-45D1-825F-90292745A233}" destId="{67084216-040B-42FF-92E0-479353BD38C3}" srcOrd="0" destOrd="0" presId="urn:microsoft.com/office/officeart/2005/8/layout/process5"/>
    <dgm:cxn modelId="{2962068A-9FD8-4E31-9C91-FF15BEA288DD}" type="presParOf" srcId="{991CCAB3-0275-4BB2-B40C-5F2AED018D7A}" destId="{ACC39D55-B6BE-4C5F-8FD6-A3E8D5E07B59}" srcOrd="16" destOrd="0" presId="urn:microsoft.com/office/officeart/2005/8/layout/process5"/>
    <dgm:cxn modelId="{3AEFB321-5DB8-44E1-8FD5-83468F3B12FA}" type="presParOf" srcId="{991CCAB3-0275-4BB2-B40C-5F2AED018D7A}" destId="{B6E4B580-6648-4508-913E-48247E654693}" srcOrd="17" destOrd="0" presId="urn:microsoft.com/office/officeart/2005/8/layout/process5"/>
    <dgm:cxn modelId="{3CE0A82B-D338-4B91-87A6-721961FE2860}" type="presParOf" srcId="{B6E4B580-6648-4508-913E-48247E654693}" destId="{2998E088-7BFD-4AB6-8AC0-B592FB9E3E36}" srcOrd="0" destOrd="0" presId="urn:microsoft.com/office/officeart/2005/8/layout/process5"/>
    <dgm:cxn modelId="{CBAF60FF-1424-49D1-A418-481715EB8ED8}" type="presParOf" srcId="{991CCAB3-0275-4BB2-B40C-5F2AED018D7A}" destId="{FED7D4CF-8D6F-4C60-AD50-09394EDB1804}" srcOrd="18" destOrd="0" presId="urn:microsoft.com/office/officeart/2005/8/layout/process5"/>
    <dgm:cxn modelId="{86AEE622-2612-48D8-BC11-9A4C5572018C}" type="presParOf" srcId="{991CCAB3-0275-4BB2-B40C-5F2AED018D7A}" destId="{014CB7E0-7DED-4E65-85C7-B662D8910863}" srcOrd="19" destOrd="0" presId="urn:microsoft.com/office/officeart/2005/8/layout/process5"/>
    <dgm:cxn modelId="{C39E9FC4-D7D9-40F1-BD12-E20EC4831865}" type="presParOf" srcId="{014CB7E0-7DED-4E65-85C7-B662D8910863}" destId="{8068B149-DBCC-4BF4-9263-5EEF45987D35}" srcOrd="0" destOrd="0" presId="urn:microsoft.com/office/officeart/2005/8/layout/process5"/>
    <dgm:cxn modelId="{E4E4F843-2785-4A5D-964E-D39A4D810B92}" type="presParOf" srcId="{991CCAB3-0275-4BB2-B40C-5F2AED018D7A}" destId="{741E5167-9599-498D-9E8F-4F7AED7BE6C1}" srcOrd="20" destOrd="0" presId="urn:microsoft.com/office/officeart/2005/8/layout/process5"/>
    <dgm:cxn modelId="{9BEDD150-1891-4923-8642-DE0C9CEE4EA4}" type="presParOf" srcId="{991CCAB3-0275-4BB2-B40C-5F2AED018D7A}" destId="{AFD2A3DA-9219-481C-ADBF-4CD703894DB3}" srcOrd="21" destOrd="0" presId="urn:microsoft.com/office/officeart/2005/8/layout/process5"/>
    <dgm:cxn modelId="{4B0AF6AC-BCB3-47FB-A624-AAC944794A84}" type="presParOf" srcId="{AFD2A3DA-9219-481C-ADBF-4CD703894DB3}" destId="{5CA4A117-A1FF-46AA-865A-227DF4444ED5}" srcOrd="0" destOrd="0" presId="urn:microsoft.com/office/officeart/2005/8/layout/process5"/>
    <dgm:cxn modelId="{3AED55DD-F54E-4F7B-9910-E2D6B11FFA52}" type="presParOf" srcId="{991CCAB3-0275-4BB2-B40C-5F2AED018D7A}" destId="{9EAE9A4A-6072-48C2-B70E-9837032E9AC6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E8768-037C-49DE-A1DB-DE887DA31B0B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Causal Inference with Experiments</a:t>
          </a:r>
        </a:p>
      </dsp:txBody>
      <dsp:txXfrm>
        <a:off x="31015" y="706563"/>
        <a:ext cx="1506815" cy="882133"/>
      </dsp:txXfrm>
    </dsp:sp>
    <dsp:sp modelId="{5FD5BCC1-9E24-402A-B9A4-83A57EEA6166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1031439"/>
        <a:ext cx="231757" cy="232382"/>
      </dsp:txXfrm>
    </dsp:sp>
    <dsp:sp modelId="{CFFCBEBA-4E47-45C5-93CE-DCAB879DDAEB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Linear Models</a:t>
          </a:r>
        </a:p>
      </dsp:txBody>
      <dsp:txXfrm>
        <a:off x="2217400" y="706563"/>
        <a:ext cx="1506815" cy="882133"/>
      </dsp:txXfrm>
    </dsp:sp>
    <dsp:sp modelId="{E6321012-EB24-4963-82D0-930510E4F6A2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1031439"/>
        <a:ext cx="231757" cy="232382"/>
      </dsp:txXfrm>
    </dsp:sp>
    <dsp:sp modelId="{215A2429-C01A-4AB5-B742-303D0E1532B6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High-Dim Linear Models</a:t>
          </a:r>
        </a:p>
      </dsp:txBody>
      <dsp:txXfrm>
        <a:off x="4403784" y="706563"/>
        <a:ext cx="1506815" cy="882133"/>
      </dsp:txXfrm>
    </dsp:sp>
    <dsp:sp modelId="{29D0EE36-F422-484A-85A6-285107F92C26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1031439"/>
        <a:ext cx="231757" cy="232382"/>
      </dsp:txXfrm>
    </dsp:sp>
    <dsp:sp modelId="{532AC6A3-9D32-422A-8B50-C8B5D1ED0FFD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and Predictive Effects with High-Dim Linear Models</a:t>
          </a:r>
        </a:p>
      </dsp:txBody>
      <dsp:txXfrm>
        <a:off x="6590168" y="706563"/>
        <a:ext cx="1506815" cy="882133"/>
      </dsp:txXfrm>
    </dsp:sp>
    <dsp:sp modelId="{5B2F4D73-29F1-4F2A-A88F-74479DE8360A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7227386" y="1753570"/>
        <a:ext cx="232382" cy="231757"/>
      </dsp:txXfrm>
    </dsp:sp>
    <dsp:sp modelId="{FA9C61A7-D71C-4E26-BB75-02F93EF1DA91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Potential Outcomes and Conditional </a:t>
          </a:r>
          <a:r>
            <a:rPr lang="en-US" sz="1300" kern="1200" dirty="0" err="1"/>
            <a:t>Ignorability</a:t>
          </a:r>
          <a:endParaRPr lang="en-US" sz="1300" kern="1200" dirty="0"/>
        </a:p>
      </dsp:txBody>
      <dsp:txXfrm>
        <a:off x="6590168" y="2268266"/>
        <a:ext cx="1506815" cy="882133"/>
      </dsp:txXfrm>
    </dsp:sp>
    <dsp:sp modelId="{D24DBE7C-E775-4D75-B363-11A5AAEABD64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6193538" y="2593142"/>
        <a:ext cx="231757" cy="232382"/>
      </dsp:txXfrm>
    </dsp:sp>
    <dsp:sp modelId="{ECAA4B5B-0698-4AFA-96E6-77AE1D26B1FE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Structural Equation Models and Conditional Exogeneity</a:t>
          </a:r>
        </a:p>
      </dsp:txBody>
      <dsp:txXfrm>
        <a:off x="4403784" y="2268266"/>
        <a:ext cx="1506815" cy="882133"/>
      </dsp:txXfrm>
    </dsp:sp>
    <dsp:sp modelId="{DFDBDAD3-1419-46EC-BCFA-9A850044C4CD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007153" y="2593142"/>
        <a:ext cx="231757" cy="232382"/>
      </dsp:txXfrm>
    </dsp:sp>
    <dsp:sp modelId="{05D3B237-1464-40E6-90D7-8935B2A1A65B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Directed Acyclic Graphs</a:t>
          </a:r>
        </a:p>
      </dsp:txBody>
      <dsp:txXfrm>
        <a:off x="2217400" y="2268266"/>
        <a:ext cx="1506815" cy="882133"/>
      </dsp:txXfrm>
    </dsp:sp>
    <dsp:sp modelId="{6E4F5563-286F-4CC2-B844-19D5160794B6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820769" y="2593142"/>
        <a:ext cx="231757" cy="232382"/>
      </dsp:txXfrm>
    </dsp:sp>
    <dsp:sp modelId="{D5F9F8B9-B98C-452D-AFAB-EAA03B0B6352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Non-Linear Models</a:t>
          </a:r>
        </a:p>
      </dsp:txBody>
      <dsp:txXfrm>
        <a:off x="31015" y="2268266"/>
        <a:ext cx="1506815" cy="882133"/>
      </dsp:txXfrm>
    </dsp:sp>
    <dsp:sp modelId="{3E308776-9A91-45D1-825F-90292745A233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8232" y="3315273"/>
        <a:ext cx="232382" cy="231757"/>
      </dsp:txXfrm>
    </dsp:sp>
    <dsp:sp modelId="{ACC39D55-B6BE-4C5F-8FD6-A3E8D5E07B59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Effects with Non-Linear Models</a:t>
          </a:r>
        </a:p>
      </dsp:txBody>
      <dsp:txXfrm>
        <a:off x="31015" y="3829969"/>
        <a:ext cx="1506815" cy="882133"/>
      </dsp:txXfrm>
    </dsp:sp>
    <dsp:sp modelId="{B6E4B580-6648-4508-913E-48247E654693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4154845"/>
        <a:ext cx="231757" cy="232382"/>
      </dsp:txXfrm>
    </dsp:sp>
    <dsp:sp modelId="{FED7D4CF-8D6F-4C60-AD50-09394EDB1804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Un-observed Confounding and Instruments</a:t>
          </a:r>
        </a:p>
      </dsp:txBody>
      <dsp:txXfrm>
        <a:off x="2217400" y="3829969"/>
        <a:ext cx="1506815" cy="882133"/>
      </dsp:txXfrm>
    </dsp:sp>
    <dsp:sp modelId="{014CB7E0-7DED-4E65-85C7-B662D891086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4154845"/>
        <a:ext cx="231757" cy="232382"/>
      </dsp:txXfrm>
    </dsp:sp>
    <dsp:sp modelId="{741E5167-9599-498D-9E8F-4F7AED7BE6C1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Identification of Causal Effects in Longitudinal Data</a:t>
          </a:r>
        </a:p>
      </dsp:txBody>
      <dsp:txXfrm>
        <a:off x="4403784" y="3829969"/>
        <a:ext cx="1506815" cy="882133"/>
      </dsp:txXfrm>
    </dsp:sp>
    <dsp:sp modelId="{AFD2A3DA-9219-481C-ADBF-4CD703894DB3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4154845"/>
        <a:ext cx="231757" cy="232382"/>
      </dsp:txXfrm>
    </dsp:sp>
    <dsp:sp modelId="{9EAE9A4A-6072-48C2-B70E-9837032E9AC6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Estimation of Heterogeneous Causal Effects</a:t>
          </a:r>
        </a:p>
      </dsp:txBody>
      <dsp:txXfrm>
        <a:off x="6590168" y="3829969"/>
        <a:ext cx="1506815" cy="8821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E8768-037C-49DE-A1DB-DE887DA31B0B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Causal Inference with Experiments</a:t>
          </a:r>
        </a:p>
      </dsp:txBody>
      <dsp:txXfrm>
        <a:off x="31015" y="706563"/>
        <a:ext cx="1506815" cy="882133"/>
      </dsp:txXfrm>
    </dsp:sp>
    <dsp:sp modelId="{5FD5BCC1-9E24-402A-B9A4-83A57EEA6166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1031439"/>
        <a:ext cx="231757" cy="232382"/>
      </dsp:txXfrm>
    </dsp:sp>
    <dsp:sp modelId="{CFFCBEBA-4E47-45C5-93CE-DCAB879DDAEB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Linear Models</a:t>
          </a:r>
        </a:p>
      </dsp:txBody>
      <dsp:txXfrm>
        <a:off x="2217400" y="706563"/>
        <a:ext cx="1506815" cy="882133"/>
      </dsp:txXfrm>
    </dsp:sp>
    <dsp:sp modelId="{E6321012-EB24-4963-82D0-930510E4F6A2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1031439"/>
        <a:ext cx="231757" cy="232382"/>
      </dsp:txXfrm>
    </dsp:sp>
    <dsp:sp modelId="{215A2429-C01A-4AB5-B742-303D0E1532B6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High-Dim Linear Models</a:t>
          </a:r>
        </a:p>
      </dsp:txBody>
      <dsp:txXfrm>
        <a:off x="4403784" y="706563"/>
        <a:ext cx="1506815" cy="882133"/>
      </dsp:txXfrm>
    </dsp:sp>
    <dsp:sp modelId="{29D0EE36-F422-484A-85A6-285107F92C26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1031439"/>
        <a:ext cx="231757" cy="232382"/>
      </dsp:txXfrm>
    </dsp:sp>
    <dsp:sp modelId="{532AC6A3-9D32-422A-8B50-C8B5D1ED0FFD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and Predictive Effects with High-Dim Linear Models</a:t>
          </a:r>
        </a:p>
      </dsp:txBody>
      <dsp:txXfrm>
        <a:off x="6590168" y="706563"/>
        <a:ext cx="1506815" cy="882133"/>
      </dsp:txXfrm>
    </dsp:sp>
    <dsp:sp modelId="{5B2F4D73-29F1-4F2A-A88F-74479DE8360A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7227386" y="1753570"/>
        <a:ext cx="232382" cy="231757"/>
      </dsp:txXfrm>
    </dsp:sp>
    <dsp:sp modelId="{FA9C61A7-D71C-4E26-BB75-02F93EF1DA91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Potential Outcomes and Conditional </a:t>
          </a:r>
          <a:r>
            <a:rPr lang="en-US" sz="1300" kern="1200" dirty="0" err="1"/>
            <a:t>Ignorability</a:t>
          </a:r>
          <a:endParaRPr lang="en-US" sz="1300" kern="1200" dirty="0"/>
        </a:p>
      </dsp:txBody>
      <dsp:txXfrm>
        <a:off x="6590168" y="2268266"/>
        <a:ext cx="1506815" cy="882133"/>
      </dsp:txXfrm>
    </dsp:sp>
    <dsp:sp modelId="{D24DBE7C-E775-4D75-B363-11A5AAEABD64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6193538" y="2593142"/>
        <a:ext cx="231757" cy="232382"/>
      </dsp:txXfrm>
    </dsp:sp>
    <dsp:sp modelId="{ECAA4B5B-0698-4AFA-96E6-77AE1D26B1FE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Structural Equation Models and Conditional Exogeneity</a:t>
          </a:r>
        </a:p>
      </dsp:txBody>
      <dsp:txXfrm>
        <a:off x="4403784" y="2268266"/>
        <a:ext cx="1506815" cy="882133"/>
      </dsp:txXfrm>
    </dsp:sp>
    <dsp:sp modelId="{DFDBDAD3-1419-46EC-BCFA-9A850044C4CD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007153" y="2593142"/>
        <a:ext cx="231757" cy="232382"/>
      </dsp:txXfrm>
    </dsp:sp>
    <dsp:sp modelId="{05D3B237-1464-40E6-90D7-8935B2A1A65B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Directed Acyclic Graphs</a:t>
          </a:r>
        </a:p>
      </dsp:txBody>
      <dsp:txXfrm>
        <a:off x="2217400" y="2268266"/>
        <a:ext cx="1506815" cy="882133"/>
      </dsp:txXfrm>
    </dsp:sp>
    <dsp:sp modelId="{6E4F5563-286F-4CC2-B844-19D5160794B6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820769" y="2593142"/>
        <a:ext cx="231757" cy="232382"/>
      </dsp:txXfrm>
    </dsp:sp>
    <dsp:sp modelId="{D5F9F8B9-B98C-452D-AFAB-EAA03B0B6352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Non-Linear Models</a:t>
          </a:r>
        </a:p>
      </dsp:txBody>
      <dsp:txXfrm>
        <a:off x="31015" y="2268266"/>
        <a:ext cx="1506815" cy="882133"/>
      </dsp:txXfrm>
    </dsp:sp>
    <dsp:sp modelId="{3E308776-9A91-45D1-825F-90292745A233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8232" y="3315273"/>
        <a:ext cx="232382" cy="231757"/>
      </dsp:txXfrm>
    </dsp:sp>
    <dsp:sp modelId="{ACC39D55-B6BE-4C5F-8FD6-A3E8D5E07B59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Effects with Non-Linear Models</a:t>
          </a:r>
        </a:p>
      </dsp:txBody>
      <dsp:txXfrm>
        <a:off x="31015" y="3829969"/>
        <a:ext cx="1506815" cy="882133"/>
      </dsp:txXfrm>
    </dsp:sp>
    <dsp:sp modelId="{B6E4B580-6648-4508-913E-48247E654693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4154845"/>
        <a:ext cx="231757" cy="232382"/>
      </dsp:txXfrm>
    </dsp:sp>
    <dsp:sp modelId="{FED7D4CF-8D6F-4C60-AD50-09394EDB1804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Un-observed Confounding and Instruments</a:t>
          </a:r>
        </a:p>
      </dsp:txBody>
      <dsp:txXfrm>
        <a:off x="2217400" y="3829969"/>
        <a:ext cx="1506815" cy="882133"/>
      </dsp:txXfrm>
    </dsp:sp>
    <dsp:sp modelId="{014CB7E0-7DED-4E65-85C7-B662D891086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4154845"/>
        <a:ext cx="231757" cy="232382"/>
      </dsp:txXfrm>
    </dsp:sp>
    <dsp:sp modelId="{741E5167-9599-498D-9E8F-4F7AED7BE6C1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Identification of Causal Effects in Longitudinal Data</a:t>
          </a:r>
        </a:p>
      </dsp:txBody>
      <dsp:txXfrm>
        <a:off x="4403784" y="3829969"/>
        <a:ext cx="1506815" cy="882133"/>
      </dsp:txXfrm>
    </dsp:sp>
    <dsp:sp modelId="{AFD2A3DA-9219-481C-ADBF-4CD703894DB3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4154845"/>
        <a:ext cx="231757" cy="232382"/>
      </dsp:txXfrm>
    </dsp:sp>
    <dsp:sp modelId="{9EAE9A4A-6072-48C2-B70E-9837032E9AC6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Estimation of Heterogeneous Causal Effects</a:t>
          </a:r>
        </a:p>
      </dsp:txBody>
      <dsp:txXfrm>
        <a:off x="6590168" y="3829969"/>
        <a:ext cx="1506815" cy="882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35B918-3CE7-7241-BD83-161BB8F6FDBE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F39EE-0FC4-5746-A476-120BC6C51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292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DF39EE-0FC4-5746-A476-120BC6C51AC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823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21E8-D1A8-4FA7-36F3-15AE1F201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5E944-F757-C71A-30FC-39B01DD46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E9476-D3A5-1843-8088-F2194FF7E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40CAF-218B-323B-E00E-0A906EE76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9C4BC-6B68-1C45-655E-5E928A8F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33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D74A-940B-9325-AC0E-4E312AF6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B3D7F-F5FE-F556-1295-6CB334B34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2BDCC-A15C-0CBF-067C-6389C7D2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05BC5-1A4B-CA85-6C92-9D8EDD368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85CBC-004A-2E47-33C0-2CCAC725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0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1E5B93-41AC-018E-0D3C-2E7A6A77E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3BF44-0940-0A4F-B0E7-A444D0AA6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65EE4-78CD-1E3E-3FEB-15FC2109D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900B1-0971-A498-4784-33B44AA47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ADA1D-139A-9E04-5249-08F1605E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29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155EB-9647-5722-3E43-F0E79062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03119-2849-97A4-81E9-F58772AA9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4DF6D-4358-38E7-CA5F-0DFD11BE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A55A6-F484-D0F0-DD4F-6430B395A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97D59-14CF-12DF-A24D-BA8671138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6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2C56F-7582-F5E5-6760-0A48127A7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A0176-1FFE-A4DC-BDDD-7AB0D7832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021F2-D914-AA71-2A13-C6AD793C6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91815-F32C-79C6-F80C-A5BBD2C0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A1C5C-8202-C2B0-6F99-1BA0298A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5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A604F-7807-AF97-88C5-8E6D2FA2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9397-89DF-65C1-9E32-81C93174B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F490D-873A-0C48-46D6-D3C939037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FE2A9-3B82-EEB3-E11B-CF498EB6D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18C81-3240-EC54-F4DF-4DFC3627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E98B5-3F04-CF4D-2277-871D78E1E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8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14C3F-45A7-DA67-F289-6F809EC3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ABB36-A006-B3F9-A145-70C6BCD21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71977-979A-99C0-CE46-6C1471937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A7613D-1728-12D5-8D7F-D158B85E9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D205F0-5FF5-2E8C-5914-D55636BFA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BE2D11-B1D6-FD98-FEE3-B50DF9CA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E0587-0F4D-1056-2D6B-8D700016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769514-D4D3-1A0C-718A-0565EDC00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2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1F843-F750-3E88-99A3-567A7053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CAF55A-A754-5EAB-2605-A5C089E6B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B8E6A-683E-93FE-D008-2BB23694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4B0FA-5B2A-D625-E59C-07418CA8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6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F8395A-8E7B-E646-828F-4F9AE880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031A2E-0DF7-4404-65B2-F3C992E4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90C0A-C670-4146-9E75-78C1E3C7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93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99DE2-D029-A208-FC2A-F79160C88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D694B-7DBD-0C78-383F-42CAA4C0C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358C2-1B9C-26CE-0DE4-294C23B55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A6462-808D-1E93-9819-527733533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74754-9004-74CF-72C6-30CF5B890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86DE7-1C51-233F-32DD-831DF7542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0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79B7F-AB62-3B55-3377-85101AB69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77D260-78A4-5423-46E5-AB99F2983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176F8-A8D8-016E-8A9C-46BCE3891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54A23-94C1-BEFD-3F67-71C80972B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55BF0-D34F-899D-1FB8-B37FD1C15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FCC56-80A0-3F27-57FF-DF10380C7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A959D4-A39C-C2A9-E35A-17CBC20B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D15EE-5F98-EAC8-3D57-93F05E541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DF279-581C-0FF7-E891-4C053EA0E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BA60F-DE6F-45D4-98F5-DAB0AE3C7AA8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869D4-ACD8-E120-D12F-BA4F2A238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AD0BB-1444-8ED2-EC8E-0F95756A2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77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.png"/><Relationship Id="rId7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.svg"/><Relationship Id="rId9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2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0.png"/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1.png"/><Relationship Id="rId5" Type="http://schemas.openxmlformats.org/officeDocument/2006/relationships/image" Target="../media/image600.png"/><Relationship Id="rId4" Type="http://schemas.openxmlformats.org/officeDocument/2006/relationships/image" Target="../media/image59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0.png"/><Relationship Id="rId7" Type="http://schemas.openxmlformats.org/officeDocument/2006/relationships/image" Target="../media/image640.png"/><Relationship Id="rId2" Type="http://schemas.openxmlformats.org/officeDocument/2006/relationships/image" Target="../media/image6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0.png"/><Relationship Id="rId5" Type="http://schemas.openxmlformats.org/officeDocument/2006/relationships/image" Target="../media/image600.png"/><Relationship Id="rId4" Type="http://schemas.openxmlformats.org/officeDocument/2006/relationships/image" Target="../media/image59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0.png"/><Relationship Id="rId7" Type="http://schemas.openxmlformats.org/officeDocument/2006/relationships/image" Target="../media/image64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0.png"/><Relationship Id="rId5" Type="http://schemas.openxmlformats.org/officeDocument/2006/relationships/image" Target="../media/image600.png"/><Relationship Id="rId4" Type="http://schemas.openxmlformats.org/officeDocument/2006/relationships/image" Target="../media/image590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2.sv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F75B5-ED69-27C1-9FB0-854DF4386A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MS&amp;E 228: Directed Acyclic Graphs and Non-Linear SEMs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5C2F9-CD64-87A9-69E9-D402FA9F04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Vasilis Syrgkanis</a:t>
            </a:r>
          </a:p>
          <a:p>
            <a:r>
              <a:rPr lang="en-US" dirty="0"/>
              <a:t>MS&amp;E, Stanford</a:t>
            </a:r>
          </a:p>
        </p:txBody>
      </p:sp>
    </p:spTree>
    <p:extLst>
      <p:ext uri="{BB962C8B-B14F-4D97-AF65-F5344CB8AC3E}">
        <p14:creationId xmlns:p14="http://schemas.microsoft.com/office/powerpoint/2010/main" val="1536910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 lvl="0">
                  <a:spcBef>
                    <a:spcPts val="1000"/>
                  </a:spcBef>
                  <a:defRPr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𝑋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  <a:t> is d-separated 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𝑌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by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𝑆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if </a:t>
                </a:r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every path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from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𝑋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to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𝑌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is </a:t>
                </a:r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blocked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.</a:t>
                </a:r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</a:b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𝑆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</a:t>
                </a:r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blocks a path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if one of the following holds:</a:t>
                </a:r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</a:br>
                <a:r>
                  <a:rPr lang="en-US" sz="2800" noProof="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  <a:t>- </a:t>
                </a:r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  <a:t>path contains chain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𝑋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→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𝑀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→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𝑌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or fork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𝑋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←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𝑀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→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𝑌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and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𝑀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∈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𝑆</m:t>
                    </m:r>
                  </m:oMath>
                </a14:m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</a:b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- </a:t>
                </a:r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  <a:t>path contains collider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𝑋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→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𝑀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and</a:t>
                </a:r>
                <a:r>
                  <a:rPr kumimoji="0" lang="en-US" sz="28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neither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𝑀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nor its  </a:t>
                </a:r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</a:br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  <a:t> 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descendants are in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𝑆</m:t>
                    </m:r>
                  </m:oMath>
                </a14:m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</a:br>
                <a:b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</a:br>
                <a:b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</a:br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</a:br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</a:b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272" r="-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4D3CCB6-46E3-40FE-834A-CA3D7641CB1C}"/>
              </a:ext>
            </a:extLst>
          </p:cNvPr>
          <p:cNvCxnSpPr>
            <a:cxnSpLocks/>
            <a:stCxn id="77" idx="5"/>
          </p:cNvCxnSpPr>
          <p:nvPr/>
        </p:nvCxnSpPr>
        <p:spPr>
          <a:xfrm>
            <a:off x="6692692" y="3184235"/>
            <a:ext cx="1931756" cy="145071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0BCFD58F-517B-2CD4-CF37-75E1FE34D923}"/>
              </a:ext>
            </a:extLst>
          </p:cNvPr>
          <p:cNvSpPr/>
          <p:nvPr/>
        </p:nvSpPr>
        <p:spPr>
          <a:xfrm>
            <a:off x="5904077" y="4112042"/>
            <a:ext cx="1394885" cy="20795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242B53D-C1AA-C6F3-F7D1-EE0896CF72E9}"/>
              </a:ext>
            </a:extLst>
          </p:cNvPr>
          <p:cNvSpPr/>
          <p:nvPr/>
        </p:nvSpPr>
        <p:spPr>
          <a:xfrm>
            <a:off x="4335161" y="4839562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0A0EE87-341A-B022-91F5-6165BBFD82D5}"/>
              </a:ext>
            </a:extLst>
          </p:cNvPr>
          <p:cNvSpPr/>
          <p:nvPr/>
        </p:nvSpPr>
        <p:spPr>
          <a:xfrm>
            <a:off x="8595309" y="4829592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8D099841-F52F-3597-C308-523D53847807}"/>
              </a:ext>
            </a:extLst>
          </p:cNvPr>
          <p:cNvSpPr/>
          <p:nvPr/>
        </p:nvSpPr>
        <p:spPr>
          <a:xfrm>
            <a:off x="4534127" y="4944859"/>
            <a:ext cx="1930175" cy="672876"/>
          </a:xfrm>
          <a:custGeom>
            <a:avLst/>
            <a:gdLst>
              <a:gd name="connsiteX0" fmla="*/ 0 w 1172633"/>
              <a:gd name="connsiteY0" fmla="*/ 0 h 1130401"/>
              <a:gd name="connsiteX1" fmla="*/ 182033 w 1172633"/>
              <a:gd name="connsiteY1" fmla="*/ 850900 h 1130401"/>
              <a:gd name="connsiteX2" fmla="*/ 330200 w 1172633"/>
              <a:gd name="connsiteY2" fmla="*/ 728133 h 1130401"/>
              <a:gd name="connsiteX3" fmla="*/ 592666 w 1172633"/>
              <a:gd name="connsiteY3" fmla="*/ 1130300 h 1130401"/>
              <a:gd name="connsiteX4" fmla="*/ 986366 w 1172633"/>
              <a:gd name="connsiteY4" fmla="*/ 685800 h 1130401"/>
              <a:gd name="connsiteX5" fmla="*/ 1172633 w 1172633"/>
              <a:gd name="connsiteY5" fmla="*/ 732367 h 1130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2633" h="1130401">
                <a:moveTo>
                  <a:pt x="0" y="0"/>
                </a:moveTo>
                <a:cubicBezTo>
                  <a:pt x="63500" y="364772"/>
                  <a:pt x="127000" y="729545"/>
                  <a:pt x="182033" y="850900"/>
                </a:cubicBezTo>
                <a:cubicBezTo>
                  <a:pt x="237066" y="972255"/>
                  <a:pt x="261761" y="681566"/>
                  <a:pt x="330200" y="728133"/>
                </a:cubicBezTo>
                <a:cubicBezTo>
                  <a:pt x="398639" y="774700"/>
                  <a:pt x="483305" y="1137355"/>
                  <a:pt x="592666" y="1130300"/>
                </a:cubicBezTo>
                <a:cubicBezTo>
                  <a:pt x="702027" y="1123245"/>
                  <a:pt x="889705" y="752122"/>
                  <a:pt x="986366" y="685800"/>
                </a:cubicBezTo>
                <a:cubicBezTo>
                  <a:pt x="1083027" y="619478"/>
                  <a:pt x="1127830" y="675922"/>
                  <a:pt x="1172633" y="732367"/>
                </a:cubicBezTo>
              </a:path>
            </a:pathLst>
          </a:custGeom>
          <a:noFill/>
          <a:ln w="381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1CD55D4-6D1C-1407-AC72-D892D0E31CC6}"/>
              </a:ext>
            </a:extLst>
          </p:cNvPr>
          <p:cNvSpPr/>
          <p:nvPr/>
        </p:nvSpPr>
        <p:spPr>
          <a:xfrm>
            <a:off x="6574368" y="4907531"/>
            <a:ext cx="1860581" cy="316403"/>
          </a:xfrm>
          <a:custGeom>
            <a:avLst/>
            <a:gdLst>
              <a:gd name="connsiteX0" fmla="*/ 0 w 2015066"/>
              <a:gd name="connsiteY0" fmla="*/ 368805 h 368805"/>
              <a:gd name="connsiteX1" fmla="*/ 359833 w 2015066"/>
              <a:gd name="connsiteY1" fmla="*/ 119038 h 368805"/>
              <a:gd name="connsiteX2" fmla="*/ 931333 w 2015066"/>
              <a:gd name="connsiteY2" fmla="*/ 364572 h 368805"/>
              <a:gd name="connsiteX3" fmla="*/ 1185333 w 2015066"/>
              <a:gd name="connsiteY3" fmla="*/ 89405 h 368805"/>
              <a:gd name="connsiteX4" fmla="*/ 1456266 w 2015066"/>
              <a:gd name="connsiteY4" fmla="*/ 505 h 368805"/>
              <a:gd name="connsiteX5" fmla="*/ 2015066 w 2015066"/>
              <a:gd name="connsiteY5" fmla="*/ 59772 h 36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5066" h="368805">
                <a:moveTo>
                  <a:pt x="0" y="368805"/>
                </a:moveTo>
                <a:cubicBezTo>
                  <a:pt x="102305" y="244274"/>
                  <a:pt x="204611" y="119743"/>
                  <a:pt x="359833" y="119038"/>
                </a:cubicBezTo>
                <a:cubicBezTo>
                  <a:pt x="515055" y="118333"/>
                  <a:pt x="793750" y="369511"/>
                  <a:pt x="931333" y="364572"/>
                </a:cubicBezTo>
                <a:cubicBezTo>
                  <a:pt x="1068916" y="359633"/>
                  <a:pt x="1097844" y="150083"/>
                  <a:pt x="1185333" y="89405"/>
                </a:cubicBezTo>
                <a:cubicBezTo>
                  <a:pt x="1272822" y="28727"/>
                  <a:pt x="1317977" y="5444"/>
                  <a:pt x="1456266" y="505"/>
                </a:cubicBezTo>
                <a:cubicBezTo>
                  <a:pt x="1594555" y="-4434"/>
                  <a:pt x="1804810" y="27669"/>
                  <a:pt x="2015066" y="59772"/>
                </a:cubicBezTo>
              </a:path>
            </a:pathLst>
          </a:custGeom>
          <a:noFill/>
          <a:ln w="381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52DE13E-286A-974A-FA1E-72064993F3F6}"/>
                  </a:ext>
                </a:extLst>
              </p:cNvPr>
              <p:cNvSpPr txBox="1"/>
              <p:nvPr/>
            </p:nvSpPr>
            <p:spPr>
              <a:xfrm>
                <a:off x="8776898" y="4777921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52DE13E-286A-974A-FA1E-72064993F3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6898" y="4777921"/>
                <a:ext cx="57573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2F4E35C-768C-85BD-7A52-C5237A35AFCB}"/>
                  </a:ext>
                </a:extLst>
              </p:cNvPr>
              <p:cNvSpPr txBox="1"/>
              <p:nvPr/>
            </p:nvSpPr>
            <p:spPr>
              <a:xfrm>
                <a:off x="3858210" y="4651423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2F4E35C-768C-85BD-7A52-C5237A35A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210" y="4651423"/>
                <a:ext cx="57573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Oval 50">
            <a:extLst>
              <a:ext uri="{FF2B5EF4-FFF2-40B4-BE49-F238E27FC236}">
                <a16:creationId xmlns:a16="http://schemas.microsoft.com/office/drawing/2014/main" id="{EBB87E4D-3368-A7EF-A665-8A6AC5D67B1A}"/>
              </a:ext>
            </a:extLst>
          </p:cNvPr>
          <p:cNvSpPr/>
          <p:nvPr/>
        </p:nvSpPr>
        <p:spPr>
          <a:xfrm>
            <a:off x="6758151" y="6475477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27039072-8B17-B60C-5AF9-A10D5936D930}"/>
              </a:ext>
            </a:extLst>
          </p:cNvPr>
          <p:cNvSpPr/>
          <p:nvPr/>
        </p:nvSpPr>
        <p:spPr>
          <a:xfrm>
            <a:off x="4469453" y="4981630"/>
            <a:ext cx="2353734" cy="1614880"/>
          </a:xfrm>
          <a:custGeom>
            <a:avLst/>
            <a:gdLst>
              <a:gd name="connsiteX0" fmla="*/ 0 w 2408767"/>
              <a:gd name="connsiteY0" fmla="*/ 0 h 1673296"/>
              <a:gd name="connsiteX1" fmla="*/ 639233 w 2408767"/>
              <a:gd name="connsiteY1" fmla="*/ 1214967 h 1673296"/>
              <a:gd name="connsiteX2" fmla="*/ 956733 w 2408767"/>
              <a:gd name="connsiteY2" fmla="*/ 1062567 h 1673296"/>
              <a:gd name="connsiteX3" fmla="*/ 1223433 w 2408767"/>
              <a:gd name="connsiteY3" fmla="*/ 1452033 h 1673296"/>
              <a:gd name="connsiteX4" fmla="*/ 1574800 w 2408767"/>
              <a:gd name="connsiteY4" fmla="*/ 1367367 h 1673296"/>
              <a:gd name="connsiteX5" fmla="*/ 1955800 w 2408767"/>
              <a:gd name="connsiteY5" fmla="*/ 1651000 h 1673296"/>
              <a:gd name="connsiteX6" fmla="*/ 2408767 w 2408767"/>
              <a:gd name="connsiteY6" fmla="*/ 1634067 h 1673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08767" h="1673296">
                <a:moveTo>
                  <a:pt x="0" y="0"/>
                </a:moveTo>
                <a:cubicBezTo>
                  <a:pt x="239889" y="518936"/>
                  <a:pt x="479778" y="1037873"/>
                  <a:pt x="639233" y="1214967"/>
                </a:cubicBezTo>
                <a:cubicBezTo>
                  <a:pt x="798688" y="1392061"/>
                  <a:pt x="859366" y="1023056"/>
                  <a:pt x="956733" y="1062567"/>
                </a:cubicBezTo>
                <a:cubicBezTo>
                  <a:pt x="1054100" y="1102078"/>
                  <a:pt x="1120422" y="1401233"/>
                  <a:pt x="1223433" y="1452033"/>
                </a:cubicBezTo>
                <a:cubicBezTo>
                  <a:pt x="1326444" y="1502833"/>
                  <a:pt x="1452739" y="1334206"/>
                  <a:pt x="1574800" y="1367367"/>
                </a:cubicBezTo>
                <a:cubicBezTo>
                  <a:pt x="1696861" y="1400528"/>
                  <a:pt x="1816806" y="1606550"/>
                  <a:pt x="1955800" y="1651000"/>
                </a:cubicBezTo>
                <a:cubicBezTo>
                  <a:pt x="2094794" y="1695450"/>
                  <a:pt x="2251780" y="1664758"/>
                  <a:pt x="2408767" y="1634067"/>
                </a:cubicBezTo>
              </a:path>
            </a:pathLst>
          </a:custGeom>
          <a:ln w="38100"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E64F891D-2F90-3614-512E-2896E3E2BF32}"/>
              </a:ext>
            </a:extLst>
          </p:cNvPr>
          <p:cNvSpPr/>
          <p:nvPr/>
        </p:nvSpPr>
        <p:spPr>
          <a:xfrm>
            <a:off x="6869753" y="5081349"/>
            <a:ext cx="1732632" cy="1511195"/>
          </a:xfrm>
          <a:custGeom>
            <a:avLst/>
            <a:gdLst>
              <a:gd name="connsiteX0" fmla="*/ 0 w 1611214"/>
              <a:gd name="connsiteY0" fmla="*/ 994833 h 1013163"/>
              <a:gd name="connsiteX1" fmla="*/ 558800 w 1611214"/>
              <a:gd name="connsiteY1" fmla="*/ 994833 h 1013163"/>
              <a:gd name="connsiteX2" fmla="*/ 677334 w 1611214"/>
              <a:gd name="connsiteY2" fmla="*/ 804333 h 1013163"/>
              <a:gd name="connsiteX3" fmla="*/ 1096434 w 1611214"/>
              <a:gd name="connsiteY3" fmla="*/ 880533 h 1013163"/>
              <a:gd name="connsiteX4" fmla="*/ 1244600 w 1611214"/>
              <a:gd name="connsiteY4" fmla="*/ 431800 h 1013163"/>
              <a:gd name="connsiteX5" fmla="*/ 1579034 w 1611214"/>
              <a:gd name="connsiteY5" fmla="*/ 444500 h 1013163"/>
              <a:gd name="connsiteX6" fmla="*/ 1579034 w 1611214"/>
              <a:gd name="connsiteY6" fmla="*/ 0 h 1013163"/>
              <a:gd name="connsiteX0" fmla="*/ 0 w 1860581"/>
              <a:gd name="connsiteY0" fmla="*/ 1600199 h 1618529"/>
              <a:gd name="connsiteX1" fmla="*/ 558800 w 1860581"/>
              <a:gd name="connsiteY1" fmla="*/ 1600199 h 1618529"/>
              <a:gd name="connsiteX2" fmla="*/ 677334 w 1860581"/>
              <a:gd name="connsiteY2" fmla="*/ 1409699 h 1618529"/>
              <a:gd name="connsiteX3" fmla="*/ 1096434 w 1860581"/>
              <a:gd name="connsiteY3" fmla="*/ 1485899 h 1618529"/>
              <a:gd name="connsiteX4" fmla="*/ 1244600 w 1860581"/>
              <a:gd name="connsiteY4" fmla="*/ 1037166 h 1618529"/>
              <a:gd name="connsiteX5" fmla="*/ 1579034 w 1860581"/>
              <a:gd name="connsiteY5" fmla="*/ 1049866 h 1618529"/>
              <a:gd name="connsiteX6" fmla="*/ 1858434 w 1860581"/>
              <a:gd name="connsiteY6" fmla="*/ 0 h 161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60581" h="1618529">
                <a:moveTo>
                  <a:pt x="0" y="1600199"/>
                </a:moveTo>
                <a:cubicBezTo>
                  <a:pt x="222955" y="1616074"/>
                  <a:pt x="445911" y="1631949"/>
                  <a:pt x="558800" y="1600199"/>
                </a:cubicBezTo>
                <a:cubicBezTo>
                  <a:pt x="671689" y="1568449"/>
                  <a:pt x="587728" y="1428749"/>
                  <a:pt x="677334" y="1409699"/>
                </a:cubicBezTo>
                <a:cubicBezTo>
                  <a:pt x="766940" y="1390649"/>
                  <a:pt x="1001890" y="1547988"/>
                  <a:pt x="1096434" y="1485899"/>
                </a:cubicBezTo>
                <a:cubicBezTo>
                  <a:pt x="1190978" y="1423810"/>
                  <a:pt x="1164167" y="1109838"/>
                  <a:pt x="1244600" y="1037166"/>
                </a:cubicBezTo>
                <a:cubicBezTo>
                  <a:pt x="1325033" y="964494"/>
                  <a:pt x="1523295" y="1121833"/>
                  <a:pt x="1579034" y="1049866"/>
                </a:cubicBezTo>
                <a:cubicBezTo>
                  <a:pt x="1634773" y="977899"/>
                  <a:pt x="1886303" y="186266"/>
                  <a:pt x="1858434" y="0"/>
                </a:cubicBezTo>
              </a:path>
            </a:pathLst>
          </a:custGeom>
          <a:ln w="38100"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D4E54AB-EC7F-EC34-667C-3FA13DC32ECB}"/>
              </a:ext>
            </a:extLst>
          </p:cNvPr>
          <p:cNvSpPr/>
          <p:nvPr/>
        </p:nvSpPr>
        <p:spPr>
          <a:xfrm>
            <a:off x="6692666" y="4725903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DC98571-1072-9ECD-FADD-F61D5D670880}"/>
              </a:ext>
            </a:extLst>
          </p:cNvPr>
          <p:cNvSpPr/>
          <p:nvPr/>
        </p:nvSpPr>
        <p:spPr>
          <a:xfrm>
            <a:off x="6415860" y="5216160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FA27D39-9C78-1D9E-450C-004815095127}"/>
              </a:ext>
            </a:extLst>
          </p:cNvPr>
          <p:cNvSpPr/>
          <p:nvPr/>
        </p:nvSpPr>
        <p:spPr>
          <a:xfrm>
            <a:off x="6204775" y="4737284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430C43-D91C-6981-2B56-70321A0CB626}"/>
              </a:ext>
            </a:extLst>
          </p:cNvPr>
          <p:cNvSpPr/>
          <p:nvPr/>
        </p:nvSpPr>
        <p:spPr>
          <a:xfrm>
            <a:off x="6809082" y="5308443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E2A8A3D-BA3B-191D-AEC9-94CC8D6515B6}"/>
              </a:ext>
            </a:extLst>
          </p:cNvPr>
          <p:cNvSpPr/>
          <p:nvPr/>
        </p:nvSpPr>
        <p:spPr>
          <a:xfrm>
            <a:off x="6095767" y="5531321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D4C554D-8EE3-2BAE-5B74-0263D6440E7E}"/>
                  </a:ext>
                </a:extLst>
              </p:cNvPr>
              <p:cNvSpPr txBox="1"/>
              <p:nvPr/>
            </p:nvSpPr>
            <p:spPr>
              <a:xfrm>
                <a:off x="6332704" y="4117775"/>
                <a:ext cx="5376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D4C554D-8EE3-2BAE-5B74-0263D6440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2704" y="4117775"/>
                <a:ext cx="53763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B65BE8D9-59D1-B592-1629-25243A79A1D5}"/>
              </a:ext>
            </a:extLst>
          </p:cNvPr>
          <p:cNvSpPr/>
          <p:nvPr/>
        </p:nvSpPr>
        <p:spPr>
          <a:xfrm>
            <a:off x="6318001" y="4333666"/>
            <a:ext cx="2124858" cy="573865"/>
          </a:xfrm>
          <a:custGeom>
            <a:avLst/>
            <a:gdLst>
              <a:gd name="connsiteX0" fmla="*/ 0 w 1532467"/>
              <a:gd name="connsiteY0" fmla="*/ 456020 h 456020"/>
              <a:gd name="connsiteX1" fmla="*/ 495300 w 1532467"/>
              <a:gd name="connsiteY1" fmla="*/ 87720 h 456020"/>
              <a:gd name="connsiteX2" fmla="*/ 740833 w 1532467"/>
              <a:gd name="connsiteY2" fmla="*/ 329020 h 456020"/>
              <a:gd name="connsiteX3" fmla="*/ 1147233 w 1532467"/>
              <a:gd name="connsiteY3" fmla="*/ 3053 h 456020"/>
              <a:gd name="connsiteX4" fmla="*/ 1532467 w 1532467"/>
              <a:gd name="connsiteY4" fmla="*/ 193553 h 456020"/>
              <a:gd name="connsiteX0" fmla="*/ 0 w 2260600"/>
              <a:gd name="connsiteY0" fmla="*/ 453880 h 487747"/>
              <a:gd name="connsiteX1" fmla="*/ 495300 w 2260600"/>
              <a:gd name="connsiteY1" fmla="*/ 85580 h 487747"/>
              <a:gd name="connsiteX2" fmla="*/ 740833 w 2260600"/>
              <a:gd name="connsiteY2" fmla="*/ 326880 h 487747"/>
              <a:gd name="connsiteX3" fmla="*/ 1147233 w 2260600"/>
              <a:gd name="connsiteY3" fmla="*/ 913 h 487747"/>
              <a:gd name="connsiteX4" fmla="*/ 2260600 w 2260600"/>
              <a:gd name="connsiteY4" fmla="*/ 487747 h 487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0600" h="487747">
                <a:moveTo>
                  <a:pt x="0" y="453880"/>
                </a:moveTo>
                <a:cubicBezTo>
                  <a:pt x="185914" y="280313"/>
                  <a:pt x="371828" y="106747"/>
                  <a:pt x="495300" y="85580"/>
                </a:cubicBezTo>
                <a:cubicBezTo>
                  <a:pt x="618772" y="64413"/>
                  <a:pt x="632178" y="340991"/>
                  <a:pt x="740833" y="326880"/>
                </a:cubicBezTo>
                <a:cubicBezTo>
                  <a:pt x="849489" y="312769"/>
                  <a:pt x="1015294" y="23491"/>
                  <a:pt x="1147233" y="913"/>
                </a:cubicBezTo>
                <a:cubicBezTo>
                  <a:pt x="1279172" y="-21665"/>
                  <a:pt x="2133952" y="381208"/>
                  <a:pt x="2260600" y="487747"/>
                </a:cubicBezTo>
              </a:path>
            </a:pathLst>
          </a:custGeom>
          <a:ln w="38100"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E7E1FEEF-1C97-F94F-34FE-2EC2F1CB7C9C}"/>
              </a:ext>
            </a:extLst>
          </p:cNvPr>
          <p:cNvSpPr/>
          <p:nvPr/>
        </p:nvSpPr>
        <p:spPr>
          <a:xfrm>
            <a:off x="4608456" y="4634954"/>
            <a:ext cx="1641810" cy="464155"/>
          </a:xfrm>
          <a:custGeom>
            <a:avLst/>
            <a:gdLst>
              <a:gd name="connsiteX0" fmla="*/ 0 w 1024466"/>
              <a:gd name="connsiteY0" fmla="*/ 0 h 534917"/>
              <a:gd name="connsiteX1" fmla="*/ 182033 w 1024466"/>
              <a:gd name="connsiteY1" fmla="*/ 258234 h 534917"/>
              <a:gd name="connsiteX2" fmla="*/ 389466 w 1024466"/>
              <a:gd name="connsiteY2" fmla="*/ 131234 h 534917"/>
              <a:gd name="connsiteX3" fmla="*/ 639233 w 1024466"/>
              <a:gd name="connsiteY3" fmla="*/ 529167 h 534917"/>
              <a:gd name="connsiteX4" fmla="*/ 1024466 w 1024466"/>
              <a:gd name="connsiteY4" fmla="*/ 330200 h 534917"/>
              <a:gd name="connsiteX0" fmla="*/ 49875 w 1074341"/>
              <a:gd name="connsiteY0" fmla="*/ 0 h 589175"/>
              <a:gd name="connsiteX1" fmla="*/ 16008 w 1074341"/>
              <a:gd name="connsiteY1" fmla="*/ 588434 h 589175"/>
              <a:gd name="connsiteX2" fmla="*/ 439341 w 1074341"/>
              <a:gd name="connsiteY2" fmla="*/ 131234 h 589175"/>
              <a:gd name="connsiteX3" fmla="*/ 689108 w 1074341"/>
              <a:gd name="connsiteY3" fmla="*/ 529167 h 589175"/>
              <a:gd name="connsiteX4" fmla="*/ 1074341 w 1074341"/>
              <a:gd name="connsiteY4" fmla="*/ 330200 h 589175"/>
              <a:gd name="connsiteX0" fmla="*/ 0 w 1739900"/>
              <a:gd name="connsiteY0" fmla="*/ 237258 h 464155"/>
              <a:gd name="connsiteX1" fmla="*/ 681567 w 1739900"/>
              <a:gd name="connsiteY1" fmla="*/ 457392 h 464155"/>
              <a:gd name="connsiteX2" fmla="*/ 1104900 w 1739900"/>
              <a:gd name="connsiteY2" fmla="*/ 192 h 464155"/>
              <a:gd name="connsiteX3" fmla="*/ 1354667 w 1739900"/>
              <a:gd name="connsiteY3" fmla="*/ 398125 h 464155"/>
              <a:gd name="connsiteX4" fmla="*/ 1739900 w 1739900"/>
              <a:gd name="connsiteY4" fmla="*/ 199158 h 464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9900" h="464155">
                <a:moveTo>
                  <a:pt x="0" y="237258"/>
                </a:moveTo>
                <a:cubicBezTo>
                  <a:pt x="58561" y="355439"/>
                  <a:pt x="497417" y="496903"/>
                  <a:pt x="681567" y="457392"/>
                </a:cubicBezTo>
                <a:cubicBezTo>
                  <a:pt x="865717" y="417881"/>
                  <a:pt x="992717" y="10070"/>
                  <a:pt x="1104900" y="192"/>
                </a:cubicBezTo>
                <a:cubicBezTo>
                  <a:pt x="1217083" y="-9686"/>
                  <a:pt x="1248834" y="364964"/>
                  <a:pt x="1354667" y="398125"/>
                </a:cubicBezTo>
                <a:cubicBezTo>
                  <a:pt x="1460500" y="431286"/>
                  <a:pt x="1600200" y="315222"/>
                  <a:pt x="1739900" y="199158"/>
                </a:cubicBezTo>
              </a:path>
            </a:pathLst>
          </a:custGeom>
          <a:noFill/>
          <a:ln w="381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5EC507B8-A090-8CB7-9AB6-BB9BA5E47245}"/>
              </a:ext>
            </a:extLst>
          </p:cNvPr>
          <p:cNvSpPr/>
          <p:nvPr/>
        </p:nvSpPr>
        <p:spPr>
          <a:xfrm>
            <a:off x="6522864" y="3026697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37CBC46-A24B-EFFE-8929-40BB00E1D296}"/>
              </a:ext>
            </a:extLst>
          </p:cNvPr>
          <p:cNvCxnSpPr>
            <a:cxnSpLocks/>
            <a:endCxn id="77" idx="3"/>
          </p:cNvCxnSpPr>
          <p:nvPr/>
        </p:nvCxnSpPr>
        <p:spPr>
          <a:xfrm flipV="1">
            <a:off x="4510366" y="3184235"/>
            <a:ext cx="2041636" cy="152084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1B4C737-36D8-5F96-93E3-035818FDF420}"/>
              </a:ext>
            </a:extLst>
          </p:cNvPr>
          <p:cNvCxnSpPr>
            <a:cxnSpLocks/>
            <a:endCxn id="85" idx="2"/>
          </p:cNvCxnSpPr>
          <p:nvPr/>
        </p:nvCxnSpPr>
        <p:spPr>
          <a:xfrm flipV="1">
            <a:off x="4534127" y="3488136"/>
            <a:ext cx="1988737" cy="1314388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D04B7E44-DB15-3D27-FAEC-F6A2DD48EF91}"/>
              </a:ext>
            </a:extLst>
          </p:cNvPr>
          <p:cNvSpPr/>
          <p:nvPr/>
        </p:nvSpPr>
        <p:spPr>
          <a:xfrm>
            <a:off x="6522864" y="3395852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33E053C-1448-D42C-DD10-875F8CDE92F6}"/>
              </a:ext>
            </a:extLst>
          </p:cNvPr>
          <p:cNvCxnSpPr>
            <a:cxnSpLocks/>
            <a:stCxn id="85" idx="6"/>
          </p:cNvCxnSpPr>
          <p:nvPr/>
        </p:nvCxnSpPr>
        <p:spPr>
          <a:xfrm>
            <a:off x="6721830" y="3488136"/>
            <a:ext cx="1839327" cy="123776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EDE70026-40EE-C81A-92CD-5F837DFC9472}"/>
              </a:ext>
            </a:extLst>
          </p:cNvPr>
          <p:cNvSpPr/>
          <p:nvPr/>
        </p:nvSpPr>
        <p:spPr>
          <a:xfrm>
            <a:off x="6539303" y="3738878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39C5A1A-1C9A-5538-EF96-7E611640B0C2}"/>
              </a:ext>
            </a:extLst>
          </p:cNvPr>
          <p:cNvCxnSpPr>
            <a:cxnSpLocks/>
            <a:endCxn id="96" idx="2"/>
          </p:cNvCxnSpPr>
          <p:nvPr/>
        </p:nvCxnSpPr>
        <p:spPr>
          <a:xfrm flipV="1">
            <a:off x="4671935" y="3831162"/>
            <a:ext cx="1867368" cy="104027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D2BA010-63A1-DB31-B629-0E2B55EBC405}"/>
              </a:ext>
            </a:extLst>
          </p:cNvPr>
          <p:cNvCxnSpPr>
            <a:cxnSpLocks/>
            <a:endCxn id="96" idx="6"/>
          </p:cNvCxnSpPr>
          <p:nvPr/>
        </p:nvCxnSpPr>
        <p:spPr>
          <a:xfrm flipH="1" flipV="1">
            <a:off x="6738269" y="3831162"/>
            <a:ext cx="1732631" cy="98365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38A19FC4-CC60-E162-D2B1-9DBA123084E7}"/>
              </a:ext>
            </a:extLst>
          </p:cNvPr>
          <p:cNvSpPr/>
          <p:nvPr/>
        </p:nvSpPr>
        <p:spPr>
          <a:xfrm>
            <a:off x="6303433" y="3915833"/>
            <a:ext cx="476298" cy="821267"/>
          </a:xfrm>
          <a:custGeom>
            <a:avLst/>
            <a:gdLst>
              <a:gd name="connsiteX0" fmla="*/ 355600 w 476298"/>
              <a:gd name="connsiteY0" fmla="*/ 0 h 821267"/>
              <a:gd name="connsiteX1" fmla="*/ 465667 w 476298"/>
              <a:gd name="connsiteY1" fmla="*/ 131234 h 821267"/>
              <a:gd name="connsiteX2" fmla="*/ 122767 w 476298"/>
              <a:gd name="connsiteY2" fmla="*/ 249767 h 821267"/>
              <a:gd name="connsiteX3" fmla="*/ 160867 w 476298"/>
              <a:gd name="connsiteY3" fmla="*/ 440267 h 821267"/>
              <a:gd name="connsiteX4" fmla="*/ 29634 w 476298"/>
              <a:gd name="connsiteY4" fmla="*/ 533400 h 821267"/>
              <a:gd name="connsiteX5" fmla="*/ 0 w 476298"/>
              <a:gd name="connsiteY5" fmla="*/ 821267 h 82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6298" h="821267">
                <a:moveTo>
                  <a:pt x="355600" y="0"/>
                </a:moveTo>
                <a:cubicBezTo>
                  <a:pt x="430036" y="44803"/>
                  <a:pt x="504472" y="89606"/>
                  <a:pt x="465667" y="131234"/>
                </a:cubicBezTo>
                <a:cubicBezTo>
                  <a:pt x="426862" y="172862"/>
                  <a:pt x="173567" y="198261"/>
                  <a:pt x="122767" y="249767"/>
                </a:cubicBezTo>
                <a:cubicBezTo>
                  <a:pt x="71967" y="301273"/>
                  <a:pt x="176389" y="392995"/>
                  <a:pt x="160867" y="440267"/>
                </a:cubicBezTo>
                <a:cubicBezTo>
                  <a:pt x="145345" y="487539"/>
                  <a:pt x="56445" y="469900"/>
                  <a:pt x="29634" y="533400"/>
                </a:cubicBezTo>
                <a:cubicBezTo>
                  <a:pt x="2823" y="596900"/>
                  <a:pt x="1411" y="709083"/>
                  <a:pt x="0" y="821267"/>
                </a:cubicBezTo>
              </a:path>
            </a:pathLst>
          </a:custGeom>
          <a:noFill/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1FFCE424-4B37-5B01-552C-EDBE22EE44BD}"/>
              </a:ext>
            </a:extLst>
          </p:cNvPr>
          <p:cNvCxnSpPr>
            <a:cxnSpLocks/>
            <a:endCxn id="115" idx="1"/>
          </p:cNvCxnSpPr>
          <p:nvPr/>
        </p:nvCxnSpPr>
        <p:spPr>
          <a:xfrm flipV="1">
            <a:off x="7193820" y="3440051"/>
            <a:ext cx="2091648" cy="118908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842084AF-4EF5-92F0-FAC0-F6EEB5724F64}"/>
              </a:ext>
            </a:extLst>
          </p:cNvPr>
          <p:cNvSpPr/>
          <p:nvPr/>
        </p:nvSpPr>
        <p:spPr>
          <a:xfrm>
            <a:off x="9285468" y="3175467"/>
            <a:ext cx="2150196" cy="529167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unblocked chain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E425DE1-7154-E8B4-5B90-D7728004EAD4}"/>
              </a:ext>
            </a:extLst>
          </p:cNvPr>
          <p:cNvCxnSpPr>
            <a:cxnSpLocks/>
            <a:endCxn id="122" idx="1"/>
          </p:cNvCxnSpPr>
          <p:nvPr/>
        </p:nvCxnSpPr>
        <p:spPr>
          <a:xfrm>
            <a:off x="7179087" y="3771201"/>
            <a:ext cx="2092251" cy="404878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B43A12B0-478A-4949-F384-622A61AE9D69}"/>
              </a:ext>
            </a:extLst>
          </p:cNvPr>
          <p:cNvSpPr/>
          <p:nvPr/>
        </p:nvSpPr>
        <p:spPr>
          <a:xfrm>
            <a:off x="9271338" y="3911495"/>
            <a:ext cx="2150196" cy="529167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unblocked fork</a:t>
            </a: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F0AF3CF3-7821-BF93-5C4F-395EC1D568B6}"/>
              </a:ext>
            </a:extLst>
          </p:cNvPr>
          <p:cNvSpPr/>
          <p:nvPr/>
        </p:nvSpPr>
        <p:spPr>
          <a:xfrm>
            <a:off x="9271338" y="4588151"/>
            <a:ext cx="2150196" cy="529167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opened collider path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64F2EA7F-D463-FA82-8154-29D675D208BF}"/>
              </a:ext>
            </a:extLst>
          </p:cNvPr>
          <p:cNvCxnSpPr>
            <a:cxnSpLocks/>
            <a:endCxn id="128" idx="1"/>
          </p:cNvCxnSpPr>
          <p:nvPr/>
        </p:nvCxnSpPr>
        <p:spPr>
          <a:xfrm>
            <a:off x="7079610" y="4033601"/>
            <a:ext cx="2191728" cy="819134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B46CD7DA-EE86-FAD0-6905-497C1775F44F}"/>
              </a:ext>
            </a:extLst>
          </p:cNvPr>
          <p:cNvSpPr/>
          <p:nvPr/>
        </p:nvSpPr>
        <p:spPr>
          <a:xfrm>
            <a:off x="1762459" y="4871559"/>
            <a:ext cx="2201830" cy="529167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blocked chain</a:t>
            </a: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30AB1EF5-DDAB-6B6D-E30E-368DCF787F66}"/>
              </a:ext>
            </a:extLst>
          </p:cNvPr>
          <p:cNvSpPr/>
          <p:nvPr/>
        </p:nvSpPr>
        <p:spPr>
          <a:xfrm>
            <a:off x="1752523" y="5535335"/>
            <a:ext cx="2201830" cy="529167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blocked fork</a:t>
            </a:r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DD98367A-26CD-7364-64A7-BC230EE5B11E}"/>
              </a:ext>
            </a:extLst>
          </p:cNvPr>
          <p:cNvSpPr/>
          <p:nvPr/>
        </p:nvSpPr>
        <p:spPr>
          <a:xfrm>
            <a:off x="1752523" y="6162259"/>
            <a:ext cx="2201830" cy="529167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collider path</a:t>
            </a: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45057845-3D0A-2285-7DC8-7DA2E4A676E6}"/>
              </a:ext>
            </a:extLst>
          </p:cNvPr>
          <p:cNvCxnSpPr>
            <a:cxnSpLocks/>
            <a:stCxn id="131" idx="3"/>
            <a:endCxn id="61" idx="1"/>
          </p:cNvCxnSpPr>
          <p:nvPr/>
        </p:nvCxnSpPr>
        <p:spPr>
          <a:xfrm flipV="1">
            <a:off x="3964289" y="5092346"/>
            <a:ext cx="1287309" cy="43797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B95FD0CC-CABF-0606-3D4C-04FCA4A92970}"/>
              </a:ext>
            </a:extLst>
          </p:cNvPr>
          <p:cNvCxnSpPr>
            <a:cxnSpLocks/>
            <a:stCxn id="132" idx="3"/>
            <a:endCxn id="46" idx="3"/>
          </p:cNvCxnSpPr>
          <p:nvPr/>
        </p:nvCxnSpPr>
        <p:spPr>
          <a:xfrm flipV="1">
            <a:off x="3954353" y="5617675"/>
            <a:ext cx="1555313" cy="182244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8CEB9D5F-6037-BCAE-260B-8AB612D19ED9}"/>
              </a:ext>
            </a:extLst>
          </p:cNvPr>
          <p:cNvCxnSpPr>
            <a:cxnSpLocks/>
            <a:stCxn id="133" idx="3"/>
            <a:endCxn id="52" idx="3"/>
          </p:cNvCxnSpPr>
          <p:nvPr/>
        </p:nvCxnSpPr>
        <p:spPr>
          <a:xfrm flipV="1">
            <a:off x="3954353" y="6382971"/>
            <a:ext cx="1710581" cy="43872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58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52" grpId="0" animBg="1"/>
      <p:bldP spid="53" grpId="0" animBg="1"/>
      <p:bldP spid="60" grpId="0" animBg="1"/>
      <p:bldP spid="61" grpId="0" animBg="1"/>
      <p:bldP spid="107" grpId="0" animBg="1"/>
      <p:bldP spid="115" grpId="0" animBg="1"/>
      <p:bldP spid="122" grpId="0" animBg="1"/>
      <p:bldP spid="128" grpId="0" animBg="1"/>
      <p:bldP spid="131" grpId="0" animBg="1"/>
      <p:bldP spid="132" grpId="0" animBg="1"/>
      <p:bldP spid="13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4DB9F2-9F47-A31D-F170-406BDEBB1E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6F910F8-DDC8-9DC4-BC40-62F1F81D016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6836896" cy="4203538"/>
              </a:xfrm>
            </p:spPr>
            <p:txBody>
              <a:bodyPr vert="horz" lIns="91440" tIns="45720" rIns="91440" bIns="45720" rtlCol="0" anchor="b">
                <a:normAutofit fontScale="90000"/>
              </a:bodyPr>
              <a:lstStyle/>
              <a:p>
                <a:pPr lvl="0">
                  <a:spcBef>
                    <a:spcPts val="1000"/>
                  </a:spcBef>
                  <a:defRPr/>
                </a:pPr>
                <a:r>
                  <a:rPr lang="en-US" sz="2800" b="1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  <a:t>Fix Interventions</a:t>
                </a:r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fix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𝑗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sz="2800" b="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</a:br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  <a:t>L</a:t>
                </a:r>
                <a:r>
                  <a:rPr kumimoji="0" lang="en-US" sz="2800" b="0" i="0" u="none" strike="noStrike" kern="1200" cap="none" spc="0" normalizeH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ocally</a:t>
                </a:r>
                <a:r>
                  <a:rPr kumimoji="0" lang="en-US" sz="28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replace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𝑋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in every RHS of a structural equation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. Leave </a:t>
                </a:r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  <a:t>as-is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structural response of</a:t>
                </a:r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. Also measures potential outcome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𝑌</m:t>
                    </m:r>
                    <m:d>
                      <m:d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</a:br>
                <a:b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</a:br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  <a:t>Fix intervention visually represented as </a:t>
                </a:r>
                <a:r>
                  <a:rPr lang="en-US" sz="2800" b="1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  <a:t>SWIG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𝐺</m:t>
                        </m:r>
                      </m:e>
                    </m:acc>
                    <m:d>
                      <m:dPr>
                        <m:ctrlPr>
                          <a:rPr lang="en-US" sz="2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  <a:t>. Depicts potential outcome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𝑌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and original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𝑋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on the </a:t>
                </a:r>
                <a:r>
                  <a:rPr kumimoji="0" lang="en-US" sz="2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sam</a:t>
                </a:r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  <a:t>e graph</a:t>
                </a:r>
                <a:b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</a:br>
                <a:b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</a:br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  <a:t>If we can check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𝑌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⊥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∣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𝑆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based on </a:t>
                </a:r>
                <a:r>
                  <a:rPr kumimoji="0" lang="en-US" sz="2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th</a:t>
                </a:r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  <a:t>e SWIG, we can identify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𝑌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via conditioning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6F910F8-DDC8-9DC4-BC40-62F1F81D01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6836896" cy="4203538"/>
              </a:xfrm>
              <a:blipFill>
                <a:blip r:embed="rId2"/>
                <a:stretch>
                  <a:fillRect l="-1426" t="-2758" r="-2050" b="-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D1B8ED9D-6E4E-1C8F-E3DB-3DDA323FB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98939DA0-B0DB-AEFD-17B9-14A4768B18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233E6AE4-3DBB-8EBC-3A25-A6358A59AEFC}"/>
                  </a:ext>
                </a:extLst>
              </p:cNvPr>
              <p:cNvSpPr/>
              <p:nvPr/>
            </p:nvSpPr>
            <p:spPr>
              <a:xfrm>
                <a:off x="9039777" y="3651837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𝑿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233E6AE4-3DBB-8EBC-3A25-A6358A59AE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777" y="3651837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50D96DB-9CED-766F-E4B8-063D5830ED38}"/>
                  </a:ext>
                </a:extLst>
              </p:cNvPr>
              <p:cNvSpPr/>
              <p:nvPr/>
            </p:nvSpPr>
            <p:spPr>
              <a:xfrm>
                <a:off x="11339243" y="3698948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  <m:d>
                        <m:d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50D96DB-9CED-766F-E4B8-063D5830ED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9243" y="3698948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 l="-3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601AEAF-1CF7-F638-3C5E-96496B71BE9B}"/>
              </a:ext>
            </a:extLst>
          </p:cNvPr>
          <p:cNvCxnSpPr>
            <a:cxnSpLocks/>
            <a:stCxn id="3" idx="6"/>
          </p:cNvCxnSpPr>
          <p:nvPr/>
        </p:nvCxnSpPr>
        <p:spPr>
          <a:xfrm>
            <a:off x="9780078" y="4016124"/>
            <a:ext cx="15722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C2B73BB-5CF4-3778-3BC9-AE80C53A1840}"/>
                  </a:ext>
                </a:extLst>
              </p:cNvPr>
              <p:cNvSpPr/>
              <p:nvPr/>
            </p:nvSpPr>
            <p:spPr>
              <a:xfrm>
                <a:off x="10457238" y="2453736"/>
                <a:ext cx="740301" cy="72857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𝒙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C2B73BB-5CF4-3778-3BC9-AE80C53A18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7238" y="2453736"/>
                <a:ext cx="740301" cy="72857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D8D7B83-1183-C1E8-1C28-A6D44972DB0E}"/>
              </a:ext>
            </a:extLst>
          </p:cNvPr>
          <p:cNvCxnSpPr>
            <a:cxnSpLocks/>
            <a:stCxn id="7" idx="5"/>
            <a:endCxn id="4" idx="1"/>
          </p:cNvCxnSpPr>
          <p:nvPr/>
        </p:nvCxnSpPr>
        <p:spPr>
          <a:xfrm>
            <a:off x="11089124" y="3075612"/>
            <a:ext cx="358534" cy="73003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69C908C-AE90-4878-DFD7-479170E61F20}"/>
                  </a:ext>
                </a:extLst>
              </p:cNvPr>
              <p:cNvSpPr/>
              <p:nvPr/>
            </p:nvSpPr>
            <p:spPr>
              <a:xfrm>
                <a:off x="9693990" y="2453736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𝑿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69C908C-AE90-4878-DFD7-479170E61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3990" y="2453736"/>
                <a:ext cx="740301" cy="72857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C02898C-541E-FDC6-649C-EC5A561CCBD2}"/>
              </a:ext>
            </a:extLst>
          </p:cNvPr>
          <p:cNvCxnSpPr>
            <a:cxnSpLocks/>
            <a:stCxn id="3" idx="0"/>
            <a:endCxn id="9" idx="3"/>
          </p:cNvCxnSpPr>
          <p:nvPr/>
        </p:nvCxnSpPr>
        <p:spPr>
          <a:xfrm flipV="1">
            <a:off x="9409928" y="3075612"/>
            <a:ext cx="392477" cy="5762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051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683689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 lvl="0">
                  <a:spcBef>
                    <a:spcPts val="1000"/>
                  </a:spcBef>
                  <a:defRPr/>
                </a:pPr>
                <a:r>
                  <a:rPr lang="en-US" sz="2800" b="1" dirty="0"/>
                  <a:t>Conditional </a:t>
                </a:r>
                <a:r>
                  <a:rPr lang="en-US" sz="2800" b="1" dirty="0" err="1"/>
                  <a:t>ignorability</a:t>
                </a:r>
                <a:r>
                  <a:rPr lang="en-US" sz="2800" b="1" dirty="0"/>
                  <a:t> </a:t>
                </a:r>
                <a:r>
                  <a:rPr lang="en-US" sz="2800" dirty="0"/>
                  <a:t>between treatment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and outcome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conditional on set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holds if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𝒀</m:t>
                    </m:r>
                    <m:d>
                      <m:dPr>
                        <m:ctrlPr>
                          <a:rPr lang="en-US" sz="2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</m:d>
                  </m:oMath>
                </a14:m>
                <a:r>
                  <a:rPr lang="en-US" sz="2800" b="1" dirty="0">
                    <a:solidFill>
                      <a:prstClr val="black"/>
                    </a:solidFill>
                  </a:rPr>
                  <a:t> is d-separated from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2800" b="1" dirty="0">
                    <a:solidFill>
                      <a:prstClr val="black"/>
                    </a:solidFill>
                  </a:rPr>
                  <a:t> on SWIG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</m:acc>
                    <m:r>
                      <a:rPr lang="en-US" sz="28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28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induced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fix</m:t>
                    </m:r>
                    <m:d>
                      <m:d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by the set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6836896" cy="4240743"/>
              </a:xfrm>
              <a:blipFill>
                <a:blip r:embed="rId2"/>
                <a:stretch>
                  <a:fillRect l="-1783" b="-4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13DB49C4-5795-B3B8-869C-AC05C5020F89}"/>
                  </a:ext>
                </a:extLst>
              </p:cNvPr>
              <p:cNvSpPr/>
              <p:nvPr/>
            </p:nvSpPr>
            <p:spPr>
              <a:xfrm>
                <a:off x="8836580" y="4473473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𝑿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13DB49C4-5795-B3B8-869C-AC05C5020F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6580" y="4473473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E1963DA-78F8-212C-DA59-9BEA65DAD835}"/>
                  </a:ext>
                </a:extLst>
              </p:cNvPr>
              <p:cNvSpPr/>
              <p:nvPr/>
            </p:nvSpPr>
            <p:spPr>
              <a:xfrm>
                <a:off x="11136046" y="4520584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  <m:d>
                        <m:d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𝒅</m:t>
                          </m:r>
                        </m:e>
                      </m:d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E1963DA-78F8-212C-DA59-9BEA65DAD8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6046" y="4520584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8F0FD55-7A5F-2353-93F5-FE7663168B38}"/>
              </a:ext>
            </a:extLst>
          </p:cNvPr>
          <p:cNvCxnSpPr>
            <a:cxnSpLocks/>
            <a:stCxn id="3" idx="6"/>
          </p:cNvCxnSpPr>
          <p:nvPr/>
        </p:nvCxnSpPr>
        <p:spPr>
          <a:xfrm>
            <a:off x="9576881" y="4837760"/>
            <a:ext cx="15722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78BBF3B8-DA68-6006-FC2C-E0B1240C6A99}"/>
                  </a:ext>
                </a:extLst>
              </p:cNvPr>
              <p:cNvSpPr/>
              <p:nvPr/>
            </p:nvSpPr>
            <p:spPr>
              <a:xfrm>
                <a:off x="10254041" y="3275372"/>
                <a:ext cx="740301" cy="72857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𝒅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78BBF3B8-DA68-6006-FC2C-E0B1240C6A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4041" y="3275372"/>
                <a:ext cx="740301" cy="72857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774C7BA-9E3D-AFE8-A9F2-997A6EE31AE1}"/>
              </a:ext>
            </a:extLst>
          </p:cNvPr>
          <p:cNvCxnSpPr>
            <a:cxnSpLocks/>
            <a:stCxn id="7" idx="5"/>
            <a:endCxn id="4" idx="1"/>
          </p:cNvCxnSpPr>
          <p:nvPr/>
        </p:nvCxnSpPr>
        <p:spPr>
          <a:xfrm>
            <a:off x="10885927" y="3897248"/>
            <a:ext cx="358534" cy="73003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2C66C373-F54C-5ED2-3D15-04F5FB878622}"/>
                  </a:ext>
                </a:extLst>
              </p:cNvPr>
              <p:cNvSpPr/>
              <p:nvPr/>
            </p:nvSpPr>
            <p:spPr>
              <a:xfrm>
                <a:off x="9490793" y="3275372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𝑫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2C66C373-F54C-5ED2-3D15-04F5FB8786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0793" y="3275372"/>
                <a:ext cx="740301" cy="72857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ADE9A8C-F927-3E29-191B-964479A3387C}"/>
              </a:ext>
            </a:extLst>
          </p:cNvPr>
          <p:cNvCxnSpPr>
            <a:cxnSpLocks/>
            <a:stCxn id="3" idx="0"/>
            <a:endCxn id="9" idx="3"/>
          </p:cNvCxnSpPr>
          <p:nvPr/>
        </p:nvCxnSpPr>
        <p:spPr>
          <a:xfrm flipV="1">
            <a:off x="9206731" y="3897248"/>
            <a:ext cx="392477" cy="5762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4DAF92B-727F-A2C4-4720-A49C8D818111}"/>
              </a:ext>
            </a:extLst>
          </p:cNvPr>
          <p:cNvSpPr/>
          <p:nvPr/>
        </p:nvSpPr>
        <p:spPr>
          <a:xfrm>
            <a:off x="8369238" y="4149069"/>
            <a:ext cx="1581593" cy="1510566"/>
          </a:xfrm>
          <a:custGeom>
            <a:avLst/>
            <a:gdLst>
              <a:gd name="connsiteX0" fmla="*/ 588495 w 1581593"/>
              <a:gd name="connsiteY0" fmla="*/ 8064 h 1510566"/>
              <a:gd name="connsiteX1" fmla="*/ 1507129 w 1581593"/>
              <a:gd name="connsiteY1" fmla="*/ 401764 h 1510566"/>
              <a:gd name="connsiteX2" fmla="*/ 1392829 w 1581593"/>
              <a:gd name="connsiteY2" fmla="*/ 1405064 h 1510566"/>
              <a:gd name="connsiteX3" fmla="*/ 330262 w 1581593"/>
              <a:gd name="connsiteY3" fmla="*/ 1409298 h 1510566"/>
              <a:gd name="connsiteX4" fmla="*/ 62 w 1581593"/>
              <a:gd name="connsiteY4" fmla="*/ 774298 h 1510566"/>
              <a:gd name="connsiteX5" fmla="*/ 304862 w 1581593"/>
              <a:gd name="connsiteY5" fmla="*/ 185864 h 1510566"/>
              <a:gd name="connsiteX6" fmla="*/ 588495 w 1581593"/>
              <a:gd name="connsiteY6" fmla="*/ 8064 h 1510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1593" h="1510566">
                <a:moveTo>
                  <a:pt x="588495" y="8064"/>
                </a:moveTo>
                <a:cubicBezTo>
                  <a:pt x="788873" y="44047"/>
                  <a:pt x="1373073" y="168931"/>
                  <a:pt x="1507129" y="401764"/>
                </a:cubicBezTo>
                <a:cubicBezTo>
                  <a:pt x="1641185" y="634597"/>
                  <a:pt x="1588973" y="1237142"/>
                  <a:pt x="1392829" y="1405064"/>
                </a:cubicBezTo>
                <a:cubicBezTo>
                  <a:pt x="1196685" y="1572986"/>
                  <a:pt x="562390" y="1514426"/>
                  <a:pt x="330262" y="1409298"/>
                </a:cubicBezTo>
                <a:cubicBezTo>
                  <a:pt x="98134" y="1304170"/>
                  <a:pt x="4295" y="978204"/>
                  <a:pt x="62" y="774298"/>
                </a:cubicBezTo>
                <a:cubicBezTo>
                  <a:pt x="-4171" y="570392"/>
                  <a:pt x="206084" y="310747"/>
                  <a:pt x="304862" y="185864"/>
                </a:cubicBezTo>
                <a:cubicBezTo>
                  <a:pt x="403640" y="60981"/>
                  <a:pt x="388117" y="-27919"/>
                  <a:pt x="588495" y="8064"/>
                </a:cubicBezTo>
                <a:close/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EC60122-1DB3-06FD-40F3-3A9918E09A13}"/>
                  </a:ext>
                </a:extLst>
              </p:cNvPr>
              <p:cNvSpPr txBox="1"/>
              <p:nvPr/>
            </p:nvSpPr>
            <p:spPr>
              <a:xfrm>
                <a:off x="9150009" y="5626820"/>
                <a:ext cx="68156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EC60122-1DB3-06FD-40F3-3A9918E09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0009" y="5626820"/>
                <a:ext cx="681567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9009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E235A-520A-B9DA-3539-561AB228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Adjustment Strategies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395C9-6A42-1397-E32A-2CD99F78BC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99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664E6-1C42-CF75-2FF3-C5630239C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Adjustment Strategies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725A08-DAD6-8D49-81CA-D9731C91A4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Assuming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is a descendant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(otherwise effect is zero)</a:t>
                </a:r>
              </a:p>
              <a:p>
                <a:r>
                  <a:rPr lang="en-US" dirty="0"/>
                  <a:t>Condition on all parents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(that are not descendants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Condition on all parents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Condition on the union of the above</a:t>
                </a:r>
              </a:p>
              <a:p>
                <a:endParaRPr lang="en-US" dirty="0"/>
              </a:p>
              <a:p>
                <a:r>
                  <a:rPr lang="en-US" dirty="0"/>
                  <a:t>Condition using backdoor blocking criterion (minimal adjustment)</a:t>
                </a:r>
              </a:p>
              <a:p>
                <a:r>
                  <a:rPr lang="en-US" dirty="0"/>
                  <a:t>Condition on all common causes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725A08-DAD6-8D49-81CA-D9731C91A4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674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1DA85-5158-50E5-1172-A38E21F99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Conditioning on Parents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5A2BAD-D412-FEA8-AFA6-DBAD2C6734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Empirically widely used strategy</a:t>
                </a:r>
              </a:p>
              <a:p>
                <a:r>
                  <a:rPr lang="en-US" dirty="0"/>
                  <a:t>Requires only partial knowledge of the graph</a:t>
                </a:r>
              </a:p>
              <a:p>
                <a:r>
                  <a:rPr lang="en-US" dirty="0"/>
                  <a:t>If we only know the parents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or the parents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we are ok</a:t>
                </a:r>
              </a:p>
              <a:p>
                <a:r>
                  <a:rPr lang="en-US" dirty="0"/>
                  <a:t>Adding any further set to the parent strategy maintains validity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5A2BAD-D412-FEA8-AFA6-DBAD2C6734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A0B0DC3B-8EC4-2B74-8216-F70F44283831}"/>
              </a:ext>
            </a:extLst>
          </p:cNvPr>
          <p:cNvSpPr/>
          <p:nvPr/>
        </p:nvSpPr>
        <p:spPr>
          <a:xfrm>
            <a:off x="3618077" y="4230575"/>
            <a:ext cx="1394885" cy="20795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D89DBED-D6E4-930A-13C8-F952AF03788A}"/>
              </a:ext>
            </a:extLst>
          </p:cNvPr>
          <p:cNvSpPr/>
          <p:nvPr/>
        </p:nvSpPr>
        <p:spPr>
          <a:xfrm>
            <a:off x="2049161" y="4958095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18CA863-D5BB-086C-69F1-B7377EB66234}"/>
              </a:ext>
            </a:extLst>
          </p:cNvPr>
          <p:cNvSpPr/>
          <p:nvPr/>
        </p:nvSpPr>
        <p:spPr>
          <a:xfrm>
            <a:off x="6309309" y="4948125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6E0EB75-42AB-C951-7BFF-912A7C1B14BB}"/>
              </a:ext>
            </a:extLst>
          </p:cNvPr>
          <p:cNvSpPr/>
          <p:nvPr/>
        </p:nvSpPr>
        <p:spPr>
          <a:xfrm>
            <a:off x="2248127" y="5063392"/>
            <a:ext cx="1930175" cy="672876"/>
          </a:xfrm>
          <a:custGeom>
            <a:avLst/>
            <a:gdLst>
              <a:gd name="connsiteX0" fmla="*/ 0 w 1172633"/>
              <a:gd name="connsiteY0" fmla="*/ 0 h 1130401"/>
              <a:gd name="connsiteX1" fmla="*/ 182033 w 1172633"/>
              <a:gd name="connsiteY1" fmla="*/ 850900 h 1130401"/>
              <a:gd name="connsiteX2" fmla="*/ 330200 w 1172633"/>
              <a:gd name="connsiteY2" fmla="*/ 728133 h 1130401"/>
              <a:gd name="connsiteX3" fmla="*/ 592666 w 1172633"/>
              <a:gd name="connsiteY3" fmla="*/ 1130300 h 1130401"/>
              <a:gd name="connsiteX4" fmla="*/ 986366 w 1172633"/>
              <a:gd name="connsiteY4" fmla="*/ 685800 h 1130401"/>
              <a:gd name="connsiteX5" fmla="*/ 1172633 w 1172633"/>
              <a:gd name="connsiteY5" fmla="*/ 732367 h 1130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2633" h="1130401">
                <a:moveTo>
                  <a:pt x="0" y="0"/>
                </a:moveTo>
                <a:cubicBezTo>
                  <a:pt x="63500" y="364772"/>
                  <a:pt x="127000" y="729545"/>
                  <a:pt x="182033" y="850900"/>
                </a:cubicBezTo>
                <a:cubicBezTo>
                  <a:pt x="237066" y="972255"/>
                  <a:pt x="261761" y="681566"/>
                  <a:pt x="330200" y="728133"/>
                </a:cubicBezTo>
                <a:cubicBezTo>
                  <a:pt x="398639" y="774700"/>
                  <a:pt x="483305" y="1137355"/>
                  <a:pt x="592666" y="1130300"/>
                </a:cubicBezTo>
                <a:cubicBezTo>
                  <a:pt x="702027" y="1123245"/>
                  <a:pt x="889705" y="752122"/>
                  <a:pt x="986366" y="685800"/>
                </a:cubicBezTo>
                <a:cubicBezTo>
                  <a:pt x="1083027" y="619478"/>
                  <a:pt x="1127830" y="675922"/>
                  <a:pt x="1172633" y="732367"/>
                </a:cubicBezTo>
              </a:path>
            </a:pathLst>
          </a:custGeom>
          <a:noFill/>
          <a:ln w="381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6ED26EC-A98A-5BA1-B0BF-14BBAA1A4A5A}"/>
              </a:ext>
            </a:extLst>
          </p:cNvPr>
          <p:cNvSpPr/>
          <p:nvPr/>
        </p:nvSpPr>
        <p:spPr>
          <a:xfrm>
            <a:off x="4288368" y="5026064"/>
            <a:ext cx="1860581" cy="316403"/>
          </a:xfrm>
          <a:custGeom>
            <a:avLst/>
            <a:gdLst>
              <a:gd name="connsiteX0" fmla="*/ 0 w 2015066"/>
              <a:gd name="connsiteY0" fmla="*/ 368805 h 368805"/>
              <a:gd name="connsiteX1" fmla="*/ 359833 w 2015066"/>
              <a:gd name="connsiteY1" fmla="*/ 119038 h 368805"/>
              <a:gd name="connsiteX2" fmla="*/ 931333 w 2015066"/>
              <a:gd name="connsiteY2" fmla="*/ 364572 h 368805"/>
              <a:gd name="connsiteX3" fmla="*/ 1185333 w 2015066"/>
              <a:gd name="connsiteY3" fmla="*/ 89405 h 368805"/>
              <a:gd name="connsiteX4" fmla="*/ 1456266 w 2015066"/>
              <a:gd name="connsiteY4" fmla="*/ 505 h 368805"/>
              <a:gd name="connsiteX5" fmla="*/ 2015066 w 2015066"/>
              <a:gd name="connsiteY5" fmla="*/ 59772 h 36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5066" h="368805">
                <a:moveTo>
                  <a:pt x="0" y="368805"/>
                </a:moveTo>
                <a:cubicBezTo>
                  <a:pt x="102305" y="244274"/>
                  <a:pt x="204611" y="119743"/>
                  <a:pt x="359833" y="119038"/>
                </a:cubicBezTo>
                <a:cubicBezTo>
                  <a:pt x="515055" y="118333"/>
                  <a:pt x="793750" y="369511"/>
                  <a:pt x="931333" y="364572"/>
                </a:cubicBezTo>
                <a:cubicBezTo>
                  <a:pt x="1068916" y="359633"/>
                  <a:pt x="1097844" y="150083"/>
                  <a:pt x="1185333" y="89405"/>
                </a:cubicBezTo>
                <a:cubicBezTo>
                  <a:pt x="1272822" y="28727"/>
                  <a:pt x="1317977" y="5444"/>
                  <a:pt x="1456266" y="505"/>
                </a:cubicBezTo>
                <a:cubicBezTo>
                  <a:pt x="1594555" y="-4434"/>
                  <a:pt x="1804810" y="27669"/>
                  <a:pt x="2015066" y="59772"/>
                </a:cubicBezTo>
              </a:path>
            </a:pathLst>
          </a:custGeom>
          <a:noFill/>
          <a:ln w="381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CF05E34-C6B8-06EB-2482-C1233FD889D2}"/>
                  </a:ext>
                </a:extLst>
              </p:cNvPr>
              <p:cNvSpPr txBox="1"/>
              <p:nvPr/>
            </p:nvSpPr>
            <p:spPr>
              <a:xfrm>
                <a:off x="6490898" y="4896454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CF05E34-C6B8-06EB-2482-C1233FD88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0898" y="4896454"/>
                <a:ext cx="57573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E4A0E36-CA9A-CC7F-9624-0D88CD1BD3E2}"/>
                  </a:ext>
                </a:extLst>
              </p:cNvPr>
              <p:cNvSpPr txBox="1"/>
              <p:nvPr/>
            </p:nvSpPr>
            <p:spPr>
              <a:xfrm>
                <a:off x="1572210" y="4769956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E4A0E36-CA9A-CC7F-9624-0D88CD1BD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210" y="4769956"/>
                <a:ext cx="57573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35FFDA31-B093-2C10-0BB8-1A8CA67E0515}"/>
              </a:ext>
            </a:extLst>
          </p:cNvPr>
          <p:cNvSpPr/>
          <p:nvPr/>
        </p:nvSpPr>
        <p:spPr>
          <a:xfrm>
            <a:off x="4406666" y="4844436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4132ADA-50ED-0452-8102-9A11F56AB3CD}"/>
              </a:ext>
            </a:extLst>
          </p:cNvPr>
          <p:cNvSpPr/>
          <p:nvPr/>
        </p:nvSpPr>
        <p:spPr>
          <a:xfrm>
            <a:off x="4129860" y="5334693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E3D4EF-4B69-2EFA-D6BE-07D4D15CB547}"/>
              </a:ext>
            </a:extLst>
          </p:cNvPr>
          <p:cNvSpPr/>
          <p:nvPr/>
        </p:nvSpPr>
        <p:spPr>
          <a:xfrm>
            <a:off x="3918775" y="4855817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6DDD492-8879-A26E-4B96-4EEBB913B82E}"/>
              </a:ext>
            </a:extLst>
          </p:cNvPr>
          <p:cNvSpPr/>
          <p:nvPr/>
        </p:nvSpPr>
        <p:spPr>
          <a:xfrm>
            <a:off x="4523082" y="5426976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0027021-DBD2-8F86-81DB-CE40A163C0F8}"/>
              </a:ext>
            </a:extLst>
          </p:cNvPr>
          <p:cNvSpPr/>
          <p:nvPr/>
        </p:nvSpPr>
        <p:spPr>
          <a:xfrm>
            <a:off x="3809767" y="5649854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60F4E42-4430-98B2-630B-133316215860}"/>
                  </a:ext>
                </a:extLst>
              </p:cNvPr>
              <p:cNvSpPr txBox="1"/>
              <p:nvPr/>
            </p:nvSpPr>
            <p:spPr>
              <a:xfrm>
                <a:off x="4046704" y="4236308"/>
                <a:ext cx="5376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60F4E42-4430-98B2-630B-1333162158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6704" y="4236308"/>
                <a:ext cx="53763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957B225-4954-121C-9A0E-E22E3531B52F}"/>
              </a:ext>
            </a:extLst>
          </p:cNvPr>
          <p:cNvSpPr/>
          <p:nvPr/>
        </p:nvSpPr>
        <p:spPr>
          <a:xfrm>
            <a:off x="4032001" y="4452199"/>
            <a:ext cx="2124858" cy="573865"/>
          </a:xfrm>
          <a:custGeom>
            <a:avLst/>
            <a:gdLst>
              <a:gd name="connsiteX0" fmla="*/ 0 w 1532467"/>
              <a:gd name="connsiteY0" fmla="*/ 456020 h 456020"/>
              <a:gd name="connsiteX1" fmla="*/ 495300 w 1532467"/>
              <a:gd name="connsiteY1" fmla="*/ 87720 h 456020"/>
              <a:gd name="connsiteX2" fmla="*/ 740833 w 1532467"/>
              <a:gd name="connsiteY2" fmla="*/ 329020 h 456020"/>
              <a:gd name="connsiteX3" fmla="*/ 1147233 w 1532467"/>
              <a:gd name="connsiteY3" fmla="*/ 3053 h 456020"/>
              <a:gd name="connsiteX4" fmla="*/ 1532467 w 1532467"/>
              <a:gd name="connsiteY4" fmla="*/ 193553 h 456020"/>
              <a:gd name="connsiteX0" fmla="*/ 0 w 2260600"/>
              <a:gd name="connsiteY0" fmla="*/ 453880 h 487747"/>
              <a:gd name="connsiteX1" fmla="*/ 495300 w 2260600"/>
              <a:gd name="connsiteY1" fmla="*/ 85580 h 487747"/>
              <a:gd name="connsiteX2" fmla="*/ 740833 w 2260600"/>
              <a:gd name="connsiteY2" fmla="*/ 326880 h 487747"/>
              <a:gd name="connsiteX3" fmla="*/ 1147233 w 2260600"/>
              <a:gd name="connsiteY3" fmla="*/ 913 h 487747"/>
              <a:gd name="connsiteX4" fmla="*/ 2260600 w 2260600"/>
              <a:gd name="connsiteY4" fmla="*/ 487747 h 487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0600" h="487747">
                <a:moveTo>
                  <a:pt x="0" y="453880"/>
                </a:moveTo>
                <a:cubicBezTo>
                  <a:pt x="185914" y="280313"/>
                  <a:pt x="371828" y="106747"/>
                  <a:pt x="495300" y="85580"/>
                </a:cubicBezTo>
                <a:cubicBezTo>
                  <a:pt x="618772" y="64413"/>
                  <a:pt x="632178" y="340991"/>
                  <a:pt x="740833" y="326880"/>
                </a:cubicBezTo>
                <a:cubicBezTo>
                  <a:pt x="849489" y="312769"/>
                  <a:pt x="1015294" y="23491"/>
                  <a:pt x="1147233" y="913"/>
                </a:cubicBezTo>
                <a:cubicBezTo>
                  <a:pt x="1279172" y="-21665"/>
                  <a:pt x="2133952" y="381208"/>
                  <a:pt x="2260600" y="487747"/>
                </a:cubicBezTo>
              </a:path>
            </a:pathLst>
          </a:custGeom>
          <a:ln w="38100"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CA8D8F7-CE80-6F3E-C28B-AE27F2462BC0}"/>
              </a:ext>
            </a:extLst>
          </p:cNvPr>
          <p:cNvSpPr/>
          <p:nvPr/>
        </p:nvSpPr>
        <p:spPr>
          <a:xfrm>
            <a:off x="2322456" y="4753487"/>
            <a:ext cx="1641810" cy="464155"/>
          </a:xfrm>
          <a:custGeom>
            <a:avLst/>
            <a:gdLst>
              <a:gd name="connsiteX0" fmla="*/ 0 w 1024466"/>
              <a:gd name="connsiteY0" fmla="*/ 0 h 534917"/>
              <a:gd name="connsiteX1" fmla="*/ 182033 w 1024466"/>
              <a:gd name="connsiteY1" fmla="*/ 258234 h 534917"/>
              <a:gd name="connsiteX2" fmla="*/ 389466 w 1024466"/>
              <a:gd name="connsiteY2" fmla="*/ 131234 h 534917"/>
              <a:gd name="connsiteX3" fmla="*/ 639233 w 1024466"/>
              <a:gd name="connsiteY3" fmla="*/ 529167 h 534917"/>
              <a:gd name="connsiteX4" fmla="*/ 1024466 w 1024466"/>
              <a:gd name="connsiteY4" fmla="*/ 330200 h 534917"/>
              <a:gd name="connsiteX0" fmla="*/ 49875 w 1074341"/>
              <a:gd name="connsiteY0" fmla="*/ 0 h 589175"/>
              <a:gd name="connsiteX1" fmla="*/ 16008 w 1074341"/>
              <a:gd name="connsiteY1" fmla="*/ 588434 h 589175"/>
              <a:gd name="connsiteX2" fmla="*/ 439341 w 1074341"/>
              <a:gd name="connsiteY2" fmla="*/ 131234 h 589175"/>
              <a:gd name="connsiteX3" fmla="*/ 689108 w 1074341"/>
              <a:gd name="connsiteY3" fmla="*/ 529167 h 589175"/>
              <a:gd name="connsiteX4" fmla="*/ 1074341 w 1074341"/>
              <a:gd name="connsiteY4" fmla="*/ 330200 h 589175"/>
              <a:gd name="connsiteX0" fmla="*/ 0 w 1739900"/>
              <a:gd name="connsiteY0" fmla="*/ 237258 h 464155"/>
              <a:gd name="connsiteX1" fmla="*/ 681567 w 1739900"/>
              <a:gd name="connsiteY1" fmla="*/ 457392 h 464155"/>
              <a:gd name="connsiteX2" fmla="*/ 1104900 w 1739900"/>
              <a:gd name="connsiteY2" fmla="*/ 192 h 464155"/>
              <a:gd name="connsiteX3" fmla="*/ 1354667 w 1739900"/>
              <a:gd name="connsiteY3" fmla="*/ 398125 h 464155"/>
              <a:gd name="connsiteX4" fmla="*/ 1739900 w 1739900"/>
              <a:gd name="connsiteY4" fmla="*/ 199158 h 464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9900" h="464155">
                <a:moveTo>
                  <a:pt x="0" y="237258"/>
                </a:moveTo>
                <a:cubicBezTo>
                  <a:pt x="58561" y="355439"/>
                  <a:pt x="497417" y="496903"/>
                  <a:pt x="681567" y="457392"/>
                </a:cubicBezTo>
                <a:cubicBezTo>
                  <a:pt x="865717" y="417881"/>
                  <a:pt x="992717" y="10070"/>
                  <a:pt x="1104900" y="192"/>
                </a:cubicBezTo>
                <a:cubicBezTo>
                  <a:pt x="1217083" y="-9686"/>
                  <a:pt x="1248834" y="364964"/>
                  <a:pt x="1354667" y="398125"/>
                </a:cubicBezTo>
                <a:cubicBezTo>
                  <a:pt x="1460500" y="431286"/>
                  <a:pt x="1600200" y="315222"/>
                  <a:pt x="1739900" y="199158"/>
                </a:cubicBezTo>
              </a:path>
            </a:pathLst>
          </a:custGeom>
          <a:noFill/>
          <a:ln w="381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7B2CEF-C108-A961-44F0-E86A3118967B}"/>
              </a:ext>
            </a:extLst>
          </p:cNvPr>
          <p:cNvSpPr txBox="1"/>
          <p:nvPr/>
        </p:nvSpPr>
        <p:spPr>
          <a:xfrm>
            <a:off x="513983" y="4945564"/>
            <a:ext cx="10862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SWIG </a:t>
            </a:r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C701BC3-CE5A-98A6-C976-FB6F406A036E}"/>
              </a:ext>
            </a:extLst>
          </p:cNvPr>
          <p:cNvSpPr/>
          <p:nvPr/>
        </p:nvSpPr>
        <p:spPr>
          <a:xfrm>
            <a:off x="2046223" y="5557570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685FA0F-C3F1-6DA5-F354-E93305279D83}"/>
                  </a:ext>
                </a:extLst>
              </p:cNvPr>
              <p:cNvSpPr txBox="1"/>
              <p:nvPr/>
            </p:nvSpPr>
            <p:spPr>
              <a:xfrm>
                <a:off x="1569272" y="5369431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685FA0F-C3F1-6DA5-F354-E93305279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272" y="5369431"/>
                <a:ext cx="57573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4D66088-7F8A-F9E2-A31A-2B1D4E706629}"/>
                  </a:ext>
                </a:extLst>
              </p:cNvPr>
              <p:cNvSpPr txBox="1"/>
              <p:nvPr/>
            </p:nvSpPr>
            <p:spPr>
              <a:xfrm>
                <a:off x="7116985" y="4146985"/>
                <a:ext cx="4836653" cy="2246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solidFill>
                      <a:prstClr val="black"/>
                    </a:solidFill>
                    <a:latin typeface="Calibri Light" panose="020F0302020204030204"/>
                  </a:rPr>
                  <a:t>Parents of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endParaRPr lang="en-US" sz="2800" b="1" dirty="0">
                  <a:solidFill>
                    <a:prstClr val="black"/>
                  </a:solidFill>
                  <a:latin typeface="Calibri Light" panose="020F0302020204030204"/>
                </a:endParaRPr>
              </a:p>
              <a:p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</a:rPr>
                  <a:t>In SWIG,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</a:rPr>
                  <a:t> has no descendants</a:t>
                </a:r>
              </a:p>
              <a:p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</a:rPr>
                  <a:t>All paths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</a:rPr>
                  <a:t> must pass from parent</a:t>
                </a:r>
              </a:p>
              <a:p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</a:rPr>
                  <a:t>Parent has to be a fork or chain</a:t>
                </a:r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4D66088-7F8A-F9E2-A31A-2B1D4E706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6985" y="4146985"/>
                <a:ext cx="4836653" cy="2246769"/>
              </a:xfrm>
              <a:prstGeom prst="rect">
                <a:avLst/>
              </a:prstGeom>
              <a:blipFill>
                <a:blip r:embed="rId7"/>
                <a:stretch>
                  <a:fillRect l="-2519" t="-2439" r="-252" b="-6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6256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1DA85-5158-50E5-1172-A38E21F99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Conditioning on Parents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5A2BAD-D412-FEA8-AFA6-DBAD2C6734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Empirically widely used strategy</a:t>
                </a:r>
              </a:p>
              <a:p>
                <a:r>
                  <a:rPr lang="en-US" dirty="0"/>
                  <a:t>Requires only partial knowledge of the graph</a:t>
                </a:r>
              </a:p>
              <a:p>
                <a:r>
                  <a:rPr lang="en-US" dirty="0"/>
                  <a:t>If we only know the parents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or the parents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we are ok</a:t>
                </a:r>
              </a:p>
              <a:p>
                <a:r>
                  <a:rPr lang="en-US" dirty="0"/>
                  <a:t>Adding any further set to the parent strategy maintains validity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5A2BAD-D412-FEA8-AFA6-DBAD2C6734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A0B0DC3B-8EC4-2B74-8216-F70F44283831}"/>
              </a:ext>
            </a:extLst>
          </p:cNvPr>
          <p:cNvSpPr/>
          <p:nvPr/>
        </p:nvSpPr>
        <p:spPr>
          <a:xfrm>
            <a:off x="3618077" y="4230575"/>
            <a:ext cx="1394885" cy="20795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D89DBED-D6E4-930A-13C8-F952AF03788A}"/>
              </a:ext>
            </a:extLst>
          </p:cNvPr>
          <p:cNvSpPr/>
          <p:nvPr/>
        </p:nvSpPr>
        <p:spPr>
          <a:xfrm>
            <a:off x="2049161" y="4958095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18CA863-D5BB-086C-69F1-B7377EB66234}"/>
              </a:ext>
            </a:extLst>
          </p:cNvPr>
          <p:cNvSpPr/>
          <p:nvPr/>
        </p:nvSpPr>
        <p:spPr>
          <a:xfrm>
            <a:off x="6309309" y="4948125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6E0EB75-42AB-C951-7BFF-912A7C1B14BB}"/>
              </a:ext>
            </a:extLst>
          </p:cNvPr>
          <p:cNvSpPr/>
          <p:nvPr/>
        </p:nvSpPr>
        <p:spPr>
          <a:xfrm>
            <a:off x="2248127" y="5063392"/>
            <a:ext cx="1930175" cy="672876"/>
          </a:xfrm>
          <a:custGeom>
            <a:avLst/>
            <a:gdLst>
              <a:gd name="connsiteX0" fmla="*/ 0 w 1172633"/>
              <a:gd name="connsiteY0" fmla="*/ 0 h 1130401"/>
              <a:gd name="connsiteX1" fmla="*/ 182033 w 1172633"/>
              <a:gd name="connsiteY1" fmla="*/ 850900 h 1130401"/>
              <a:gd name="connsiteX2" fmla="*/ 330200 w 1172633"/>
              <a:gd name="connsiteY2" fmla="*/ 728133 h 1130401"/>
              <a:gd name="connsiteX3" fmla="*/ 592666 w 1172633"/>
              <a:gd name="connsiteY3" fmla="*/ 1130300 h 1130401"/>
              <a:gd name="connsiteX4" fmla="*/ 986366 w 1172633"/>
              <a:gd name="connsiteY4" fmla="*/ 685800 h 1130401"/>
              <a:gd name="connsiteX5" fmla="*/ 1172633 w 1172633"/>
              <a:gd name="connsiteY5" fmla="*/ 732367 h 1130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2633" h="1130401">
                <a:moveTo>
                  <a:pt x="0" y="0"/>
                </a:moveTo>
                <a:cubicBezTo>
                  <a:pt x="63500" y="364772"/>
                  <a:pt x="127000" y="729545"/>
                  <a:pt x="182033" y="850900"/>
                </a:cubicBezTo>
                <a:cubicBezTo>
                  <a:pt x="237066" y="972255"/>
                  <a:pt x="261761" y="681566"/>
                  <a:pt x="330200" y="728133"/>
                </a:cubicBezTo>
                <a:cubicBezTo>
                  <a:pt x="398639" y="774700"/>
                  <a:pt x="483305" y="1137355"/>
                  <a:pt x="592666" y="1130300"/>
                </a:cubicBezTo>
                <a:cubicBezTo>
                  <a:pt x="702027" y="1123245"/>
                  <a:pt x="889705" y="752122"/>
                  <a:pt x="986366" y="685800"/>
                </a:cubicBezTo>
                <a:cubicBezTo>
                  <a:pt x="1083027" y="619478"/>
                  <a:pt x="1127830" y="675922"/>
                  <a:pt x="1172633" y="732367"/>
                </a:cubicBezTo>
              </a:path>
            </a:pathLst>
          </a:custGeom>
          <a:noFill/>
          <a:ln w="381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6ED26EC-A98A-5BA1-B0BF-14BBAA1A4A5A}"/>
              </a:ext>
            </a:extLst>
          </p:cNvPr>
          <p:cNvSpPr/>
          <p:nvPr/>
        </p:nvSpPr>
        <p:spPr>
          <a:xfrm>
            <a:off x="4288368" y="5026064"/>
            <a:ext cx="1860581" cy="316403"/>
          </a:xfrm>
          <a:custGeom>
            <a:avLst/>
            <a:gdLst>
              <a:gd name="connsiteX0" fmla="*/ 0 w 2015066"/>
              <a:gd name="connsiteY0" fmla="*/ 368805 h 368805"/>
              <a:gd name="connsiteX1" fmla="*/ 359833 w 2015066"/>
              <a:gd name="connsiteY1" fmla="*/ 119038 h 368805"/>
              <a:gd name="connsiteX2" fmla="*/ 931333 w 2015066"/>
              <a:gd name="connsiteY2" fmla="*/ 364572 h 368805"/>
              <a:gd name="connsiteX3" fmla="*/ 1185333 w 2015066"/>
              <a:gd name="connsiteY3" fmla="*/ 89405 h 368805"/>
              <a:gd name="connsiteX4" fmla="*/ 1456266 w 2015066"/>
              <a:gd name="connsiteY4" fmla="*/ 505 h 368805"/>
              <a:gd name="connsiteX5" fmla="*/ 2015066 w 2015066"/>
              <a:gd name="connsiteY5" fmla="*/ 59772 h 36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5066" h="368805">
                <a:moveTo>
                  <a:pt x="0" y="368805"/>
                </a:moveTo>
                <a:cubicBezTo>
                  <a:pt x="102305" y="244274"/>
                  <a:pt x="204611" y="119743"/>
                  <a:pt x="359833" y="119038"/>
                </a:cubicBezTo>
                <a:cubicBezTo>
                  <a:pt x="515055" y="118333"/>
                  <a:pt x="793750" y="369511"/>
                  <a:pt x="931333" y="364572"/>
                </a:cubicBezTo>
                <a:cubicBezTo>
                  <a:pt x="1068916" y="359633"/>
                  <a:pt x="1097844" y="150083"/>
                  <a:pt x="1185333" y="89405"/>
                </a:cubicBezTo>
                <a:cubicBezTo>
                  <a:pt x="1272822" y="28727"/>
                  <a:pt x="1317977" y="5444"/>
                  <a:pt x="1456266" y="505"/>
                </a:cubicBezTo>
                <a:cubicBezTo>
                  <a:pt x="1594555" y="-4434"/>
                  <a:pt x="1804810" y="27669"/>
                  <a:pt x="2015066" y="59772"/>
                </a:cubicBezTo>
              </a:path>
            </a:pathLst>
          </a:custGeom>
          <a:noFill/>
          <a:ln w="381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CF05E34-C6B8-06EB-2482-C1233FD889D2}"/>
                  </a:ext>
                </a:extLst>
              </p:cNvPr>
              <p:cNvSpPr txBox="1"/>
              <p:nvPr/>
            </p:nvSpPr>
            <p:spPr>
              <a:xfrm>
                <a:off x="6490898" y="4896454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CF05E34-C6B8-06EB-2482-C1233FD88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0898" y="4896454"/>
                <a:ext cx="57573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E4A0E36-CA9A-CC7F-9624-0D88CD1BD3E2}"/>
                  </a:ext>
                </a:extLst>
              </p:cNvPr>
              <p:cNvSpPr txBox="1"/>
              <p:nvPr/>
            </p:nvSpPr>
            <p:spPr>
              <a:xfrm>
                <a:off x="1572210" y="4769956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E4A0E36-CA9A-CC7F-9624-0D88CD1BD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210" y="4769956"/>
                <a:ext cx="57573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35FFDA31-B093-2C10-0BB8-1A8CA67E0515}"/>
              </a:ext>
            </a:extLst>
          </p:cNvPr>
          <p:cNvSpPr/>
          <p:nvPr/>
        </p:nvSpPr>
        <p:spPr>
          <a:xfrm>
            <a:off x="4406666" y="4844436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4132ADA-50ED-0452-8102-9A11F56AB3CD}"/>
              </a:ext>
            </a:extLst>
          </p:cNvPr>
          <p:cNvSpPr/>
          <p:nvPr/>
        </p:nvSpPr>
        <p:spPr>
          <a:xfrm>
            <a:off x="4129860" y="5334693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E3D4EF-4B69-2EFA-D6BE-07D4D15CB547}"/>
              </a:ext>
            </a:extLst>
          </p:cNvPr>
          <p:cNvSpPr/>
          <p:nvPr/>
        </p:nvSpPr>
        <p:spPr>
          <a:xfrm>
            <a:off x="3918775" y="4855817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6DDD492-8879-A26E-4B96-4EEBB913B82E}"/>
              </a:ext>
            </a:extLst>
          </p:cNvPr>
          <p:cNvSpPr/>
          <p:nvPr/>
        </p:nvSpPr>
        <p:spPr>
          <a:xfrm>
            <a:off x="4523082" y="5426976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0027021-DBD2-8F86-81DB-CE40A163C0F8}"/>
              </a:ext>
            </a:extLst>
          </p:cNvPr>
          <p:cNvSpPr/>
          <p:nvPr/>
        </p:nvSpPr>
        <p:spPr>
          <a:xfrm>
            <a:off x="3809767" y="5649854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60F4E42-4430-98B2-630B-133316215860}"/>
                  </a:ext>
                </a:extLst>
              </p:cNvPr>
              <p:cNvSpPr txBox="1"/>
              <p:nvPr/>
            </p:nvSpPr>
            <p:spPr>
              <a:xfrm>
                <a:off x="4046704" y="4236308"/>
                <a:ext cx="5376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60F4E42-4430-98B2-630B-1333162158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6704" y="4236308"/>
                <a:ext cx="53763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957B225-4954-121C-9A0E-E22E3531B52F}"/>
              </a:ext>
            </a:extLst>
          </p:cNvPr>
          <p:cNvSpPr/>
          <p:nvPr/>
        </p:nvSpPr>
        <p:spPr>
          <a:xfrm>
            <a:off x="4032001" y="4452199"/>
            <a:ext cx="2124858" cy="573865"/>
          </a:xfrm>
          <a:custGeom>
            <a:avLst/>
            <a:gdLst>
              <a:gd name="connsiteX0" fmla="*/ 0 w 1532467"/>
              <a:gd name="connsiteY0" fmla="*/ 456020 h 456020"/>
              <a:gd name="connsiteX1" fmla="*/ 495300 w 1532467"/>
              <a:gd name="connsiteY1" fmla="*/ 87720 h 456020"/>
              <a:gd name="connsiteX2" fmla="*/ 740833 w 1532467"/>
              <a:gd name="connsiteY2" fmla="*/ 329020 h 456020"/>
              <a:gd name="connsiteX3" fmla="*/ 1147233 w 1532467"/>
              <a:gd name="connsiteY3" fmla="*/ 3053 h 456020"/>
              <a:gd name="connsiteX4" fmla="*/ 1532467 w 1532467"/>
              <a:gd name="connsiteY4" fmla="*/ 193553 h 456020"/>
              <a:gd name="connsiteX0" fmla="*/ 0 w 2260600"/>
              <a:gd name="connsiteY0" fmla="*/ 453880 h 487747"/>
              <a:gd name="connsiteX1" fmla="*/ 495300 w 2260600"/>
              <a:gd name="connsiteY1" fmla="*/ 85580 h 487747"/>
              <a:gd name="connsiteX2" fmla="*/ 740833 w 2260600"/>
              <a:gd name="connsiteY2" fmla="*/ 326880 h 487747"/>
              <a:gd name="connsiteX3" fmla="*/ 1147233 w 2260600"/>
              <a:gd name="connsiteY3" fmla="*/ 913 h 487747"/>
              <a:gd name="connsiteX4" fmla="*/ 2260600 w 2260600"/>
              <a:gd name="connsiteY4" fmla="*/ 487747 h 487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0600" h="487747">
                <a:moveTo>
                  <a:pt x="0" y="453880"/>
                </a:moveTo>
                <a:cubicBezTo>
                  <a:pt x="185914" y="280313"/>
                  <a:pt x="371828" y="106747"/>
                  <a:pt x="495300" y="85580"/>
                </a:cubicBezTo>
                <a:cubicBezTo>
                  <a:pt x="618772" y="64413"/>
                  <a:pt x="632178" y="340991"/>
                  <a:pt x="740833" y="326880"/>
                </a:cubicBezTo>
                <a:cubicBezTo>
                  <a:pt x="849489" y="312769"/>
                  <a:pt x="1015294" y="23491"/>
                  <a:pt x="1147233" y="913"/>
                </a:cubicBezTo>
                <a:cubicBezTo>
                  <a:pt x="1279172" y="-21665"/>
                  <a:pt x="2133952" y="381208"/>
                  <a:pt x="2260600" y="487747"/>
                </a:cubicBezTo>
              </a:path>
            </a:pathLst>
          </a:custGeom>
          <a:ln w="38100"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CA8D8F7-CE80-6F3E-C28B-AE27F2462BC0}"/>
              </a:ext>
            </a:extLst>
          </p:cNvPr>
          <p:cNvSpPr/>
          <p:nvPr/>
        </p:nvSpPr>
        <p:spPr>
          <a:xfrm>
            <a:off x="2322456" y="4753487"/>
            <a:ext cx="1641810" cy="464155"/>
          </a:xfrm>
          <a:custGeom>
            <a:avLst/>
            <a:gdLst>
              <a:gd name="connsiteX0" fmla="*/ 0 w 1024466"/>
              <a:gd name="connsiteY0" fmla="*/ 0 h 534917"/>
              <a:gd name="connsiteX1" fmla="*/ 182033 w 1024466"/>
              <a:gd name="connsiteY1" fmla="*/ 258234 h 534917"/>
              <a:gd name="connsiteX2" fmla="*/ 389466 w 1024466"/>
              <a:gd name="connsiteY2" fmla="*/ 131234 h 534917"/>
              <a:gd name="connsiteX3" fmla="*/ 639233 w 1024466"/>
              <a:gd name="connsiteY3" fmla="*/ 529167 h 534917"/>
              <a:gd name="connsiteX4" fmla="*/ 1024466 w 1024466"/>
              <a:gd name="connsiteY4" fmla="*/ 330200 h 534917"/>
              <a:gd name="connsiteX0" fmla="*/ 49875 w 1074341"/>
              <a:gd name="connsiteY0" fmla="*/ 0 h 589175"/>
              <a:gd name="connsiteX1" fmla="*/ 16008 w 1074341"/>
              <a:gd name="connsiteY1" fmla="*/ 588434 h 589175"/>
              <a:gd name="connsiteX2" fmla="*/ 439341 w 1074341"/>
              <a:gd name="connsiteY2" fmla="*/ 131234 h 589175"/>
              <a:gd name="connsiteX3" fmla="*/ 689108 w 1074341"/>
              <a:gd name="connsiteY3" fmla="*/ 529167 h 589175"/>
              <a:gd name="connsiteX4" fmla="*/ 1074341 w 1074341"/>
              <a:gd name="connsiteY4" fmla="*/ 330200 h 589175"/>
              <a:gd name="connsiteX0" fmla="*/ 0 w 1739900"/>
              <a:gd name="connsiteY0" fmla="*/ 237258 h 464155"/>
              <a:gd name="connsiteX1" fmla="*/ 681567 w 1739900"/>
              <a:gd name="connsiteY1" fmla="*/ 457392 h 464155"/>
              <a:gd name="connsiteX2" fmla="*/ 1104900 w 1739900"/>
              <a:gd name="connsiteY2" fmla="*/ 192 h 464155"/>
              <a:gd name="connsiteX3" fmla="*/ 1354667 w 1739900"/>
              <a:gd name="connsiteY3" fmla="*/ 398125 h 464155"/>
              <a:gd name="connsiteX4" fmla="*/ 1739900 w 1739900"/>
              <a:gd name="connsiteY4" fmla="*/ 199158 h 464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9900" h="464155">
                <a:moveTo>
                  <a:pt x="0" y="237258"/>
                </a:moveTo>
                <a:cubicBezTo>
                  <a:pt x="58561" y="355439"/>
                  <a:pt x="497417" y="496903"/>
                  <a:pt x="681567" y="457392"/>
                </a:cubicBezTo>
                <a:cubicBezTo>
                  <a:pt x="865717" y="417881"/>
                  <a:pt x="992717" y="10070"/>
                  <a:pt x="1104900" y="192"/>
                </a:cubicBezTo>
                <a:cubicBezTo>
                  <a:pt x="1217083" y="-9686"/>
                  <a:pt x="1248834" y="364964"/>
                  <a:pt x="1354667" y="398125"/>
                </a:cubicBezTo>
                <a:cubicBezTo>
                  <a:pt x="1460500" y="431286"/>
                  <a:pt x="1600200" y="315222"/>
                  <a:pt x="1739900" y="199158"/>
                </a:cubicBezTo>
              </a:path>
            </a:pathLst>
          </a:custGeom>
          <a:noFill/>
          <a:ln w="381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7B2CEF-C108-A961-44F0-E86A3118967B}"/>
              </a:ext>
            </a:extLst>
          </p:cNvPr>
          <p:cNvSpPr txBox="1"/>
          <p:nvPr/>
        </p:nvSpPr>
        <p:spPr>
          <a:xfrm>
            <a:off x="513983" y="4945564"/>
            <a:ext cx="10862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SWIG </a:t>
            </a:r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C701BC3-CE5A-98A6-C976-FB6F406A036E}"/>
              </a:ext>
            </a:extLst>
          </p:cNvPr>
          <p:cNvSpPr/>
          <p:nvPr/>
        </p:nvSpPr>
        <p:spPr>
          <a:xfrm>
            <a:off x="2046223" y="5557570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685FA0F-C3F1-6DA5-F354-E93305279D83}"/>
                  </a:ext>
                </a:extLst>
              </p:cNvPr>
              <p:cNvSpPr txBox="1"/>
              <p:nvPr/>
            </p:nvSpPr>
            <p:spPr>
              <a:xfrm>
                <a:off x="1569272" y="5369431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685FA0F-C3F1-6DA5-F354-E93305279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272" y="5369431"/>
                <a:ext cx="57573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4D66088-7F8A-F9E2-A31A-2B1D4E706629}"/>
                  </a:ext>
                </a:extLst>
              </p:cNvPr>
              <p:cNvSpPr txBox="1"/>
              <p:nvPr/>
            </p:nvSpPr>
            <p:spPr>
              <a:xfrm>
                <a:off x="6928820" y="3815159"/>
                <a:ext cx="5540185" cy="31085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solidFill>
                      <a:prstClr val="black"/>
                    </a:solidFill>
                    <a:latin typeface="Calibri Light" panose="020F0302020204030204"/>
                  </a:rPr>
                  <a:t>Parents of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endParaRPr lang="en-US" sz="2800" b="1" dirty="0">
                  <a:solidFill>
                    <a:prstClr val="black"/>
                  </a:solidFill>
                  <a:latin typeface="Calibri Light" panose="020F0302020204030204"/>
                </a:endParaRPr>
              </a:p>
              <a:p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</a:rPr>
                  <a:t>Parent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</a:rPr>
                  <a:t> cannot be a collider</a:t>
                </a:r>
              </a:p>
              <a:p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</a:rPr>
                  <a:t>All paths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</a:rPr>
                  <a:t> must pass from a parent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sz="2800" b="0" dirty="0">
                  <a:solidFill>
                    <a:prstClr val="black"/>
                  </a:solidFill>
                  <a:latin typeface="Calibri Light" panose="020F0302020204030204"/>
                </a:endParaRPr>
              </a:p>
              <a:p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</a:rPr>
                  <a:t>If descendant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</a:rPr>
                  <a:t>, note that parent variable is not in the SWIG but its counterfactual value is</a:t>
                </a: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4D66088-7F8A-F9E2-A31A-2B1D4E706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820" y="3815159"/>
                <a:ext cx="5540185" cy="3108543"/>
              </a:xfrm>
              <a:prstGeom prst="rect">
                <a:avLst/>
              </a:prstGeom>
              <a:blipFill>
                <a:blip r:embed="rId7"/>
                <a:stretch>
                  <a:fillRect l="-2313" t="-1961" r="-110" b="-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3542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07B33-BF0D-A44A-28FA-F7FE69D05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Backdoor Blocking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5D9423-9D08-AE04-DEE1-0504082EBE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Non-directed path: a path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that has some reverse edge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Backdoor path: a non-directed path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that ends with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a valid adjustment set if it contains no descendant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and all backdoor paths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are blocked</a:t>
                </a:r>
              </a:p>
              <a:p>
                <a:endParaRPr lang="en-US" dirty="0"/>
              </a:p>
              <a:p>
                <a:r>
                  <a:rPr lang="en-US" dirty="0"/>
                  <a:t>Allows us to find minimal adjustment sets (small size)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5D9423-9D08-AE04-DEE1-0504082EBE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0111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65058F-CB25-710A-2C89-EBB4F0B74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Example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DA3399-DC08-2851-1083-EA12E17E19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377" y="2426818"/>
            <a:ext cx="5060296" cy="399763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F48D031E-8540-0F4D-796D-E2F65CDF8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2522884"/>
            <a:ext cx="5455917" cy="380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405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8B914-7D23-C3E1-0B0B-A8DFEF1C1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Common Causes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8C17A7-3CD0-2C54-94F9-84AEA38BFC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Consider all common ancestors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These are called the “common causes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”</a:t>
                </a:r>
              </a:p>
              <a:p>
                <a:r>
                  <a:rPr lang="en-US" dirty="0"/>
                  <a:t>Very common empirical practice</a:t>
                </a:r>
              </a:p>
              <a:p>
                <a:r>
                  <a:rPr lang="en-US" dirty="0"/>
                  <a:t>More conservative version: union of ancestors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Any backdoor path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must either contain a common ancestor or contain a collider</a:t>
                </a:r>
              </a:p>
              <a:p>
                <a:r>
                  <a:rPr lang="en-US" dirty="0"/>
                  <a:t>Conditioning on common ancestors blocks all paths that don’t contain a collider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8C17A7-3CD0-2C54-94F9-84AEA38BFC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406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328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510B6E-6D01-53DC-6ABA-8232ED4661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152008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CEB70C-AAEE-3028-D611-021779E731E1}"/>
              </a:ext>
            </a:extLst>
          </p:cNvPr>
          <p:cNvSpPr/>
          <p:nvPr/>
        </p:nvSpPr>
        <p:spPr>
          <a:xfrm>
            <a:off x="4106333" y="1236130"/>
            <a:ext cx="6244167" cy="12149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2FBD6-AE6A-9133-4F69-84D8C54CD121}"/>
              </a:ext>
            </a:extLst>
          </p:cNvPr>
          <p:cNvSpPr txBox="1"/>
          <p:nvPr/>
        </p:nvSpPr>
        <p:spPr>
          <a:xfrm>
            <a:off x="4969933" y="923977"/>
            <a:ext cx="4726550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Linear Predictive Models and Statistical 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3A5474-8A26-3674-2F68-6CB0817ECA97}"/>
              </a:ext>
            </a:extLst>
          </p:cNvPr>
          <p:cNvSpPr/>
          <p:nvPr/>
        </p:nvSpPr>
        <p:spPr>
          <a:xfrm>
            <a:off x="4106332" y="2832100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16602-CB05-3404-90FD-3B74FCE46A4E}"/>
              </a:ext>
            </a:extLst>
          </p:cNvPr>
          <p:cNvSpPr txBox="1"/>
          <p:nvPr/>
        </p:nvSpPr>
        <p:spPr>
          <a:xfrm>
            <a:off x="5008332" y="2558940"/>
            <a:ext cx="4109523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Causal Identification in Observational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85F8D1-C801-04ED-CE9D-B551CE31EE96}"/>
              </a:ext>
            </a:extLst>
          </p:cNvPr>
          <p:cNvSpPr/>
          <p:nvPr/>
        </p:nvSpPr>
        <p:spPr>
          <a:xfrm>
            <a:off x="1924346" y="2832099"/>
            <a:ext cx="1788285" cy="27770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65510-B30B-B667-097E-AD9B5A3797E9}"/>
              </a:ext>
            </a:extLst>
          </p:cNvPr>
          <p:cNvSpPr txBox="1"/>
          <p:nvPr/>
        </p:nvSpPr>
        <p:spPr>
          <a:xfrm>
            <a:off x="42333" y="3515120"/>
            <a:ext cx="1989667" cy="13280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Non-Linear Predictive Models and Statistical Inference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2BA2E2-020E-3773-B6EE-2826901489CE}"/>
              </a:ext>
            </a:extLst>
          </p:cNvPr>
          <p:cNvSpPr/>
          <p:nvPr/>
        </p:nvSpPr>
        <p:spPr>
          <a:xfrm>
            <a:off x="4106332" y="4394198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861B1-18ED-9DEC-88D6-1F7209F94171}"/>
              </a:ext>
            </a:extLst>
          </p:cNvPr>
          <p:cNvSpPr txBox="1"/>
          <p:nvPr/>
        </p:nvSpPr>
        <p:spPr>
          <a:xfrm>
            <a:off x="5932793" y="5579319"/>
            <a:ext cx="2260599" cy="4086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1139361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D5AB1-0724-7906-C38D-29F2E6368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and Bad Controls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1C987-6329-8D16-CB1F-BE21BBFB33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82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1EF0A-A4AB-1FFC-5191-876E40D9E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Categorization of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C83F0-5C81-9994-C9A5-5533016F3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b="1" dirty="0"/>
              <a:t>Pre-treatment variables:</a:t>
            </a:r>
            <a:r>
              <a:rPr lang="en-US" dirty="0"/>
              <a:t> variables whose value is determined before the assignment of the treatment</a:t>
            </a:r>
          </a:p>
          <a:p>
            <a:endParaRPr lang="en-US" dirty="0"/>
          </a:p>
          <a:p>
            <a:r>
              <a:rPr lang="en-US" b="1" dirty="0"/>
              <a:t>Post-treatment variables:</a:t>
            </a:r>
            <a:r>
              <a:rPr lang="en-US" dirty="0"/>
              <a:t> variables whose value is determined after the assignment of the treatment</a:t>
            </a:r>
          </a:p>
        </p:txBody>
      </p:sp>
    </p:spTree>
    <p:extLst>
      <p:ext uri="{BB962C8B-B14F-4D97-AF65-F5344CB8AC3E}">
        <p14:creationId xmlns:p14="http://schemas.microsoft.com/office/powerpoint/2010/main" val="16644030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26736-EACB-DC30-655C-AED820090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and Bad Controls: High Level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932FD5-9340-D8EE-6380-62C53B11DF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Pre-treatment variables that are ancestors of either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are ok controls (worst-case can hurt precision/variance)</a:t>
                </a:r>
              </a:p>
              <a:p>
                <a:r>
                  <a:rPr lang="en-US" dirty="0"/>
                  <a:t>There exist pre-treatment variables not of that sort, that can lead to wrong answer (M-bias)</a:t>
                </a:r>
              </a:p>
              <a:p>
                <a:endParaRPr lang="en-US" dirty="0"/>
              </a:p>
              <a:p>
                <a:r>
                  <a:rPr lang="en-US" dirty="0"/>
                  <a:t>Most post-treatment variables are bad controls (or don’t do much)</a:t>
                </a:r>
              </a:p>
              <a:p>
                <a:r>
                  <a:rPr lang="en-US" dirty="0"/>
                  <a:t>Typically introduce either mediation bias or collider bias (Heckman selection)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932FD5-9340-D8EE-6380-62C53B11DF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948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B3E82-859B-3E5B-5035-9254330F5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“Pre-Treatment Variables”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072E1-1A04-5B77-3A91-9B02BC6982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3783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D84BE7-92F1-8CC9-55A5-E7EB384CC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Examples: Good Controls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7CA549-EB99-50E5-743F-42B725D461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3900" y="2824094"/>
            <a:ext cx="10744200" cy="300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8870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0">
            <a:extLst>
              <a:ext uri="{FF2B5EF4-FFF2-40B4-BE49-F238E27FC236}">
                <a16:creationId xmlns:a16="http://schemas.microsoft.com/office/drawing/2014/main" id="{4F2E2428-58BA-458D-AA54-05502E63F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48215" cy="6857999"/>
          </a:xfrm>
          <a:custGeom>
            <a:avLst/>
            <a:gdLst>
              <a:gd name="connsiteX0" fmla="*/ 0 w 9024730"/>
              <a:gd name="connsiteY0" fmla="*/ 0 h 6857999"/>
              <a:gd name="connsiteX1" fmla="*/ 9024730 w 9024730"/>
              <a:gd name="connsiteY1" fmla="*/ 0 h 6857999"/>
              <a:gd name="connsiteX2" fmla="*/ 9024730 w 9024730"/>
              <a:gd name="connsiteY2" fmla="*/ 2 h 6857999"/>
              <a:gd name="connsiteX3" fmla="*/ 8447016 w 9024730"/>
              <a:gd name="connsiteY3" fmla="*/ 2 h 6857999"/>
              <a:gd name="connsiteX4" fmla="*/ 8441214 w 9024730"/>
              <a:gd name="connsiteY4" fmla="*/ 14562 h 6857999"/>
              <a:gd name="connsiteX5" fmla="*/ 8445389 w 9024730"/>
              <a:gd name="connsiteY5" fmla="*/ 59077 h 6857999"/>
              <a:gd name="connsiteX6" fmla="*/ 8437086 w 9024730"/>
              <a:gd name="connsiteY6" fmla="*/ 107668 h 6857999"/>
              <a:gd name="connsiteX7" fmla="*/ 8458599 w 9024730"/>
              <a:gd name="connsiteY7" fmla="*/ 246136 h 6857999"/>
              <a:gd name="connsiteX8" fmla="*/ 8433237 w 9024730"/>
              <a:gd name="connsiteY8" fmla="*/ 372908 h 6857999"/>
              <a:gd name="connsiteX9" fmla="*/ 8430194 w 9024730"/>
              <a:gd name="connsiteY9" fmla="*/ 450607 h 6857999"/>
              <a:gd name="connsiteX10" fmla="*/ 8443315 w 9024730"/>
              <a:gd name="connsiteY10" fmla="*/ 812800 h 6857999"/>
              <a:gd name="connsiteX11" fmla="*/ 8453042 w 9024730"/>
              <a:gd name="connsiteY11" fmla="*/ 912727 h 6857999"/>
              <a:gd name="connsiteX12" fmla="*/ 8451649 w 9024730"/>
              <a:gd name="connsiteY12" fmla="*/ 989950 h 6857999"/>
              <a:gd name="connsiteX13" fmla="*/ 8455592 w 9024730"/>
              <a:gd name="connsiteY13" fmla="*/ 1141745 h 6857999"/>
              <a:gd name="connsiteX14" fmla="*/ 8470203 w 9024730"/>
              <a:gd name="connsiteY14" fmla="*/ 1265454 h 6857999"/>
              <a:gd name="connsiteX15" fmla="*/ 8499638 w 9024730"/>
              <a:gd name="connsiteY15" fmla="*/ 1385480 h 6857999"/>
              <a:gd name="connsiteX16" fmla="*/ 8518660 w 9024730"/>
              <a:gd name="connsiteY16" fmla="*/ 1458060 h 6857999"/>
              <a:gd name="connsiteX17" fmla="*/ 8539125 w 9024730"/>
              <a:gd name="connsiteY17" fmla="*/ 1513175 h 6857999"/>
              <a:gd name="connsiteX18" fmla="*/ 8570281 w 9024730"/>
              <a:gd name="connsiteY18" fmla="*/ 1570809 h 6857999"/>
              <a:gd name="connsiteX19" fmla="*/ 8605212 w 9024730"/>
              <a:gd name="connsiteY19" fmla="*/ 1638391 h 6857999"/>
              <a:gd name="connsiteX20" fmla="*/ 8626457 w 9024730"/>
              <a:gd name="connsiteY20" fmla="*/ 1742490 h 6857999"/>
              <a:gd name="connsiteX21" fmla="*/ 8654861 w 9024730"/>
              <a:gd name="connsiteY21" fmla="*/ 1818229 h 6857999"/>
              <a:gd name="connsiteX22" fmla="*/ 8648005 w 9024730"/>
              <a:gd name="connsiteY22" fmla="*/ 1862723 h 6857999"/>
              <a:gd name="connsiteX23" fmla="*/ 8654469 w 9024730"/>
              <a:gd name="connsiteY23" fmla="*/ 1917476 h 6857999"/>
              <a:gd name="connsiteX24" fmla="*/ 8649702 w 9024730"/>
              <a:gd name="connsiteY24" fmla="*/ 1972204 h 6857999"/>
              <a:gd name="connsiteX25" fmla="*/ 8656357 w 9024730"/>
              <a:gd name="connsiteY25" fmla="*/ 2054291 h 6857999"/>
              <a:gd name="connsiteX26" fmla="*/ 8648660 w 9024730"/>
              <a:gd name="connsiteY26" fmla="*/ 2227417 h 6857999"/>
              <a:gd name="connsiteX27" fmla="*/ 8607609 w 9024730"/>
              <a:gd name="connsiteY27" fmla="*/ 2510933 h 6857999"/>
              <a:gd name="connsiteX28" fmla="*/ 8608432 w 9024730"/>
              <a:gd name="connsiteY28" fmla="*/ 2741866 h 6857999"/>
              <a:gd name="connsiteX29" fmla="*/ 8619112 w 9024730"/>
              <a:gd name="connsiteY29" fmla="*/ 2864935 h 6857999"/>
              <a:gd name="connsiteX30" fmla="*/ 8627742 w 9024730"/>
              <a:gd name="connsiteY30" fmla="*/ 2950807 h 6857999"/>
              <a:gd name="connsiteX31" fmla="*/ 8611822 w 9024730"/>
              <a:gd name="connsiteY31" fmla="*/ 2978246 h 6857999"/>
              <a:gd name="connsiteX32" fmla="*/ 8608239 w 9024730"/>
              <a:gd name="connsiteY32" fmla="*/ 2995916 h 6857999"/>
              <a:gd name="connsiteX33" fmla="*/ 8598647 w 9024730"/>
              <a:gd name="connsiteY33" fmla="*/ 2998648 h 6857999"/>
              <a:gd name="connsiteX34" fmla="*/ 8587108 w 9024730"/>
              <a:gd name="connsiteY34" fmla="*/ 3023630 h 6857999"/>
              <a:gd name="connsiteX35" fmla="*/ 8577885 w 9024730"/>
              <a:gd name="connsiteY35" fmla="*/ 3096975 h 6857999"/>
              <a:gd name="connsiteX36" fmla="*/ 8557492 w 9024730"/>
              <a:gd name="connsiteY36" fmla="*/ 3216657 h 6857999"/>
              <a:gd name="connsiteX37" fmla="*/ 8560894 w 9024730"/>
              <a:gd name="connsiteY37" fmla="*/ 3310980 h 6857999"/>
              <a:gd name="connsiteX38" fmla="*/ 8547852 w 9024730"/>
              <a:gd name="connsiteY38" fmla="*/ 3344725 h 6857999"/>
              <a:gd name="connsiteX39" fmla="*/ 8535427 w 9024730"/>
              <a:gd name="connsiteY39" fmla="*/ 3393250 h 6857999"/>
              <a:gd name="connsiteX40" fmla="*/ 8520092 w 9024730"/>
              <a:gd name="connsiteY40" fmla="*/ 3514536 h 6857999"/>
              <a:gd name="connsiteX41" fmla="*/ 8497231 w 9024730"/>
              <a:gd name="connsiteY41" fmla="*/ 3686149 h 6857999"/>
              <a:gd name="connsiteX42" fmla="*/ 8489799 w 9024730"/>
              <a:gd name="connsiteY42" fmla="*/ 3692208 h 6857999"/>
              <a:gd name="connsiteX43" fmla="*/ 8475804 w 9024730"/>
              <a:gd name="connsiteY43" fmla="*/ 3776022 h 6857999"/>
              <a:gd name="connsiteX44" fmla="*/ 8471279 w 9024730"/>
              <a:gd name="connsiteY44" fmla="*/ 3977138 h 6857999"/>
              <a:gd name="connsiteX45" fmla="*/ 8408913 w 9024730"/>
              <a:gd name="connsiteY45" fmla="*/ 4222149 h 6857999"/>
              <a:gd name="connsiteX46" fmla="*/ 8402112 w 9024730"/>
              <a:gd name="connsiteY46" fmla="*/ 4364683 h 6857999"/>
              <a:gd name="connsiteX47" fmla="*/ 8393355 w 9024730"/>
              <a:gd name="connsiteY47" fmla="*/ 4462471 h 6857999"/>
              <a:gd name="connsiteX48" fmla="*/ 8376166 w 9024730"/>
              <a:gd name="connsiteY48" fmla="*/ 4574052 h 6857999"/>
              <a:gd name="connsiteX49" fmla="*/ 8341678 w 9024730"/>
              <a:gd name="connsiteY49" fmla="*/ 4667756 h 6857999"/>
              <a:gd name="connsiteX50" fmla="*/ 8273661 w 9024730"/>
              <a:gd name="connsiteY50" fmla="*/ 4799019 h 6857999"/>
              <a:gd name="connsiteX51" fmla="*/ 8256132 w 9024730"/>
              <a:gd name="connsiteY51" fmla="*/ 4849614 h 6857999"/>
              <a:gd name="connsiteX52" fmla="*/ 8226804 w 9024730"/>
              <a:gd name="connsiteY52" fmla="*/ 4919971 h 6857999"/>
              <a:gd name="connsiteX53" fmla="*/ 8171825 w 9024730"/>
              <a:gd name="connsiteY53" fmla="*/ 5010766 h 6857999"/>
              <a:gd name="connsiteX54" fmla="*/ 8143172 w 9024730"/>
              <a:gd name="connsiteY54" fmla="*/ 5088190 h 6857999"/>
              <a:gd name="connsiteX55" fmla="*/ 8126363 w 9024730"/>
              <a:gd name="connsiteY55" fmla="*/ 5143922 h 6857999"/>
              <a:gd name="connsiteX56" fmla="*/ 8103782 w 9024730"/>
              <a:gd name="connsiteY56" fmla="*/ 5284346 h 6857999"/>
              <a:gd name="connsiteX57" fmla="*/ 8084361 w 9024730"/>
              <a:gd name="connsiteY57" fmla="*/ 5390948 h 6857999"/>
              <a:gd name="connsiteX58" fmla="*/ 8062552 w 9024730"/>
              <a:gd name="connsiteY58" fmla="*/ 5470854 h 6857999"/>
              <a:gd name="connsiteX59" fmla="*/ 8057342 w 9024730"/>
              <a:gd name="connsiteY59" fmla="*/ 5529643 h 6857999"/>
              <a:gd name="connsiteX60" fmla="*/ 8044923 w 9024730"/>
              <a:gd name="connsiteY60" fmla="*/ 5597292 h 6857999"/>
              <a:gd name="connsiteX61" fmla="*/ 8035233 w 9024730"/>
              <a:gd name="connsiteY61" fmla="*/ 5608899 h 6857999"/>
              <a:gd name="connsiteX62" fmla="*/ 8018178 w 9024730"/>
              <a:gd name="connsiteY62" fmla="*/ 5684911 h 6857999"/>
              <a:gd name="connsiteX63" fmla="*/ 8018018 w 9024730"/>
              <a:gd name="connsiteY63" fmla="*/ 5755776 h 6857999"/>
              <a:gd name="connsiteX64" fmla="*/ 8008640 w 9024730"/>
              <a:gd name="connsiteY64" fmla="*/ 5889599 h 6857999"/>
              <a:gd name="connsiteX65" fmla="*/ 8013542 w 9024730"/>
              <a:gd name="connsiteY65" fmla="*/ 5989744 h 6857999"/>
              <a:gd name="connsiteX66" fmla="*/ 7980757 w 9024730"/>
              <a:gd name="connsiteY66" fmla="*/ 6084926 h 6857999"/>
              <a:gd name="connsiteX67" fmla="*/ 7975907 w 9024730"/>
              <a:gd name="connsiteY67" fmla="*/ 6346549 h 6857999"/>
              <a:gd name="connsiteX68" fmla="*/ 7974221 w 9024730"/>
              <a:gd name="connsiteY68" fmla="*/ 6527527 h 6857999"/>
              <a:gd name="connsiteX69" fmla="*/ 7979135 w 9024730"/>
              <a:gd name="connsiteY69" fmla="*/ 6627129 h 6857999"/>
              <a:gd name="connsiteX70" fmla="*/ 7979404 w 9024730"/>
              <a:gd name="connsiteY70" fmla="*/ 6694819 h 6857999"/>
              <a:gd name="connsiteX71" fmla="*/ 8009526 w 9024730"/>
              <a:gd name="connsiteY71" fmla="*/ 6765445 h 6857999"/>
              <a:gd name="connsiteX72" fmla="*/ 8018211 w 9024730"/>
              <a:gd name="connsiteY72" fmla="*/ 6844697 h 6857999"/>
              <a:gd name="connsiteX73" fmla="*/ 8019608 w 9024730"/>
              <a:gd name="connsiteY73" fmla="*/ 6857999 h 6857999"/>
              <a:gd name="connsiteX74" fmla="*/ 0 w 9024730"/>
              <a:gd name="connsiteY7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9024730" h="6857999">
                <a:moveTo>
                  <a:pt x="0" y="0"/>
                </a:moveTo>
                <a:lnTo>
                  <a:pt x="9024730" y="0"/>
                </a:lnTo>
                <a:lnTo>
                  <a:pt x="9024730" y="2"/>
                </a:lnTo>
                <a:lnTo>
                  <a:pt x="8447016" y="2"/>
                </a:lnTo>
                <a:lnTo>
                  <a:pt x="8441214" y="14562"/>
                </a:lnTo>
                <a:lnTo>
                  <a:pt x="8445389" y="59077"/>
                </a:lnTo>
                <a:cubicBezTo>
                  <a:pt x="8445971" y="76949"/>
                  <a:pt x="8436504" y="89796"/>
                  <a:pt x="8437086" y="107668"/>
                </a:cubicBezTo>
                <a:cubicBezTo>
                  <a:pt x="8417947" y="138162"/>
                  <a:pt x="8459241" y="201929"/>
                  <a:pt x="8458599" y="246136"/>
                </a:cubicBezTo>
                <a:cubicBezTo>
                  <a:pt x="8457958" y="290343"/>
                  <a:pt x="8471649" y="364179"/>
                  <a:pt x="8433237" y="372908"/>
                </a:cubicBezTo>
                <a:cubicBezTo>
                  <a:pt x="8426916" y="431308"/>
                  <a:pt x="8438389" y="357606"/>
                  <a:pt x="8430194" y="450607"/>
                </a:cubicBezTo>
                <a:cubicBezTo>
                  <a:pt x="8466727" y="551950"/>
                  <a:pt x="8430182" y="787036"/>
                  <a:pt x="8443315" y="812800"/>
                </a:cubicBezTo>
                <a:cubicBezTo>
                  <a:pt x="8478999" y="860799"/>
                  <a:pt x="8435788" y="854953"/>
                  <a:pt x="8453042" y="912727"/>
                </a:cubicBezTo>
                <a:cubicBezTo>
                  <a:pt x="8462900" y="945986"/>
                  <a:pt x="8451223" y="951781"/>
                  <a:pt x="8451649" y="989950"/>
                </a:cubicBezTo>
                <a:cubicBezTo>
                  <a:pt x="8452074" y="1028120"/>
                  <a:pt x="8452500" y="1095828"/>
                  <a:pt x="8455592" y="1141745"/>
                </a:cubicBezTo>
                <a:cubicBezTo>
                  <a:pt x="8458684" y="1187662"/>
                  <a:pt x="8470047" y="1234783"/>
                  <a:pt x="8470203" y="1265454"/>
                </a:cubicBezTo>
                <a:cubicBezTo>
                  <a:pt x="8458947" y="1304052"/>
                  <a:pt x="8496012" y="1370755"/>
                  <a:pt x="8499638" y="1385480"/>
                </a:cubicBezTo>
                <a:cubicBezTo>
                  <a:pt x="8514485" y="1422714"/>
                  <a:pt x="8525070" y="1428103"/>
                  <a:pt x="8518660" y="1458060"/>
                </a:cubicBezTo>
                <a:cubicBezTo>
                  <a:pt x="8518783" y="1468057"/>
                  <a:pt x="8539003" y="1503177"/>
                  <a:pt x="8539125" y="1513175"/>
                </a:cubicBezTo>
                <a:lnTo>
                  <a:pt x="8570281" y="1570809"/>
                </a:lnTo>
                <a:cubicBezTo>
                  <a:pt x="8597636" y="1617136"/>
                  <a:pt x="8594573" y="1601443"/>
                  <a:pt x="8605212" y="1638391"/>
                </a:cubicBezTo>
                <a:cubicBezTo>
                  <a:pt x="8629645" y="1719640"/>
                  <a:pt x="8613884" y="1715203"/>
                  <a:pt x="8626457" y="1742490"/>
                </a:cubicBezTo>
                <a:lnTo>
                  <a:pt x="8654861" y="1818229"/>
                </a:lnTo>
                <a:cubicBezTo>
                  <a:pt x="8657202" y="1824059"/>
                  <a:pt x="8651899" y="1851211"/>
                  <a:pt x="8648005" y="1862723"/>
                </a:cubicBezTo>
                <a:lnTo>
                  <a:pt x="8654469" y="1917476"/>
                </a:lnTo>
                <a:lnTo>
                  <a:pt x="8649702" y="1972204"/>
                </a:lnTo>
                <a:cubicBezTo>
                  <a:pt x="8652251" y="1979569"/>
                  <a:pt x="8651461" y="2048203"/>
                  <a:pt x="8656357" y="2054291"/>
                </a:cubicBezTo>
                <a:cubicBezTo>
                  <a:pt x="8672645" y="2141657"/>
                  <a:pt x="8632397" y="2189849"/>
                  <a:pt x="8648660" y="2227417"/>
                </a:cubicBezTo>
                <a:cubicBezTo>
                  <a:pt x="8639941" y="2317591"/>
                  <a:pt x="8613796" y="2407644"/>
                  <a:pt x="8607609" y="2510933"/>
                </a:cubicBezTo>
                <a:cubicBezTo>
                  <a:pt x="8633490" y="2597916"/>
                  <a:pt x="8602674" y="2649734"/>
                  <a:pt x="8608432" y="2741866"/>
                </a:cubicBezTo>
                <a:cubicBezTo>
                  <a:pt x="8630300" y="2779815"/>
                  <a:pt x="8631929" y="2817058"/>
                  <a:pt x="8619112" y="2864935"/>
                </a:cubicBezTo>
                <a:cubicBezTo>
                  <a:pt x="8655820" y="2860552"/>
                  <a:pt x="8588374" y="2937673"/>
                  <a:pt x="8627742" y="2950807"/>
                </a:cubicBezTo>
                <a:lnTo>
                  <a:pt x="8611822" y="2978246"/>
                </a:lnTo>
                <a:lnTo>
                  <a:pt x="8608239" y="2995916"/>
                </a:lnTo>
                <a:lnTo>
                  <a:pt x="8598647" y="2998648"/>
                </a:lnTo>
                <a:lnTo>
                  <a:pt x="8587108" y="3023630"/>
                </a:lnTo>
                <a:cubicBezTo>
                  <a:pt x="8584111" y="3033333"/>
                  <a:pt x="8577413" y="3084375"/>
                  <a:pt x="8577885" y="3096975"/>
                </a:cubicBezTo>
                <a:cubicBezTo>
                  <a:pt x="8594321" y="3142205"/>
                  <a:pt x="8535131" y="3160433"/>
                  <a:pt x="8557492" y="3216657"/>
                </a:cubicBezTo>
                <a:cubicBezTo>
                  <a:pt x="8562518" y="3237178"/>
                  <a:pt x="8573573" y="3299737"/>
                  <a:pt x="8560894" y="3310980"/>
                </a:cubicBezTo>
                <a:cubicBezTo>
                  <a:pt x="8557601" y="3323902"/>
                  <a:pt x="8561083" y="3339340"/>
                  <a:pt x="8547852" y="3344725"/>
                </a:cubicBezTo>
                <a:cubicBezTo>
                  <a:pt x="8531788" y="3353908"/>
                  <a:pt x="8553430" y="3400659"/>
                  <a:pt x="8535427" y="3393250"/>
                </a:cubicBezTo>
                <a:cubicBezTo>
                  <a:pt x="8550195" y="3426421"/>
                  <a:pt x="8529553" y="3487753"/>
                  <a:pt x="8520092" y="3514536"/>
                </a:cubicBezTo>
                <a:cubicBezTo>
                  <a:pt x="8513726" y="3563353"/>
                  <a:pt x="8500070" y="3650327"/>
                  <a:pt x="8497231" y="3686149"/>
                </a:cubicBezTo>
                <a:cubicBezTo>
                  <a:pt x="8494574" y="3687657"/>
                  <a:pt x="8493370" y="3677229"/>
                  <a:pt x="8489799" y="3692208"/>
                </a:cubicBezTo>
                <a:cubicBezTo>
                  <a:pt x="8486228" y="3707187"/>
                  <a:pt x="8465938" y="3757479"/>
                  <a:pt x="8475804" y="3776022"/>
                </a:cubicBezTo>
                <a:cubicBezTo>
                  <a:pt x="8441061" y="3875691"/>
                  <a:pt x="8487451" y="3939839"/>
                  <a:pt x="8471279" y="3977138"/>
                </a:cubicBezTo>
                <a:cubicBezTo>
                  <a:pt x="8465599" y="4067300"/>
                  <a:pt x="8419685" y="4164564"/>
                  <a:pt x="8408913" y="4222149"/>
                </a:cubicBezTo>
                <a:cubicBezTo>
                  <a:pt x="8403583" y="4287917"/>
                  <a:pt x="8398240" y="4339232"/>
                  <a:pt x="8402112" y="4364683"/>
                </a:cubicBezTo>
                <a:lnTo>
                  <a:pt x="8393355" y="4462471"/>
                </a:lnTo>
                <a:cubicBezTo>
                  <a:pt x="8396004" y="4503329"/>
                  <a:pt x="8376320" y="4548111"/>
                  <a:pt x="8376166" y="4574052"/>
                </a:cubicBezTo>
                <a:cubicBezTo>
                  <a:pt x="8369380" y="4670665"/>
                  <a:pt x="8352302" y="4649921"/>
                  <a:pt x="8341678" y="4667756"/>
                </a:cubicBezTo>
                <a:cubicBezTo>
                  <a:pt x="8320864" y="4705850"/>
                  <a:pt x="8290794" y="4758928"/>
                  <a:pt x="8273661" y="4799019"/>
                </a:cubicBezTo>
                <a:cubicBezTo>
                  <a:pt x="8254323" y="4834076"/>
                  <a:pt x="8262378" y="4811645"/>
                  <a:pt x="8256132" y="4849614"/>
                </a:cubicBezTo>
                <a:cubicBezTo>
                  <a:pt x="8239320" y="4853334"/>
                  <a:pt x="8207060" y="4883089"/>
                  <a:pt x="8226804" y="4919971"/>
                </a:cubicBezTo>
                <a:lnTo>
                  <a:pt x="8171825" y="5010766"/>
                </a:lnTo>
                <a:cubicBezTo>
                  <a:pt x="8150097" y="4983259"/>
                  <a:pt x="8165842" y="5107656"/>
                  <a:pt x="8143172" y="5088190"/>
                </a:cubicBezTo>
                <a:cubicBezTo>
                  <a:pt x="8128060" y="5102008"/>
                  <a:pt x="8138350" y="5118851"/>
                  <a:pt x="8126363" y="5143922"/>
                </a:cubicBezTo>
                <a:cubicBezTo>
                  <a:pt x="8116335" y="5192745"/>
                  <a:pt x="8111851" y="5226225"/>
                  <a:pt x="8103782" y="5284346"/>
                </a:cubicBezTo>
                <a:cubicBezTo>
                  <a:pt x="8101016" y="5338386"/>
                  <a:pt x="8095811" y="5337325"/>
                  <a:pt x="8084361" y="5390948"/>
                </a:cubicBezTo>
                <a:cubicBezTo>
                  <a:pt x="8082912" y="5429655"/>
                  <a:pt x="8063705" y="5449508"/>
                  <a:pt x="8062552" y="5470854"/>
                </a:cubicBezTo>
                <a:cubicBezTo>
                  <a:pt x="8086776" y="5526328"/>
                  <a:pt x="8037513" y="5496377"/>
                  <a:pt x="8057342" y="5529643"/>
                </a:cubicBezTo>
                <a:cubicBezTo>
                  <a:pt x="8050653" y="5550879"/>
                  <a:pt x="8055939" y="5587444"/>
                  <a:pt x="8044923" y="5597292"/>
                </a:cubicBezTo>
                <a:lnTo>
                  <a:pt x="8035233" y="5608899"/>
                </a:lnTo>
                <a:cubicBezTo>
                  <a:pt x="8030775" y="5623501"/>
                  <a:pt x="8021047" y="5660431"/>
                  <a:pt x="8018178" y="5684911"/>
                </a:cubicBezTo>
                <a:cubicBezTo>
                  <a:pt x="8005590" y="5692608"/>
                  <a:pt x="8011744" y="5734344"/>
                  <a:pt x="8018018" y="5755776"/>
                </a:cubicBezTo>
                <a:cubicBezTo>
                  <a:pt x="8019409" y="5792777"/>
                  <a:pt x="7989082" y="5848613"/>
                  <a:pt x="8008640" y="5889599"/>
                </a:cubicBezTo>
                <a:cubicBezTo>
                  <a:pt x="8011480" y="5932097"/>
                  <a:pt x="8009486" y="5940901"/>
                  <a:pt x="8013542" y="5989744"/>
                </a:cubicBezTo>
                <a:cubicBezTo>
                  <a:pt x="8022089" y="6020787"/>
                  <a:pt x="7982918" y="6024963"/>
                  <a:pt x="7980757" y="6084926"/>
                </a:cubicBezTo>
                <a:cubicBezTo>
                  <a:pt x="7974117" y="6134231"/>
                  <a:pt x="7999371" y="6240432"/>
                  <a:pt x="7975907" y="6346549"/>
                </a:cubicBezTo>
                <a:cubicBezTo>
                  <a:pt x="7987225" y="6409741"/>
                  <a:pt x="7980509" y="6468689"/>
                  <a:pt x="7974221" y="6527527"/>
                </a:cubicBezTo>
                <a:cubicBezTo>
                  <a:pt x="7955361" y="6585667"/>
                  <a:pt x="7987786" y="6579284"/>
                  <a:pt x="7979135" y="6627129"/>
                </a:cubicBezTo>
                <a:cubicBezTo>
                  <a:pt x="7983057" y="6635153"/>
                  <a:pt x="7984986" y="6697665"/>
                  <a:pt x="7979404" y="6694819"/>
                </a:cubicBezTo>
                <a:cubicBezTo>
                  <a:pt x="7981755" y="6716947"/>
                  <a:pt x="8003903" y="6732844"/>
                  <a:pt x="8009526" y="6765445"/>
                </a:cubicBezTo>
                <a:cubicBezTo>
                  <a:pt x="8011113" y="6776325"/>
                  <a:pt x="8014662" y="6810511"/>
                  <a:pt x="8018211" y="6844697"/>
                </a:cubicBezTo>
                <a:lnTo>
                  <a:pt x="8019608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57E597-0293-E26C-DE23-1914BCE20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6881026" cy="1322887"/>
          </a:xfrm>
        </p:spPr>
        <p:txBody>
          <a:bodyPr>
            <a:normAutofit/>
          </a:bodyPr>
          <a:lstStyle/>
          <a:p>
            <a:r>
              <a:rPr lang="en-US" dirty="0"/>
              <a:t>Example of Proxy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D187D-AC15-D3DE-B9EB-479A25EA1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2"/>
            <a:ext cx="6573951" cy="3908585"/>
          </a:xfrm>
        </p:spPr>
        <p:txBody>
          <a:bodyPr>
            <a:normAutofit/>
          </a:bodyPr>
          <a:lstStyle/>
          <a:p>
            <a:r>
              <a:rPr lang="en-US" sz="2000" dirty="0"/>
              <a:t>Effect of Prenatal Multivitamin consumption (D) on birth defects (Y)</a:t>
            </a:r>
          </a:p>
          <a:p>
            <a:r>
              <a:rPr lang="en-US" sz="2000" dirty="0"/>
              <a:t>Prior family history of birth defects (Z) can influence mother’s decision for multivitamin consumption</a:t>
            </a:r>
          </a:p>
          <a:p>
            <a:r>
              <a:rPr lang="en-US" sz="2000" dirty="0"/>
              <a:t>Unmeasured genetic factors (U) cause family history (Z) of birth defects</a:t>
            </a:r>
          </a:p>
          <a:p>
            <a:r>
              <a:rPr lang="en-US" sz="2000" dirty="0"/>
              <a:t>Unmeasured genetic factors (U) have direct influence on birth defects (Y)</a:t>
            </a:r>
          </a:p>
          <a:p>
            <a:endParaRPr lang="en-US" sz="2000" dirty="0"/>
          </a:p>
          <a:p>
            <a:r>
              <a:rPr lang="en-US" sz="2000" dirty="0"/>
              <a:t>Family history of birth defects is a good proxy control for unmeasured genetic factors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BDA35964-382A-16FB-3C9E-BD5629B8EF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74" r="58819"/>
          <a:stretch/>
        </p:blipFill>
        <p:spPr>
          <a:xfrm>
            <a:off x="8795981" y="1789813"/>
            <a:ext cx="2906973" cy="330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0786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D84BE7-92F1-8CC9-55A5-E7EB384CC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Examples: Good Controls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E409514E-7EE7-8B58-7FE5-D3F4A68029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8319" y="2355269"/>
            <a:ext cx="10371437" cy="4088588"/>
          </a:xfrm>
        </p:spPr>
      </p:pic>
    </p:spTree>
    <p:extLst>
      <p:ext uri="{BB962C8B-B14F-4D97-AF65-F5344CB8AC3E}">
        <p14:creationId xmlns:p14="http://schemas.microsoft.com/office/powerpoint/2010/main" val="39463955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D84BE7-92F1-8CC9-55A5-E7EB384CC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Examples: Neutral Controls</a:t>
            </a:r>
          </a:p>
        </p:txBody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7BA807D0-F6EE-34C7-1700-CC2A1AE238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900" y="2850953"/>
            <a:ext cx="10744200" cy="295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8027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D84BE7-92F1-8CC9-55A5-E7EB384CC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Examples: Pre-Treatment Variable that is Bad Control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A6F4EC3-CFC5-A4FB-832F-41F0AA79AE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1493" y="2122686"/>
            <a:ext cx="4214477" cy="4240900"/>
          </a:xfrm>
        </p:spPr>
      </p:pic>
    </p:spTree>
    <p:extLst>
      <p:ext uri="{BB962C8B-B14F-4D97-AF65-F5344CB8AC3E}">
        <p14:creationId xmlns:p14="http://schemas.microsoft.com/office/powerpoint/2010/main" val="1828045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D84BE7-92F1-8CC9-55A5-E7EB384CC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Example: Pre-Treatment Variable that is Bad Control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45C4727-B8B2-5C18-F8D2-72989F9837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5512" y="2002602"/>
            <a:ext cx="3598044" cy="4542530"/>
          </a:xfrm>
        </p:spPr>
      </p:pic>
    </p:spTree>
    <p:extLst>
      <p:ext uri="{BB962C8B-B14F-4D97-AF65-F5344CB8AC3E}">
        <p14:creationId xmlns:p14="http://schemas.microsoft.com/office/powerpoint/2010/main" val="3542511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510B6E-6D01-53DC-6ABA-8232ED4661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107658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CEB70C-AAEE-3028-D611-021779E731E1}"/>
              </a:ext>
            </a:extLst>
          </p:cNvPr>
          <p:cNvSpPr/>
          <p:nvPr/>
        </p:nvSpPr>
        <p:spPr>
          <a:xfrm>
            <a:off x="4106333" y="1236130"/>
            <a:ext cx="6244167" cy="12149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2FBD6-AE6A-9133-4F69-84D8C54CD121}"/>
              </a:ext>
            </a:extLst>
          </p:cNvPr>
          <p:cNvSpPr txBox="1"/>
          <p:nvPr/>
        </p:nvSpPr>
        <p:spPr>
          <a:xfrm>
            <a:off x="4969933" y="923977"/>
            <a:ext cx="4726550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Linear Predictive Models and Statistical 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3A5474-8A26-3674-2F68-6CB0817ECA97}"/>
              </a:ext>
            </a:extLst>
          </p:cNvPr>
          <p:cNvSpPr/>
          <p:nvPr/>
        </p:nvSpPr>
        <p:spPr>
          <a:xfrm>
            <a:off x="4106332" y="2832100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16602-CB05-3404-90FD-3B74FCE46A4E}"/>
              </a:ext>
            </a:extLst>
          </p:cNvPr>
          <p:cNvSpPr txBox="1"/>
          <p:nvPr/>
        </p:nvSpPr>
        <p:spPr>
          <a:xfrm>
            <a:off x="5008332" y="2558940"/>
            <a:ext cx="4109523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Causal Identification in Observational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85F8D1-C801-04ED-CE9D-B551CE31EE96}"/>
              </a:ext>
            </a:extLst>
          </p:cNvPr>
          <p:cNvSpPr/>
          <p:nvPr/>
        </p:nvSpPr>
        <p:spPr>
          <a:xfrm>
            <a:off x="1924346" y="2832099"/>
            <a:ext cx="1788285" cy="27770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65510-B30B-B667-097E-AD9B5A3797E9}"/>
              </a:ext>
            </a:extLst>
          </p:cNvPr>
          <p:cNvSpPr txBox="1"/>
          <p:nvPr/>
        </p:nvSpPr>
        <p:spPr>
          <a:xfrm>
            <a:off x="42333" y="3515120"/>
            <a:ext cx="1989667" cy="13280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Non-Linear Predictive Models and Statistical Inference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2BA2E2-020E-3773-B6EE-2826901489CE}"/>
              </a:ext>
            </a:extLst>
          </p:cNvPr>
          <p:cNvSpPr/>
          <p:nvPr/>
        </p:nvSpPr>
        <p:spPr>
          <a:xfrm>
            <a:off x="4106332" y="4394198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861B1-18ED-9DEC-88D6-1F7209F94171}"/>
              </a:ext>
            </a:extLst>
          </p:cNvPr>
          <p:cNvSpPr txBox="1"/>
          <p:nvPr/>
        </p:nvSpPr>
        <p:spPr>
          <a:xfrm>
            <a:off x="5932793" y="5579319"/>
            <a:ext cx="2260599" cy="4086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40833945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8F2E15E9-276C-543E-1E50-843997C465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5888"/>
          <a:stretch/>
        </p:blipFill>
        <p:spPr>
          <a:xfrm>
            <a:off x="8378608" y="989806"/>
            <a:ext cx="3598044" cy="29122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10E3AD-6097-0114-D54D-5F5CA7B60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Homophily Bias in Peer Effects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A47102-49C9-6BE8-D5C3-867F67F7A6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Peer effects on civic engagement level</a:t>
                </a:r>
              </a:p>
              <a:p>
                <a:r>
                  <a:rPr lang="en-US" dirty="0"/>
                  <a:t>D is civic engagement of one person at time t</a:t>
                </a:r>
              </a:p>
              <a:p>
                <a:r>
                  <a:rPr lang="en-US" dirty="0"/>
                  <a:t>Y is civic engagement of another person at time t+1</a:t>
                </a:r>
              </a:p>
              <a:p>
                <a:r>
                  <a:rPr lang="en-US" dirty="0"/>
                  <a:t>Consider samples of pairs of friends</a:t>
                </a:r>
              </a:p>
              <a:p>
                <a:r>
                  <a:rPr lang="en-US" dirty="0"/>
                  <a:t>Civic engagement can be driven by personal traits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that are independently drawn well before friendship and affect civic engagement (e.g. level of altruism)</a:t>
                </a:r>
              </a:p>
              <a:p>
                <a:r>
                  <a:rPr lang="en-US" dirty="0"/>
                  <a:t>Friendship Z driven also by personal traits (homophily)</a:t>
                </a:r>
              </a:p>
              <a:p>
                <a:r>
                  <a:rPr lang="en-US" dirty="0"/>
                  <a:t>By looking at pairs of friends we are implicitly conditioning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A47102-49C9-6BE8-D5C3-867F67F7A6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59367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D84BE7-92F1-8CC9-55A5-E7EB384CC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Example: M-Bias not robust to perturbation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12EDB5E-F2B2-DCCF-A23E-5A12AFE214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4457" y="2354239"/>
            <a:ext cx="10743085" cy="39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9537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B3E82-859B-3E5B-5035-9254330F5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“Post-Treatment Variables”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072E1-1A04-5B77-3A91-9B02BC6982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769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D84BE7-92F1-8CC9-55A5-E7EB384CC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Example: Bad Controls, Mediation Bias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3A1521D-6635-6744-CB82-C5B70695BE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900" y="2864383"/>
            <a:ext cx="10744200" cy="292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7844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D84BE7-92F1-8CC9-55A5-E7EB384CC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Example: Exception to Mediation Bias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D954988-9A25-0BB0-1D6B-A416988D61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5258" y="2349454"/>
            <a:ext cx="4474767" cy="4087287"/>
          </a:xfrm>
        </p:spPr>
      </p:pic>
    </p:spTree>
    <p:extLst>
      <p:ext uri="{BB962C8B-B14F-4D97-AF65-F5344CB8AC3E}">
        <p14:creationId xmlns:p14="http://schemas.microsoft.com/office/powerpoint/2010/main" val="42784145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D84BE7-92F1-8CC9-55A5-E7EB384CC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Example: Controlled Direct Effect Gone Wrong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D1220DF-A96C-5BC3-2E07-D20589B3EA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2126" y="2254369"/>
            <a:ext cx="4622200" cy="4432767"/>
          </a:xfrm>
        </p:spPr>
      </p:pic>
    </p:spTree>
    <p:extLst>
      <p:ext uri="{BB962C8B-B14F-4D97-AF65-F5344CB8AC3E}">
        <p14:creationId xmlns:p14="http://schemas.microsoft.com/office/powerpoint/2010/main" val="17348406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D84BE7-92F1-8CC9-55A5-E7EB384CC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3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Example: Bad Controls, Collider (Heckman Selection) bias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A85AEC2-17DD-CBBA-FA69-CCB44CD235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900" y="2649502"/>
            <a:ext cx="10744200" cy="335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4871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86A58-AFB4-4536-4AA3-724B778D3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and Indirect Effects for Analysis of Wage Discrimination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8F1C3-AAB9-2DE2-2865-4FE262A44C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505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C779B-A779-5951-24AB-35F92CCA3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Structural Equation Model of Wage Discrimination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899160-B305-2D41-BBCF-B3F4073A0B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17809" cy="2178732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899160-B305-2D41-BBCF-B3F4073A0B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17809" cy="217873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9231DBE1-BDBA-BB55-6B4B-C18417C81E7B}"/>
              </a:ext>
            </a:extLst>
          </p:cNvPr>
          <p:cNvSpPr txBox="1"/>
          <p:nvPr/>
        </p:nvSpPr>
        <p:spPr>
          <a:xfrm>
            <a:off x="9429230" y="1786098"/>
            <a:ext cx="2697854" cy="1021556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Abstraction Variable of “Discriminatory Behavior” for wage determination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455C22-D4EA-6356-24C6-065A25F1AFC0}"/>
              </a:ext>
            </a:extLst>
          </p:cNvPr>
          <p:cNvSpPr txBox="1"/>
          <p:nvPr/>
        </p:nvSpPr>
        <p:spPr>
          <a:xfrm>
            <a:off x="9223213" y="5401461"/>
            <a:ext cx="2879887" cy="1328023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Human capital (education, skills, prior experience,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etc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); labor-relevant characteristics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C394730-7960-E48B-4D14-B7FC93C1D9A9}"/>
              </a:ext>
            </a:extLst>
          </p:cNvPr>
          <p:cNvSpPr txBox="1"/>
          <p:nvPr/>
        </p:nvSpPr>
        <p:spPr>
          <a:xfrm>
            <a:off x="10955682" y="4423149"/>
            <a:ext cx="796235" cy="408623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Wage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737F491-6D1E-9706-5446-2FCCC8AF10F2}"/>
              </a:ext>
            </a:extLst>
          </p:cNvPr>
          <p:cNvSpPr txBox="1"/>
          <p:nvPr/>
        </p:nvSpPr>
        <p:spPr>
          <a:xfrm>
            <a:off x="6282267" y="3181343"/>
            <a:ext cx="1766006" cy="1021556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Sensitive Group Attribute (e.g. sex, race)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9145E91-BBE2-4F57-C4B4-96E31F7ECE20}"/>
              </a:ext>
            </a:extLst>
          </p:cNvPr>
          <p:cNvSpPr txBox="1"/>
          <p:nvPr/>
        </p:nvSpPr>
        <p:spPr>
          <a:xfrm>
            <a:off x="5036891" y="5509419"/>
            <a:ext cx="2984031" cy="1021556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Abstraction Variable of “Discriminatory Behavior” for human capital acquisition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39041C8-6C1A-CE35-C0B0-4B9F227055FB}"/>
                  </a:ext>
                </a:extLst>
              </p:cNvPr>
              <p:cNvSpPr/>
              <p:nvPr/>
            </p:nvSpPr>
            <p:spPr>
              <a:xfrm>
                <a:off x="7777502" y="3897660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𝑮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39041C8-6C1A-CE35-C0B0-4B9F227055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7502" y="3897660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3DE68D0-4F03-45FC-6329-FCD3F5CB711D}"/>
                  </a:ext>
                </a:extLst>
              </p:cNvPr>
              <p:cNvSpPr/>
              <p:nvPr/>
            </p:nvSpPr>
            <p:spPr>
              <a:xfrm>
                <a:off x="10508769" y="3903863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3DE68D0-4F03-45FC-6329-FCD3F5CB71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8769" y="3903863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BB64FFA0-031E-4E84-10E3-59FC5D725B5A}"/>
                  </a:ext>
                </a:extLst>
              </p:cNvPr>
              <p:cNvSpPr/>
              <p:nvPr/>
            </p:nvSpPr>
            <p:spPr>
              <a:xfrm>
                <a:off x="9446530" y="2661162"/>
                <a:ext cx="740301" cy="72857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𝑫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𝒘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BB64FFA0-031E-4E84-10E3-59FC5D725B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6530" y="2661162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0AB7A74-6A62-B736-5DE4-837594F8992E}"/>
              </a:ext>
            </a:extLst>
          </p:cNvPr>
          <p:cNvCxnSpPr>
            <a:cxnSpLocks/>
            <a:stCxn id="7" idx="5"/>
            <a:endCxn id="5" idx="1"/>
          </p:cNvCxnSpPr>
          <p:nvPr/>
        </p:nvCxnSpPr>
        <p:spPr>
          <a:xfrm>
            <a:off x="10078416" y="3283038"/>
            <a:ext cx="538768" cy="7275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5673770-4E3B-EA95-9CAE-5110FAA30CD9}"/>
              </a:ext>
            </a:extLst>
          </p:cNvPr>
          <p:cNvCxnSpPr>
            <a:stCxn id="4" idx="7"/>
            <a:endCxn id="7" idx="3"/>
          </p:cNvCxnSpPr>
          <p:nvPr/>
        </p:nvCxnSpPr>
        <p:spPr>
          <a:xfrm flipV="1">
            <a:off x="8409388" y="3283038"/>
            <a:ext cx="1145557" cy="721319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90D41D95-80C2-15A4-B6E8-8CC78A72D03C}"/>
                  </a:ext>
                </a:extLst>
              </p:cNvPr>
              <p:cNvSpPr/>
              <p:nvPr/>
            </p:nvSpPr>
            <p:spPr>
              <a:xfrm>
                <a:off x="8986035" y="4847148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𝑯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90D41D95-80C2-15A4-B6E8-8CC78A72D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6035" y="4847148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EC8A85C-5931-66E4-3FCA-C9C723F60102}"/>
              </a:ext>
            </a:extLst>
          </p:cNvPr>
          <p:cNvCxnSpPr>
            <a:cxnSpLocks/>
            <a:stCxn id="4" idx="5"/>
            <a:endCxn id="17" idx="1"/>
          </p:cNvCxnSpPr>
          <p:nvPr/>
        </p:nvCxnSpPr>
        <p:spPr>
          <a:xfrm>
            <a:off x="8409388" y="4519536"/>
            <a:ext cx="685062" cy="43430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03755B4-383F-CDA7-2A28-68FD4C391E3E}"/>
              </a:ext>
            </a:extLst>
          </p:cNvPr>
          <p:cNvCxnSpPr>
            <a:cxnSpLocks/>
            <a:stCxn id="17" idx="0"/>
            <a:endCxn id="7" idx="4"/>
          </p:cNvCxnSpPr>
          <p:nvPr/>
        </p:nvCxnSpPr>
        <p:spPr>
          <a:xfrm flipV="1">
            <a:off x="9356186" y="3389735"/>
            <a:ext cx="460495" cy="145741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8B0192D-7B48-DC32-389D-F8D051AE2501}"/>
              </a:ext>
            </a:extLst>
          </p:cNvPr>
          <p:cNvCxnSpPr>
            <a:cxnSpLocks/>
            <a:stCxn id="17" idx="7"/>
            <a:endCxn id="5" idx="3"/>
          </p:cNvCxnSpPr>
          <p:nvPr/>
        </p:nvCxnSpPr>
        <p:spPr>
          <a:xfrm flipV="1">
            <a:off x="9617921" y="4525739"/>
            <a:ext cx="999263" cy="4281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22E6EF50-4E59-12BB-8429-5B8C74E9D1CD}"/>
                  </a:ext>
                </a:extLst>
              </p:cNvPr>
              <p:cNvSpPr/>
              <p:nvPr/>
            </p:nvSpPr>
            <p:spPr>
              <a:xfrm>
                <a:off x="7815381" y="5037311"/>
                <a:ext cx="740301" cy="72857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𝑫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𝒉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22E6EF50-4E59-12BB-8429-5B8C74E9D1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5381" y="5037311"/>
                <a:ext cx="740301" cy="72857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71802C4-FCE3-FF63-B6D7-5F1864696AA3}"/>
              </a:ext>
            </a:extLst>
          </p:cNvPr>
          <p:cNvCxnSpPr>
            <a:cxnSpLocks/>
            <a:stCxn id="4" idx="4"/>
            <a:endCxn id="39" idx="0"/>
          </p:cNvCxnSpPr>
          <p:nvPr/>
        </p:nvCxnSpPr>
        <p:spPr>
          <a:xfrm>
            <a:off x="8147653" y="4626233"/>
            <a:ext cx="37879" cy="41107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11EC3AA-CB04-D8D5-EDF9-0A64AB662F85}"/>
              </a:ext>
            </a:extLst>
          </p:cNvPr>
          <p:cNvCxnSpPr>
            <a:cxnSpLocks/>
            <a:stCxn id="39" idx="6"/>
            <a:endCxn id="17" idx="2"/>
          </p:cNvCxnSpPr>
          <p:nvPr/>
        </p:nvCxnSpPr>
        <p:spPr>
          <a:xfrm flipV="1">
            <a:off x="8555682" y="5211435"/>
            <a:ext cx="430353" cy="19016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96EA91-5BB1-7CBC-EC94-DB18194499FC}"/>
                  </a:ext>
                </a:extLst>
              </p:cNvPr>
              <p:cNvSpPr txBox="1"/>
              <p:nvPr/>
            </p:nvSpPr>
            <p:spPr>
              <a:xfrm>
                <a:off x="6206009" y="1303030"/>
                <a:ext cx="2971989" cy="1573197"/>
              </a:xfrm>
              <a:prstGeom prst="wedgeRoundRectCallout">
                <a:avLst>
                  <a:gd name="adj1" fmla="val 55231"/>
                  <a:gd name="adj2" fmla="val 134885"/>
                  <a:gd name="adj3" fmla="val 16667"/>
                </a:avLst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Absence of arrow </a:t>
                </a:r>
                <a14:m>
                  <m:oMath xmlns:m="http://schemas.openxmlformats.org/officeDocument/2006/math">
                    <m:r>
                      <a:rPr kumimoji="0" 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𝐺</m:t>
                    </m:r>
                    <m:r>
                      <a:rPr kumimoji="0" 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→</m:t>
                    </m:r>
                    <m:r>
                      <a:rPr kumimoji="0" 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𝑌</m:t>
                    </m:r>
                  </m:oMath>
                </a14:m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indicates there is no inherent differentiation in productivity level driven by </a:t>
                </a:r>
                <a14:m>
                  <m:oMath xmlns:m="http://schemas.openxmlformats.org/officeDocument/2006/math">
                    <m:r>
                      <a:rPr kumimoji="0" 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𝐺</m:t>
                    </m:r>
                  </m:oMath>
                </a14:m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; only due to discrimination or differences in human capital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96EA91-5BB1-7CBC-EC94-DB1819449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6009" y="1303030"/>
                <a:ext cx="2971989" cy="1573197"/>
              </a:xfrm>
              <a:prstGeom prst="wedgeRoundRectCallout">
                <a:avLst>
                  <a:gd name="adj1" fmla="val 55231"/>
                  <a:gd name="adj2" fmla="val 134885"/>
                  <a:gd name="adj3" fmla="val 16667"/>
                </a:avLst>
              </a:prstGeom>
              <a:blipFill>
                <a:blip r:embed="rId8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73A6D8-0319-07C0-6080-5409CE8A600C}"/>
                  </a:ext>
                </a:extLst>
              </p:cNvPr>
              <p:cNvSpPr txBox="1"/>
              <p:nvPr/>
            </p:nvSpPr>
            <p:spPr>
              <a:xfrm>
                <a:off x="1677786" y="4285780"/>
                <a:ext cx="3874262" cy="1082850"/>
              </a:xfrm>
              <a:prstGeom prst="wedgeRoundRectCallout">
                <a:avLst>
                  <a:gd name="adj1" fmla="val 128846"/>
                  <a:gd name="adj2" fmla="val -6185"/>
                  <a:gd name="adj3" fmla="val 16667"/>
                </a:avLst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Existence of arrow </a:t>
                </a:r>
                <a14:m>
                  <m:oMath xmlns:m="http://schemas.openxmlformats.org/officeDocument/2006/math">
                    <m:r>
                      <a:rPr kumimoji="0" 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𝐺</m:t>
                    </m:r>
                    <m:r>
                      <a:rPr kumimoji="0" 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→</m:t>
                    </m:r>
                    <m:r>
                      <a:rPr kumimoji="0" 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𝐻</m:t>
                    </m:r>
                  </m:oMath>
                </a14:m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indicates there is potential heterogeneity in preferences for human capital acquisition (e.g. inherent preferences over different occupations)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73A6D8-0319-07C0-6080-5409CE8A6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786" y="4285780"/>
                <a:ext cx="3874262" cy="1082850"/>
              </a:xfrm>
              <a:prstGeom prst="wedgeRoundRectCallout">
                <a:avLst>
                  <a:gd name="adj1" fmla="val 128846"/>
                  <a:gd name="adj2" fmla="val -6185"/>
                  <a:gd name="adj3" fmla="val 16667"/>
                </a:avLst>
              </a:prstGeom>
              <a:blipFill>
                <a:blip r:embed="rId9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3CCE387-0DD7-265F-E389-28F4A400B7C5}"/>
                  </a:ext>
                </a:extLst>
              </p:cNvPr>
              <p:cNvSpPr txBox="1"/>
              <p:nvPr/>
            </p:nvSpPr>
            <p:spPr>
              <a:xfrm>
                <a:off x="10168760" y="3429000"/>
                <a:ext cx="340009" cy="408623"/>
              </a:xfrm>
              <a:prstGeom prst="round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𝜅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3CCE387-0DD7-265F-E389-28F4A400B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8760" y="3429000"/>
                <a:ext cx="340009" cy="408623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E886D6C-64D4-E9B4-A07E-5DCE6134837D}"/>
                  </a:ext>
                </a:extLst>
              </p:cNvPr>
              <p:cNvSpPr txBox="1"/>
              <p:nvPr/>
            </p:nvSpPr>
            <p:spPr>
              <a:xfrm>
                <a:off x="9907024" y="4564718"/>
                <a:ext cx="340009" cy="408623"/>
              </a:xfrm>
              <a:prstGeom prst="round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𝜃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E886D6C-64D4-E9B4-A07E-5DCE61348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7024" y="4564718"/>
                <a:ext cx="340009" cy="408623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4B90CC9-DE51-35C2-AE8B-9C7D5C355B6D}"/>
                  </a:ext>
                </a:extLst>
              </p:cNvPr>
              <p:cNvSpPr txBox="1"/>
              <p:nvPr/>
            </p:nvSpPr>
            <p:spPr>
              <a:xfrm>
                <a:off x="9482707" y="3711144"/>
                <a:ext cx="340009" cy="408623"/>
              </a:xfrm>
              <a:prstGeom prst="round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𝛿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4B90CC9-DE51-35C2-AE8B-9C7D5C355B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707" y="3711144"/>
                <a:ext cx="340009" cy="408623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AFDCA4E-ED36-3924-4FB2-1E9860E3756F}"/>
                  </a:ext>
                </a:extLst>
              </p:cNvPr>
              <p:cNvSpPr txBox="1"/>
              <p:nvPr/>
            </p:nvSpPr>
            <p:spPr>
              <a:xfrm>
                <a:off x="8657204" y="5354230"/>
                <a:ext cx="340009" cy="408623"/>
              </a:xfrm>
              <a:prstGeom prst="round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𝜆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AFDCA4E-ED36-3924-4FB2-1E9860E37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7204" y="5354230"/>
                <a:ext cx="340009" cy="408623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D6E4E0E-9282-3AFF-7CBB-82C0548DEB1E}"/>
                  </a:ext>
                </a:extLst>
              </p:cNvPr>
              <p:cNvSpPr txBox="1"/>
              <p:nvPr/>
            </p:nvSpPr>
            <p:spPr>
              <a:xfrm>
                <a:off x="8607514" y="4511439"/>
                <a:ext cx="340009" cy="408623"/>
              </a:xfrm>
              <a:prstGeom prst="round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𝛾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D6E4E0E-9282-3AFF-7CBB-82C0548DE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7514" y="4511439"/>
                <a:ext cx="340009" cy="408623"/>
              </a:xfrm>
              <a:prstGeom prst="round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791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2" grpId="0" animBg="1"/>
      <p:bldP spid="53" grpId="0" animBg="1"/>
      <p:bldP spid="54" grpId="0" animBg="1"/>
      <p:bldP spid="10" grpId="0" animBg="1"/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C779B-A779-5951-24AB-35F92CCA3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Structural Equation Model of Wage Discrimination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899160-B305-2D41-BBCF-B3F4073A0B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17809" cy="2178732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Wage discrimination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recovers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en-US" dirty="0"/>
                  <a:t> as </a:t>
                </a:r>
                <a:r>
                  <a:rPr lang="en-US" dirty="0" err="1"/>
                  <a:t>coef</a:t>
                </a:r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and no heterogeneity in preferences,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we learn total discrimination effect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899160-B305-2D41-BBCF-B3F4073A0B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17809" cy="2178732"/>
              </a:xfrm>
              <a:blipFill>
                <a:blip r:embed="rId2"/>
                <a:stretch>
                  <a:fillRect l="-1871" t="-6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9231DBE1-BDBA-BB55-6B4B-C18417C81E7B}"/>
              </a:ext>
            </a:extLst>
          </p:cNvPr>
          <p:cNvSpPr txBox="1"/>
          <p:nvPr/>
        </p:nvSpPr>
        <p:spPr>
          <a:xfrm>
            <a:off x="9429230" y="1786098"/>
            <a:ext cx="2697854" cy="1021556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Abstraction Variable of “Discriminatory Behavior” for wage determination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455C22-D4EA-6356-24C6-065A25F1AFC0}"/>
              </a:ext>
            </a:extLst>
          </p:cNvPr>
          <p:cNvSpPr txBox="1"/>
          <p:nvPr/>
        </p:nvSpPr>
        <p:spPr>
          <a:xfrm>
            <a:off x="9223213" y="5401461"/>
            <a:ext cx="2879887" cy="1328023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Human capital (education, skills, prior experience,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etc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); labor-relevant characteristics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C394730-7960-E48B-4D14-B7FC93C1D9A9}"/>
              </a:ext>
            </a:extLst>
          </p:cNvPr>
          <p:cNvSpPr txBox="1"/>
          <p:nvPr/>
        </p:nvSpPr>
        <p:spPr>
          <a:xfrm>
            <a:off x="10955682" y="4423149"/>
            <a:ext cx="796235" cy="408623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Wage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737F491-6D1E-9706-5446-2FCCC8AF10F2}"/>
              </a:ext>
            </a:extLst>
          </p:cNvPr>
          <p:cNvSpPr txBox="1"/>
          <p:nvPr/>
        </p:nvSpPr>
        <p:spPr>
          <a:xfrm>
            <a:off x="6282267" y="3181343"/>
            <a:ext cx="1766006" cy="1021556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Sensitive Group Attribute (e.g. sex, race)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9145E91-BBE2-4F57-C4B4-96E31F7ECE20}"/>
              </a:ext>
            </a:extLst>
          </p:cNvPr>
          <p:cNvSpPr txBox="1"/>
          <p:nvPr/>
        </p:nvSpPr>
        <p:spPr>
          <a:xfrm>
            <a:off x="5036891" y="5509419"/>
            <a:ext cx="2984031" cy="1021556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Abstraction Variable of “Discriminatory Behavior” for human capital acquisition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39041C8-6C1A-CE35-C0B0-4B9F227055FB}"/>
                  </a:ext>
                </a:extLst>
              </p:cNvPr>
              <p:cNvSpPr/>
              <p:nvPr/>
            </p:nvSpPr>
            <p:spPr>
              <a:xfrm>
                <a:off x="7777502" y="3897660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𝑮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39041C8-6C1A-CE35-C0B0-4B9F227055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7502" y="3897660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3DE68D0-4F03-45FC-6329-FCD3F5CB711D}"/>
                  </a:ext>
                </a:extLst>
              </p:cNvPr>
              <p:cNvSpPr/>
              <p:nvPr/>
            </p:nvSpPr>
            <p:spPr>
              <a:xfrm>
                <a:off x="10508769" y="3903863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3DE68D0-4F03-45FC-6329-FCD3F5CB71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8769" y="3903863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BB64FFA0-031E-4E84-10E3-59FC5D725B5A}"/>
                  </a:ext>
                </a:extLst>
              </p:cNvPr>
              <p:cNvSpPr/>
              <p:nvPr/>
            </p:nvSpPr>
            <p:spPr>
              <a:xfrm>
                <a:off x="9446530" y="2661162"/>
                <a:ext cx="740301" cy="72857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𝑫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𝒘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BB64FFA0-031E-4E84-10E3-59FC5D725B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6530" y="2661162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0AB7A74-6A62-B736-5DE4-837594F8992E}"/>
              </a:ext>
            </a:extLst>
          </p:cNvPr>
          <p:cNvCxnSpPr>
            <a:cxnSpLocks/>
            <a:stCxn id="7" idx="5"/>
            <a:endCxn id="5" idx="1"/>
          </p:cNvCxnSpPr>
          <p:nvPr/>
        </p:nvCxnSpPr>
        <p:spPr>
          <a:xfrm>
            <a:off x="10078416" y="3283038"/>
            <a:ext cx="538768" cy="7275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5673770-4E3B-EA95-9CAE-5110FAA30CD9}"/>
              </a:ext>
            </a:extLst>
          </p:cNvPr>
          <p:cNvCxnSpPr>
            <a:stCxn id="4" idx="7"/>
            <a:endCxn id="7" idx="3"/>
          </p:cNvCxnSpPr>
          <p:nvPr/>
        </p:nvCxnSpPr>
        <p:spPr>
          <a:xfrm flipV="1">
            <a:off x="8409388" y="3283038"/>
            <a:ext cx="1145557" cy="721319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90D41D95-80C2-15A4-B6E8-8CC78A72D03C}"/>
                  </a:ext>
                </a:extLst>
              </p:cNvPr>
              <p:cNvSpPr/>
              <p:nvPr/>
            </p:nvSpPr>
            <p:spPr>
              <a:xfrm>
                <a:off x="8986035" y="4847148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𝑯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90D41D95-80C2-15A4-B6E8-8CC78A72D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6035" y="4847148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EC8A85C-5931-66E4-3FCA-C9C723F60102}"/>
              </a:ext>
            </a:extLst>
          </p:cNvPr>
          <p:cNvCxnSpPr>
            <a:cxnSpLocks/>
            <a:stCxn id="4" idx="5"/>
            <a:endCxn id="17" idx="1"/>
          </p:cNvCxnSpPr>
          <p:nvPr/>
        </p:nvCxnSpPr>
        <p:spPr>
          <a:xfrm>
            <a:off x="8409388" y="4519536"/>
            <a:ext cx="685062" cy="43430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03755B4-383F-CDA7-2A28-68FD4C391E3E}"/>
              </a:ext>
            </a:extLst>
          </p:cNvPr>
          <p:cNvCxnSpPr>
            <a:cxnSpLocks/>
            <a:stCxn id="17" idx="0"/>
            <a:endCxn id="7" idx="4"/>
          </p:cNvCxnSpPr>
          <p:nvPr/>
        </p:nvCxnSpPr>
        <p:spPr>
          <a:xfrm flipV="1">
            <a:off x="9356186" y="3389735"/>
            <a:ext cx="460495" cy="145741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8B0192D-7B48-DC32-389D-F8D051AE2501}"/>
              </a:ext>
            </a:extLst>
          </p:cNvPr>
          <p:cNvCxnSpPr>
            <a:cxnSpLocks/>
            <a:stCxn id="17" idx="7"/>
            <a:endCxn id="5" idx="3"/>
          </p:cNvCxnSpPr>
          <p:nvPr/>
        </p:nvCxnSpPr>
        <p:spPr>
          <a:xfrm flipV="1">
            <a:off x="9617921" y="4525739"/>
            <a:ext cx="999263" cy="4281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22E6EF50-4E59-12BB-8429-5B8C74E9D1CD}"/>
                  </a:ext>
                </a:extLst>
              </p:cNvPr>
              <p:cNvSpPr/>
              <p:nvPr/>
            </p:nvSpPr>
            <p:spPr>
              <a:xfrm>
                <a:off x="7815381" y="5037311"/>
                <a:ext cx="740301" cy="72857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𝑫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𝒉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22E6EF50-4E59-12BB-8429-5B8C74E9D1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5381" y="5037311"/>
                <a:ext cx="740301" cy="72857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71802C4-FCE3-FF63-B6D7-5F1864696AA3}"/>
              </a:ext>
            </a:extLst>
          </p:cNvPr>
          <p:cNvCxnSpPr>
            <a:cxnSpLocks/>
            <a:stCxn id="4" idx="4"/>
            <a:endCxn id="39" idx="0"/>
          </p:cNvCxnSpPr>
          <p:nvPr/>
        </p:nvCxnSpPr>
        <p:spPr>
          <a:xfrm>
            <a:off x="8147653" y="4626233"/>
            <a:ext cx="37879" cy="41107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11EC3AA-CB04-D8D5-EDF9-0A64AB662F85}"/>
              </a:ext>
            </a:extLst>
          </p:cNvPr>
          <p:cNvCxnSpPr>
            <a:cxnSpLocks/>
            <a:stCxn id="39" idx="6"/>
            <a:endCxn id="17" idx="2"/>
          </p:cNvCxnSpPr>
          <p:nvPr/>
        </p:nvCxnSpPr>
        <p:spPr>
          <a:xfrm flipV="1">
            <a:off x="8555682" y="5211435"/>
            <a:ext cx="430353" cy="19016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96EA91-5BB1-7CBC-EC94-DB18194499FC}"/>
                  </a:ext>
                </a:extLst>
              </p:cNvPr>
              <p:cNvSpPr txBox="1"/>
              <p:nvPr/>
            </p:nvSpPr>
            <p:spPr>
              <a:xfrm>
                <a:off x="6206009" y="1303030"/>
                <a:ext cx="2971989" cy="1573197"/>
              </a:xfrm>
              <a:prstGeom prst="wedgeRoundRectCallout">
                <a:avLst>
                  <a:gd name="adj1" fmla="val 55231"/>
                  <a:gd name="adj2" fmla="val 134885"/>
                  <a:gd name="adj3" fmla="val 16667"/>
                </a:avLst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Absence of arrow </a:t>
                </a:r>
                <a14:m>
                  <m:oMath xmlns:m="http://schemas.openxmlformats.org/officeDocument/2006/math">
                    <m:r>
                      <a:rPr kumimoji="0" 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𝐺</m:t>
                    </m:r>
                    <m:r>
                      <a:rPr kumimoji="0" 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→</m:t>
                    </m:r>
                    <m:r>
                      <a:rPr kumimoji="0" 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𝑌</m:t>
                    </m:r>
                  </m:oMath>
                </a14:m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indicates there is no inherent differentiation in productivity level driven by </a:t>
                </a:r>
                <a14:m>
                  <m:oMath xmlns:m="http://schemas.openxmlformats.org/officeDocument/2006/math">
                    <m:r>
                      <a:rPr kumimoji="0" 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𝐺</m:t>
                    </m:r>
                  </m:oMath>
                </a14:m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; only due to discrimination or differences in human capital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96EA91-5BB1-7CBC-EC94-DB1819449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6009" y="1303030"/>
                <a:ext cx="2971989" cy="1573197"/>
              </a:xfrm>
              <a:prstGeom prst="wedgeRoundRectCallout">
                <a:avLst>
                  <a:gd name="adj1" fmla="val 55231"/>
                  <a:gd name="adj2" fmla="val 134885"/>
                  <a:gd name="adj3" fmla="val 16667"/>
                </a:avLst>
              </a:prstGeom>
              <a:blipFill>
                <a:blip r:embed="rId8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73A6D8-0319-07C0-6080-5409CE8A600C}"/>
                  </a:ext>
                </a:extLst>
              </p:cNvPr>
              <p:cNvSpPr txBox="1"/>
              <p:nvPr/>
            </p:nvSpPr>
            <p:spPr>
              <a:xfrm>
                <a:off x="1677786" y="4285780"/>
                <a:ext cx="3874262" cy="1082850"/>
              </a:xfrm>
              <a:prstGeom prst="wedgeRoundRectCallout">
                <a:avLst>
                  <a:gd name="adj1" fmla="val 128846"/>
                  <a:gd name="adj2" fmla="val -6185"/>
                  <a:gd name="adj3" fmla="val 16667"/>
                </a:avLst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Existence of arrow </a:t>
                </a:r>
                <a14:m>
                  <m:oMath xmlns:m="http://schemas.openxmlformats.org/officeDocument/2006/math">
                    <m:r>
                      <a:rPr kumimoji="0" 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𝐺</m:t>
                    </m:r>
                    <m:r>
                      <a:rPr kumimoji="0" 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→</m:t>
                    </m:r>
                    <m:r>
                      <a:rPr kumimoji="0" 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𝐻</m:t>
                    </m:r>
                  </m:oMath>
                </a14:m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indicates there is potential heterogeneity in preferences for human capital acquisition (e.g. inherent preferences over different occupations)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73A6D8-0319-07C0-6080-5409CE8A6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786" y="4285780"/>
                <a:ext cx="3874262" cy="1082850"/>
              </a:xfrm>
              <a:prstGeom prst="wedgeRoundRectCallout">
                <a:avLst>
                  <a:gd name="adj1" fmla="val 128846"/>
                  <a:gd name="adj2" fmla="val -6185"/>
                  <a:gd name="adj3" fmla="val 16667"/>
                </a:avLst>
              </a:prstGeom>
              <a:blipFill>
                <a:blip r:embed="rId9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3CCE387-0DD7-265F-E389-28F4A400B7C5}"/>
                  </a:ext>
                </a:extLst>
              </p:cNvPr>
              <p:cNvSpPr txBox="1"/>
              <p:nvPr/>
            </p:nvSpPr>
            <p:spPr>
              <a:xfrm>
                <a:off x="10168760" y="3429000"/>
                <a:ext cx="340009" cy="408623"/>
              </a:xfrm>
              <a:prstGeom prst="round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𝜅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3CCE387-0DD7-265F-E389-28F4A400B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8760" y="3429000"/>
                <a:ext cx="340009" cy="408623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E886D6C-64D4-E9B4-A07E-5DCE6134837D}"/>
                  </a:ext>
                </a:extLst>
              </p:cNvPr>
              <p:cNvSpPr txBox="1"/>
              <p:nvPr/>
            </p:nvSpPr>
            <p:spPr>
              <a:xfrm>
                <a:off x="9907024" y="4564718"/>
                <a:ext cx="340009" cy="408623"/>
              </a:xfrm>
              <a:prstGeom prst="round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𝜃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E886D6C-64D4-E9B4-A07E-5DCE61348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7024" y="4564718"/>
                <a:ext cx="340009" cy="408623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4B90CC9-DE51-35C2-AE8B-9C7D5C355B6D}"/>
                  </a:ext>
                </a:extLst>
              </p:cNvPr>
              <p:cNvSpPr txBox="1"/>
              <p:nvPr/>
            </p:nvSpPr>
            <p:spPr>
              <a:xfrm>
                <a:off x="9482707" y="3711144"/>
                <a:ext cx="340009" cy="408623"/>
              </a:xfrm>
              <a:prstGeom prst="round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𝛿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4B90CC9-DE51-35C2-AE8B-9C7D5C355B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707" y="3711144"/>
                <a:ext cx="340009" cy="408623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AFDCA4E-ED36-3924-4FB2-1E9860E3756F}"/>
                  </a:ext>
                </a:extLst>
              </p:cNvPr>
              <p:cNvSpPr txBox="1"/>
              <p:nvPr/>
            </p:nvSpPr>
            <p:spPr>
              <a:xfrm>
                <a:off x="8657204" y="5354230"/>
                <a:ext cx="340009" cy="408623"/>
              </a:xfrm>
              <a:prstGeom prst="round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𝜆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AFDCA4E-ED36-3924-4FB2-1E9860E37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7204" y="5354230"/>
                <a:ext cx="340009" cy="408623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D6E4E0E-9282-3AFF-7CBB-82C0548DEB1E}"/>
                  </a:ext>
                </a:extLst>
              </p:cNvPr>
              <p:cNvSpPr txBox="1"/>
              <p:nvPr/>
            </p:nvSpPr>
            <p:spPr>
              <a:xfrm>
                <a:off x="8607514" y="4511439"/>
                <a:ext cx="340009" cy="408623"/>
              </a:xfrm>
              <a:prstGeom prst="round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𝛾</m:t>
                      </m:r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D6E4E0E-9282-3AFF-7CBB-82C0548DE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7514" y="4511439"/>
                <a:ext cx="340009" cy="408623"/>
              </a:xfrm>
              <a:prstGeom prst="round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2663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FBAB2-B0B4-173D-9B15-5A8788533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CC396-A5AE-BFAB-0939-FCEEB59B7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Graphical criteria for selection of adjustment set</a:t>
            </a:r>
          </a:p>
          <a:p>
            <a:r>
              <a:rPr lang="en-US" dirty="0"/>
              <a:t>Crash course on good and bad “controls”</a:t>
            </a:r>
          </a:p>
        </p:txBody>
      </p:sp>
    </p:spTree>
    <p:extLst>
      <p:ext uri="{BB962C8B-B14F-4D97-AF65-F5344CB8AC3E}">
        <p14:creationId xmlns:p14="http://schemas.microsoft.com/office/powerpoint/2010/main" val="8514240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13901-B299-8589-DF0B-9A72221E7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Concluding Remarks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BA5D04-2274-3AE9-C465-703EFF38B8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Any study that claims it is estimating the effect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by conditioning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must be based on a rigorous thought process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 DAG/ASEM framework is a rigorous form of this process</a:t>
                </a:r>
              </a:p>
              <a:p>
                <a:r>
                  <a:rPr lang="en-US" dirty="0"/>
                  <a:t>Enables explicit incorporation of domain knowledge in a domain expert friendly manner</a:t>
                </a:r>
              </a:p>
              <a:p>
                <a:r>
                  <a:rPr lang="en-US" dirty="0"/>
                  <a:t>Automatic identification arguments and testable restrictions</a:t>
                </a:r>
              </a:p>
              <a:p>
                <a:r>
                  <a:rPr lang="en-US" dirty="0"/>
                  <a:t>Effective in communicating assumptions of observational study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BA5D04-2274-3AE9-C465-703EFF38B8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16749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D5D29-E568-B3E1-C324-E9AF6FFF1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Proving the Main Theorem!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27146E-C084-7912-6D4D-2D04736193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719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9BA3A-EAF3-BC6A-4A8E-ECB0CF7B1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Step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95E1AB-9D43-4888-29C0-D0C06E3483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set of nodes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dirty="0"/>
                  <a:t> is called ancestral if all ancestors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are in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endParaRPr lang="en-US" b="1" dirty="0"/>
              </a:p>
              <a:p>
                <a:endParaRPr lang="en-US" b="1" dirty="0"/>
              </a:p>
              <a:p>
                <a:endParaRPr lang="en-US" dirty="0"/>
              </a:p>
              <a:p>
                <a:r>
                  <a:rPr lang="en-US" dirty="0"/>
                  <a:t>Removing all nodes outside of an ancestral set and looking at the resulting graph and ASEM, the probability law is the same as the probability law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in the original graph (exercise)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95E1AB-9D43-4888-29C0-D0C06E3483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251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49250-7C55-1A66-BC33-285756EB5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Step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3EE3C6-6A2A-31E9-9B30-A039978A7E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a set of nodes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D-separated from a set of nodes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by a set of nodes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And that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dirty="0"/>
                  <a:t> is the set of all nodes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3EE3C6-6A2A-31E9-9B30-A039978A7E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EB186ED-2AF6-4FE0-7EC9-1BFAC9E70986}"/>
                  </a:ext>
                </a:extLst>
              </p:cNvPr>
              <p:cNvSpPr/>
              <p:nvPr/>
            </p:nvSpPr>
            <p:spPr>
              <a:xfrm>
                <a:off x="2696633" y="3522133"/>
                <a:ext cx="6637867" cy="2569634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𝑿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EB186ED-2AF6-4FE0-7EC9-1BFAC9E709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6633" y="3522133"/>
                <a:ext cx="6637867" cy="256963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73B76399-6B60-0788-35C3-CAADF67C3F72}"/>
              </a:ext>
            </a:extLst>
          </p:cNvPr>
          <p:cNvSpPr/>
          <p:nvPr/>
        </p:nvSpPr>
        <p:spPr>
          <a:xfrm>
            <a:off x="5408082" y="3522133"/>
            <a:ext cx="1394885" cy="2569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6C869B-0E0A-0E72-C535-AC74BF72705D}"/>
                  </a:ext>
                </a:extLst>
              </p:cNvPr>
              <p:cNvSpPr txBox="1"/>
              <p:nvPr/>
            </p:nvSpPr>
            <p:spPr>
              <a:xfrm>
                <a:off x="3022600" y="4545340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𝑿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6C869B-0E0A-0E72-C535-AC74BF727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2600" y="4545340"/>
                <a:ext cx="57573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AB05E3-C6BA-A83B-18F0-DFC1BD0B51D3}"/>
                  </a:ext>
                </a:extLst>
              </p:cNvPr>
              <p:cNvSpPr txBox="1"/>
              <p:nvPr/>
            </p:nvSpPr>
            <p:spPr>
              <a:xfrm>
                <a:off x="7835900" y="4545340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AB05E3-C6BA-A83B-18F0-DFC1BD0B5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5900" y="4545340"/>
                <a:ext cx="57573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4AF05E-515A-0EB3-CB36-036A8D944E29}"/>
                  </a:ext>
                </a:extLst>
              </p:cNvPr>
              <p:cNvSpPr txBox="1"/>
              <p:nvPr/>
            </p:nvSpPr>
            <p:spPr>
              <a:xfrm>
                <a:off x="5817657" y="4545340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𝑺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4AF05E-515A-0EB3-CB36-036A8D944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7657" y="4545340"/>
                <a:ext cx="57573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1394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49250-7C55-1A66-BC33-285756EB5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Step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3EE3C6-6A2A-31E9-9B30-A039978A7E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the subset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that has a parent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the remainder.</a:t>
                </a:r>
              </a:p>
              <a:p>
                <a:r>
                  <a:rPr lang="en-US" dirty="0"/>
                  <a:t>It has to be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It has to be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3EE3C6-6A2A-31E9-9B30-A039978A7E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EB186ED-2AF6-4FE0-7EC9-1BFAC9E70986}"/>
                  </a:ext>
                </a:extLst>
              </p:cNvPr>
              <p:cNvSpPr/>
              <p:nvPr/>
            </p:nvSpPr>
            <p:spPr>
              <a:xfrm>
                <a:off x="2696633" y="3522133"/>
                <a:ext cx="6637867" cy="2569634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𝑿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EB186ED-2AF6-4FE0-7EC9-1BFAC9E709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6633" y="3522133"/>
                <a:ext cx="6637867" cy="256963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73B76399-6B60-0788-35C3-CAADF67C3F72}"/>
              </a:ext>
            </a:extLst>
          </p:cNvPr>
          <p:cNvSpPr/>
          <p:nvPr/>
        </p:nvSpPr>
        <p:spPr>
          <a:xfrm>
            <a:off x="5408082" y="3522133"/>
            <a:ext cx="1394885" cy="2569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6C869B-0E0A-0E72-C535-AC74BF72705D}"/>
                  </a:ext>
                </a:extLst>
              </p:cNvPr>
              <p:cNvSpPr txBox="1"/>
              <p:nvPr/>
            </p:nvSpPr>
            <p:spPr>
              <a:xfrm>
                <a:off x="3022600" y="4545340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𝑿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6C869B-0E0A-0E72-C535-AC74BF727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2600" y="4545340"/>
                <a:ext cx="57573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AB05E3-C6BA-A83B-18F0-DFC1BD0B51D3}"/>
                  </a:ext>
                </a:extLst>
              </p:cNvPr>
              <p:cNvSpPr txBox="1"/>
              <p:nvPr/>
            </p:nvSpPr>
            <p:spPr>
              <a:xfrm>
                <a:off x="7835900" y="4545340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AB05E3-C6BA-A83B-18F0-DFC1BD0B5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5900" y="4545340"/>
                <a:ext cx="57573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4AF05E-515A-0EB3-CB36-036A8D944E29}"/>
                  </a:ext>
                </a:extLst>
              </p:cNvPr>
              <p:cNvSpPr txBox="1"/>
              <p:nvPr/>
            </p:nvSpPr>
            <p:spPr>
              <a:xfrm>
                <a:off x="5808133" y="3918806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4AF05E-515A-0EB3-CB36-036A8D944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133" y="3918806"/>
                <a:ext cx="57573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2C3BAF8-DD99-197A-5584-A761A80E692C}"/>
                  </a:ext>
                </a:extLst>
              </p:cNvPr>
              <p:cNvSpPr txBox="1"/>
              <p:nvPr/>
            </p:nvSpPr>
            <p:spPr>
              <a:xfrm>
                <a:off x="5808132" y="5121073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2C3BAF8-DD99-197A-5584-A761A80E6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132" y="5121073"/>
                <a:ext cx="57573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2F61C9-0967-77C5-E992-68E0D7E22E41}"/>
              </a:ext>
            </a:extLst>
          </p:cNvPr>
          <p:cNvCxnSpPr/>
          <p:nvPr/>
        </p:nvCxnSpPr>
        <p:spPr>
          <a:xfrm>
            <a:off x="5461000" y="4322233"/>
            <a:ext cx="1286933" cy="96943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BF1EDC-32CD-7332-A9B5-279852392A2B}"/>
              </a:ext>
            </a:extLst>
          </p:cNvPr>
          <p:cNvCxnSpPr/>
          <p:nvPr/>
        </p:nvCxnSpPr>
        <p:spPr>
          <a:xfrm>
            <a:off x="4677833" y="4754033"/>
            <a:ext cx="1041400" cy="4021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6526C3F-29A2-1920-EA67-756E2049324A}"/>
              </a:ext>
            </a:extLst>
          </p:cNvPr>
          <p:cNvCxnSpPr>
            <a:cxnSpLocks/>
          </p:cNvCxnSpPr>
          <p:nvPr/>
        </p:nvCxnSpPr>
        <p:spPr>
          <a:xfrm flipH="1">
            <a:off x="5861052" y="4504267"/>
            <a:ext cx="488948" cy="5642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214431-83AD-56CD-AB29-B2F04F666997}"/>
              </a:ext>
            </a:extLst>
          </p:cNvPr>
          <p:cNvCxnSpPr>
            <a:cxnSpLocks/>
          </p:cNvCxnSpPr>
          <p:nvPr/>
        </p:nvCxnSpPr>
        <p:spPr>
          <a:xfrm flipH="1" flipV="1">
            <a:off x="5772151" y="5468938"/>
            <a:ext cx="347132" cy="2786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97DC1B5-76A8-C55A-2711-6E31479E91EF}"/>
              </a:ext>
            </a:extLst>
          </p:cNvPr>
          <p:cNvCxnSpPr>
            <a:cxnSpLocks/>
          </p:cNvCxnSpPr>
          <p:nvPr/>
        </p:nvCxnSpPr>
        <p:spPr>
          <a:xfrm flipH="1">
            <a:off x="6455835" y="5068560"/>
            <a:ext cx="944032" cy="3444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Multiplication Sign 20">
            <a:extLst>
              <a:ext uri="{FF2B5EF4-FFF2-40B4-BE49-F238E27FC236}">
                <a16:creationId xmlns:a16="http://schemas.microsoft.com/office/drawing/2014/main" id="{89EDDA58-0BA4-FA89-045A-D3DBA4769ECC}"/>
              </a:ext>
            </a:extLst>
          </p:cNvPr>
          <p:cNvSpPr/>
          <p:nvPr/>
        </p:nvSpPr>
        <p:spPr>
          <a:xfrm>
            <a:off x="6781801" y="5068559"/>
            <a:ext cx="402165" cy="344487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DED9A3D-80CA-0B4A-1D1E-0DA35E7B4D16}"/>
              </a:ext>
            </a:extLst>
          </p:cNvPr>
          <p:cNvCxnSpPr>
            <a:cxnSpLocks/>
          </p:cNvCxnSpPr>
          <p:nvPr/>
        </p:nvCxnSpPr>
        <p:spPr>
          <a:xfrm flipH="1">
            <a:off x="6444196" y="4040086"/>
            <a:ext cx="824437" cy="2821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39114B4-99FE-E8E9-7C81-3183A8618550}"/>
              </a:ext>
            </a:extLst>
          </p:cNvPr>
          <p:cNvCxnSpPr>
            <a:cxnSpLocks/>
          </p:cNvCxnSpPr>
          <p:nvPr/>
        </p:nvCxnSpPr>
        <p:spPr>
          <a:xfrm>
            <a:off x="5029194" y="3872226"/>
            <a:ext cx="863611" cy="1845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A1E2B71-9176-4B06-7381-4115701F1EFB}"/>
              </a:ext>
            </a:extLst>
          </p:cNvPr>
          <p:cNvCxnSpPr>
            <a:cxnSpLocks/>
          </p:cNvCxnSpPr>
          <p:nvPr/>
        </p:nvCxnSpPr>
        <p:spPr>
          <a:xfrm>
            <a:off x="5511800" y="3648290"/>
            <a:ext cx="1429812" cy="2594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Multiplication Sign 27">
            <a:extLst>
              <a:ext uri="{FF2B5EF4-FFF2-40B4-BE49-F238E27FC236}">
                <a16:creationId xmlns:a16="http://schemas.microsoft.com/office/drawing/2014/main" id="{E789FED4-2167-BDB4-C328-D82E891C353E}"/>
              </a:ext>
            </a:extLst>
          </p:cNvPr>
          <p:cNvSpPr/>
          <p:nvPr/>
        </p:nvSpPr>
        <p:spPr>
          <a:xfrm>
            <a:off x="5109635" y="3761846"/>
            <a:ext cx="402165" cy="344487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Multiplication Sign 28">
            <a:extLst>
              <a:ext uri="{FF2B5EF4-FFF2-40B4-BE49-F238E27FC236}">
                <a16:creationId xmlns:a16="http://schemas.microsoft.com/office/drawing/2014/main" id="{7C6EF2FB-8615-6321-95DF-1E55656187A4}"/>
              </a:ext>
            </a:extLst>
          </p:cNvPr>
          <p:cNvSpPr/>
          <p:nvPr/>
        </p:nvSpPr>
        <p:spPr>
          <a:xfrm>
            <a:off x="5964785" y="3589705"/>
            <a:ext cx="402165" cy="344487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E27A62B-C3B8-95D7-CBF1-981B7351F42F}"/>
              </a:ext>
            </a:extLst>
          </p:cNvPr>
          <p:cNvCxnSpPr>
            <a:cxnSpLocks/>
          </p:cNvCxnSpPr>
          <p:nvPr/>
        </p:nvCxnSpPr>
        <p:spPr>
          <a:xfrm flipV="1">
            <a:off x="5719233" y="4472069"/>
            <a:ext cx="204263" cy="3348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34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8" grpId="0" animBg="1"/>
      <p:bldP spid="2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49250-7C55-1A66-BC33-285756EB5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Step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3EE3C6-6A2A-31E9-9B30-A039978A7E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can factorize: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nary>
                        <m:naryPr>
                          <m:chr m:val="∏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3EE3C6-6A2A-31E9-9B30-A039978A7E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EB186ED-2AF6-4FE0-7EC9-1BFAC9E70986}"/>
                  </a:ext>
                </a:extLst>
              </p:cNvPr>
              <p:cNvSpPr/>
              <p:nvPr/>
            </p:nvSpPr>
            <p:spPr>
              <a:xfrm>
                <a:off x="2696633" y="3522133"/>
                <a:ext cx="6637867" cy="2569634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𝑿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EB186ED-2AF6-4FE0-7EC9-1BFAC9E709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6633" y="3522133"/>
                <a:ext cx="6637867" cy="256963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73B76399-6B60-0788-35C3-CAADF67C3F72}"/>
              </a:ext>
            </a:extLst>
          </p:cNvPr>
          <p:cNvSpPr/>
          <p:nvPr/>
        </p:nvSpPr>
        <p:spPr>
          <a:xfrm>
            <a:off x="5408082" y="3522133"/>
            <a:ext cx="1394885" cy="2569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6C869B-0E0A-0E72-C535-AC74BF72705D}"/>
                  </a:ext>
                </a:extLst>
              </p:cNvPr>
              <p:cNvSpPr txBox="1"/>
              <p:nvPr/>
            </p:nvSpPr>
            <p:spPr>
              <a:xfrm>
                <a:off x="3022600" y="4545340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𝑿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6C869B-0E0A-0E72-C535-AC74BF727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2600" y="4545340"/>
                <a:ext cx="57573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AB05E3-C6BA-A83B-18F0-DFC1BD0B51D3}"/>
                  </a:ext>
                </a:extLst>
              </p:cNvPr>
              <p:cNvSpPr txBox="1"/>
              <p:nvPr/>
            </p:nvSpPr>
            <p:spPr>
              <a:xfrm>
                <a:off x="7835900" y="4545340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AB05E3-C6BA-A83B-18F0-DFC1BD0B5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5900" y="4545340"/>
                <a:ext cx="57573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4AF05E-515A-0EB3-CB36-036A8D944E29}"/>
                  </a:ext>
                </a:extLst>
              </p:cNvPr>
              <p:cNvSpPr txBox="1"/>
              <p:nvPr/>
            </p:nvSpPr>
            <p:spPr>
              <a:xfrm>
                <a:off x="5808133" y="3918806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4AF05E-515A-0EB3-CB36-036A8D944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133" y="3918806"/>
                <a:ext cx="57573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2C3BAF8-DD99-197A-5584-A761A80E692C}"/>
                  </a:ext>
                </a:extLst>
              </p:cNvPr>
              <p:cNvSpPr txBox="1"/>
              <p:nvPr/>
            </p:nvSpPr>
            <p:spPr>
              <a:xfrm>
                <a:off x="5808132" y="5121073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2C3BAF8-DD99-197A-5584-A761A80E6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132" y="5121073"/>
                <a:ext cx="57573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2F61C9-0967-77C5-E992-68E0D7E22E41}"/>
              </a:ext>
            </a:extLst>
          </p:cNvPr>
          <p:cNvCxnSpPr/>
          <p:nvPr/>
        </p:nvCxnSpPr>
        <p:spPr>
          <a:xfrm>
            <a:off x="5461000" y="4322233"/>
            <a:ext cx="1286933" cy="96943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BF1EDC-32CD-7332-A9B5-279852392A2B}"/>
              </a:ext>
            </a:extLst>
          </p:cNvPr>
          <p:cNvCxnSpPr/>
          <p:nvPr/>
        </p:nvCxnSpPr>
        <p:spPr>
          <a:xfrm>
            <a:off x="4677833" y="4754033"/>
            <a:ext cx="1041400" cy="4021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6526C3F-29A2-1920-EA67-756E2049324A}"/>
              </a:ext>
            </a:extLst>
          </p:cNvPr>
          <p:cNvCxnSpPr>
            <a:cxnSpLocks/>
          </p:cNvCxnSpPr>
          <p:nvPr/>
        </p:nvCxnSpPr>
        <p:spPr>
          <a:xfrm flipH="1">
            <a:off x="5861052" y="4504267"/>
            <a:ext cx="488948" cy="5642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214431-83AD-56CD-AB29-B2F04F666997}"/>
              </a:ext>
            </a:extLst>
          </p:cNvPr>
          <p:cNvCxnSpPr>
            <a:cxnSpLocks/>
          </p:cNvCxnSpPr>
          <p:nvPr/>
        </p:nvCxnSpPr>
        <p:spPr>
          <a:xfrm flipH="1" flipV="1">
            <a:off x="5772151" y="5468938"/>
            <a:ext cx="347132" cy="2786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97DC1B5-76A8-C55A-2711-6E31479E91EF}"/>
              </a:ext>
            </a:extLst>
          </p:cNvPr>
          <p:cNvCxnSpPr>
            <a:cxnSpLocks/>
          </p:cNvCxnSpPr>
          <p:nvPr/>
        </p:nvCxnSpPr>
        <p:spPr>
          <a:xfrm flipH="1">
            <a:off x="6455835" y="5068560"/>
            <a:ext cx="944032" cy="3444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Multiplication Sign 20">
            <a:extLst>
              <a:ext uri="{FF2B5EF4-FFF2-40B4-BE49-F238E27FC236}">
                <a16:creationId xmlns:a16="http://schemas.microsoft.com/office/drawing/2014/main" id="{89EDDA58-0BA4-FA89-045A-D3DBA4769ECC}"/>
              </a:ext>
            </a:extLst>
          </p:cNvPr>
          <p:cNvSpPr/>
          <p:nvPr/>
        </p:nvSpPr>
        <p:spPr>
          <a:xfrm>
            <a:off x="6781801" y="5068559"/>
            <a:ext cx="402165" cy="344487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DED9A3D-80CA-0B4A-1D1E-0DA35E7B4D16}"/>
              </a:ext>
            </a:extLst>
          </p:cNvPr>
          <p:cNvCxnSpPr>
            <a:cxnSpLocks/>
          </p:cNvCxnSpPr>
          <p:nvPr/>
        </p:nvCxnSpPr>
        <p:spPr>
          <a:xfrm flipH="1">
            <a:off x="6444196" y="4040086"/>
            <a:ext cx="824437" cy="2821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39114B4-99FE-E8E9-7C81-3183A8618550}"/>
              </a:ext>
            </a:extLst>
          </p:cNvPr>
          <p:cNvCxnSpPr>
            <a:cxnSpLocks/>
          </p:cNvCxnSpPr>
          <p:nvPr/>
        </p:nvCxnSpPr>
        <p:spPr>
          <a:xfrm>
            <a:off x="5029194" y="3872226"/>
            <a:ext cx="863611" cy="1845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A1E2B71-9176-4B06-7381-4115701F1EFB}"/>
              </a:ext>
            </a:extLst>
          </p:cNvPr>
          <p:cNvCxnSpPr>
            <a:cxnSpLocks/>
          </p:cNvCxnSpPr>
          <p:nvPr/>
        </p:nvCxnSpPr>
        <p:spPr>
          <a:xfrm>
            <a:off x="5511800" y="3648290"/>
            <a:ext cx="1429812" cy="2594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Multiplication Sign 27">
            <a:extLst>
              <a:ext uri="{FF2B5EF4-FFF2-40B4-BE49-F238E27FC236}">
                <a16:creationId xmlns:a16="http://schemas.microsoft.com/office/drawing/2014/main" id="{E789FED4-2167-BDB4-C328-D82E891C353E}"/>
              </a:ext>
            </a:extLst>
          </p:cNvPr>
          <p:cNvSpPr/>
          <p:nvPr/>
        </p:nvSpPr>
        <p:spPr>
          <a:xfrm>
            <a:off x="5109635" y="3761846"/>
            <a:ext cx="402165" cy="344487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Multiplication Sign 28">
            <a:extLst>
              <a:ext uri="{FF2B5EF4-FFF2-40B4-BE49-F238E27FC236}">
                <a16:creationId xmlns:a16="http://schemas.microsoft.com/office/drawing/2014/main" id="{7C6EF2FB-8615-6321-95DF-1E55656187A4}"/>
              </a:ext>
            </a:extLst>
          </p:cNvPr>
          <p:cNvSpPr/>
          <p:nvPr/>
        </p:nvSpPr>
        <p:spPr>
          <a:xfrm>
            <a:off x="5964785" y="3589705"/>
            <a:ext cx="402165" cy="344487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E27A62B-C3B8-95D7-CBF1-981B7351F42F}"/>
              </a:ext>
            </a:extLst>
          </p:cNvPr>
          <p:cNvCxnSpPr>
            <a:cxnSpLocks/>
          </p:cNvCxnSpPr>
          <p:nvPr/>
        </p:nvCxnSpPr>
        <p:spPr>
          <a:xfrm flipV="1">
            <a:off x="5719233" y="4472069"/>
            <a:ext cx="204263" cy="3348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748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8" grpId="0" animBg="1"/>
      <p:bldP spid="2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49250-7C55-1A66-BC33-285756EB5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Step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3EE3C6-6A2A-31E9-9B30-A039978A7E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can factorize: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nary>
                        <m:naryPr>
                          <m:chr m:val="∏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Implies that: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b="0" i="1" spc="-800" smtClean="0">
                          <a:latin typeface="Cambria Math" panose="02040503050406030204" pitchFamily="18" charset="0"/>
                        </a:rPr>
                        <m:t>⊥⊥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3EE3C6-6A2A-31E9-9B30-A039978A7E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01012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C528-217D-E1D0-F8D9-BD5A5A6D5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995F98-6C0C-4636-C565-3C447AC0F4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By first step, we can restrict to ancestral 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Does not change conditional independence relations (exercise)</a:t>
                </a:r>
              </a:p>
              <a:p>
                <a:r>
                  <a:rPr lang="en-US" dirty="0"/>
                  <a:t>Does not change d-separation relations (exercise)</a:t>
                </a:r>
              </a:p>
              <a:p>
                <a:r>
                  <a:rPr lang="en-US" dirty="0"/>
                  <a:t>Define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nodes in ancestral 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not d-separated from X</a:t>
                </a:r>
              </a:p>
              <a:p>
                <a:r>
                  <a:rPr lang="en-US" dirty="0"/>
                  <a:t>Define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the remainder of nodes in ancestral set not in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b="1" dirty="0"/>
                  <a:t>.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995F98-6C0C-4636-C565-3C447AC0F4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41B879FC-7892-D87A-0DEE-1D1F0EFFEAD3}"/>
                  </a:ext>
                </a:extLst>
              </p:cNvPr>
              <p:cNvSpPr/>
              <p:nvPr/>
            </p:nvSpPr>
            <p:spPr>
              <a:xfrm>
                <a:off x="2738967" y="4288366"/>
                <a:ext cx="6637867" cy="2569634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𝑿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41B879FC-7892-D87A-0DEE-1D1F0EFFEA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8967" y="4288366"/>
                <a:ext cx="6637867" cy="256963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E2D15C38-64A8-B643-B8C7-D26344C89FBD}"/>
              </a:ext>
            </a:extLst>
          </p:cNvPr>
          <p:cNvSpPr/>
          <p:nvPr/>
        </p:nvSpPr>
        <p:spPr>
          <a:xfrm>
            <a:off x="5450416" y="4288366"/>
            <a:ext cx="1394885" cy="2569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0CFE31B-1345-12BA-F1BF-9ABE08DBC756}"/>
                  </a:ext>
                </a:extLst>
              </p:cNvPr>
              <p:cNvSpPr txBox="1"/>
              <p:nvPr/>
            </p:nvSpPr>
            <p:spPr>
              <a:xfrm>
                <a:off x="2451100" y="4685039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𝑿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0CFE31B-1345-12BA-F1BF-9ABE08DBC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100" y="4685039"/>
                <a:ext cx="57573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40BB0A5-1EB5-D5F6-6DE1-74FE30001347}"/>
                  </a:ext>
                </a:extLst>
              </p:cNvPr>
              <p:cNvSpPr txBox="1"/>
              <p:nvPr/>
            </p:nvSpPr>
            <p:spPr>
              <a:xfrm>
                <a:off x="9031343" y="4553612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40BB0A5-1EB5-D5F6-6DE1-74FE30001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1343" y="4553612"/>
                <a:ext cx="57573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94A71BBC-C2FC-4C33-2217-9F7A1AB94173}"/>
              </a:ext>
            </a:extLst>
          </p:cNvPr>
          <p:cNvSpPr/>
          <p:nvPr/>
        </p:nvSpPr>
        <p:spPr>
          <a:xfrm>
            <a:off x="3128433" y="5427982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56CC891-E714-9606-99C3-0275C2F3A3C2}"/>
                  </a:ext>
                </a:extLst>
              </p:cNvPr>
              <p:cNvSpPr txBox="1"/>
              <p:nvPr/>
            </p:nvSpPr>
            <p:spPr>
              <a:xfrm>
                <a:off x="2918883" y="5552646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𝑋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56CC891-E714-9606-99C3-0275C2F3A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883" y="5552646"/>
                <a:ext cx="57573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>
            <a:extLst>
              <a:ext uri="{FF2B5EF4-FFF2-40B4-BE49-F238E27FC236}">
                <a16:creationId xmlns:a16="http://schemas.microsoft.com/office/drawing/2014/main" id="{F82893B1-1890-F650-C619-CC16DF14A07E}"/>
              </a:ext>
            </a:extLst>
          </p:cNvPr>
          <p:cNvSpPr/>
          <p:nvPr/>
        </p:nvSpPr>
        <p:spPr>
          <a:xfrm>
            <a:off x="3949698" y="5226275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EB283A3-E789-A5AA-90C0-D37861A0D1DF}"/>
              </a:ext>
            </a:extLst>
          </p:cNvPr>
          <p:cNvSpPr/>
          <p:nvPr/>
        </p:nvSpPr>
        <p:spPr>
          <a:xfrm>
            <a:off x="4383616" y="5964349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EA81AAE-A49B-EAA5-E54C-C63A61E9D861}"/>
              </a:ext>
            </a:extLst>
          </p:cNvPr>
          <p:cNvSpPr/>
          <p:nvPr/>
        </p:nvSpPr>
        <p:spPr>
          <a:xfrm>
            <a:off x="4639733" y="4780282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983DDC2-6D34-6EA9-7F7B-7F10F2128086}"/>
              </a:ext>
            </a:extLst>
          </p:cNvPr>
          <p:cNvSpPr/>
          <p:nvPr/>
        </p:nvSpPr>
        <p:spPr>
          <a:xfrm>
            <a:off x="3899961" y="5742508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BEF8DA41-9894-069E-A636-EF86480EB9FD}"/>
              </a:ext>
            </a:extLst>
          </p:cNvPr>
          <p:cNvSpPr/>
          <p:nvPr/>
        </p:nvSpPr>
        <p:spPr>
          <a:xfrm>
            <a:off x="3251200" y="4671498"/>
            <a:ext cx="1422400" cy="810669"/>
          </a:xfrm>
          <a:custGeom>
            <a:avLst/>
            <a:gdLst>
              <a:gd name="connsiteX0" fmla="*/ 0 w 1422400"/>
              <a:gd name="connsiteY0" fmla="*/ 810669 h 810669"/>
              <a:gd name="connsiteX1" fmla="*/ 127000 w 1422400"/>
              <a:gd name="connsiteY1" fmla="*/ 599002 h 810669"/>
              <a:gd name="connsiteX2" fmla="*/ 254000 w 1422400"/>
              <a:gd name="connsiteY2" fmla="*/ 692135 h 810669"/>
              <a:gd name="connsiteX3" fmla="*/ 406400 w 1422400"/>
              <a:gd name="connsiteY3" fmla="*/ 391569 h 810669"/>
              <a:gd name="connsiteX4" fmla="*/ 524933 w 1422400"/>
              <a:gd name="connsiteY4" fmla="*/ 446602 h 810669"/>
              <a:gd name="connsiteX5" fmla="*/ 778933 w 1422400"/>
              <a:gd name="connsiteY5" fmla="*/ 146035 h 810669"/>
              <a:gd name="connsiteX6" fmla="*/ 935567 w 1422400"/>
              <a:gd name="connsiteY6" fmla="*/ 315369 h 810669"/>
              <a:gd name="connsiteX7" fmla="*/ 1219200 w 1422400"/>
              <a:gd name="connsiteY7" fmla="*/ 10569 h 810669"/>
              <a:gd name="connsiteX8" fmla="*/ 1422400 w 1422400"/>
              <a:gd name="connsiteY8" fmla="*/ 99469 h 810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22400" h="810669">
                <a:moveTo>
                  <a:pt x="0" y="810669"/>
                </a:moveTo>
                <a:cubicBezTo>
                  <a:pt x="42333" y="714713"/>
                  <a:pt x="84667" y="618758"/>
                  <a:pt x="127000" y="599002"/>
                </a:cubicBezTo>
                <a:cubicBezTo>
                  <a:pt x="169333" y="579246"/>
                  <a:pt x="207433" y="726707"/>
                  <a:pt x="254000" y="692135"/>
                </a:cubicBezTo>
                <a:cubicBezTo>
                  <a:pt x="300567" y="657563"/>
                  <a:pt x="361245" y="432491"/>
                  <a:pt x="406400" y="391569"/>
                </a:cubicBezTo>
                <a:cubicBezTo>
                  <a:pt x="451556" y="350647"/>
                  <a:pt x="462844" y="487524"/>
                  <a:pt x="524933" y="446602"/>
                </a:cubicBezTo>
                <a:cubicBezTo>
                  <a:pt x="587022" y="405680"/>
                  <a:pt x="710494" y="167907"/>
                  <a:pt x="778933" y="146035"/>
                </a:cubicBezTo>
                <a:cubicBezTo>
                  <a:pt x="847372" y="124163"/>
                  <a:pt x="862189" y="337947"/>
                  <a:pt x="935567" y="315369"/>
                </a:cubicBezTo>
                <a:cubicBezTo>
                  <a:pt x="1008945" y="292791"/>
                  <a:pt x="1138061" y="46552"/>
                  <a:pt x="1219200" y="10569"/>
                </a:cubicBezTo>
                <a:cubicBezTo>
                  <a:pt x="1300339" y="-25414"/>
                  <a:pt x="1361369" y="37027"/>
                  <a:pt x="1422400" y="99469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EB937CA5-944F-1CE8-C3E8-8EB9F9E2ADC9}"/>
              </a:ext>
            </a:extLst>
          </p:cNvPr>
          <p:cNvSpPr/>
          <p:nvPr/>
        </p:nvSpPr>
        <p:spPr>
          <a:xfrm>
            <a:off x="3272367" y="5282719"/>
            <a:ext cx="745542" cy="343412"/>
          </a:xfrm>
          <a:custGeom>
            <a:avLst/>
            <a:gdLst>
              <a:gd name="connsiteX0" fmla="*/ 0 w 745542"/>
              <a:gd name="connsiteY0" fmla="*/ 246014 h 343412"/>
              <a:gd name="connsiteX1" fmla="*/ 220133 w 745542"/>
              <a:gd name="connsiteY1" fmla="*/ 339148 h 343412"/>
              <a:gd name="connsiteX2" fmla="*/ 330200 w 745542"/>
              <a:gd name="connsiteY2" fmla="*/ 123248 h 343412"/>
              <a:gd name="connsiteX3" fmla="*/ 558800 w 745542"/>
              <a:gd name="connsiteY3" fmla="*/ 292581 h 343412"/>
              <a:gd name="connsiteX4" fmla="*/ 732366 w 745542"/>
              <a:gd name="connsiteY4" fmla="*/ 25881 h 343412"/>
              <a:gd name="connsiteX5" fmla="*/ 732366 w 745542"/>
              <a:gd name="connsiteY5" fmla="*/ 13181 h 343412"/>
              <a:gd name="connsiteX6" fmla="*/ 723900 w 745542"/>
              <a:gd name="connsiteY6" fmla="*/ 51281 h 343412"/>
              <a:gd name="connsiteX7" fmla="*/ 723900 w 745542"/>
              <a:gd name="connsiteY7" fmla="*/ 34348 h 343412"/>
              <a:gd name="connsiteX8" fmla="*/ 719666 w 745542"/>
              <a:gd name="connsiteY8" fmla="*/ 55514 h 343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5542" h="343412">
                <a:moveTo>
                  <a:pt x="0" y="246014"/>
                </a:moveTo>
                <a:cubicBezTo>
                  <a:pt x="82550" y="302811"/>
                  <a:pt x="165100" y="359609"/>
                  <a:pt x="220133" y="339148"/>
                </a:cubicBezTo>
                <a:cubicBezTo>
                  <a:pt x="275166" y="318687"/>
                  <a:pt x="273756" y="131009"/>
                  <a:pt x="330200" y="123248"/>
                </a:cubicBezTo>
                <a:cubicBezTo>
                  <a:pt x="386644" y="115487"/>
                  <a:pt x="491772" y="308809"/>
                  <a:pt x="558800" y="292581"/>
                </a:cubicBezTo>
                <a:cubicBezTo>
                  <a:pt x="625828" y="276353"/>
                  <a:pt x="732366" y="25881"/>
                  <a:pt x="732366" y="25881"/>
                </a:cubicBezTo>
                <a:cubicBezTo>
                  <a:pt x="761294" y="-20686"/>
                  <a:pt x="733777" y="8948"/>
                  <a:pt x="732366" y="13181"/>
                </a:cubicBezTo>
                <a:cubicBezTo>
                  <a:pt x="730955" y="17414"/>
                  <a:pt x="723900" y="51281"/>
                  <a:pt x="723900" y="51281"/>
                </a:cubicBezTo>
                <a:cubicBezTo>
                  <a:pt x="722489" y="54809"/>
                  <a:pt x="724606" y="33643"/>
                  <a:pt x="723900" y="34348"/>
                </a:cubicBezTo>
                <a:cubicBezTo>
                  <a:pt x="723194" y="35053"/>
                  <a:pt x="721430" y="45283"/>
                  <a:pt x="719666" y="55514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94E85D8C-BE26-854C-6F68-4D7B4C7B0514}"/>
              </a:ext>
            </a:extLst>
          </p:cNvPr>
          <p:cNvSpPr/>
          <p:nvPr/>
        </p:nvSpPr>
        <p:spPr>
          <a:xfrm>
            <a:off x="3259667" y="5549900"/>
            <a:ext cx="690191" cy="445952"/>
          </a:xfrm>
          <a:custGeom>
            <a:avLst/>
            <a:gdLst>
              <a:gd name="connsiteX0" fmla="*/ 0 w 690191"/>
              <a:gd name="connsiteY0" fmla="*/ 0 h 445952"/>
              <a:gd name="connsiteX1" fmla="*/ 262466 w 690191"/>
              <a:gd name="connsiteY1" fmla="*/ 372533 h 445952"/>
              <a:gd name="connsiteX2" fmla="*/ 368300 w 690191"/>
              <a:gd name="connsiteY2" fmla="*/ 207433 h 445952"/>
              <a:gd name="connsiteX3" fmla="*/ 563033 w 690191"/>
              <a:gd name="connsiteY3" fmla="*/ 444500 h 445952"/>
              <a:gd name="connsiteX4" fmla="*/ 681566 w 690191"/>
              <a:gd name="connsiteY4" fmla="*/ 313267 h 445952"/>
              <a:gd name="connsiteX5" fmla="*/ 681566 w 690191"/>
              <a:gd name="connsiteY5" fmla="*/ 292100 h 445952"/>
              <a:gd name="connsiteX6" fmla="*/ 685800 w 690191"/>
              <a:gd name="connsiteY6" fmla="*/ 313267 h 445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0191" h="445952">
                <a:moveTo>
                  <a:pt x="0" y="0"/>
                </a:moveTo>
                <a:cubicBezTo>
                  <a:pt x="100541" y="168980"/>
                  <a:pt x="201083" y="337961"/>
                  <a:pt x="262466" y="372533"/>
                </a:cubicBezTo>
                <a:cubicBezTo>
                  <a:pt x="323849" y="407105"/>
                  <a:pt x="318206" y="195439"/>
                  <a:pt x="368300" y="207433"/>
                </a:cubicBezTo>
                <a:cubicBezTo>
                  <a:pt x="418395" y="219428"/>
                  <a:pt x="510822" y="426861"/>
                  <a:pt x="563033" y="444500"/>
                </a:cubicBezTo>
                <a:cubicBezTo>
                  <a:pt x="615244" y="462139"/>
                  <a:pt x="681566" y="313267"/>
                  <a:pt x="681566" y="313267"/>
                </a:cubicBezTo>
                <a:cubicBezTo>
                  <a:pt x="701322" y="287867"/>
                  <a:pt x="680860" y="292100"/>
                  <a:pt x="681566" y="292100"/>
                </a:cubicBezTo>
                <a:cubicBezTo>
                  <a:pt x="682272" y="292100"/>
                  <a:pt x="684036" y="302683"/>
                  <a:pt x="685800" y="313267"/>
                </a:cubicBezTo>
              </a:path>
            </a:pathLst>
          </a:cu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EDAB303D-E357-45A3-48C7-30F567E94CCA}"/>
              </a:ext>
            </a:extLst>
          </p:cNvPr>
          <p:cNvSpPr/>
          <p:nvPr/>
        </p:nvSpPr>
        <p:spPr>
          <a:xfrm>
            <a:off x="3217333" y="5524500"/>
            <a:ext cx="1262685" cy="804843"/>
          </a:xfrm>
          <a:custGeom>
            <a:avLst/>
            <a:gdLst>
              <a:gd name="connsiteX0" fmla="*/ 0 w 1262685"/>
              <a:gd name="connsiteY0" fmla="*/ 0 h 804843"/>
              <a:gd name="connsiteX1" fmla="*/ 270934 w 1262685"/>
              <a:gd name="connsiteY1" fmla="*/ 656167 h 804843"/>
              <a:gd name="connsiteX2" fmla="*/ 533400 w 1262685"/>
              <a:gd name="connsiteY2" fmla="*/ 588433 h 804843"/>
              <a:gd name="connsiteX3" fmla="*/ 1134534 w 1262685"/>
              <a:gd name="connsiteY3" fmla="*/ 804333 h 804843"/>
              <a:gd name="connsiteX4" fmla="*/ 1253067 w 1262685"/>
              <a:gd name="connsiteY4" fmla="*/ 516467 h 804843"/>
              <a:gd name="connsiteX5" fmla="*/ 1253067 w 1262685"/>
              <a:gd name="connsiteY5" fmla="*/ 495300 h 804843"/>
              <a:gd name="connsiteX6" fmla="*/ 1231900 w 1262685"/>
              <a:gd name="connsiteY6" fmla="*/ 554567 h 80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62685" h="804843">
                <a:moveTo>
                  <a:pt x="0" y="0"/>
                </a:moveTo>
                <a:cubicBezTo>
                  <a:pt x="91017" y="279047"/>
                  <a:pt x="182034" y="558095"/>
                  <a:pt x="270934" y="656167"/>
                </a:cubicBezTo>
                <a:cubicBezTo>
                  <a:pt x="359834" y="754239"/>
                  <a:pt x="389467" y="563739"/>
                  <a:pt x="533400" y="588433"/>
                </a:cubicBezTo>
                <a:cubicBezTo>
                  <a:pt x="677333" y="613127"/>
                  <a:pt x="1014590" y="816327"/>
                  <a:pt x="1134534" y="804333"/>
                </a:cubicBezTo>
                <a:cubicBezTo>
                  <a:pt x="1254479" y="792339"/>
                  <a:pt x="1253067" y="516467"/>
                  <a:pt x="1253067" y="516467"/>
                </a:cubicBezTo>
                <a:cubicBezTo>
                  <a:pt x="1272823" y="464962"/>
                  <a:pt x="1256595" y="488950"/>
                  <a:pt x="1253067" y="495300"/>
                </a:cubicBezTo>
                <a:cubicBezTo>
                  <a:pt x="1249539" y="501650"/>
                  <a:pt x="1240719" y="528108"/>
                  <a:pt x="1231900" y="554567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315A963-3D55-6397-655F-D08A9DB21331}"/>
                  </a:ext>
                </a:extLst>
              </p:cNvPr>
              <p:cNvSpPr txBox="1"/>
              <p:nvPr/>
            </p:nvSpPr>
            <p:spPr>
              <a:xfrm>
                <a:off x="5837290" y="4292002"/>
                <a:ext cx="5376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𝑺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315A963-3D55-6397-655F-D08A9DB21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7290" y="4292002"/>
                <a:ext cx="53763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Oval 55">
            <a:extLst>
              <a:ext uri="{FF2B5EF4-FFF2-40B4-BE49-F238E27FC236}">
                <a16:creationId xmlns:a16="http://schemas.microsoft.com/office/drawing/2014/main" id="{8C1089BC-7C74-D7C8-6298-F97D2F913625}"/>
              </a:ext>
            </a:extLst>
          </p:cNvPr>
          <p:cNvSpPr/>
          <p:nvPr/>
        </p:nvSpPr>
        <p:spPr>
          <a:xfrm>
            <a:off x="6235223" y="5098150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E318AE2-0294-8573-8377-DA712A47F4E7}"/>
              </a:ext>
            </a:extLst>
          </p:cNvPr>
          <p:cNvSpPr/>
          <p:nvPr/>
        </p:nvSpPr>
        <p:spPr>
          <a:xfrm>
            <a:off x="5958417" y="5588407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418B825-7413-160B-8180-710A4E2AB7FA}"/>
              </a:ext>
            </a:extLst>
          </p:cNvPr>
          <p:cNvSpPr/>
          <p:nvPr/>
        </p:nvSpPr>
        <p:spPr>
          <a:xfrm>
            <a:off x="5747332" y="5109531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86AB24D-CB38-0658-3874-F386AF9C4A82}"/>
              </a:ext>
            </a:extLst>
          </p:cNvPr>
          <p:cNvSpPr/>
          <p:nvPr/>
        </p:nvSpPr>
        <p:spPr>
          <a:xfrm>
            <a:off x="6036257" y="6171339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0BBB912-F8CD-1FE1-D559-B156D2DC2580}"/>
              </a:ext>
            </a:extLst>
          </p:cNvPr>
          <p:cNvSpPr/>
          <p:nvPr/>
        </p:nvSpPr>
        <p:spPr>
          <a:xfrm>
            <a:off x="6351639" y="5680690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3C5862F-D123-F6E1-00CB-4B9F5C97B648}"/>
              </a:ext>
            </a:extLst>
          </p:cNvPr>
          <p:cNvSpPr/>
          <p:nvPr/>
        </p:nvSpPr>
        <p:spPr>
          <a:xfrm>
            <a:off x="5638324" y="5903568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078F21C-A9D0-A8C9-1F65-F4EBEDEDF7E5}"/>
              </a:ext>
            </a:extLst>
          </p:cNvPr>
          <p:cNvSpPr/>
          <p:nvPr/>
        </p:nvSpPr>
        <p:spPr>
          <a:xfrm>
            <a:off x="8078842" y="5269858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C98A77BE-4FE9-8FD7-CE0E-C6E6D7864C16}"/>
              </a:ext>
            </a:extLst>
          </p:cNvPr>
          <p:cNvSpPr/>
          <p:nvPr/>
        </p:nvSpPr>
        <p:spPr>
          <a:xfrm>
            <a:off x="7385049" y="4892265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F288548-FA1F-DE69-B2DB-49A8C0381543}"/>
              </a:ext>
            </a:extLst>
          </p:cNvPr>
          <p:cNvSpPr/>
          <p:nvPr/>
        </p:nvSpPr>
        <p:spPr>
          <a:xfrm>
            <a:off x="7439605" y="5670947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CD3F17A-1A29-E046-49B3-46F23C020DEB}"/>
              </a:ext>
            </a:extLst>
          </p:cNvPr>
          <p:cNvSpPr/>
          <p:nvPr/>
        </p:nvSpPr>
        <p:spPr>
          <a:xfrm>
            <a:off x="8093657" y="5926921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EA40E63-6E9C-C179-F3AE-0D24DE9D0925}"/>
              </a:ext>
            </a:extLst>
          </p:cNvPr>
          <p:cNvSpPr/>
          <p:nvPr/>
        </p:nvSpPr>
        <p:spPr>
          <a:xfrm>
            <a:off x="7088957" y="6056632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3333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/>
      <p:bldP spid="25" grpId="0"/>
      <p:bldP spid="40" grpId="0" animBg="1"/>
      <p:bldP spid="42" grpId="0"/>
      <p:bldP spid="43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5" grpId="0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33923-99DA-8779-526D-D41CD4A66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019CE4-EFB3-FA6C-6A21-0D1234249F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By definition of d-separation,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must d-separate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from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(exercise)</a:t>
                </a:r>
              </a:p>
              <a:p>
                <a:r>
                  <a:rPr lang="en-US" dirty="0"/>
                  <a:t>We can invoke previous critical lemma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019CE4-EFB3-FA6C-6A21-0D1234249F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8ED12332-4B94-001C-36F6-625C83E9C950}"/>
                  </a:ext>
                </a:extLst>
              </p:cNvPr>
              <p:cNvSpPr/>
              <p:nvPr/>
            </p:nvSpPr>
            <p:spPr>
              <a:xfrm>
                <a:off x="2709333" y="3780366"/>
                <a:ext cx="6637867" cy="2569634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𝑿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8ED12332-4B94-001C-36F6-625C83E9C9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333" y="3780366"/>
                <a:ext cx="6637867" cy="256963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D4667401-C1F0-BE8E-10A5-4C61712A1BBA}"/>
              </a:ext>
            </a:extLst>
          </p:cNvPr>
          <p:cNvSpPr/>
          <p:nvPr/>
        </p:nvSpPr>
        <p:spPr>
          <a:xfrm>
            <a:off x="5420782" y="3780366"/>
            <a:ext cx="1394885" cy="2569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86D2B9B-0976-FB6B-8BC1-17BAE7056AEE}"/>
                  </a:ext>
                </a:extLst>
              </p:cNvPr>
              <p:cNvSpPr txBox="1"/>
              <p:nvPr/>
            </p:nvSpPr>
            <p:spPr>
              <a:xfrm>
                <a:off x="2421466" y="4177039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𝑿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86D2B9B-0976-FB6B-8BC1-17BAE7056A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1466" y="4177039"/>
                <a:ext cx="57573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60C5809-AEC6-DB1F-E0F5-8F4F8B3AB1EE}"/>
                  </a:ext>
                </a:extLst>
              </p:cNvPr>
              <p:cNvSpPr txBox="1"/>
              <p:nvPr/>
            </p:nvSpPr>
            <p:spPr>
              <a:xfrm>
                <a:off x="9001709" y="4045612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60C5809-AEC6-DB1F-E0F5-8F4F8B3AB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1709" y="4045612"/>
                <a:ext cx="57573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2272D140-A929-4C7C-33E8-B127AD2D6F3F}"/>
              </a:ext>
            </a:extLst>
          </p:cNvPr>
          <p:cNvSpPr/>
          <p:nvPr/>
        </p:nvSpPr>
        <p:spPr>
          <a:xfrm>
            <a:off x="3098799" y="4919982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E8A035B-8F16-AF27-4FD1-F2257E67148C}"/>
                  </a:ext>
                </a:extLst>
              </p:cNvPr>
              <p:cNvSpPr txBox="1"/>
              <p:nvPr/>
            </p:nvSpPr>
            <p:spPr>
              <a:xfrm>
                <a:off x="2889249" y="5044646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𝑋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E8A035B-8F16-AF27-4FD1-F2257E671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9249" y="5044646"/>
                <a:ext cx="57573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50C9EB23-0A08-5D41-BF7F-929A9048B73E}"/>
              </a:ext>
            </a:extLst>
          </p:cNvPr>
          <p:cNvSpPr/>
          <p:nvPr/>
        </p:nvSpPr>
        <p:spPr>
          <a:xfrm>
            <a:off x="3920064" y="4718275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939B5B4-8C5B-782B-63CC-8ADC579741FA}"/>
              </a:ext>
            </a:extLst>
          </p:cNvPr>
          <p:cNvSpPr/>
          <p:nvPr/>
        </p:nvSpPr>
        <p:spPr>
          <a:xfrm>
            <a:off x="4353982" y="5456349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2590A3-5856-1B50-A1CA-3C4532797082}"/>
              </a:ext>
            </a:extLst>
          </p:cNvPr>
          <p:cNvSpPr/>
          <p:nvPr/>
        </p:nvSpPr>
        <p:spPr>
          <a:xfrm>
            <a:off x="4610099" y="4272282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409341A-F3FA-A3C6-928B-811B58684619}"/>
              </a:ext>
            </a:extLst>
          </p:cNvPr>
          <p:cNvSpPr/>
          <p:nvPr/>
        </p:nvSpPr>
        <p:spPr>
          <a:xfrm>
            <a:off x="3870327" y="5234508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300676-6354-C5DC-40C5-D07154BA4727}"/>
              </a:ext>
            </a:extLst>
          </p:cNvPr>
          <p:cNvSpPr/>
          <p:nvPr/>
        </p:nvSpPr>
        <p:spPr>
          <a:xfrm>
            <a:off x="3221566" y="4163498"/>
            <a:ext cx="1422400" cy="810669"/>
          </a:xfrm>
          <a:custGeom>
            <a:avLst/>
            <a:gdLst>
              <a:gd name="connsiteX0" fmla="*/ 0 w 1422400"/>
              <a:gd name="connsiteY0" fmla="*/ 810669 h 810669"/>
              <a:gd name="connsiteX1" fmla="*/ 127000 w 1422400"/>
              <a:gd name="connsiteY1" fmla="*/ 599002 h 810669"/>
              <a:gd name="connsiteX2" fmla="*/ 254000 w 1422400"/>
              <a:gd name="connsiteY2" fmla="*/ 692135 h 810669"/>
              <a:gd name="connsiteX3" fmla="*/ 406400 w 1422400"/>
              <a:gd name="connsiteY3" fmla="*/ 391569 h 810669"/>
              <a:gd name="connsiteX4" fmla="*/ 524933 w 1422400"/>
              <a:gd name="connsiteY4" fmla="*/ 446602 h 810669"/>
              <a:gd name="connsiteX5" fmla="*/ 778933 w 1422400"/>
              <a:gd name="connsiteY5" fmla="*/ 146035 h 810669"/>
              <a:gd name="connsiteX6" fmla="*/ 935567 w 1422400"/>
              <a:gd name="connsiteY6" fmla="*/ 315369 h 810669"/>
              <a:gd name="connsiteX7" fmla="*/ 1219200 w 1422400"/>
              <a:gd name="connsiteY7" fmla="*/ 10569 h 810669"/>
              <a:gd name="connsiteX8" fmla="*/ 1422400 w 1422400"/>
              <a:gd name="connsiteY8" fmla="*/ 99469 h 810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22400" h="810669">
                <a:moveTo>
                  <a:pt x="0" y="810669"/>
                </a:moveTo>
                <a:cubicBezTo>
                  <a:pt x="42333" y="714713"/>
                  <a:pt x="84667" y="618758"/>
                  <a:pt x="127000" y="599002"/>
                </a:cubicBezTo>
                <a:cubicBezTo>
                  <a:pt x="169333" y="579246"/>
                  <a:pt x="207433" y="726707"/>
                  <a:pt x="254000" y="692135"/>
                </a:cubicBezTo>
                <a:cubicBezTo>
                  <a:pt x="300567" y="657563"/>
                  <a:pt x="361245" y="432491"/>
                  <a:pt x="406400" y="391569"/>
                </a:cubicBezTo>
                <a:cubicBezTo>
                  <a:pt x="451556" y="350647"/>
                  <a:pt x="462844" y="487524"/>
                  <a:pt x="524933" y="446602"/>
                </a:cubicBezTo>
                <a:cubicBezTo>
                  <a:pt x="587022" y="405680"/>
                  <a:pt x="710494" y="167907"/>
                  <a:pt x="778933" y="146035"/>
                </a:cubicBezTo>
                <a:cubicBezTo>
                  <a:pt x="847372" y="124163"/>
                  <a:pt x="862189" y="337947"/>
                  <a:pt x="935567" y="315369"/>
                </a:cubicBezTo>
                <a:cubicBezTo>
                  <a:pt x="1008945" y="292791"/>
                  <a:pt x="1138061" y="46552"/>
                  <a:pt x="1219200" y="10569"/>
                </a:cubicBezTo>
                <a:cubicBezTo>
                  <a:pt x="1300339" y="-25414"/>
                  <a:pt x="1361369" y="37027"/>
                  <a:pt x="1422400" y="99469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67DCA5C-A90C-984A-BE2F-C0F2D8E50BD1}"/>
              </a:ext>
            </a:extLst>
          </p:cNvPr>
          <p:cNvSpPr/>
          <p:nvPr/>
        </p:nvSpPr>
        <p:spPr>
          <a:xfrm>
            <a:off x="3242733" y="4774719"/>
            <a:ext cx="745542" cy="343412"/>
          </a:xfrm>
          <a:custGeom>
            <a:avLst/>
            <a:gdLst>
              <a:gd name="connsiteX0" fmla="*/ 0 w 745542"/>
              <a:gd name="connsiteY0" fmla="*/ 246014 h 343412"/>
              <a:gd name="connsiteX1" fmla="*/ 220133 w 745542"/>
              <a:gd name="connsiteY1" fmla="*/ 339148 h 343412"/>
              <a:gd name="connsiteX2" fmla="*/ 330200 w 745542"/>
              <a:gd name="connsiteY2" fmla="*/ 123248 h 343412"/>
              <a:gd name="connsiteX3" fmla="*/ 558800 w 745542"/>
              <a:gd name="connsiteY3" fmla="*/ 292581 h 343412"/>
              <a:gd name="connsiteX4" fmla="*/ 732366 w 745542"/>
              <a:gd name="connsiteY4" fmla="*/ 25881 h 343412"/>
              <a:gd name="connsiteX5" fmla="*/ 732366 w 745542"/>
              <a:gd name="connsiteY5" fmla="*/ 13181 h 343412"/>
              <a:gd name="connsiteX6" fmla="*/ 723900 w 745542"/>
              <a:gd name="connsiteY6" fmla="*/ 51281 h 343412"/>
              <a:gd name="connsiteX7" fmla="*/ 723900 w 745542"/>
              <a:gd name="connsiteY7" fmla="*/ 34348 h 343412"/>
              <a:gd name="connsiteX8" fmla="*/ 719666 w 745542"/>
              <a:gd name="connsiteY8" fmla="*/ 55514 h 343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5542" h="343412">
                <a:moveTo>
                  <a:pt x="0" y="246014"/>
                </a:moveTo>
                <a:cubicBezTo>
                  <a:pt x="82550" y="302811"/>
                  <a:pt x="165100" y="359609"/>
                  <a:pt x="220133" y="339148"/>
                </a:cubicBezTo>
                <a:cubicBezTo>
                  <a:pt x="275166" y="318687"/>
                  <a:pt x="273756" y="131009"/>
                  <a:pt x="330200" y="123248"/>
                </a:cubicBezTo>
                <a:cubicBezTo>
                  <a:pt x="386644" y="115487"/>
                  <a:pt x="491772" y="308809"/>
                  <a:pt x="558800" y="292581"/>
                </a:cubicBezTo>
                <a:cubicBezTo>
                  <a:pt x="625828" y="276353"/>
                  <a:pt x="732366" y="25881"/>
                  <a:pt x="732366" y="25881"/>
                </a:cubicBezTo>
                <a:cubicBezTo>
                  <a:pt x="761294" y="-20686"/>
                  <a:pt x="733777" y="8948"/>
                  <a:pt x="732366" y="13181"/>
                </a:cubicBezTo>
                <a:cubicBezTo>
                  <a:pt x="730955" y="17414"/>
                  <a:pt x="723900" y="51281"/>
                  <a:pt x="723900" y="51281"/>
                </a:cubicBezTo>
                <a:cubicBezTo>
                  <a:pt x="722489" y="54809"/>
                  <a:pt x="724606" y="33643"/>
                  <a:pt x="723900" y="34348"/>
                </a:cubicBezTo>
                <a:cubicBezTo>
                  <a:pt x="723194" y="35053"/>
                  <a:pt x="721430" y="45283"/>
                  <a:pt x="719666" y="55514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EF704F2-63FD-7ACE-A222-432CEFC79205}"/>
              </a:ext>
            </a:extLst>
          </p:cNvPr>
          <p:cNvSpPr/>
          <p:nvPr/>
        </p:nvSpPr>
        <p:spPr>
          <a:xfrm>
            <a:off x="3230033" y="5041900"/>
            <a:ext cx="690191" cy="445952"/>
          </a:xfrm>
          <a:custGeom>
            <a:avLst/>
            <a:gdLst>
              <a:gd name="connsiteX0" fmla="*/ 0 w 690191"/>
              <a:gd name="connsiteY0" fmla="*/ 0 h 445952"/>
              <a:gd name="connsiteX1" fmla="*/ 262466 w 690191"/>
              <a:gd name="connsiteY1" fmla="*/ 372533 h 445952"/>
              <a:gd name="connsiteX2" fmla="*/ 368300 w 690191"/>
              <a:gd name="connsiteY2" fmla="*/ 207433 h 445952"/>
              <a:gd name="connsiteX3" fmla="*/ 563033 w 690191"/>
              <a:gd name="connsiteY3" fmla="*/ 444500 h 445952"/>
              <a:gd name="connsiteX4" fmla="*/ 681566 w 690191"/>
              <a:gd name="connsiteY4" fmla="*/ 313267 h 445952"/>
              <a:gd name="connsiteX5" fmla="*/ 681566 w 690191"/>
              <a:gd name="connsiteY5" fmla="*/ 292100 h 445952"/>
              <a:gd name="connsiteX6" fmla="*/ 685800 w 690191"/>
              <a:gd name="connsiteY6" fmla="*/ 313267 h 445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0191" h="445952">
                <a:moveTo>
                  <a:pt x="0" y="0"/>
                </a:moveTo>
                <a:cubicBezTo>
                  <a:pt x="100541" y="168980"/>
                  <a:pt x="201083" y="337961"/>
                  <a:pt x="262466" y="372533"/>
                </a:cubicBezTo>
                <a:cubicBezTo>
                  <a:pt x="323849" y="407105"/>
                  <a:pt x="318206" y="195439"/>
                  <a:pt x="368300" y="207433"/>
                </a:cubicBezTo>
                <a:cubicBezTo>
                  <a:pt x="418395" y="219428"/>
                  <a:pt x="510822" y="426861"/>
                  <a:pt x="563033" y="444500"/>
                </a:cubicBezTo>
                <a:cubicBezTo>
                  <a:pt x="615244" y="462139"/>
                  <a:pt x="681566" y="313267"/>
                  <a:pt x="681566" y="313267"/>
                </a:cubicBezTo>
                <a:cubicBezTo>
                  <a:pt x="701322" y="287867"/>
                  <a:pt x="680860" y="292100"/>
                  <a:pt x="681566" y="292100"/>
                </a:cubicBezTo>
                <a:cubicBezTo>
                  <a:pt x="682272" y="292100"/>
                  <a:pt x="684036" y="302683"/>
                  <a:pt x="685800" y="313267"/>
                </a:cubicBezTo>
              </a:path>
            </a:pathLst>
          </a:cu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8E74C45-E162-15CF-D46D-049794C9D31C}"/>
              </a:ext>
            </a:extLst>
          </p:cNvPr>
          <p:cNvSpPr/>
          <p:nvPr/>
        </p:nvSpPr>
        <p:spPr>
          <a:xfrm>
            <a:off x="3187699" y="5016500"/>
            <a:ext cx="1262685" cy="804843"/>
          </a:xfrm>
          <a:custGeom>
            <a:avLst/>
            <a:gdLst>
              <a:gd name="connsiteX0" fmla="*/ 0 w 1262685"/>
              <a:gd name="connsiteY0" fmla="*/ 0 h 804843"/>
              <a:gd name="connsiteX1" fmla="*/ 270934 w 1262685"/>
              <a:gd name="connsiteY1" fmla="*/ 656167 h 804843"/>
              <a:gd name="connsiteX2" fmla="*/ 533400 w 1262685"/>
              <a:gd name="connsiteY2" fmla="*/ 588433 h 804843"/>
              <a:gd name="connsiteX3" fmla="*/ 1134534 w 1262685"/>
              <a:gd name="connsiteY3" fmla="*/ 804333 h 804843"/>
              <a:gd name="connsiteX4" fmla="*/ 1253067 w 1262685"/>
              <a:gd name="connsiteY4" fmla="*/ 516467 h 804843"/>
              <a:gd name="connsiteX5" fmla="*/ 1253067 w 1262685"/>
              <a:gd name="connsiteY5" fmla="*/ 495300 h 804843"/>
              <a:gd name="connsiteX6" fmla="*/ 1231900 w 1262685"/>
              <a:gd name="connsiteY6" fmla="*/ 554567 h 80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62685" h="804843">
                <a:moveTo>
                  <a:pt x="0" y="0"/>
                </a:moveTo>
                <a:cubicBezTo>
                  <a:pt x="91017" y="279047"/>
                  <a:pt x="182034" y="558095"/>
                  <a:pt x="270934" y="656167"/>
                </a:cubicBezTo>
                <a:cubicBezTo>
                  <a:pt x="359834" y="754239"/>
                  <a:pt x="389467" y="563739"/>
                  <a:pt x="533400" y="588433"/>
                </a:cubicBezTo>
                <a:cubicBezTo>
                  <a:pt x="677333" y="613127"/>
                  <a:pt x="1014590" y="816327"/>
                  <a:pt x="1134534" y="804333"/>
                </a:cubicBezTo>
                <a:cubicBezTo>
                  <a:pt x="1254479" y="792339"/>
                  <a:pt x="1253067" y="516467"/>
                  <a:pt x="1253067" y="516467"/>
                </a:cubicBezTo>
                <a:cubicBezTo>
                  <a:pt x="1272823" y="464962"/>
                  <a:pt x="1256595" y="488950"/>
                  <a:pt x="1253067" y="495300"/>
                </a:cubicBezTo>
                <a:cubicBezTo>
                  <a:pt x="1249539" y="501650"/>
                  <a:pt x="1240719" y="528108"/>
                  <a:pt x="1231900" y="554567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BBADA5C-05F6-ADF8-EAE6-8F031CC36E29}"/>
                  </a:ext>
                </a:extLst>
              </p:cNvPr>
              <p:cNvSpPr txBox="1"/>
              <p:nvPr/>
            </p:nvSpPr>
            <p:spPr>
              <a:xfrm>
                <a:off x="5807656" y="3784002"/>
                <a:ext cx="5376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𝑺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BBADA5C-05F6-ADF8-EAE6-8F031CC36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656" y="3784002"/>
                <a:ext cx="53763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49D6D47A-D3B3-D2BB-1DEA-456D90383533}"/>
              </a:ext>
            </a:extLst>
          </p:cNvPr>
          <p:cNvSpPr/>
          <p:nvPr/>
        </p:nvSpPr>
        <p:spPr>
          <a:xfrm>
            <a:off x="6205589" y="4590150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85BF7BB-13DA-A23C-7EDC-58E15160EC1D}"/>
              </a:ext>
            </a:extLst>
          </p:cNvPr>
          <p:cNvSpPr/>
          <p:nvPr/>
        </p:nvSpPr>
        <p:spPr>
          <a:xfrm>
            <a:off x="5928783" y="5080407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41E0D91-83E9-8005-3530-C3C3BEEEA652}"/>
              </a:ext>
            </a:extLst>
          </p:cNvPr>
          <p:cNvSpPr/>
          <p:nvPr/>
        </p:nvSpPr>
        <p:spPr>
          <a:xfrm>
            <a:off x="5717698" y="4601531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F8B8AA7-EDF2-A1F4-E23C-BC22839C053C}"/>
              </a:ext>
            </a:extLst>
          </p:cNvPr>
          <p:cNvSpPr/>
          <p:nvPr/>
        </p:nvSpPr>
        <p:spPr>
          <a:xfrm>
            <a:off x="6006623" y="5663339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8DBD34A-1E20-E22E-524D-C1CF011E74B3}"/>
              </a:ext>
            </a:extLst>
          </p:cNvPr>
          <p:cNvSpPr/>
          <p:nvPr/>
        </p:nvSpPr>
        <p:spPr>
          <a:xfrm>
            <a:off x="6322005" y="5172690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8ECE8FC-4FD7-046F-3BA3-0A5B117DF2AB}"/>
              </a:ext>
            </a:extLst>
          </p:cNvPr>
          <p:cNvSpPr/>
          <p:nvPr/>
        </p:nvSpPr>
        <p:spPr>
          <a:xfrm>
            <a:off x="5608690" y="5395568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8D4650C-6318-C5EE-326E-1601EDDBE57F}"/>
              </a:ext>
            </a:extLst>
          </p:cNvPr>
          <p:cNvSpPr/>
          <p:nvPr/>
        </p:nvSpPr>
        <p:spPr>
          <a:xfrm>
            <a:off x="8049208" y="4761858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001E2-5E35-B780-DDDF-8BDDA46D170B}"/>
              </a:ext>
            </a:extLst>
          </p:cNvPr>
          <p:cNvSpPr/>
          <p:nvPr/>
        </p:nvSpPr>
        <p:spPr>
          <a:xfrm>
            <a:off x="7355415" y="4384265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2DE2FB4-E53E-4CAF-D2C6-494A1A6E35E2}"/>
              </a:ext>
            </a:extLst>
          </p:cNvPr>
          <p:cNvSpPr/>
          <p:nvPr/>
        </p:nvSpPr>
        <p:spPr>
          <a:xfrm>
            <a:off x="7409971" y="5162947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FDB8AAF-B713-FA90-20CA-620D129FDD24}"/>
              </a:ext>
            </a:extLst>
          </p:cNvPr>
          <p:cNvSpPr/>
          <p:nvPr/>
        </p:nvSpPr>
        <p:spPr>
          <a:xfrm>
            <a:off x="8064023" y="5418921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99D7009-DB41-28C0-1C26-2902E3EB6E48}"/>
              </a:ext>
            </a:extLst>
          </p:cNvPr>
          <p:cNvSpPr/>
          <p:nvPr/>
        </p:nvSpPr>
        <p:spPr>
          <a:xfrm>
            <a:off x="7059323" y="5548632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DF5EDB0-4701-F0F9-4B13-14860DF81180}"/>
              </a:ext>
            </a:extLst>
          </p:cNvPr>
          <p:cNvSpPr/>
          <p:nvPr/>
        </p:nvSpPr>
        <p:spPr>
          <a:xfrm>
            <a:off x="5850466" y="4226047"/>
            <a:ext cx="1532467" cy="456020"/>
          </a:xfrm>
          <a:custGeom>
            <a:avLst/>
            <a:gdLst>
              <a:gd name="connsiteX0" fmla="*/ 0 w 1532467"/>
              <a:gd name="connsiteY0" fmla="*/ 456020 h 456020"/>
              <a:gd name="connsiteX1" fmla="*/ 495300 w 1532467"/>
              <a:gd name="connsiteY1" fmla="*/ 87720 h 456020"/>
              <a:gd name="connsiteX2" fmla="*/ 740833 w 1532467"/>
              <a:gd name="connsiteY2" fmla="*/ 329020 h 456020"/>
              <a:gd name="connsiteX3" fmla="*/ 1147233 w 1532467"/>
              <a:gd name="connsiteY3" fmla="*/ 3053 h 456020"/>
              <a:gd name="connsiteX4" fmla="*/ 1532467 w 1532467"/>
              <a:gd name="connsiteY4" fmla="*/ 193553 h 456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2467" h="456020">
                <a:moveTo>
                  <a:pt x="0" y="456020"/>
                </a:moveTo>
                <a:cubicBezTo>
                  <a:pt x="185914" y="282453"/>
                  <a:pt x="371828" y="108887"/>
                  <a:pt x="495300" y="87720"/>
                </a:cubicBezTo>
                <a:cubicBezTo>
                  <a:pt x="618772" y="66553"/>
                  <a:pt x="632178" y="343131"/>
                  <a:pt x="740833" y="329020"/>
                </a:cubicBezTo>
                <a:cubicBezTo>
                  <a:pt x="849489" y="314909"/>
                  <a:pt x="1015294" y="25631"/>
                  <a:pt x="1147233" y="3053"/>
                </a:cubicBezTo>
                <a:cubicBezTo>
                  <a:pt x="1279172" y="-19525"/>
                  <a:pt x="1405819" y="87014"/>
                  <a:pt x="1532467" y="193553"/>
                </a:cubicBezTo>
              </a:path>
            </a:pathLst>
          </a:custGeom>
          <a:ln w="38100"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F2E4B1E2-E90C-FB31-E66C-D674708A9374}"/>
              </a:ext>
            </a:extLst>
          </p:cNvPr>
          <p:cNvSpPr/>
          <p:nvPr/>
        </p:nvSpPr>
        <p:spPr>
          <a:xfrm>
            <a:off x="4745566" y="3139052"/>
            <a:ext cx="3403600" cy="1657315"/>
          </a:xfrm>
          <a:custGeom>
            <a:avLst/>
            <a:gdLst>
              <a:gd name="connsiteX0" fmla="*/ 0 w 3403600"/>
              <a:gd name="connsiteY0" fmla="*/ 1200115 h 1657315"/>
              <a:gd name="connsiteX1" fmla="*/ 135467 w 3403600"/>
              <a:gd name="connsiteY1" fmla="*/ 607448 h 1657315"/>
              <a:gd name="connsiteX2" fmla="*/ 512233 w 3403600"/>
              <a:gd name="connsiteY2" fmla="*/ 797948 h 1657315"/>
              <a:gd name="connsiteX3" fmla="*/ 757767 w 3403600"/>
              <a:gd name="connsiteY3" fmla="*/ 116381 h 1657315"/>
              <a:gd name="connsiteX4" fmla="*/ 1104900 w 3403600"/>
              <a:gd name="connsiteY4" fmla="*/ 247615 h 1657315"/>
              <a:gd name="connsiteX5" fmla="*/ 1921933 w 3403600"/>
              <a:gd name="connsiteY5" fmla="*/ 2081 h 1657315"/>
              <a:gd name="connsiteX6" fmla="*/ 2032000 w 3403600"/>
              <a:gd name="connsiteY6" fmla="*/ 412715 h 1657315"/>
              <a:gd name="connsiteX7" fmla="*/ 2671233 w 3403600"/>
              <a:gd name="connsiteY7" fmla="*/ 374615 h 1657315"/>
              <a:gd name="connsiteX8" fmla="*/ 2882900 w 3403600"/>
              <a:gd name="connsiteY8" fmla="*/ 924948 h 1657315"/>
              <a:gd name="connsiteX9" fmla="*/ 3170767 w 3403600"/>
              <a:gd name="connsiteY9" fmla="*/ 996915 h 1657315"/>
              <a:gd name="connsiteX10" fmla="*/ 3403600 w 3403600"/>
              <a:gd name="connsiteY10" fmla="*/ 1657315 h 165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03600" h="1657315">
                <a:moveTo>
                  <a:pt x="0" y="1200115"/>
                </a:moveTo>
                <a:cubicBezTo>
                  <a:pt x="25047" y="937295"/>
                  <a:pt x="50095" y="674476"/>
                  <a:pt x="135467" y="607448"/>
                </a:cubicBezTo>
                <a:cubicBezTo>
                  <a:pt x="220839" y="540420"/>
                  <a:pt x="408516" y="879792"/>
                  <a:pt x="512233" y="797948"/>
                </a:cubicBezTo>
                <a:cubicBezTo>
                  <a:pt x="615950" y="716104"/>
                  <a:pt x="658989" y="208103"/>
                  <a:pt x="757767" y="116381"/>
                </a:cubicBezTo>
                <a:cubicBezTo>
                  <a:pt x="856545" y="24659"/>
                  <a:pt x="910872" y="266665"/>
                  <a:pt x="1104900" y="247615"/>
                </a:cubicBezTo>
                <a:cubicBezTo>
                  <a:pt x="1298928" y="228565"/>
                  <a:pt x="1767416" y="-25436"/>
                  <a:pt x="1921933" y="2081"/>
                </a:cubicBezTo>
                <a:cubicBezTo>
                  <a:pt x="2076450" y="29598"/>
                  <a:pt x="1907117" y="350626"/>
                  <a:pt x="2032000" y="412715"/>
                </a:cubicBezTo>
                <a:cubicBezTo>
                  <a:pt x="2156883" y="474804"/>
                  <a:pt x="2529416" y="289243"/>
                  <a:pt x="2671233" y="374615"/>
                </a:cubicBezTo>
                <a:cubicBezTo>
                  <a:pt x="2813050" y="459987"/>
                  <a:pt x="2799644" y="821231"/>
                  <a:pt x="2882900" y="924948"/>
                </a:cubicBezTo>
                <a:cubicBezTo>
                  <a:pt x="2966156" y="1028665"/>
                  <a:pt x="3083984" y="874854"/>
                  <a:pt x="3170767" y="996915"/>
                </a:cubicBezTo>
                <a:cubicBezTo>
                  <a:pt x="3257550" y="1118976"/>
                  <a:pt x="3330575" y="1388145"/>
                  <a:pt x="3403600" y="1657315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Multiplication Sign 33">
            <a:extLst>
              <a:ext uri="{FF2B5EF4-FFF2-40B4-BE49-F238E27FC236}">
                <a16:creationId xmlns:a16="http://schemas.microsoft.com/office/drawing/2014/main" id="{D56C9E2A-5137-9154-6D83-03F1AF192CF1}"/>
              </a:ext>
            </a:extLst>
          </p:cNvPr>
          <p:cNvSpPr/>
          <p:nvPr/>
        </p:nvSpPr>
        <p:spPr>
          <a:xfrm>
            <a:off x="5928783" y="3032894"/>
            <a:ext cx="515513" cy="524631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A312E26-5074-8FDB-C6BA-E653308223BA}"/>
              </a:ext>
            </a:extLst>
          </p:cNvPr>
          <p:cNvSpPr/>
          <p:nvPr/>
        </p:nvSpPr>
        <p:spPr>
          <a:xfrm>
            <a:off x="5518732" y="6568763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B22F7262-FFD7-EEAB-95E1-2C08D1D63179}"/>
              </a:ext>
            </a:extLst>
          </p:cNvPr>
          <p:cNvSpPr/>
          <p:nvPr/>
        </p:nvSpPr>
        <p:spPr>
          <a:xfrm>
            <a:off x="3230034" y="5074916"/>
            <a:ext cx="2353734" cy="1614880"/>
          </a:xfrm>
          <a:custGeom>
            <a:avLst/>
            <a:gdLst>
              <a:gd name="connsiteX0" fmla="*/ 0 w 2408767"/>
              <a:gd name="connsiteY0" fmla="*/ 0 h 1673296"/>
              <a:gd name="connsiteX1" fmla="*/ 639233 w 2408767"/>
              <a:gd name="connsiteY1" fmla="*/ 1214967 h 1673296"/>
              <a:gd name="connsiteX2" fmla="*/ 956733 w 2408767"/>
              <a:gd name="connsiteY2" fmla="*/ 1062567 h 1673296"/>
              <a:gd name="connsiteX3" fmla="*/ 1223433 w 2408767"/>
              <a:gd name="connsiteY3" fmla="*/ 1452033 h 1673296"/>
              <a:gd name="connsiteX4" fmla="*/ 1574800 w 2408767"/>
              <a:gd name="connsiteY4" fmla="*/ 1367367 h 1673296"/>
              <a:gd name="connsiteX5" fmla="*/ 1955800 w 2408767"/>
              <a:gd name="connsiteY5" fmla="*/ 1651000 h 1673296"/>
              <a:gd name="connsiteX6" fmla="*/ 2408767 w 2408767"/>
              <a:gd name="connsiteY6" fmla="*/ 1634067 h 1673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08767" h="1673296">
                <a:moveTo>
                  <a:pt x="0" y="0"/>
                </a:moveTo>
                <a:cubicBezTo>
                  <a:pt x="239889" y="518936"/>
                  <a:pt x="479778" y="1037873"/>
                  <a:pt x="639233" y="1214967"/>
                </a:cubicBezTo>
                <a:cubicBezTo>
                  <a:pt x="798688" y="1392061"/>
                  <a:pt x="859366" y="1023056"/>
                  <a:pt x="956733" y="1062567"/>
                </a:cubicBezTo>
                <a:cubicBezTo>
                  <a:pt x="1054100" y="1102078"/>
                  <a:pt x="1120422" y="1401233"/>
                  <a:pt x="1223433" y="1452033"/>
                </a:cubicBezTo>
                <a:cubicBezTo>
                  <a:pt x="1326444" y="1502833"/>
                  <a:pt x="1452739" y="1334206"/>
                  <a:pt x="1574800" y="1367367"/>
                </a:cubicBezTo>
                <a:cubicBezTo>
                  <a:pt x="1696861" y="1400528"/>
                  <a:pt x="1816806" y="1606550"/>
                  <a:pt x="1955800" y="1651000"/>
                </a:cubicBezTo>
                <a:cubicBezTo>
                  <a:pt x="2094794" y="1695450"/>
                  <a:pt x="2251780" y="1664758"/>
                  <a:pt x="2408767" y="1634067"/>
                </a:cubicBezTo>
              </a:path>
            </a:pathLst>
          </a:custGeom>
          <a:ln w="38100"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152F01D4-3100-6427-D18C-526D7FFE7DBC}"/>
              </a:ext>
            </a:extLst>
          </p:cNvPr>
          <p:cNvSpPr/>
          <p:nvPr/>
        </p:nvSpPr>
        <p:spPr>
          <a:xfrm>
            <a:off x="5630333" y="5672667"/>
            <a:ext cx="1611214" cy="1013163"/>
          </a:xfrm>
          <a:custGeom>
            <a:avLst/>
            <a:gdLst>
              <a:gd name="connsiteX0" fmla="*/ 0 w 1611214"/>
              <a:gd name="connsiteY0" fmla="*/ 994833 h 1013163"/>
              <a:gd name="connsiteX1" fmla="*/ 558800 w 1611214"/>
              <a:gd name="connsiteY1" fmla="*/ 994833 h 1013163"/>
              <a:gd name="connsiteX2" fmla="*/ 677334 w 1611214"/>
              <a:gd name="connsiteY2" fmla="*/ 804333 h 1013163"/>
              <a:gd name="connsiteX3" fmla="*/ 1096434 w 1611214"/>
              <a:gd name="connsiteY3" fmla="*/ 880533 h 1013163"/>
              <a:gd name="connsiteX4" fmla="*/ 1244600 w 1611214"/>
              <a:gd name="connsiteY4" fmla="*/ 431800 h 1013163"/>
              <a:gd name="connsiteX5" fmla="*/ 1579034 w 1611214"/>
              <a:gd name="connsiteY5" fmla="*/ 444500 h 1013163"/>
              <a:gd name="connsiteX6" fmla="*/ 1579034 w 1611214"/>
              <a:gd name="connsiteY6" fmla="*/ 0 h 101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11214" h="1013163">
                <a:moveTo>
                  <a:pt x="0" y="994833"/>
                </a:moveTo>
                <a:cubicBezTo>
                  <a:pt x="222955" y="1010708"/>
                  <a:pt x="445911" y="1026583"/>
                  <a:pt x="558800" y="994833"/>
                </a:cubicBezTo>
                <a:cubicBezTo>
                  <a:pt x="671689" y="963083"/>
                  <a:pt x="587728" y="823383"/>
                  <a:pt x="677334" y="804333"/>
                </a:cubicBezTo>
                <a:cubicBezTo>
                  <a:pt x="766940" y="785283"/>
                  <a:pt x="1001890" y="942622"/>
                  <a:pt x="1096434" y="880533"/>
                </a:cubicBezTo>
                <a:cubicBezTo>
                  <a:pt x="1190978" y="818444"/>
                  <a:pt x="1164167" y="504472"/>
                  <a:pt x="1244600" y="431800"/>
                </a:cubicBezTo>
                <a:cubicBezTo>
                  <a:pt x="1325033" y="359128"/>
                  <a:pt x="1523295" y="516467"/>
                  <a:pt x="1579034" y="444500"/>
                </a:cubicBezTo>
                <a:cubicBezTo>
                  <a:pt x="1634773" y="372533"/>
                  <a:pt x="1606903" y="186266"/>
                  <a:pt x="1579034" y="0"/>
                </a:cubicBezTo>
              </a:path>
            </a:pathLst>
          </a:custGeom>
          <a:ln w="38100"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B1BC52CD-0C75-9177-D4E9-17806038A6A4}"/>
              </a:ext>
            </a:extLst>
          </p:cNvPr>
          <p:cNvSpPr/>
          <p:nvPr/>
        </p:nvSpPr>
        <p:spPr>
          <a:xfrm>
            <a:off x="4758267" y="4398433"/>
            <a:ext cx="1024466" cy="534917"/>
          </a:xfrm>
          <a:custGeom>
            <a:avLst/>
            <a:gdLst>
              <a:gd name="connsiteX0" fmla="*/ 0 w 1024466"/>
              <a:gd name="connsiteY0" fmla="*/ 0 h 534917"/>
              <a:gd name="connsiteX1" fmla="*/ 182033 w 1024466"/>
              <a:gd name="connsiteY1" fmla="*/ 258234 h 534917"/>
              <a:gd name="connsiteX2" fmla="*/ 389466 w 1024466"/>
              <a:gd name="connsiteY2" fmla="*/ 131234 h 534917"/>
              <a:gd name="connsiteX3" fmla="*/ 639233 w 1024466"/>
              <a:gd name="connsiteY3" fmla="*/ 529167 h 534917"/>
              <a:gd name="connsiteX4" fmla="*/ 1024466 w 1024466"/>
              <a:gd name="connsiteY4" fmla="*/ 330200 h 534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4466" h="534917">
                <a:moveTo>
                  <a:pt x="0" y="0"/>
                </a:moveTo>
                <a:cubicBezTo>
                  <a:pt x="58561" y="118181"/>
                  <a:pt x="117122" y="236362"/>
                  <a:pt x="182033" y="258234"/>
                </a:cubicBezTo>
                <a:cubicBezTo>
                  <a:pt x="246944" y="280106"/>
                  <a:pt x="313266" y="86079"/>
                  <a:pt x="389466" y="131234"/>
                </a:cubicBezTo>
                <a:cubicBezTo>
                  <a:pt x="465666" y="176389"/>
                  <a:pt x="533400" y="496006"/>
                  <a:pt x="639233" y="529167"/>
                </a:cubicBezTo>
                <a:cubicBezTo>
                  <a:pt x="745066" y="562328"/>
                  <a:pt x="884766" y="446264"/>
                  <a:pt x="1024466" y="330200"/>
                </a:cubicBezTo>
              </a:path>
            </a:pathLst>
          </a:custGeom>
          <a:noFill/>
          <a:ln w="381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74122D46-15BF-EBF9-1BB1-34603BFC8223}"/>
              </a:ext>
            </a:extLst>
          </p:cNvPr>
          <p:cNvSpPr/>
          <p:nvPr/>
        </p:nvSpPr>
        <p:spPr>
          <a:xfrm>
            <a:off x="4694041" y="4419600"/>
            <a:ext cx="1224160" cy="1130401"/>
          </a:xfrm>
          <a:custGeom>
            <a:avLst/>
            <a:gdLst>
              <a:gd name="connsiteX0" fmla="*/ 0 w 1172633"/>
              <a:gd name="connsiteY0" fmla="*/ 0 h 1130401"/>
              <a:gd name="connsiteX1" fmla="*/ 182033 w 1172633"/>
              <a:gd name="connsiteY1" fmla="*/ 850900 h 1130401"/>
              <a:gd name="connsiteX2" fmla="*/ 330200 w 1172633"/>
              <a:gd name="connsiteY2" fmla="*/ 728133 h 1130401"/>
              <a:gd name="connsiteX3" fmla="*/ 592666 w 1172633"/>
              <a:gd name="connsiteY3" fmla="*/ 1130300 h 1130401"/>
              <a:gd name="connsiteX4" fmla="*/ 986366 w 1172633"/>
              <a:gd name="connsiteY4" fmla="*/ 685800 h 1130401"/>
              <a:gd name="connsiteX5" fmla="*/ 1172633 w 1172633"/>
              <a:gd name="connsiteY5" fmla="*/ 732367 h 1130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2633" h="1130401">
                <a:moveTo>
                  <a:pt x="0" y="0"/>
                </a:moveTo>
                <a:cubicBezTo>
                  <a:pt x="63500" y="364772"/>
                  <a:pt x="127000" y="729545"/>
                  <a:pt x="182033" y="850900"/>
                </a:cubicBezTo>
                <a:cubicBezTo>
                  <a:pt x="237066" y="972255"/>
                  <a:pt x="261761" y="681566"/>
                  <a:pt x="330200" y="728133"/>
                </a:cubicBezTo>
                <a:cubicBezTo>
                  <a:pt x="398639" y="774700"/>
                  <a:pt x="483305" y="1137355"/>
                  <a:pt x="592666" y="1130300"/>
                </a:cubicBezTo>
                <a:cubicBezTo>
                  <a:pt x="702027" y="1123245"/>
                  <a:pt x="889705" y="752122"/>
                  <a:pt x="986366" y="685800"/>
                </a:cubicBezTo>
                <a:cubicBezTo>
                  <a:pt x="1083027" y="619478"/>
                  <a:pt x="1127830" y="675922"/>
                  <a:pt x="1172633" y="732367"/>
                </a:cubicBezTo>
              </a:path>
            </a:pathLst>
          </a:custGeom>
          <a:noFill/>
          <a:ln w="381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479B3B3E-4C69-69B5-C006-E9E6AD8B0892}"/>
              </a:ext>
            </a:extLst>
          </p:cNvPr>
          <p:cNvSpPr/>
          <p:nvPr/>
        </p:nvSpPr>
        <p:spPr>
          <a:xfrm>
            <a:off x="6028267" y="4787395"/>
            <a:ext cx="2015066" cy="368805"/>
          </a:xfrm>
          <a:custGeom>
            <a:avLst/>
            <a:gdLst>
              <a:gd name="connsiteX0" fmla="*/ 0 w 2015066"/>
              <a:gd name="connsiteY0" fmla="*/ 368805 h 368805"/>
              <a:gd name="connsiteX1" fmla="*/ 359833 w 2015066"/>
              <a:gd name="connsiteY1" fmla="*/ 119038 h 368805"/>
              <a:gd name="connsiteX2" fmla="*/ 931333 w 2015066"/>
              <a:gd name="connsiteY2" fmla="*/ 364572 h 368805"/>
              <a:gd name="connsiteX3" fmla="*/ 1185333 w 2015066"/>
              <a:gd name="connsiteY3" fmla="*/ 89405 h 368805"/>
              <a:gd name="connsiteX4" fmla="*/ 1456266 w 2015066"/>
              <a:gd name="connsiteY4" fmla="*/ 505 h 368805"/>
              <a:gd name="connsiteX5" fmla="*/ 2015066 w 2015066"/>
              <a:gd name="connsiteY5" fmla="*/ 59772 h 36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5066" h="368805">
                <a:moveTo>
                  <a:pt x="0" y="368805"/>
                </a:moveTo>
                <a:cubicBezTo>
                  <a:pt x="102305" y="244274"/>
                  <a:pt x="204611" y="119743"/>
                  <a:pt x="359833" y="119038"/>
                </a:cubicBezTo>
                <a:cubicBezTo>
                  <a:pt x="515055" y="118333"/>
                  <a:pt x="793750" y="369511"/>
                  <a:pt x="931333" y="364572"/>
                </a:cubicBezTo>
                <a:cubicBezTo>
                  <a:pt x="1068916" y="359633"/>
                  <a:pt x="1097844" y="150083"/>
                  <a:pt x="1185333" y="89405"/>
                </a:cubicBezTo>
                <a:cubicBezTo>
                  <a:pt x="1272822" y="28727"/>
                  <a:pt x="1317977" y="5444"/>
                  <a:pt x="1456266" y="505"/>
                </a:cubicBezTo>
                <a:cubicBezTo>
                  <a:pt x="1594555" y="-4434"/>
                  <a:pt x="1804810" y="27669"/>
                  <a:pt x="2015066" y="59772"/>
                </a:cubicBezTo>
              </a:path>
            </a:pathLst>
          </a:custGeom>
          <a:noFill/>
          <a:ln w="381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0013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BC28C-4327-EF92-D4D5-8333856EA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0D3400-CB37-5F16-F25A-31B029B661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By marginalization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=∫∫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  <a:p>
                <a:r>
                  <a:rPr lang="en-US" dirty="0"/>
                  <a:t>By step 2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=∫∫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  <a:p>
                <a:r>
                  <a:rPr lang="en-US" dirty="0"/>
                  <a:t>We can split integrals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=∫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∫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  <a:p>
                <a:r>
                  <a:rPr lang="en-US" dirty="0"/>
                  <a:t>Thus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acc>
                        <m:accPr>
                          <m:chr m:val="̅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pc="-800" dirty="0" smtClean="0">
                          <a:latin typeface="Cambria Math" panose="02040503050406030204" pitchFamily="18" charset="0"/>
                        </a:rPr>
                        <m:t>⊥⊥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b="0" dirty="0"/>
              </a:p>
              <a:p>
                <a:pPr marL="0" indent="0">
                  <a:buNone/>
                </a:pP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0D3400-CB37-5F16-F25A-31B029B661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285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B5DFA-171F-2782-EFF9-C62805C82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Last Lecture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024F5-24D3-4B92-FD14-E3896B08F5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01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07F8-5C1B-44A2-F3E0-1AD19BC32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91" y="1045619"/>
            <a:ext cx="9585306" cy="424074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600" kern="1200" dirty="0">
                <a:solidFill>
                  <a:schemeClr val="tx1"/>
                </a:solidFill>
              </a:rPr>
              <a:t>Non-Linear versions of structural equation models are equivalent to Directed Acyclic Graphs</a:t>
            </a:r>
            <a:endParaRPr lang="en-US" sz="3600" i="1" kern="12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178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For any DAG, we can write ASEM</a:t>
                </a:r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</m:e>
                        <m: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𝑗</m:t>
                          </m:r>
                        </m:sub>
                      </m:sSub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≔</m:t>
                      </m:r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sz="2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Parent</m:t>
                              </m:r>
                              <m:r>
                                <m:rPr>
                                  <m:sty m:val="p"/>
                                </m:rPr>
                                <a:rPr kumimoji="0" lang="en-US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s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𝑗</m:t>
                              </m:r>
                            </m:sub>
                          </m:s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𝜖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sz="2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P</m:t>
                              </m:r>
                              <m:r>
                                <m:rPr>
                                  <m:sty m:val="p"/>
                                </m:rPr>
                                <a:rPr kumimoji="0" lang="en-US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a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𝑗</m:t>
                              </m:r>
                            </m:sub>
                          </m:s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𝜖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</a:b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Shocks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𝜖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are jointly independent and independent of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𝑋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</a:br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</a:b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Corresponding structural response functions</a:t>
                </a:r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</m:e>
                        <m: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≔</m:t>
                      </m:r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𝑗</m:t>
                              </m:r>
                            </m:sub>
                          </m:s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𝜖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DC394FA-0B18-EC53-A9E2-EC07366BABC7}"/>
              </a:ext>
            </a:extLst>
          </p:cNvPr>
          <p:cNvSpPr/>
          <p:nvPr/>
        </p:nvSpPr>
        <p:spPr>
          <a:xfrm>
            <a:off x="8758765" y="3213364"/>
            <a:ext cx="381000" cy="43127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634913C-2AD4-EBA0-4D52-61D01388D98B}"/>
              </a:ext>
            </a:extLst>
          </p:cNvPr>
          <p:cNvCxnSpPr>
            <a:cxnSpLocks/>
            <a:stCxn id="3" idx="3"/>
            <a:endCxn id="6" idx="2"/>
          </p:cNvCxnSpPr>
          <p:nvPr/>
        </p:nvCxnSpPr>
        <p:spPr>
          <a:xfrm flipV="1">
            <a:off x="9139765" y="2318821"/>
            <a:ext cx="1346201" cy="111017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375C712-4425-4D49-ED13-9F0901B30E80}"/>
              </a:ext>
            </a:extLst>
          </p:cNvPr>
          <p:cNvSpPr/>
          <p:nvPr/>
        </p:nvSpPr>
        <p:spPr>
          <a:xfrm>
            <a:off x="9082616" y="1789654"/>
            <a:ext cx="2806699" cy="5291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Exogenously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determined “outside” of the model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1E93ED2-485F-BC50-A18A-1A3B1F080B4F}"/>
              </a:ext>
            </a:extLst>
          </p:cNvPr>
          <p:cNvSpPr/>
          <p:nvPr/>
        </p:nvSpPr>
        <p:spPr>
          <a:xfrm>
            <a:off x="125844" y="2859615"/>
            <a:ext cx="1726143" cy="1045635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Endogenously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determined by the structural model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9736452-AA9B-0A77-01F9-5686BDEFDD7C}"/>
              </a:ext>
            </a:extLst>
          </p:cNvPr>
          <p:cNvSpPr/>
          <p:nvPr/>
        </p:nvSpPr>
        <p:spPr>
          <a:xfrm>
            <a:off x="4050255" y="3164416"/>
            <a:ext cx="469900" cy="436034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8B14DA-B9DD-8076-4407-829DF6B3E7E1}"/>
              </a:ext>
            </a:extLst>
          </p:cNvPr>
          <p:cNvCxnSpPr>
            <a:cxnSpLocks/>
            <a:stCxn id="13" idx="1"/>
            <a:endCxn id="12" idx="3"/>
          </p:cNvCxnSpPr>
          <p:nvPr/>
        </p:nvCxnSpPr>
        <p:spPr>
          <a:xfrm flipH="1">
            <a:off x="1851987" y="3382433"/>
            <a:ext cx="2198268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E8E8A61-E9BD-AE0E-4476-249FDA63AD11}"/>
              </a:ext>
            </a:extLst>
          </p:cNvPr>
          <p:cNvSpPr/>
          <p:nvPr/>
        </p:nvSpPr>
        <p:spPr>
          <a:xfrm>
            <a:off x="7072744" y="5916321"/>
            <a:ext cx="2189789" cy="71308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Structural Response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Function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5F5E7C7-F8FF-28D1-2960-AE4C49BACDBD}"/>
              </a:ext>
            </a:extLst>
          </p:cNvPr>
          <p:cNvSpPr/>
          <p:nvPr/>
        </p:nvSpPr>
        <p:spPr>
          <a:xfrm>
            <a:off x="6747933" y="4739290"/>
            <a:ext cx="363022" cy="547072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2B1D3C9-6794-BB5A-8933-9AA99283111C}"/>
              </a:ext>
            </a:extLst>
          </p:cNvPr>
          <p:cNvCxnSpPr>
            <a:cxnSpLocks/>
            <a:stCxn id="19" idx="2"/>
            <a:endCxn id="18" idx="0"/>
          </p:cNvCxnSpPr>
          <p:nvPr/>
        </p:nvCxnSpPr>
        <p:spPr>
          <a:xfrm>
            <a:off x="6929444" y="5286362"/>
            <a:ext cx="1238195" cy="62995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4113B07-0D60-CCD2-DE7D-B9CEFFA87567}"/>
              </a:ext>
            </a:extLst>
          </p:cNvPr>
          <p:cNvSpPr/>
          <p:nvPr/>
        </p:nvSpPr>
        <p:spPr>
          <a:xfrm>
            <a:off x="3263901" y="5916321"/>
            <a:ext cx="2499000" cy="71308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Potential/Counterfactual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Outcome Processes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30BC6D3-1D6D-E896-DED4-601F5B4AB3A6}"/>
              </a:ext>
            </a:extLst>
          </p:cNvPr>
          <p:cNvCxnSpPr>
            <a:cxnSpLocks/>
            <a:stCxn id="37" idx="2"/>
            <a:endCxn id="32" idx="0"/>
          </p:cNvCxnSpPr>
          <p:nvPr/>
        </p:nvCxnSpPr>
        <p:spPr>
          <a:xfrm flipH="1">
            <a:off x="4513401" y="5311760"/>
            <a:ext cx="1161905" cy="60456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3663C55-3E37-7D2B-2061-5B6C8CF52878}"/>
              </a:ext>
            </a:extLst>
          </p:cNvPr>
          <p:cNvSpPr/>
          <p:nvPr/>
        </p:nvSpPr>
        <p:spPr>
          <a:xfrm>
            <a:off x="5081045" y="4764688"/>
            <a:ext cx="1188521" cy="547072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0F9201C-3ED9-3899-8F0F-4C9698DB2D04}"/>
              </a:ext>
            </a:extLst>
          </p:cNvPr>
          <p:cNvSpPr/>
          <p:nvPr/>
        </p:nvSpPr>
        <p:spPr>
          <a:xfrm>
            <a:off x="9646194" y="5916321"/>
            <a:ext cx="2189789" cy="71308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Potential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values of parents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35C73FE0-17BD-4882-61B3-2BE18679DEC3}"/>
              </a:ext>
            </a:extLst>
          </p:cNvPr>
          <p:cNvSpPr/>
          <p:nvPr/>
        </p:nvSpPr>
        <p:spPr>
          <a:xfrm>
            <a:off x="7235017" y="4739290"/>
            <a:ext cx="512233" cy="547072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751479F-A0F7-818F-ABC5-C0D6753DF4BE}"/>
              </a:ext>
            </a:extLst>
          </p:cNvPr>
          <p:cNvCxnSpPr>
            <a:cxnSpLocks/>
            <a:stCxn id="42" idx="2"/>
            <a:endCxn id="40" idx="0"/>
          </p:cNvCxnSpPr>
          <p:nvPr/>
        </p:nvCxnSpPr>
        <p:spPr>
          <a:xfrm>
            <a:off x="7491134" y="5286362"/>
            <a:ext cx="3249955" cy="62995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FD2C94C7-594B-12C0-954B-38AB34D63B7D}"/>
                  </a:ext>
                </a:extLst>
              </p:cNvPr>
              <p:cNvSpPr/>
              <p:nvPr/>
            </p:nvSpPr>
            <p:spPr>
              <a:xfrm>
                <a:off x="4531742" y="1572088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𝑿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FD2C94C7-594B-12C0-954B-38AB34D63B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742" y="1572088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22FCE86C-FCA8-CD72-D954-0C5D0D059390}"/>
                  </a:ext>
                </a:extLst>
              </p:cNvPr>
              <p:cNvSpPr/>
              <p:nvPr/>
            </p:nvSpPr>
            <p:spPr>
              <a:xfrm>
                <a:off x="6831208" y="1619199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22FCE86C-FCA8-CD72-D954-0C5D0D0593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1208" y="1619199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FD9B906-79F4-AA47-9BB9-81EDA82C769F}"/>
              </a:ext>
            </a:extLst>
          </p:cNvPr>
          <p:cNvCxnSpPr>
            <a:cxnSpLocks/>
            <a:stCxn id="50" idx="6"/>
          </p:cNvCxnSpPr>
          <p:nvPr/>
        </p:nvCxnSpPr>
        <p:spPr>
          <a:xfrm>
            <a:off x="5272043" y="1936375"/>
            <a:ext cx="15722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5F562110-F179-34EA-9578-424AF1B8089C}"/>
                  </a:ext>
                </a:extLst>
              </p:cNvPr>
              <p:cNvSpPr/>
              <p:nvPr/>
            </p:nvSpPr>
            <p:spPr>
              <a:xfrm>
                <a:off x="5776705" y="378282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𝑫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5F562110-F179-34EA-9578-424AF1B808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705" y="378282"/>
                <a:ext cx="740301" cy="72857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3D5C831-83E7-8BBD-20D7-C01270C64278}"/>
              </a:ext>
            </a:extLst>
          </p:cNvPr>
          <p:cNvCxnSpPr>
            <a:cxnSpLocks/>
            <a:stCxn id="53" idx="5"/>
            <a:endCxn id="51" idx="1"/>
          </p:cNvCxnSpPr>
          <p:nvPr/>
        </p:nvCxnSpPr>
        <p:spPr>
          <a:xfrm>
            <a:off x="6408591" y="1000158"/>
            <a:ext cx="531032" cy="7257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AF58E7D-BCF7-1392-7438-03A73A7EA853}"/>
              </a:ext>
            </a:extLst>
          </p:cNvPr>
          <p:cNvCxnSpPr>
            <a:stCxn id="50" idx="7"/>
            <a:endCxn id="53" idx="3"/>
          </p:cNvCxnSpPr>
          <p:nvPr/>
        </p:nvCxnSpPr>
        <p:spPr>
          <a:xfrm flipV="1">
            <a:off x="5163628" y="1000158"/>
            <a:ext cx="721492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813162F-958F-BD96-0121-FA7470864C52}"/>
              </a:ext>
            </a:extLst>
          </p:cNvPr>
          <p:cNvCxnSpPr>
            <a:cxnSpLocks/>
            <a:stCxn id="59" idx="6"/>
            <a:endCxn id="53" idx="2"/>
          </p:cNvCxnSpPr>
          <p:nvPr/>
        </p:nvCxnSpPr>
        <p:spPr>
          <a:xfrm flipV="1">
            <a:off x="5390902" y="742569"/>
            <a:ext cx="385803" cy="371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7C9EED5D-6473-112C-14E4-3E3496F39F6F}"/>
                  </a:ext>
                </a:extLst>
              </p:cNvPr>
              <p:cNvSpPr/>
              <p:nvPr/>
            </p:nvSpPr>
            <p:spPr>
              <a:xfrm>
                <a:off x="7994126" y="1734422"/>
                <a:ext cx="531033" cy="498127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𝝐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𝒀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7C9EED5D-6473-112C-14E4-3E3496F39F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4126" y="1734422"/>
                <a:ext cx="531033" cy="498127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B35059D-1CAC-E03A-3554-C43B5D796294}"/>
              </a:ext>
            </a:extLst>
          </p:cNvPr>
          <p:cNvCxnSpPr>
            <a:cxnSpLocks/>
            <a:stCxn id="57" idx="2"/>
            <a:endCxn id="51" idx="6"/>
          </p:cNvCxnSpPr>
          <p:nvPr/>
        </p:nvCxnSpPr>
        <p:spPr>
          <a:xfrm flipH="1">
            <a:off x="7571509" y="1983486"/>
            <a:ext cx="42261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141A8FCB-B0B2-E1ED-60AB-F510D16458F8}"/>
                  </a:ext>
                </a:extLst>
              </p:cNvPr>
              <p:cNvSpPr/>
              <p:nvPr/>
            </p:nvSpPr>
            <p:spPr>
              <a:xfrm>
                <a:off x="4859869" y="497220"/>
                <a:ext cx="531033" cy="498127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𝝐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𝑫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141A8FCB-B0B2-E1ED-60AB-F510D16458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869" y="497220"/>
                <a:ext cx="531033" cy="498127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7B9B6557-4A37-95DD-CB57-08C437DBB4A8}"/>
                  </a:ext>
                </a:extLst>
              </p:cNvPr>
              <p:cNvSpPr/>
              <p:nvPr/>
            </p:nvSpPr>
            <p:spPr>
              <a:xfrm>
                <a:off x="3583313" y="1687311"/>
                <a:ext cx="531033" cy="498127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𝝐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𝑷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7B9B6557-4A37-95DD-CB57-08C437DBB4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3313" y="1687311"/>
                <a:ext cx="531033" cy="498127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B0D5BFF-216D-F638-2244-738CAD613D27}"/>
              </a:ext>
            </a:extLst>
          </p:cNvPr>
          <p:cNvCxnSpPr>
            <a:cxnSpLocks/>
            <a:stCxn id="60" idx="6"/>
            <a:endCxn id="50" idx="2"/>
          </p:cNvCxnSpPr>
          <p:nvPr/>
        </p:nvCxnSpPr>
        <p:spPr>
          <a:xfrm>
            <a:off x="4114346" y="1936375"/>
            <a:ext cx="41739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329E6ECC-0ED9-A8BE-6D63-6E3197E82E56}"/>
              </a:ext>
            </a:extLst>
          </p:cNvPr>
          <p:cNvSpPr/>
          <p:nvPr/>
        </p:nvSpPr>
        <p:spPr>
          <a:xfrm>
            <a:off x="7816155" y="4739290"/>
            <a:ext cx="349486" cy="547072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1446F60-504F-048C-AAAD-9D662934FA4A}"/>
              </a:ext>
            </a:extLst>
          </p:cNvPr>
          <p:cNvCxnSpPr>
            <a:cxnSpLocks/>
            <a:stCxn id="68" idx="3"/>
            <a:endCxn id="74" idx="1"/>
          </p:cNvCxnSpPr>
          <p:nvPr/>
        </p:nvCxnSpPr>
        <p:spPr>
          <a:xfrm flipV="1">
            <a:off x="8165641" y="4936268"/>
            <a:ext cx="683806" cy="7655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FDF4F954-DC6D-B61D-C826-E75BB7CE6B11}"/>
              </a:ext>
            </a:extLst>
          </p:cNvPr>
          <p:cNvSpPr/>
          <p:nvPr/>
        </p:nvSpPr>
        <p:spPr>
          <a:xfrm>
            <a:off x="8849447" y="4486566"/>
            <a:ext cx="3282764" cy="899404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Shocks can be multi-dimensional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e.g. separate shock variable per parental value</a:t>
            </a:r>
          </a:p>
        </p:txBody>
      </p:sp>
    </p:spTree>
    <p:extLst>
      <p:ext uri="{BB962C8B-B14F-4D97-AF65-F5344CB8AC3E}">
        <p14:creationId xmlns:p14="http://schemas.microsoft.com/office/powerpoint/2010/main" val="30031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12" grpId="0" animBg="1"/>
      <p:bldP spid="13" grpId="0" animBg="1"/>
      <p:bldP spid="18" grpId="0" animBg="1"/>
      <p:bldP spid="19" grpId="0" animBg="1"/>
      <p:bldP spid="32" grpId="0" animBg="1"/>
      <p:bldP spid="37" grpId="0" animBg="1"/>
      <p:bldP spid="40" grpId="0" animBg="1"/>
      <p:bldP spid="42" grpId="0" animBg="1"/>
      <p:bldP spid="68" grpId="0" animBg="1"/>
      <p:bldP spid="7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 lvl="0">
                  <a:spcBef>
                    <a:spcPts val="1000"/>
                  </a:spcBef>
                  <a:defRPr/>
                </a:pPr>
                <a:r>
                  <a:rPr lang="en-US" sz="2800" dirty="0"/>
                  <a:t>DAGs encode conditions on factorization of probability law</a:t>
                </a:r>
                <a:br>
                  <a:rPr lang="en-US" sz="28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𝑝</m:t>
                      </m:r>
                      <m:d>
                        <m:d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ℓ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ℓ∈</m:t>
                              </m:r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𝑉</m:t>
                              </m:r>
                            </m:sub>
                          </m:sSub>
                        </m:e>
                      </m:d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ℓ∈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𝑉</m:t>
                          </m:r>
                        </m:sub>
                        <m:sup/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  <m:d>
                            <m:d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ℓ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𝑝</m:t>
                              </m:r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ℓ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br>
                  <a:rPr kumimoji="0" lang="en-US" sz="28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</a:br>
                <a:br>
                  <a:rPr kumimoji="0" lang="en-US" sz="28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</a:br>
                <a:br>
                  <a:rPr lang="en-US" sz="2800" dirty="0">
                    <a:solidFill>
                      <a:prstClr val="black"/>
                    </a:solidFill>
                    <a:ea typeface="+mn-ea"/>
                    <a:cs typeface="+mn-cs"/>
                  </a:rPr>
                </a:b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031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 lvl="0">
                  <a:spcBef>
                    <a:spcPts val="1000"/>
                  </a:spcBef>
                  <a:defRPr/>
                </a:pPr>
                <a:r>
                  <a:rPr lang="en-US" sz="2800" dirty="0"/>
                  <a:t>DAGs encode conditional independencies: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/>
                  <a:t> d-separates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800" dirty="0"/>
                  <a:t> 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/>
                  <a:t> in DAG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800" dirty="0"/>
                  <a:t> implies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spc="-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⊥⊥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br>
                  <a:rPr lang="en-US" sz="2800" dirty="0"/>
                </a:br>
                <a:br>
                  <a:rPr lang="en-US" sz="28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d>
                            <m:dPr>
                              <m:sepChr m:val="∣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  <m:r>
                                <a:rPr lang="en-US" sz="2800" i="1" spc="-8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  <m:sSub>
                                <m:sSubPr>
                                  <m:ctrlPr>
                                    <a:rPr lang="en-US" sz="2800" b="0" i="1" spc="-80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spc="-8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⊥</m:t>
                                  </m:r>
                                </m:e>
                                <m:sub>
                                  <m:r>
                                    <a:rPr lang="en-US" sz="2800" b="0" i="1" spc="-80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e>
                          </m:d>
                        </m:e>
                        <m: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𝐺</m:t>
                          </m:r>
                        </m:sub>
                      </m:sSub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⇒   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𝑋</m:t>
                      </m:r>
                      <m:r>
                        <a:rPr kumimoji="0" lang="en-US" sz="2800" b="0" i="1" u="none" strike="noStrike" kern="1200" cap="none" spc="-80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⊥⊥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𝑌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∣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𝑆</m:t>
                      </m:r>
                    </m:oMath>
                  </m:oMathPara>
                </a14:m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</a:br>
                <a:b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</a:br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  <a:t>Implies testable restrictions we can use to refute DAG from data; e.g. for linear ASEMs, BLP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𝑌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using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𝑋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 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𝑆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should have zero</a:t>
                </a:r>
                <a:r>
                  <a:rPr kumimoji="0" lang="en-US" sz="28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on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𝑋</m:t>
                    </m:r>
                  </m:oMath>
                </a14:m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𝑌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𝛼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𝑋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𝛽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′</m:t>
                          </m:r>
                        </m:sup>
                      </m:sSup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𝑆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𝜖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  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𝜖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⊥</m:t>
                      </m:r>
                      <m:d>
                        <m:d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272" r="-127" b="-24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4F29FE7-8BCB-D5CF-AE6F-C2FA501DE359}"/>
              </a:ext>
            </a:extLst>
          </p:cNvPr>
          <p:cNvSpPr/>
          <p:nvPr/>
        </p:nvSpPr>
        <p:spPr>
          <a:xfrm>
            <a:off x="2445711" y="5935133"/>
            <a:ext cx="1726143" cy="709083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Test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whether it is non-zero!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7C76A43-12AF-1B45-0B84-64A85A8D7663}"/>
              </a:ext>
            </a:extLst>
          </p:cNvPr>
          <p:cNvSpPr/>
          <p:nvPr/>
        </p:nvSpPr>
        <p:spPr>
          <a:xfrm>
            <a:off x="4893733" y="4850328"/>
            <a:ext cx="266700" cy="436034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31FD1FC-5DD3-0B60-ECD5-5B250B6A6B82}"/>
              </a:ext>
            </a:extLst>
          </p:cNvPr>
          <p:cNvCxnSpPr>
            <a:cxnSpLocks/>
            <a:stCxn id="4" idx="2"/>
            <a:endCxn id="3" idx="3"/>
          </p:cNvCxnSpPr>
          <p:nvPr/>
        </p:nvCxnSpPr>
        <p:spPr>
          <a:xfrm flipH="1">
            <a:off x="4171854" y="5286362"/>
            <a:ext cx="855229" cy="100331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08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10218</TotalTime>
  <Words>2075</Words>
  <Application>Microsoft Office PowerPoint</Application>
  <PresentationFormat>Widescreen</PresentationFormat>
  <Paragraphs>295</Paragraphs>
  <Slides>49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Aptos</vt:lpstr>
      <vt:lpstr>Arial</vt:lpstr>
      <vt:lpstr>Calibri</vt:lpstr>
      <vt:lpstr>Calibri Light</vt:lpstr>
      <vt:lpstr>Calisto MT</vt:lpstr>
      <vt:lpstr>Cambria Math</vt:lpstr>
      <vt:lpstr>Office Theme</vt:lpstr>
      <vt:lpstr>MS&amp;E 228: Directed Acyclic Graphs and Non-Linear SEMs</vt:lpstr>
      <vt:lpstr>PowerPoint Presentation</vt:lpstr>
      <vt:lpstr>PowerPoint Presentation</vt:lpstr>
      <vt:lpstr>Goals for Today</vt:lpstr>
      <vt:lpstr>Recap of Last Lecture</vt:lpstr>
      <vt:lpstr>Non-Linear versions of structural equation models are equivalent to Directed Acyclic Graphs</vt:lpstr>
      <vt:lpstr>For any DAG, we can write ASEM X_j≔f_j (Parents_j, ϵ_j )=f_j (Pa_j,ϵ_j ) Shocks ϵ_j are jointly independent and independent of {X_j }  Corresponding structural response functions X_j (pa_j )≔f_j (pa_j,ϵ_j )</vt:lpstr>
      <vt:lpstr>DAGs encode conditions on factorization of probability law p({x_ℓ }_(ℓ∈V) )=∏_(ℓ∈V)▒〖p(x_ℓ│pa_ℓ ) 〗   </vt:lpstr>
      <vt:lpstr>DAGs encode conditional independencies: S d-separates X from Y in DAG G implies X⊥⊥Y∣S  (X⊥⊥_d Y∣S)_G    ⇒   X⊥⊥Y∣S  Implies testable restrictions we can use to refute DAG from data; e.g. for linear ASEMs, BLP of Y using X, S should have zero on X Y=αX+β^′ S+ϵ,  ϵ⊥(X,S)</vt:lpstr>
      <vt:lpstr>X is d-separated from Y by S if every path from X to Y is blocked. S blocks a path if one of the following holds: - path contains chain X→M→Y or fork X←M→Y and M∈S - path contains collider X→M←Y and neither M nor its     descendants are in S     </vt:lpstr>
      <vt:lpstr>Fix Interventions fix(X_j=x_j ) Locally replace X_j in every RHS of a structural equation with x_j. Leave as-is structural response of X_j. Also measures potential outcome Y(x_j )  Fix intervention visually represented as SWIG G ̃(x_j ). Depicts potential outcome Y(x_j ) and original variable X_j on the same graph  If we can check Y(x_j )⊥X_j∣S based on the SWIG, we can identify E[Y(x_j )] via conditioning</vt:lpstr>
      <vt:lpstr>Conditional ignorability between treatment D and outcome Y conditional on set S holds if Y(d) is d-separated from D on SWIG G ̃(d) induced by fix(D=d) by the set S</vt:lpstr>
      <vt:lpstr>Useful Adjustment Strategies</vt:lpstr>
      <vt:lpstr>Adjustment Strategies</vt:lpstr>
      <vt:lpstr>Conditioning on Parents</vt:lpstr>
      <vt:lpstr>Conditioning on Parents</vt:lpstr>
      <vt:lpstr>Backdoor Blocking</vt:lpstr>
      <vt:lpstr>Example</vt:lpstr>
      <vt:lpstr>All Common Causes</vt:lpstr>
      <vt:lpstr>Good and Bad Controls</vt:lpstr>
      <vt:lpstr>High Level Categorization of Variables</vt:lpstr>
      <vt:lpstr>Good and Bad Controls: High Level</vt:lpstr>
      <vt:lpstr>“Pre-Treatment Variables”</vt:lpstr>
      <vt:lpstr>Examples: Good Controls</vt:lpstr>
      <vt:lpstr>Example of Proxy</vt:lpstr>
      <vt:lpstr>Examples: Good Controls</vt:lpstr>
      <vt:lpstr>Examples: Neutral Controls</vt:lpstr>
      <vt:lpstr>Examples: Pre-Treatment Variable that is Bad Control</vt:lpstr>
      <vt:lpstr>Example: Pre-Treatment Variable that is Bad Control</vt:lpstr>
      <vt:lpstr>Example: Homophily Bias in Peer Effects</vt:lpstr>
      <vt:lpstr>Example: M-Bias not robust to perturbation</vt:lpstr>
      <vt:lpstr>“Post-Treatment Variables”</vt:lpstr>
      <vt:lpstr>Example: Bad Controls, Mediation Bias</vt:lpstr>
      <vt:lpstr>Example: Exception to Mediation Bias</vt:lpstr>
      <vt:lpstr>Example: Controlled Direct Effect Gone Wrong</vt:lpstr>
      <vt:lpstr>Example: Bad Controls, Collider (Heckman Selection) bias</vt:lpstr>
      <vt:lpstr>Direct and Indirect Effects for Analysis of Wage Discrimination</vt:lpstr>
      <vt:lpstr>A Structural Equation Model of Wage Discrimination</vt:lpstr>
      <vt:lpstr>A Structural Equation Model of Wage Discrimination</vt:lpstr>
      <vt:lpstr>Concluding Remarks</vt:lpstr>
      <vt:lpstr>Proving the Main Theorem!</vt:lpstr>
      <vt:lpstr>Proof Step 1</vt:lpstr>
      <vt:lpstr>Proof Step 2</vt:lpstr>
      <vt:lpstr>Proof Step 2</vt:lpstr>
      <vt:lpstr>Proof Step 2</vt:lpstr>
      <vt:lpstr>Proof Step 2</vt:lpstr>
      <vt:lpstr>Final Step</vt:lpstr>
      <vt:lpstr>Final Step</vt:lpstr>
      <vt:lpstr>Final Step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MS&amp;E 228: Inference in Linear Models</dc:title>
  <dc:creator>Vasilis Syrgkanis</dc:creator>
  <cp:lastModifiedBy>Vasilis Syrgkanis</cp:lastModifiedBy>
  <cp:revision>567</cp:revision>
  <dcterms:created xsi:type="dcterms:W3CDTF">2023-01-16T03:53:17Z</dcterms:created>
  <dcterms:modified xsi:type="dcterms:W3CDTF">2025-02-06T22:40:53Z</dcterms:modified>
</cp:coreProperties>
</file>