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386" r:id="rId4"/>
    <p:sldId id="2358" r:id="rId5"/>
    <p:sldId id="2360" r:id="rId6"/>
    <p:sldId id="2361" r:id="rId7"/>
    <p:sldId id="2362" r:id="rId8"/>
    <p:sldId id="2363" r:id="rId9"/>
    <p:sldId id="2364" r:id="rId10"/>
    <p:sldId id="2366" r:id="rId11"/>
    <p:sldId id="266" r:id="rId12"/>
    <p:sldId id="2329" r:id="rId13"/>
    <p:sldId id="2330" r:id="rId14"/>
    <p:sldId id="2387" r:id="rId15"/>
    <p:sldId id="2388" r:id="rId16"/>
    <p:sldId id="2351" r:id="rId17"/>
    <p:sldId id="2352" r:id="rId18"/>
    <p:sldId id="2392" r:id="rId19"/>
    <p:sldId id="2367" r:id="rId20"/>
    <p:sldId id="2343" r:id="rId21"/>
    <p:sldId id="2389" r:id="rId22"/>
    <p:sldId id="2332" r:id="rId23"/>
    <p:sldId id="2335" r:id="rId24"/>
    <p:sldId id="2333" r:id="rId25"/>
    <p:sldId id="2390" r:id="rId26"/>
    <p:sldId id="2391" r:id="rId27"/>
    <p:sldId id="2342" r:id="rId28"/>
    <p:sldId id="2394" r:id="rId29"/>
    <p:sldId id="2334" r:id="rId30"/>
    <p:sldId id="2395" r:id="rId31"/>
    <p:sldId id="234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</a:t>
            </a:r>
            <a:br>
              <a:rPr lang="en-US" dirty="0"/>
            </a:br>
            <a:r>
              <a:rPr lang="en-US" dirty="0"/>
              <a:t>Analyzing Experiments with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176-13AB-FA3C-CA10-ED0FF3B4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Covariate Adjustment for Effect Inference in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81CAD-029D-9A5E-FA51-5BE43C166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2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898D-64E9-34C6-2156-0043AADE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consistent if E[Y|D, W] is not linear?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FE2C7-CE3F-3703-759D-A75E5FFC5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C0B9-2460-1D90-15EB-9A10B3DD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33B2D-D195-024D-55FE-4B3A24C6E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run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Is the coefficient associated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converging to the ATE?</a:t>
                </a:r>
              </a:p>
              <a:p>
                <a:r>
                  <a:rPr lang="en-US" dirty="0"/>
                  <a:t>Let’s look at the population BLP: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examine the normal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From these two we uncover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33B2D-D195-024D-55FE-4B3A24C6E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51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add covariates?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the BLP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;1;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the quantity: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/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by orthogonality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2AC6D8B-9BA9-CF60-65F6-44B92930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832" y="4790279"/>
                <a:ext cx="2874434" cy="609599"/>
              </a:xfrm>
              <a:prstGeom prst="wedgeRoundRectCallout">
                <a:avLst>
                  <a:gd name="adj1" fmla="val -55221"/>
                  <a:gd name="adj2" fmla="val -121461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/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By independence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072CA502-86C4-3D2E-BF69-AD5D7DC1F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899" y="5770033"/>
                <a:ext cx="2535768" cy="609599"/>
              </a:xfrm>
              <a:prstGeom prst="wedgeRoundRectCallout">
                <a:avLst>
                  <a:gd name="adj1" fmla="val 29650"/>
                  <a:gd name="adj2" fmla="val -190212"/>
                  <a:gd name="adj3" fmla="val 16667"/>
                </a:avLst>
              </a:prstGeom>
              <a:blipFill>
                <a:blip r:embed="rId4"/>
                <a:stretch>
                  <a:fillRect b="-6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/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859041BB-0A47-C65B-85AF-A0EAD1EBE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431" y="5955906"/>
                <a:ext cx="3369735" cy="609599"/>
              </a:xfrm>
              <a:prstGeom prst="wedgeRoundRectCallout">
                <a:avLst>
                  <a:gd name="adj1" fmla="val -22604"/>
                  <a:gd name="adj2" fmla="val -2547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3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solve the Normal Equations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</m:t>
                    </m:r>
                  </m:oMath>
                </a14:m>
                <a:endParaRPr lang="en-US" sz="2400" dirty="0"/>
              </a:p>
              <a:p>
                <a:r>
                  <a:rPr lang="en-US" sz="2400" b="0" dirty="0"/>
                  <a:t>Thus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are the BLP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The parameters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are the same as the parameters in the population BLP if we did not use covariates!</a:t>
                </a:r>
              </a:p>
              <a:p>
                <a:endParaRPr lang="en-US" sz="2400" b="0" dirty="0"/>
              </a:p>
              <a:p>
                <a:r>
                  <a:rPr lang="en-US" sz="2400" dirty="0"/>
                  <a:t>We already saw that in that case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/>
                  <a:t> is the ATE!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99233" cy="4351338"/>
              </a:xfrm>
              <a:blipFill>
                <a:blip r:embed="rId2"/>
                <a:stretch>
                  <a:fillRect l="-734" t="-196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5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38BE-82E5-F2AA-750E-3F6870E4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 Beyond Linear CEF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1C64C-AA63-9837-28B6-67C66ED3C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crucial property we used was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uncorrelated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holds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un-correlated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if we run OLS with any set of controls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are un-correlated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, then the population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associated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, remain un-changed!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1C64C-AA63-9837-28B6-67C66ED3C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29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467C-72D2-BE89-6826-0BCA56ED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In-Sample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BE18B-9FF5-8F8F-759F-B22A5C2F25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we run a Linear Regression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r>
                  <a:rPr lang="en-US" dirty="0"/>
                  <a:t>How accurate is the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in the in-sample BLP?</a:t>
                </a:r>
              </a:p>
              <a:p>
                <a:endParaRPr lang="en-US" dirty="0"/>
              </a:p>
              <a:p>
                <a:r>
                  <a:rPr lang="en-US" dirty="0"/>
                  <a:t>Does the accuracy change or improve if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or not?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3BE18B-9FF5-8F8F-759F-B22A5C2F25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212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“predictive effect”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Using the characterization of the estimate of the predictive effect: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population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43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If we don’t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then the formula remains the same, but the residual changes (note: population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are the same)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residual treatment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the same,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Comparing the two variances, only the numerators change: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102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B0988ACF-27A0-FD87-7D0A-A87E8D14D03F}"/>
              </a:ext>
            </a:extLst>
          </p:cNvPr>
          <p:cNvSpPr/>
          <p:nvPr/>
        </p:nvSpPr>
        <p:spPr>
          <a:xfrm rot="5400000">
            <a:off x="8273773" y="4541078"/>
            <a:ext cx="335719" cy="160793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3937C5-859F-103E-75C0-FAA56A3CD3DB}"/>
                  </a:ext>
                </a:extLst>
              </p:cNvPr>
              <p:cNvSpPr txBox="1"/>
              <p:nvPr/>
            </p:nvSpPr>
            <p:spPr>
              <a:xfrm>
                <a:off x="8129279" y="5495539"/>
                <a:ext cx="303630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this term is zero, then we know that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can only decrease variance of estimate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3937C5-859F-103E-75C0-FAA56A3CD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79" y="5495539"/>
                <a:ext cx="3036307" cy="923330"/>
              </a:xfrm>
              <a:prstGeom prst="rect">
                <a:avLst/>
              </a:prstGeom>
              <a:blipFill>
                <a:blip r:embed="rId3"/>
                <a:stretch>
                  <a:fillRect l="-180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456E169C-B862-5ED4-AE70-0B0F5AE0544B}"/>
              </a:ext>
            </a:extLst>
          </p:cNvPr>
          <p:cNvSpPr/>
          <p:nvPr/>
        </p:nvSpPr>
        <p:spPr>
          <a:xfrm rot="5400000">
            <a:off x="2439604" y="4215593"/>
            <a:ext cx="165652" cy="123024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7CABA-D9B3-5B94-68AF-2193D510C574}"/>
                  </a:ext>
                </a:extLst>
              </p:cNvPr>
              <p:cNvSpPr txBox="1"/>
              <p:nvPr/>
            </p:nvSpPr>
            <p:spPr>
              <a:xfrm>
                <a:off x="1503569" y="4866054"/>
                <a:ext cx="148821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Numerator when not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7CABA-D9B3-5B94-68AF-2193D510C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69" y="4866054"/>
                <a:ext cx="1488210" cy="923330"/>
              </a:xfrm>
              <a:prstGeom prst="rect">
                <a:avLst/>
              </a:prstGeom>
              <a:blipFill>
                <a:blip r:embed="rId4"/>
                <a:stretch>
                  <a:fillRect l="-368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4B5462BC-CBC3-EFC6-0612-5A407D203872}"/>
              </a:ext>
            </a:extLst>
          </p:cNvPr>
          <p:cNvSpPr/>
          <p:nvPr/>
        </p:nvSpPr>
        <p:spPr>
          <a:xfrm rot="5400000">
            <a:off x="6371343" y="5211482"/>
            <a:ext cx="165652" cy="123024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1C4B7B-F93A-29D7-FBF7-7CB42E3842C1}"/>
                  </a:ext>
                </a:extLst>
              </p:cNvPr>
              <p:cNvSpPr txBox="1"/>
              <p:nvPr/>
            </p:nvSpPr>
            <p:spPr>
              <a:xfrm>
                <a:off x="5459471" y="5861943"/>
                <a:ext cx="15833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Numerator when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1C4B7B-F93A-29D7-FBF7-7CB42E38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71" y="5861943"/>
                <a:ext cx="1583314" cy="646331"/>
              </a:xfrm>
              <a:prstGeom prst="rect">
                <a:avLst/>
              </a:prstGeom>
              <a:blipFill>
                <a:blip r:embed="rId5"/>
                <a:stretch>
                  <a:fillRect l="-347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2B0694-1365-51A1-52DA-B02846B166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When can we claim that interaction term is zero?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22B0694-1365-51A1-52DA-B02846B16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t="-2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7C4C-3CAC-B0F1-91F3-89B5C6BC5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2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B380-4724-748C-4200-473EA0DD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Case: Strong Assumption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35A75A9-63B8-3C45-C9CF-FDD30D870A3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3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Suppose that CEF is linear,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we have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we can verify that the cross-term is zero: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Hence, when CEF is linear then variance of OLS estimate with extra co-variates (adjusted) is weakly smaller than two-means estimate (un-adjusted)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35A75A9-63B8-3C45-C9CF-FDD30D870A3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3229"/>
              </a:xfrm>
              <a:prstGeom prst="rect">
                <a:avLst/>
              </a:prstGeom>
              <a:blipFill>
                <a:blip r:embed="rId2"/>
                <a:stretch>
                  <a:fillRect l="-1043" t="-2151" r="-986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6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CEF is Non-Linear?</a:t>
            </a:r>
            <a:br>
              <a:rPr lang="en-US" dirty="0"/>
            </a:br>
            <a:r>
              <a:rPr lang="en-US" dirty="0"/>
              <a:t>Example: Heterogeneous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What 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is estimating is coefficients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un-correlated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</m:t>
                    </m:r>
                  </m:oMath>
                </a14:m>
                <a:r>
                  <a:rPr lang="en-US" dirty="0"/>
                  <a:t> by our previous analysis,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are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i.e. we are still recovering the correct ATE.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3238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8598" y="2135083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484346" y="1817773"/>
            <a:ext cx="233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29500" y="2203603"/>
            <a:ext cx="197037" cy="36933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200432" y="2512966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106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3D2BA-D565-CB37-D101-6B430846F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F96C-0CC0-D285-DB3E-FA4011C4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CEF is Non-Linear?</a:t>
            </a:r>
            <a:br>
              <a:rPr lang="en-US" dirty="0"/>
            </a:br>
            <a:r>
              <a:rPr lang="en-US" dirty="0"/>
              <a:t>Example: Heterogeneous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E1051-4CD5-3548-9D85-C3ABE586DC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What OLS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is estimating is coefficients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by examining the third normal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the residual of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the cross-term in the variance analysis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5E1051-4CD5-3548-9D85-C3ABE586DC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406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if instead we run OLS including interaction terms [Lin’13]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𝐷𝑊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pc="-1000">
                        <a:latin typeface="Cambria Math" panose="02040503050406030204" pitchFamily="18" charset="0"/>
                      </a:rPr>
                      <m:t>⊥⊥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are un-correlated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𝐷𝐷𝑊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Thus, by the analysis we did before, 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true 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true mean baseline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7371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237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06BF-48D8-0694-B9C4-6DB027D2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D9160-2ECA-C8FD-30B2-E73AA54BE6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a stronger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can conclude the stronger un-</a:t>
                </a:r>
                <a:r>
                  <a:rPr lang="en-US" dirty="0" err="1"/>
                  <a:t>correlatedness</a:t>
                </a:r>
                <a:r>
                  <a:rPr lang="en-US" dirty="0"/>
                  <a:t> properties: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From which we can argue that the cross-term in the variance is zero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D9160-2ECA-C8FD-30B2-E73AA54BE6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609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 (after de-meaning covariates)!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72" t="-15812" r="-3130" b="-1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1861</Words>
  <Application>Microsoft Office PowerPoint</Application>
  <PresentationFormat>Widescreen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MS&amp;E 228:  Analyzing Experiments with Linear Regression</vt:lpstr>
      <vt:lpstr>PowerPoint Presentation</vt:lpstr>
      <vt:lpstr>PowerPoint Presentation</vt:lpstr>
      <vt:lpstr>Even if the relationship between outcome Y and covariates X is non-linear, we can always write: Y=β^′ X+ϵ,  E[ϵX]=0 The function β^′ X is the Best Linear Predictor (BLP) or equivalently the best linear approximation to the Conditional Expectation Function (CEF) E[Y│X]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You should expect OLS to produce accurate predictions in the worst-case if the number of variables is small compared to number of samples.  Its predictions converge to the predictions of the BLP in the population</vt:lpstr>
      <vt:lpstr>Almost always measure predictive performance of your estimated model on a held-out sample</vt:lpstr>
      <vt:lpstr>Predictive effect β_1  of target variable is the coefficient in a simple one variable regression   (■8("part of outcome" @"un-explained by other" ))~(■8("part of target" @"un-explained by other" ))</vt:lpstr>
      <vt:lpstr>Coefficient of D in OLS(y∼D,W) is mathematically equivalent in samples to  yres = y - OLS(y∼W).predict(W) Dres = D - OLS(D∼W).predict(W)  Coefficient of Dres in OLS(yres∼Dres)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  <vt:lpstr>Revisit Covariate Adjustment for Effect Inference in Experiments</vt:lpstr>
      <vt:lpstr>Co-variates for Precision</vt:lpstr>
      <vt:lpstr>Is this consistent?</vt:lpstr>
      <vt:lpstr>Is it consistent if E[Y|D, W] is not linear?</vt:lpstr>
      <vt:lpstr>Simple Case</vt:lpstr>
      <vt:lpstr>What if we add covariates?</vt:lpstr>
      <vt:lpstr>Is this consistent? Beyond Linear CEF</vt:lpstr>
      <vt:lpstr>Is this consistent? Beyond Linear CEF</vt:lpstr>
      <vt:lpstr>The coefficient associated with treatment D in OLS with co-variate adjustment is always consistent for the treatment effect, when run on data from a randomized experiment, as-long-as covariates are de-meaned. The true relationship of outcome with covariates does not need to be linear.</vt:lpstr>
      <vt:lpstr>Analysis of Variance (ANOVA)</vt:lpstr>
      <vt:lpstr>Quality of In-Sample Estimate</vt:lpstr>
      <vt:lpstr>Variance of Estimate</vt:lpstr>
      <vt:lpstr>Heteroskedasticity Robust Variance</vt:lpstr>
      <vt:lpstr>Variance without adjustment</vt:lpstr>
      <vt:lpstr>When can we claim that interaction term is zero? E[ϵWD ̃^2 ]=0</vt:lpstr>
      <vt:lpstr>One Case: Strong Assumption</vt:lpstr>
      <vt:lpstr>What if CEF is Non-Linear? Example: Heterogeneous Effects</vt:lpstr>
      <vt:lpstr>What if CEF is Non-Linear? Example: Heterogeneous Effects</vt:lpstr>
      <vt:lpstr>OLS with Interactive Terms</vt:lpstr>
      <vt:lpstr>OLS with Interactive Terms</vt:lpstr>
      <vt:lpstr>Even if you only care about ATE, if you have p covariates and p≪n run OLS with interactive terms (after de-meaning covariates)!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160</cp:revision>
  <dcterms:created xsi:type="dcterms:W3CDTF">2023-01-16T03:53:17Z</dcterms:created>
  <dcterms:modified xsi:type="dcterms:W3CDTF">2025-01-17T00:08:14Z</dcterms:modified>
</cp:coreProperties>
</file>