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410" r:id="rId3"/>
    <p:sldId id="2411" r:id="rId4"/>
    <p:sldId id="2368" r:id="rId5"/>
    <p:sldId id="2367" r:id="rId6"/>
    <p:sldId id="2413" r:id="rId7"/>
    <p:sldId id="2414" r:id="rId8"/>
    <p:sldId id="2415" r:id="rId9"/>
    <p:sldId id="2369" r:id="rId10"/>
    <p:sldId id="2370" r:id="rId11"/>
    <p:sldId id="2376" r:id="rId12"/>
    <p:sldId id="2375" r:id="rId13"/>
    <p:sldId id="2372" r:id="rId14"/>
    <p:sldId id="2377" r:id="rId15"/>
    <p:sldId id="2373" r:id="rId16"/>
    <p:sldId id="2389" r:id="rId17"/>
    <p:sldId id="2391" r:id="rId18"/>
    <p:sldId id="2409" r:id="rId19"/>
    <p:sldId id="2392" r:id="rId20"/>
    <p:sldId id="2393" r:id="rId21"/>
    <p:sldId id="2378" r:id="rId22"/>
    <p:sldId id="2383" r:id="rId23"/>
    <p:sldId id="2394" r:id="rId24"/>
    <p:sldId id="2396" r:id="rId25"/>
    <p:sldId id="2395" r:id="rId26"/>
    <p:sldId id="2379" r:id="rId27"/>
    <p:sldId id="2397" r:id="rId28"/>
    <p:sldId id="2412" r:id="rId29"/>
    <p:sldId id="2381" r:id="rId30"/>
    <p:sldId id="2380" r:id="rId31"/>
    <p:sldId id="2398" r:id="rId32"/>
    <p:sldId id="2401" r:id="rId33"/>
    <p:sldId id="2382" r:id="rId34"/>
    <p:sldId id="2384" r:id="rId35"/>
    <p:sldId id="2403" r:id="rId36"/>
    <p:sldId id="2405" r:id="rId37"/>
    <p:sldId id="2385" r:id="rId38"/>
    <p:sldId id="2386" r:id="rId39"/>
    <p:sldId id="2406" r:id="rId40"/>
    <p:sldId id="24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Prediction with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909F-BC9F-4FF7-8214-D821E934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We want to learn the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When number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j-lt"/>
                  </a:rPr>
                  <a:t> is larger than the number of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80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do we encounter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B29-31FE-C11E-0FC3-66E8EAD00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6FBA-8330-56C8-0B08-352857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072D-3C4B-2CD0-02AC-3C9F7C97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datasets with many covariates</a:t>
            </a:r>
          </a:p>
          <a:p>
            <a:r>
              <a:rPr lang="en-US" dirty="0"/>
              <a:t>Country characteristics in cross-country wealth analysis</a:t>
            </a:r>
          </a:p>
          <a:p>
            <a:r>
              <a:rPr lang="en-US" dirty="0"/>
              <a:t>Housing characteristics in housing pricing/appraisal analysis</a:t>
            </a:r>
          </a:p>
          <a:p>
            <a:r>
              <a:rPr lang="en-US" dirty="0"/>
              <a:t>Individual electronic health records and claims data</a:t>
            </a:r>
          </a:p>
          <a:p>
            <a:r>
              <a:rPr lang="en-US" dirty="0"/>
              <a:t>Product characteristics at point of purchase in demand analysis</a:t>
            </a:r>
          </a:p>
          <a:p>
            <a:r>
              <a:rPr lang="en-US" dirty="0"/>
              <a:t>Customer characteristics in operations management</a:t>
            </a:r>
          </a:p>
          <a:p>
            <a:r>
              <a:rPr lang="en-US" dirty="0"/>
              <a:t>User characteristics and history in the digital economy</a:t>
            </a:r>
          </a:p>
        </p:txBody>
      </p:sp>
    </p:spTree>
    <p:extLst>
      <p:ext uri="{BB962C8B-B14F-4D97-AF65-F5344CB8AC3E}">
        <p14:creationId xmlns:p14="http://schemas.microsoft.com/office/powerpoint/2010/main" val="30775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Fabricated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means for better real-world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328393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399-C8BB-30B4-C08E-D71D169E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purely linear model in the given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a poor approximation to reality</a:t>
                </a:r>
              </a:p>
              <a:p>
                <a:r>
                  <a:rPr lang="en-US" dirty="0"/>
                  <a:t>Recall that if we care about RMSE, then optimal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argmi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(BLA) of the CEF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7FE8-3315-31E0-3D14-4B59B80F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instead we first construct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that correspond to non-linear functions of the raw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Best Linear Predictor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a much better BLA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non-linear functions can involve</a:t>
                </a:r>
              </a:p>
              <a:p>
                <a:r>
                  <a:rPr lang="en-US" dirty="0"/>
                  <a:t>Interactions of the raw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Polynomials of raw features: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Other non-linear transformations: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6DD3-9F2E-C023-F3BD-162EBAE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These larger feature vectors are always a good idea in population; if we had infinite data</a:t>
                </a:r>
              </a:p>
              <a:p>
                <a:r>
                  <a:rPr lang="en-US" dirty="0"/>
                  <a:t>But when we have finite data, more features introduce more noise!</a:t>
                </a:r>
              </a:p>
              <a:p>
                <a:r>
                  <a:rPr lang="en-US" dirty="0"/>
                  <a:t>Eventually, will lead to severe overfitting to the samples and poor out-of-sample performance</a:t>
                </a:r>
              </a:p>
              <a:p>
                <a:r>
                  <a:rPr lang="en-US" dirty="0"/>
                  <a:t>Recall that error scales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easily reach a high-dimensional regime!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2F9-C790-A71A-EC34-9DB8D313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imposing any restrictions or biases on the parameters can lead to un-stable estimation in finite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A1F2-A5C3-45A6-8640-EA82F6F6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B56-4960-B254-4C21-0A67FA73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add penalty terms to your estimation that induce biases towards solutions we a prior believe are more probable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03B3-7CD1-DBFE-ED0F-73DDB3614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F694-3DC2-582F-F138-E42CED0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the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9001-DF56-4E9A-9881-FFB19BE86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5D9-919F-B449-23BE-F12ACFB0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Premise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might be willing to believe that most of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roughly zero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that case we should be penalizing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have many non-zero and large coefficients</a:t>
                </a:r>
              </a:p>
              <a:p>
                <a:endParaRPr lang="en-US" dirty="0"/>
              </a:p>
              <a:p>
                <a:r>
                  <a:rPr lang="en-US" dirty="0"/>
                  <a:t>This can stabilize the finite sample solution while keeping it close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160-501E-578D-A648-E4F30CF7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order our coefficients in decreasing order of magnitude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C24244-A686-4B3C-61F9-6F83D2D2F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8" b="9642"/>
          <a:stretch/>
        </p:blipFill>
        <p:spPr>
          <a:xfrm>
            <a:off x="3865978" y="2722036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BBA-A246-E591-1520-222D4E8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effective dimension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coefficients that have magnitude larger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are roughly the number of parameters we are estimating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76FE-EE35-8036-CD51-55ACF3EC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Exact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coefficients are non-zero and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Coefficient 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)-approximately sparse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9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EBC-4899-8443-4493-9928ED0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penalize solutions that have many large coefficients</a:t>
                </a:r>
              </a:p>
              <a:p>
                <a:r>
                  <a:rPr lang="en-US" dirty="0"/>
                  <a:t>One rough measure of the number of a vector that penalizes vectors with many large coefficients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 instead of minimizing the empirical RMSE, we will add a penalty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as currently stated the lasso method is not invariant to re-scaling or centering the parameters</a:t>
                </a:r>
              </a:p>
              <a:p>
                <a:r>
                  <a:rPr lang="en-US" dirty="0"/>
                  <a:t>It is always advisable to standardize the variables before passing them to the optimization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way we are equally penalizing all the variables</a:t>
                </a:r>
              </a:p>
              <a:p>
                <a:r>
                  <a:rPr lang="en-US" dirty="0"/>
                  <a:t>Otherwise, variables with larger variance are given more priority as they need smaller coefficients to be included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Never Penalize the Intercept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B653-DB66-732E-0351-36DC0F08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packages don’t penalize the intercept of the model by default</a:t>
            </a:r>
          </a:p>
          <a:p>
            <a:r>
              <a:rPr lang="en-US" dirty="0"/>
              <a:t>But be aware that this is the case</a:t>
            </a:r>
          </a:p>
          <a:p>
            <a:r>
              <a:rPr lang="en-US" dirty="0"/>
              <a:t>If not, one can always demean the outcome and covariates first before passing to the Lasso package</a:t>
            </a:r>
          </a:p>
          <a:p>
            <a:endParaRPr lang="en-US" dirty="0"/>
          </a:p>
          <a:p>
            <a:r>
              <a:rPr lang="en-US" dirty="0"/>
              <a:t>When evaluating, make sure that you only use the “training based calculated means” and don’t calculate the “means” (of outcome and covariates)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30615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E6FA-7F78-EF21-3F23-B1BF0293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typical way to choose the penalty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practice is via cross-validation</a:t>
                </a:r>
              </a:p>
              <a:p>
                <a:pPr marL="0" indent="0">
                  <a:buNone/>
                </a:pPr>
                <a:r>
                  <a:rPr lang="en-US" b="1" u="sng" dirty="0"/>
                  <a:t>Cross-Validation</a:t>
                </a:r>
              </a:p>
              <a:p>
                <a:r>
                  <a:rPr lang="en-US" dirty="0"/>
                  <a:t>Partition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Leave one block out. Fit prediction rule on the other. Predict the outcome on the left-out block and record RMSE</a:t>
                </a:r>
              </a:p>
              <a:p>
                <a:r>
                  <a:rPr lang="en-US" dirty="0"/>
                  <a:t>Repeat for each block</a:t>
                </a:r>
              </a:p>
              <a:p>
                <a:r>
                  <a:rPr lang="en-US" dirty="0"/>
                  <a:t>Average the RMSE across repetitions</a:t>
                </a:r>
              </a:p>
              <a:p>
                <a:r>
                  <a:rPr lang="en-US" dirty="0"/>
                  <a:t>Repeat these steps for many values of the penalty level and choose the value that minimizes Average RMSE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9247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156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409-F12B-F810-0A71-DDD8A8D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Lasso solution is set to zero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Invoking the form of the gradient (Normal Equation)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6A2A9F0-1676-4570-5C3E-33099150C739}"/>
              </a:ext>
            </a:extLst>
          </p:cNvPr>
          <p:cNvSpPr/>
          <p:nvPr/>
        </p:nvSpPr>
        <p:spPr>
          <a:xfrm rot="5400000">
            <a:off x="5604933" y="1528233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5FF60-6CF2-007F-651A-AAE441C94C26}"/>
              </a:ext>
            </a:extLst>
          </p:cNvPr>
          <p:cNvSpPr txBox="1"/>
          <p:nvPr/>
        </p:nvSpPr>
        <p:spPr>
          <a:xfrm>
            <a:off x="4361516" y="3268133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F5CAED-29D6-DBFF-34C3-6D9F01630D54}"/>
              </a:ext>
            </a:extLst>
          </p:cNvPr>
          <p:cNvSpPr/>
          <p:nvPr/>
        </p:nvSpPr>
        <p:spPr>
          <a:xfrm rot="5400000">
            <a:off x="7785629" y="2942695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F5C3A-9697-1135-2120-AD7D1B10CB7F}"/>
              </a:ext>
            </a:extLst>
          </p:cNvPr>
          <p:cNvSpPr txBox="1"/>
          <p:nvPr/>
        </p:nvSpPr>
        <p:spPr>
          <a:xfrm>
            <a:off x="7421625" y="3268133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20897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A61-3828-34CF-4588-EB48FDD5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we know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in finite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Might be non-zero. The amount of variation of this is called the noise of the problem; the noise of measuring the marginal predictive ability</a:t>
                </a:r>
              </a:p>
              <a:p>
                <a:r>
                  <a:rPr lang="en-US" dirty="0"/>
                  <a:t>We need the penalty to be larger than this inherent noise</a:t>
                </a:r>
              </a:p>
              <a:p>
                <a:r>
                  <a:rPr lang="en-US" dirty="0"/>
                  <a:t>Otherwise even good solutions, like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will be ruled 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BFE-B0CA-AB12-4F48-8AC36E5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behave like a multi-variate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union bound and symmetry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our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dominating the noise, if we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0125-5719-06EE-4B61-3B0DDE24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Under approximate sparsity, </a:t>
                </a:r>
                <a:r>
                  <a:rPr lang="en-US" i="1" dirty="0"/>
                  <a:t>restricted isometry condition (RIP)</a:t>
                </a:r>
                <a:r>
                  <a:rPr lang="en-US" dirty="0"/>
                  <a:t> and other regularity conditions, with the theoretically driven penalty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effective dimension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 of regressors selected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6C0E-B066-75EE-EDE9-02D446F0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Restricted Isometry Condition</a:t>
                </a:r>
              </a:p>
              <a:p>
                <a:r>
                  <a:rPr lang="en-US" dirty="0"/>
                  <a:t>For any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The restricted co-variance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well-posed and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empirical co-variance converges to the population covariance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Post-Lasso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A83-4BF8-DEE5-6768-8EB9B9D8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beneficial in finite samples to attempt to remove the regularization bias, at least from the chosen coefficients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that by running an OLS step after the Lasso step on the subset of variables with a non-zero coefficient</a:t>
            </a:r>
          </a:p>
          <a:p>
            <a:endParaRPr lang="en-US" dirty="0"/>
          </a:p>
          <a:p>
            <a:r>
              <a:rPr lang="en-US" dirty="0"/>
              <a:t>The method has the same worst-case guarantees as Lasso, so it cannot hurt</a:t>
            </a:r>
          </a:p>
        </p:txBody>
      </p:sp>
    </p:spTree>
    <p:extLst>
      <p:ext uri="{BB962C8B-B14F-4D97-AF65-F5344CB8AC3E}">
        <p14:creationId xmlns:p14="http://schemas.microsoft.com/office/powerpoint/2010/main" val="644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with regularizing Post Lasso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Post (Lasso-CV) 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(Post Lasso OLS)-CV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Either choose theoretically driven penalty</a:t>
                </a:r>
              </a:p>
              <a:p>
                <a:r>
                  <a:rPr lang="en-US" dirty="0"/>
                  <a:t>Or run cross-validation for the overall Post Lasso OLS procedure</a:t>
                </a:r>
              </a:p>
              <a:p>
                <a:r>
                  <a:rPr lang="en-US" dirty="0" err="1"/>
                  <a:t>LassoCV</a:t>
                </a:r>
                <a:r>
                  <a:rPr lang="en-US" dirty="0"/>
                  <a:t> tends to choose too many non-zero coefficients than optimal</a:t>
                </a:r>
              </a:p>
              <a:p>
                <a:r>
                  <a:rPr lang="en-US" dirty="0"/>
                  <a:t>Adding an OLS step to such a large model can lead to overfitting</a:t>
                </a:r>
              </a:p>
              <a:p>
                <a:r>
                  <a:rPr lang="en-US" dirty="0" err="1"/>
                  <a:t>CV’ing</a:t>
                </a:r>
                <a:r>
                  <a:rPr lang="en-US" dirty="0"/>
                  <a:t> the overall process enforces a large penalty more appropriate for the Post Lasso OLS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BA61-09C0-8911-981A-A935F93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09A-95B6-E51E-4D12-E5794222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Small Dense Coefficients and Ridge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D0961CF-D84D-4508-1029-3D66CC33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0" r="68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229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or Sparse and </a:t>
            </a:r>
            <a:r>
              <a:rPr lang="en-US" dirty="0" err="1">
                <a:solidFill>
                  <a:schemeClr val="bg1"/>
                </a:solidFill>
              </a:rPr>
              <a:t>ElasticNet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592046-09B9-B96F-C7F6-A16508E2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5" y="2148524"/>
            <a:ext cx="4696066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+ Sparse and LAVA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874D6E-95E9-781B-07AE-A5B72596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7" y="3292937"/>
            <a:ext cx="4591286" cy="26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(with or without interactions)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B554C-29AF-87B1-EE62-279C0C82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7628-D93E-D6EE-9CEC-F094BAAD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standard error for the coefficient associated with treatment D in OLS with co-variate adjustment can be larger than the standard error of the simple two-means estimate, if we don’t also adjust for interactions of these co-variates with the treatment.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6E270-DCF0-9AC2-F34C-792CCAD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6DF4F20A-EB31-C90D-01C3-74834278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812612-0E80-C431-3BDE-C0DE49B4F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4791-00FE-EEFD-5D23-DBB849DE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standard error is weakly smaller for the coefficient associated with treatment D in OLS with co-variate adjustment if interaction terms of these co-variates with the treatment are also included.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6EC374-F89D-499E-5330-F782F88AC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A006285F-AE90-E593-457A-ACE85663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49BCE-9054-5C3D-AB9C-CEE97CF4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EA9028-EDB4-B1A1-5950-C6C297854C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/>
                  <a:t> covariates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run OLS with interactive terms (after de-meaning covariates)!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EA9028-EDB4-B1A1-5950-C6C297854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BEE46F8-1BE0-ADE2-54A4-E0CD60FA0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5458918A-F31A-FFB6-7A93-7E10D113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1624</Words>
  <Application>Microsoft Office PowerPoint</Application>
  <PresentationFormat>Widescreen</PresentationFormat>
  <Paragraphs>212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MS&amp;E 228: Prediction with High-Dimensional Linear Models</vt:lpstr>
      <vt:lpstr>PowerPoint Presentation</vt:lpstr>
      <vt:lpstr>PowerPoint Presentation</vt:lpstr>
      <vt:lpstr>Recap of Previous Lecture</vt:lpstr>
      <vt:lpstr>The coefficient associated with treatment D in OLS with co-variate adjustment (with or without interactions) is always consistent for the treatment effect, when run on data from a randomized experiment, as-long-as covariates are de-meaned. The true relationship of outcome with covariates does not need to be linear.</vt:lpstr>
      <vt:lpstr>The standard error for the coefficient associated with treatment D in OLS with co-variate adjustment can be larger than the standard error of the simple two-means estimate, if we don’t also adjust for interactions of these co-variates with the treatment.</vt:lpstr>
      <vt:lpstr>The standard error is weakly smaller for the coefficient associated with treatment D in OLS with co-variate adjustment if interaction terms of these co-variates with the treatment are also included.</vt:lpstr>
      <vt:lpstr>Even if you only care about ATE, if you have p covariates and p≪n run OLS with interactive terms (after de-meaning covariates)!</vt:lpstr>
      <vt:lpstr>High Dimensions: p&gt;n</vt:lpstr>
      <vt:lpstr>Best Linear Predictor</vt:lpstr>
      <vt:lpstr>When do we encounter p&gt;n?</vt:lpstr>
      <vt:lpstr>Inherent High-Dimensionality</vt:lpstr>
      <vt:lpstr>Inherent High-Dimensional Data</vt:lpstr>
      <vt:lpstr>Fabricated High-Dimensionality</vt:lpstr>
      <vt:lpstr>High-Dimensionality from Feature Engineering</vt:lpstr>
      <vt:lpstr>High-Dimensionality from Feature Engineering</vt:lpstr>
      <vt:lpstr>High-Dimensionality from Feature Engineering</vt:lpstr>
      <vt:lpstr>Coding Example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Sparsity and the Lasso</vt:lpstr>
      <vt:lpstr>The Premise</vt:lpstr>
      <vt:lpstr>Approximate Sparsity</vt:lpstr>
      <vt:lpstr>Effective Dimension</vt:lpstr>
      <vt:lpstr>Example: Exact Sparsity</vt:lpstr>
      <vt:lpstr>The Method</vt:lpstr>
      <vt:lpstr>Note: Standardization</vt:lpstr>
      <vt:lpstr>Note: Never Penalize the Intercept</vt:lpstr>
      <vt:lpstr>Choosing the Penalty</vt:lpstr>
      <vt:lpstr>The Intuition</vt:lpstr>
      <vt:lpstr>The intuition</vt:lpstr>
      <vt:lpstr>The intuition</vt:lpstr>
      <vt:lpstr>The Theory</vt:lpstr>
      <vt:lpstr>The Technical Assumption</vt:lpstr>
      <vt:lpstr>Post-Lasso OLS</vt:lpstr>
      <vt:lpstr>Watch out with regularizing Post Lasso OLS</vt:lpstr>
      <vt:lpstr>Beyond Sparsity</vt:lpstr>
      <vt:lpstr>Small Dense Coefficients and Ridge</vt:lpstr>
      <vt:lpstr>Dense or Sparse and ElasticNet</vt:lpstr>
      <vt:lpstr>Dense + Sparse and LAVA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183</cp:revision>
  <dcterms:created xsi:type="dcterms:W3CDTF">2023-01-16T03:53:17Z</dcterms:created>
  <dcterms:modified xsi:type="dcterms:W3CDTF">2025-01-21T22:48:35Z</dcterms:modified>
</cp:coreProperties>
</file>