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385" r:id="rId3"/>
    <p:sldId id="2386" r:id="rId4"/>
    <p:sldId id="2387" r:id="rId5"/>
    <p:sldId id="2369" r:id="rId6"/>
    <p:sldId id="2390" r:id="rId7"/>
    <p:sldId id="2371" r:id="rId8"/>
    <p:sldId id="2370" r:id="rId9"/>
    <p:sldId id="2372" r:id="rId10"/>
    <p:sldId id="2373" r:id="rId11"/>
    <p:sldId id="2374" r:id="rId12"/>
    <p:sldId id="2375" r:id="rId13"/>
    <p:sldId id="2376" r:id="rId14"/>
    <p:sldId id="2377" r:id="rId15"/>
    <p:sldId id="2378" r:id="rId16"/>
    <p:sldId id="2379" r:id="rId17"/>
    <p:sldId id="2413" r:id="rId18"/>
    <p:sldId id="2380" r:id="rId19"/>
    <p:sldId id="2388" r:id="rId20"/>
    <p:sldId id="2389" r:id="rId21"/>
    <p:sldId id="2391" r:id="rId22"/>
    <p:sldId id="2383" r:id="rId23"/>
    <p:sldId id="2412" r:id="rId24"/>
    <p:sldId id="2384" r:id="rId25"/>
    <p:sldId id="2393" r:id="rId26"/>
    <p:sldId id="2394" r:id="rId27"/>
    <p:sldId id="2396" r:id="rId28"/>
    <p:sldId id="2395" r:id="rId29"/>
    <p:sldId id="2398" r:id="rId30"/>
    <p:sldId id="2399" r:id="rId31"/>
    <p:sldId id="2400" r:id="rId32"/>
    <p:sldId id="2401" r:id="rId33"/>
    <p:sldId id="2404" r:id="rId34"/>
    <p:sldId id="2403" r:id="rId35"/>
    <p:sldId id="2406" r:id="rId36"/>
    <p:sldId id="2405" r:id="rId37"/>
    <p:sldId id="2407" r:id="rId38"/>
    <p:sldId id="2409" r:id="rId39"/>
    <p:sldId id="2410" r:id="rId40"/>
    <p:sldId id="241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2" d="100"/>
          <a:sy n="72" d="100"/>
        </p:scale>
        <p:origin x="390"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837E45-CE0C-4AF6-B0AB-8A9BA599909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4441796-D264-41A6-BAA4-EDE813CED8B2}">
      <dgm:prSet phldrT="[Text]"/>
      <dgm:spPr/>
      <dgm:t>
        <a:bodyPr/>
        <a:lstStyle/>
        <a:p>
          <a:r>
            <a:rPr lang="en-US" dirty="0"/>
            <a:t>Causal Inference with Experiments</a:t>
          </a:r>
        </a:p>
      </dgm:t>
    </dgm:pt>
    <dgm:pt modelId="{7A2CCC79-9B20-4C30-8ED1-46AEB489D05C}" type="parTrans" cxnId="{BC81BF3F-3408-4487-9DC5-E8C2EA8D9EEA}">
      <dgm:prSet/>
      <dgm:spPr/>
      <dgm:t>
        <a:bodyPr/>
        <a:lstStyle/>
        <a:p>
          <a:endParaRPr lang="en-US"/>
        </a:p>
      </dgm:t>
    </dgm:pt>
    <dgm:pt modelId="{2FEBF32E-156F-48D1-B9D8-13CC56792E78}" type="sibTrans" cxnId="{BC81BF3F-3408-4487-9DC5-E8C2EA8D9EEA}">
      <dgm:prSet/>
      <dgm:spPr/>
      <dgm:t>
        <a:bodyPr/>
        <a:lstStyle/>
        <a:p>
          <a:endParaRPr lang="en-US"/>
        </a:p>
      </dgm:t>
    </dgm:pt>
    <dgm:pt modelId="{DFE7F47A-2661-4C02-ABA6-0729DE48DF09}">
      <dgm:prSet phldrT="[Text]"/>
      <dgm:spPr>
        <a:solidFill>
          <a:schemeClr val="accent2"/>
        </a:solidFill>
      </dgm:spPr>
      <dgm:t>
        <a:bodyPr/>
        <a:lstStyle/>
        <a:p>
          <a:r>
            <a:rPr lang="en-US" dirty="0"/>
            <a:t>Prediction with Linear Models</a:t>
          </a:r>
        </a:p>
      </dgm:t>
    </dgm:pt>
    <dgm:pt modelId="{74EB5B6E-638D-4F99-BDF7-3CD0147B0C4B}" type="parTrans" cxnId="{BFA3F3B9-1014-44DA-B507-D69D40E0D4B7}">
      <dgm:prSet/>
      <dgm:spPr/>
      <dgm:t>
        <a:bodyPr/>
        <a:lstStyle/>
        <a:p>
          <a:endParaRPr lang="en-US"/>
        </a:p>
      </dgm:t>
    </dgm:pt>
    <dgm:pt modelId="{2F1AC477-98F6-49FF-94CC-01AA5A0D0C8F}" type="sibTrans" cxnId="{BFA3F3B9-1014-44DA-B507-D69D40E0D4B7}">
      <dgm:prSet/>
      <dgm:spPr/>
      <dgm:t>
        <a:bodyPr/>
        <a:lstStyle/>
        <a:p>
          <a:endParaRPr lang="en-US"/>
        </a:p>
      </dgm:t>
    </dgm:pt>
    <dgm:pt modelId="{FBEB8654-8C81-4799-994F-6DE9D2134DDA}">
      <dgm:prSet phldrT="[Text]"/>
      <dgm:spPr>
        <a:solidFill>
          <a:schemeClr val="accent2"/>
        </a:solidFill>
      </dgm:spPr>
      <dgm:t>
        <a:bodyPr/>
        <a:lstStyle/>
        <a:p>
          <a:r>
            <a:rPr lang="en-US" dirty="0"/>
            <a:t>Prediction with High-Dim Linear Models</a:t>
          </a:r>
        </a:p>
      </dgm:t>
    </dgm:pt>
    <dgm:pt modelId="{FA53FD02-EA13-4A4A-AEA4-5A61FEAEB602}" type="parTrans" cxnId="{58578AEB-C993-418B-BC78-96117C142244}">
      <dgm:prSet/>
      <dgm:spPr/>
      <dgm:t>
        <a:bodyPr/>
        <a:lstStyle/>
        <a:p>
          <a:endParaRPr lang="en-US"/>
        </a:p>
      </dgm:t>
    </dgm:pt>
    <dgm:pt modelId="{6AC3E170-E94F-437E-8F93-593CF4C2985E}" type="sibTrans" cxnId="{58578AEB-C993-418B-BC78-96117C142244}">
      <dgm:prSet/>
      <dgm:spPr/>
      <dgm:t>
        <a:bodyPr/>
        <a:lstStyle/>
        <a:p>
          <a:endParaRPr lang="en-US"/>
        </a:p>
      </dgm:t>
    </dgm:pt>
    <dgm:pt modelId="{45A3EB4B-A1B4-4C6F-988D-74884EE91184}">
      <dgm:prSet phldrT="[Text]"/>
      <dgm:spPr>
        <a:solidFill>
          <a:schemeClr val="accent2"/>
        </a:solidFill>
      </dgm:spPr>
      <dgm:t>
        <a:bodyPr/>
        <a:lstStyle/>
        <a:p>
          <a:r>
            <a:rPr lang="en-US" dirty="0"/>
            <a:t>Inference on Causal and Predictive Effects with High-Dim Linear Models</a:t>
          </a:r>
        </a:p>
      </dgm:t>
    </dgm:pt>
    <dgm:pt modelId="{30CC1AD6-FE51-44FA-BF38-C5E650DFD65C}" type="parTrans" cxnId="{1A7AB226-2DBD-4273-A292-6F7F224EF5D7}">
      <dgm:prSet/>
      <dgm:spPr/>
      <dgm:t>
        <a:bodyPr/>
        <a:lstStyle/>
        <a:p>
          <a:endParaRPr lang="en-US"/>
        </a:p>
      </dgm:t>
    </dgm:pt>
    <dgm:pt modelId="{99FAC690-C9DB-4668-B91A-E97A39A3C7AD}" type="sibTrans" cxnId="{1A7AB226-2DBD-4273-A292-6F7F224EF5D7}">
      <dgm:prSet/>
      <dgm:spPr/>
      <dgm:t>
        <a:bodyPr/>
        <a:lstStyle/>
        <a:p>
          <a:endParaRPr lang="en-US"/>
        </a:p>
      </dgm:t>
    </dgm:pt>
    <dgm:pt modelId="{6AD5B2D7-47EC-44D4-87BF-33560906A97C}">
      <dgm:prSet phldrT="[Text]"/>
      <dgm:spPr>
        <a:solidFill>
          <a:srgbClr val="7030A0"/>
        </a:solidFill>
      </dgm:spPr>
      <dgm:t>
        <a:bodyPr/>
        <a:lstStyle/>
        <a:p>
          <a:r>
            <a:rPr lang="en-US" dirty="0"/>
            <a:t>Potential Outcomes and Conditional </a:t>
          </a:r>
          <a:r>
            <a:rPr lang="en-US" dirty="0" err="1"/>
            <a:t>Ignorability</a:t>
          </a:r>
          <a:endParaRPr lang="en-US" dirty="0"/>
        </a:p>
      </dgm:t>
    </dgm:pt>
    <dgm:pt modelId="{2A8450D8-F68C-408F-8A21-F196285A6794}" type="parTrans" cxnId="{1DA3D81F-9FA9-4E79-9F55-B4E94905B14F}">
      <dgm:prSet/>
      <dgm:spPr/>
      <dgm:t>
        <a:bodyPr/>
        <a:lstStyle/>
        <a:p>
          <a:endParaRPr lang="en-US"/>
        </a:p>
      </dgm:t>
    </dgm:pt>
    <dgm:pt modelId="{17BC5496-E23F-4887-B7F4-08E1A88B090B}" type="sibTrans" cxnId="{1DA3D81F-9FA9-4E79-9F55-B4E94905B14F}">
      <dgm:prSet/>
      <dgm:spPr/>
      <dgm:t>
        <a:bodyPr/>
        <a:lstStyle/>
        <a:p>
          <a:endParaRPr lang="en-US"/>
        </a:p>
      </dgm:t>
    </dgm:pt>
    <dgm:pt modelId="{37889E61-9CF6-4C8E-9584-24A5977EBD15}">
      <dgm:prSet phldrT="[Text]"/>
      <dgm:spPr>
        <a:solidFill>
          <a:srgbClr val="7030A0"/>
        </a:solidFill>
      </dgm:spPr>
      <dgm:t>
        <a:bodyPr/>
        <a:lstStyle/>
        <a:p>
          <a:r>
            <a:rPr lang="en-US" dirty="0"/>
            <a:t>Structural Equation Models and Conditional Exogeneity</a:t>
          </a:r>
        </a:p>
      </dgm:t>
    </dgm:pt>
    <dgm:pt modelId="{2C966710-37D9-48F1-AC20-05650AB51E4C}" type="parTrans" cxnId="{7CB386FF-64EB-4968-996B-DFC0D00FB741}">
      <dgm:prSet/>
      <dgm:spPr/>
      <dgm:t>
        <a:bodyPr/>
        <a:lstStyle/>
        <a:p>
          <a:endParaRPr lang="en-US"/>
        </a:p>
      </dgm:t>
    </dgm:pt>
    <dgm:pt modelId="{F3421664-0B09-46C7-9B69-B39CA10A80B9}" type="sibTrans" cxnId="{7CB386FF-64EB-4968-996B-DFC0D00FB741}">
      <dgm:prSet/>
      <dgm:spPr/>
      <dgm:t>
        <a:bodyPr/>
        <a:lstStyle/>
        <a:p>
          <a:endParaRPr lang="en-US"/>
        </a:p>
      </dgm:t>
    </dgm:pt>
    <dgm:pt modelId="{1FED0922-E747-4A42-86AC-31BBF42836D8}">
      <dgm:prSet phldrT="[Text]"/>
      <dgm:spPr>
        <a:solidFill>
          <a:srgbClr val="7030A0"/>
        </a:solidFill>
      </dgm:spPr>
      <dgm:t>
        <a:bodyPr/>
        <a:lstStyle/>
        <a:p>
          <a:r>
            <a:rPr lang="en-US" dirty="0"/>
            <a:t>Directed Acyclic Graphs</a:t>
          </a:r>
        </a:p>
      </dgm:t>
    </dgm:pt>
    <dgm:pt modelId="{B6A9D600-E4B7-49AF-88BC-1E4F6746786A}" type="parTrans" cxnId="{B0017124-E0D7-4CAE-B216-3A55B4F1B449}">
      <dgm:prSet/>
      <dgm:spPr/>
      <dgm:t>
        <a:bodyPr/>
        <a:lstStyle/>
        <a:p>
          <a:endParaRPr lang="en-US"/>
        </a:p>
      </dgm:t>
    </dgm:pt>
    <dgm:pt modelId="{6AAC3737-829D-45B2-8D9E-630472872042}" type="sibTrans" cxnId="{B0017124-E0D7-4CAE-B216-3A55B4F1B449}">
      <dgm:prSet/>
      <dgm:spPr/>
      <dgm:t>
        <a:bodyPr/>
        <a:lstStyle/>
        <a:p>
          <a:endParaRPr lang="en-US"/>
        </a:p>
      </dgm:t>
    </dgm:pt>
    <dgm:pt modelId="{2AF6AACC-7976-443F-BF63-E289E37A8BE3}">
      <dgm:prSet phldrT="[Text]"/>
      <dgm:spPr>
        <a:solidFill>
          <a:srgbClr val="00B050"/>
        </a:solidFill>
      </dgm:spPr>
      <dgm:t>
        <a:bodyPr/>
        <a:lstStyle/>
        <a:p>
          <a:r>
            <a:rPr lang="en-US" dirty="0"/>
            <a:t>Prediction with Non-Linear Models</a:t>
          </a:r>
        </a:p>
      </dgm:t>
    </dgm:pt>
    <dgm:pt modelId="{5C48098A-251A-447B-8EDB-F7F92C1E206E}" type="parTrans" cxnId="{5DCD2955-9CFE-47C7-AF05-89783A8B877D}">
      <dgm:prSet/>
      <dgm:spPr/>
      <dgm:t>
        <a:bodyPr/>
        <a:lstStyle/>
        <a:p>
          <a:endParaRPr lang="en-US"/>
        </a:p>
      </dgm:t>
    </dgm:pt>
    <dgm:pt modelId="{4BE593F2-54C4-45DD-B672-C6965A31B58B}" type="sibTrans" cxnId="{5DCD2955-9CFE-47C7-AF05-89783A8B877D}">
      <dgm:prSet/>
      <dgm:spPr/>
      <dgm:t>
        <a:bodyPr/>
        <a:lstStyle/>
        <a:p>
          <a:endParaRPr lang="en-US"/>
        </a:p>
      </dgm:t>
    </dgm:pt>
    <dgm:pt modelId="{E6BCA3F0-0F05-46BF-BE80-C0544D1DA504}">
      <dgm:prSet phldrT="[Text]"/>
      <dgm:spPr>
        <a:solidFill>
          <a:srgbClr val="00B050"/>
        </a:solidFill>
      </dgm:spPr>
      <dgm:t>
        <a:bodyPr/>
        <a:lstStyle/>
        <a:p>
          <a:r>
            <a:rPr lang="en-US" dirty="0"/>
            <a:t>Inference on Causal Effects with Non-Linear Models</a:t>
          </a:r>
        </a:p>
      </dgm:t>
    </dgm:pt>
    <dgm:pt modelId="{68F4EE87-CD53-4AFC-9E9B-A997F1DCCA1A}" type="parTrans" cxnId="{215E8F78-1454-4A69-856A-8ED3EB845B70}">
      <dgm:prSet/>
      <dgm:spPr/>
      <dgm:t>
        <a:bodyPr/>
        <a:lstStyle/>
        <a:p>
          <a:endParaRPr lang="en-US"/>
        </a:p>
      </dgm:t>
    </dgm:pt>
    <dgm:pt modelId="{82920B5D-7F10-4229-957F-13641689B1AD}" type="sibTrans" cxnId="{215E8F78-1454-4A69-856A-8ED3EB845B70}">
      <dgm:prSet/>
      <dgm:spPr/>
      <dgm:t>
        <a:bodyPr/>
        <a:lstStyle/>
        <a:p>
          <a:endParaRPr lang="en-US"/>
        </a:p>
      </dgm:t>
    </dgm:pt>
    <dgm:pt modelId="{ED670C81-F8CD-4900-B977-7CFB3F8CC36A}">
      <dgm:prSet phldrT="[Text]"/>
      <dgm:spPr>
        <a:solidFill>
          <a:schemeClr val="tx2"/>
        </a:solidFill>
      </dgm:spPr>
      <dgm:t>
        <a:bodyPr/>
        <a:lstStyle/>
        <a:p>
          <a:r>
            <a:rPr lang="en-US" dirty="0"/>
            <a:t>Un-observed Confounding and Instruments</a:t>
          </a:r>
        </a:p>
      </dgm:t>
    </dgm:pt>
    <dgm:pt modelId="{B5840004-1566-49FE-B5C3-F798BC348231}" type="parTrans" cxnId="{C2A59F51-468C-4267-B4FD-308CAE80FE99}">
      <dgm:prSet/>
      <dgm:spPr/>
      <dgm:t>
        <a:bodyPr/>
        <a:lstStyle/>
        <a:p>
          <a:endParaRPr lang="en-US"/>
        </a:p>
      </dgm:t>
    </dgm:pt>
    <dgm:pt modelId="{2FDAFCC3-8CC4-490E-B58D-A83240610F36}" type="sibTrans" cxnId="{C2A59F51-468C-4267-B4FD-308CAE80FE99}">
      <dgm:prSet/>
      <dgm:spPr/>
      <dgm:t>
        <a:bodyPr/>
        <a:lstStyle/>
        <a:p>
          <a:endParaRPr lang="en-US"/>
        </a:p>
      </dgm:t>
    </dgm:pt>
    <dgm:pt modelId="{9635A717-162A-4432-84FA-F50E069D11AC}">
      <dgm:prSet phldrT="[Text]"/>
      <dgm:spPr>
        <a:solidFill>
          <a:schemeClr val="tx2"/>
        </a:solidFill>
      </dgm:spPr>
      <dgm:t>
        <a:bodyPr/>
        <a:lstStyle/>
        <a:p>
          <a:r>
            <a:rPr lang="en-US" dirty="0"/>
            <a:t>Identification of Causal Effects in Longitudinal Data</a:t>
          </a:r>
        </a:p>
      </dgm:t>
    </dgm:pt>
    <dgm:pt modelId="{EF5383CD-2619-466F-8A7C-E1CA8B9549A3}" type="parTrans" cxnId="{D09D5BFA-8647-4524-97D8-6BF7512CB2AA}">
      <dgm:prSet/>
      <dgm:spPr/>
      <dgm:t>
        <a:bodyPr/>
        <a:lstStyle/>
        <a:p>
          <a:endParaRPr lang="en-US"/>
        </a:p>
      </dgm:t>
    </dgm:pt>
    <dgm:pt modelId="{54699652-4E6C-4265-B86F-8322C50ACD25}" type="sibTrans" cxnId="{D09D5BFA-8647-4524-97D8-6BF7512CB2AA}">
      <dgm:prSet/>
      <dgm:spPr/>
      <dgm:t>
        <a:bodyPr/>
        <a:lstStyle/>
        <a:p>
          <a:endParaRPr lang="en-US"/>
        </a:p>
      </dgm:t>
    </dgm:pt>
    <dgm:pt modelId="{3349DCE8-F2E5-4927-AA13-51308E5CFBDD}">
      <dgm:prSet phldrT="[Text]"/>
      <dgm:spPr>
        <a:solidFill>
          <a:schemeClr val="tx2"/>
        </a:solidFill>
      </dgm:spPr>
      <dgm:t>
        <a:bodyPr/>
        <a:lstStyle/>
        <a:p>
          <a:r>
            <a:rPr lang="en-US" dirty="0"/>
            <a:t>Estimation of Heterogeneous Causal Effects</a:t>
          </a:r>
        </a:p>
      </dgm:t>
    </dgm:pt>
    <dgm:pt modelId="{B5E4244C-CDC8-43D6-A4F6-C4782D40593D}" type="parTrans" cxnId="{8E55A045-2E51-4F94-A613-A9943D84C338}">
      <dgm:prSet/>
      <dgm:spPr/>
      <dgm:t>
        <a:bodyPr/>
        <a:lstStyle/>
        <a:p>
          <a:endParaRPr lang="en-US"/>
        </a:p>
      </dgm:t>
    </dgm:pt>
    <dgm:pt modelId="{788639C0-C4ED-4C43-90ED-0DE0D296E363}" type="sibTrans" cxnId="{8E55A045-2E51-4F94-A613-A9943D84C338}">
      <dgm:prSet/>
      <dgm:spPr/>
      <dgm:t>
        <a:bodyPr/>
        <a:lstStyle/>
        <a:p>
          <a:endParaRPr lang="en-US"/>
        </a:p>
      </dgm:t>
    </dgm:pt>
    <dgm:pt modelId="{991CCAB3-0275-4BB2-B40C-5F2AED018D7A}" type="pres">
      <dgm:prSet presAssocID="{10837E45-CE0C-4AF6-B0AB-8A9BA599909A}" presName="diagram" presStyleCnt="0">
        <dgm:presLayoutVars>
          <dgm:dir/>
          <dgm:resizeHandles val="exact"/>
        </dgm:presLayoutVars>
      </dgm:prSet>
      <dgm:spPr/>
    </dgm:pt>
    <dgm:pt modelId="{654E8768-037C-49DE-A1DB-DE887DA31B0B}" type="pres">
      <dgm:prSet presAssocID="{34441796-D264-41A6-BAA4-EDE813CED8B2}" presName="node" presStyleLbl="node1" presStyleIdx="0" presStyleCnt="12">
        <dgm:presLayoutVars>
          <dgm:bulletEnabled val="1"/>
        </dgm:presLayoutVars>
      </dgm:prSet>
      <dgm:spPr/>
    </dgm:pt>
    <dgm:pt modelId="{5FD5BCC1-9E24-402A-B9A4-83A57EEA6166}" type="pres">
      <dgm:prSet presAssocID="{2FEBF32E-156F-48D1-B9D8-13CC56792E78}" presName="sibTrans" presStyleLbl="sibTrans2D1" presStyleIdx="0" presStyleCnt="11"/>
      <dgm:spPr/>
    </dgm:pt>
    <dgm:pt modelId="{714A1E25-F9D5-4B0E-8634-F921E253E90D}" type="pres">
      <dgm:prSet presAssocID="{2FEBF32E-156F-48D1-B9D8-13CC56792E78}" presName="connectorText" presStyleLbl="sibTrans2D1" presStyleIdx="0" presStyleCnt="11"/>
      <dgm:spPr/>
    </dgm:pt>
    <dgm:pt modelId="{CFFCBEBA-4E47-45C5-93CE-DCAB879DDAEB}" type="pres">
      <dgm:prSet presAssocID="{DFE7F47A-2661-4C02-ABA6-0729DE48DF09}" presName="node" presStyleLbl="node1" presStyleIdx="1" presStyleCnt="12">
        <dgm:presLayoutVars>
          <dgm:bulletEnabled val="1"/>
        </dgm:presLayoutVars>
      </dgm:prSet>
      <dgm:spPr/>
    </dgm:pt>
    <dgm:pt modelId="{E6321012-EB24-4963-82D0-930510E4F6A2}" type="pres">
      <dgm:prSet presAssocID="{2F1AC477-98F6-49FF-94CC-01AA5A0D0C8F}" presName="sibTrans" presStyleLbl="sibTrans2D1" presStyleIdx="1" presStyleCnt="11"/>
      <dgm:spPr/>
    </dgm:pt>
    <dgm:pt modelId="{CFE6D574-6E5B-4E8C-92B7-D598193C9A7C}" type="pres">
      <dgm:prSet presAssocID="{2F1AC477-98F6-49FF-94CC-01AA5A0D0C8F}" presName="connectorText" presStyleLbl="sibTrans2D1" presStyleIdx="1" presStyleCnt="11"/>
      <dgm:spPr/>
    </dgm:pt>
    <dgm:pt modelId="{215A2429-C01A-4AB5-B742-303D0E1532B6}" type="pres">
      <dgm:prSet presAssocID="{FBEB8654-8C81-4799-994F-6DE9D2134DDA}" presName="node" presStyleLbl="node1" presStyleIdx="2" presStyleCnt="12">
        <dgm:presLayoutVars>
          <dgm:bulletEnabled val="1"/>
        </dgm:presLayoutVars>
      </dgm:prSet>
      <dgm:spPr/>
    </dgm:pt>
    <dgm:pt modelId="{29D0EE36-F422-484A-85A6-285107F92C26}" type="pres">
      <dgm:prSet presAssocID="{6AC3E170-E94F-437E-8F93-593CF4C2985E}" presName="sibTrans" presStyleLbl="sibTrans2D1" presStyleIdx="2" presStyleCnt="11"/>
      <dgm:spPr/>
    </dgm:pt>
    <dgm:pt modelId="{34A2F61E-EA93-4228-B403-07590EF1548F}" type="pres">
      <dgm:prSet presAssocID="{6AC3E170-E94F-437E-8F93-593CF4C2985E}" presName="connectorText" presStyleLbl="sibTrans2D1" presStyleIdx="2" presStyleCnt="11"/>
      <dgm:spPr/>
    </dgm:pt>
    <dgm:pt modelId="{532AC6A3-9D32-422A-8B50-C8B5D1ED0FFD}" type="pres">
      <dgm:prSet presAssocID="{45A3EB4B-A1B4-4C6F-988D-74884EE91184}" presName="node" presStyleLbl="node1" presStyleIdx="3" presStyleCnt="12">
        <dgm:presLayoutVars>
          <dgm:bulletEnabled val="1"/>
        </dgm:presLayoutVars>
      </dgm:prSet>
      <dgm:spPr/>
    </dgm:pt>
    <dgm:pt modelId="{5B2F4D73-29F1-4F2A-A88F-74479DE8360A}" type="pres">
      <dgm:prSet presAssocID="{99FAC690-C9DB-4668-B91A-E97A39A3C7AD}" presName="sibTrans" presStyleLbl="sibTrans2D1" presStyleIdx="3" presStyleCnt="11"/>
      <dgm:spPr/>
    </dgm:pt>
    <dgm:pt modelId="{0699F314-5F01-47C8-9A58-F4E688FC29F9}" type="pres">
      <dgm:prSet presAssocID="{99FAC690-C9DB-4668-B91A-E97A39A3C7AD}" presName="connectorText" presStyleLbl="sibTrans2D1" presStyleIdx="3" presStyleCnt="11"/>
      <dgm:spPr/>
    </dgm:pt>
    <dgm:pt modelId="{FA9C61A7-D71C-4E26-BB75-02F93EF1DA91}" type="pres">
      <dgm:prSet presAssocID="{6AD5B2D7-47EC-44D4-87BF-33560906A97C}" presName="node" presStyleLbl="node1" presStyleIdx="4" presStyleCnt="12">
        <dgm:presLayoutVars>
          <dgm:bulletEnabled val="1"/>
        </dgm:presLayoutVars>
      </dgm:prSet>
      <dgm:spPr/>
    </dgm:pt>
    <dgm:pt modelId="{D24DBE7C-E775-4D75-B363-11A5AAEABD64}" type="pres">
      <dgm:prSet presAssocID="{17BC5496-E23F-4887-B7F4-08E1A88B090B}" presName="sibTrans" presStyleLbl="sibTrans2D1" presStyleIdx="4" presStyleCnt="11"/>
      <dgm:spPr/>
    </dgm:pt>
    <dgm:pt modelId="{EAE1A7D9-C57F-46E7-85FD-55036699664A}" type="pres">
      <dgm:prSet presAssocID="{17BC5496-E23F-4887-B7F4-08E1A88B090B}" presName="connectorText" presStyleLbl="sibTrans2D1" presStyleIdx="4" presStyleCnt="11"/>
      <dgm:spPr/>
    </dgm:pt>
    <dgm:pt modelId="{ECAA4B5B-0698-4AFA-96E6-77AE1D26B1FE}" type="pres">
      <dgm:prSet presAssocID="{37889E61-9CF6-4C8E-9584-24A5977EBD15}" presName="node" presStyleLbl="node1" presStyleIdx="5" presStyleCnt="12">
        <dgm:presLayoutVars>
          <dgm:bulletEnabled val="1"/>
        </dgm:presLayoutVars>
      </dgm:prSet>
      <dgm:spPr/>
    </dgm:pt>
    <dgm:pt modelId="{DFDBDAD3-1419-46EC-BCFA-9A850044C4CD}" type="pres">
      <dgm:prSet presAssocID="{F3421664-0B09-46C7-9B69-B39CA10A80B9}" presName="sibTrans" presStyleLbl="sibTrans2D1" presStyleIdx="5" presStyleCnt="11"/>
      <dgm:spPr/>
    </dgm:pt>
    <dgm:pt modelId="{0CDA5D5A-7C39-4EDE-B0AD-09ECB57E154A}" type="pres">
      <dgm:prSet presAssocID="{F3421664-0B09-46C7-9B69-B39CA10A80B9}" presName="connectorText" presStyleLbl="sibTrans2D1" presStyleIdx="5" presStyleCnt="11"/>
      <dgm:spPr/>
    </dgm:pt>
    <dgm:pt modelId="{05D3B237-1464-40E6-90D7-8935B2A1A65B}" type="pres">
      <dgm:prSet presAssocID="{1FED0922-E747-4A42-86AC-31BBF42836D8}" presName="node" presStyleLbl="node1" presStyleIdx="6" presStyleCnt="12">
        <dgm:presLayoutVars>
          <dgm:bulletEnabled val="1"/>
        </dgm:presLayoutVars>
      </dgm:prSet>
      <dgm:spPr/>
    </dgm:pt>
    <dgm:pt modelId="{6E4F5563-286F-4CC2-B844-19D5160794B6}" type="pres">
      <dgm:prSet presAssocID="{6AAC3737-829D-45B2-8D9E-630472872042}" presName="sibTrans" presStyleLbl="sibTrans2D1" presStyleIdx="6" presStyleCnt="11"/>
      <dgm:spPr/>
    </dgm:pt>
    <dgm:pt modelId="{F280F5B7-F085-4852-988B-BDD7AADB5331}" type="pres">
      <dgm:prSet presAssocID="{6AAC3737-829D-45B2-8D9E-630472872042}" presName="connectorText" presStyleLbl="sibTrans2D1" presStyleIdx="6" presStyleCnt="11"/>
      <dgm:spPr/>
    </dgm:pt>
    <dgm:pt modelId="{D5F9F8B9-B98C-452D-AFAB-EAA03B0B6352}" type="pres">
      <dgm:prSet presAssocID="{2AF6AACC-7976-443F-BF63-E289E37A8BE3}" presName="node" presStyleLbl="node1" presStyleIdx="7" presStyleCnt="12">
        <dgm:presLayoutVars>
          <dgm:bulletEnabled val="1"/>
        </dgm:presLayoutVars>
      </dgm:prSet>
      <dgm:spPr/>
    </dgm:pt>
    <dgm:pt modelId="{3E308776-9A91-45D1-825F-90292745A233}" type="pres">
      <dgm:prSet presAssocID="{4BE593F2-54C4-45DD-B672-C6965A31B58B}" presName="sibTrans" presStyleLbl="sibTrans2D1" presStyleIdx="7" presStyleCnt="11"/>
      <dgm:spPr/>
    </dgm:pt>
    <dgm:pt modelId="{67084216-040B-42FF-92E0-479353BD38C3}" type="pres">
      <dgm:prSet presAssocID="{4BE593F2-54C4-45DD-B672-C6965A31B58B}" presName="connectorText" presStyleLbl="sibTrans2D1" presStyleIdx="7" presStyleCnt="11"/>
      <dgm:spPr/>
    </dgm:pt>
    <dgm:pt modelId="{ACC39D55-B6BE-4C5F-8FD6-A3E8D5E07B59}" type="pres">
      <dgm:prSet presAssocID="{E6BCA3F0-0F05-46BF-BE80-C0544D1DA504}" presName="node" presStyleLbl="node1" presStyleIdx="8" presStyleCnt="12">
        <dgm:presLayoutVars>
          <dgm:bulletEnabled val="1"/>
        </dgm:presLayoutVars>
      </dgm:prSet>
      <dgm:spPr/>
    </dgm:pt>
    <dgm:pt modelId="{B6E4B580-6648-4508-913E-48247E654693}" type="pres">
      <dgm:prSet presAssocID="{82920B5D-7F10-4229-957F-13641689B1AD}" presName="sibTrans" presStyleLbl="sibTrans2D1" presStyleIdx="8" presStyleCnt="11"/>
      <dgm:spPr/>
    </dgm:pt>
    <dgm:pt modelId="{2998E088-7BFD-4AB6-8AC0-B592FB9E3E36}" type="pres">
      <dgm:prSet presAssocID="{82920B5D-7F10-4229-957F-13641689B1AD}" presName="connectorText" presStyleLbl="sibTrans2D1" presStyleIdx="8" presStyleCnt="11"/>
      <dgm:spPr/>
    </dgm:pt>
    <dgm:pt modelId="{FED7D4CF-8D6F-4C60-AD50-09394EDB1804}" type="pres">
      <dgm:prSet presAssocID="{ED670C81-F8CD-4900-B977-7CFB3F8CC36A}" presName="node" presStyleLbl="node1" presStyleIdx="9" presStyleCnt="12">
        <dgm:presLayoutVars>
          <dgm:bulletEnabled val="1"/>
        </dgm:presLayoutVars>
      </dgm:prSet>
      <dgm:spPr/>
    </dgm:pt>
    <dgm:pt modelId="{014CB7E0-7DED-4E65-85C7-B662D8910863}" type="pres">
      <dgm:prSet presAssocID="{2FDAFCC3-8CC4-490E-B58D-A83240610F36}" presName="sibTrans" presStyleLbl="sibTrans2D1" presStyleIdx="9" presStyleCnt="11"/>
      <dgm:spPr/>
    </dgm:pt>
    <dgm:pt modelId="{8068B149-DBCC-4BF4-9263-5EEF45987D35}" type="pres">
      <dgm:prSet presAssocID="{2FDAFCC3-8CC4-490E-B58D-A83240610F36}" presName="connectorText" presStyleLbl="sibTrans2D1" presStyleIdx="9" presStyleCnt="11"/>
      <dgm:spPr/>
    </dgm:pt>
    <dgm:pt modelId="{741E5167-9599-498D-9E8F-4F7AED7BE6C1}" type="pres">
      <dgm:prSet presAssocID="{9635A717-162A-4432-84FA-F50E069D11AC}" presName="node" presStyleLbl="node1" presStyleIdx="10" presStyleCnt="12">
        <dgm:presLayoutVars>
          <dgm:bulletEnabled val="1"/>
        </dgm:presLayoutVars>
      </dgm:prSet>
      <dgm:spPr/>
    </dgm:pt>
    <dgm:pt modelId="{AFD2A3DA-9219-481C-ADBF-4CD703894DB3}" type="pres">
      <dgm:prSet presAssocID="{54699652-4E6C-4265-B86F-8322C50ACD25}" presName="sibTrans" presStyleLbl="sibTrans2D1" presStyleIdx="10" presStyleCnt="11"/>
      <dgm:spPr/>
    </dgm:pt>
    <dgm:pt modelId="{5CA4A117-A1FF-46AA-865A-227DF4444ED5}" type="pres">
      <dgm:prSet presAssocID="{54699652-4E6C-4265-B86F-8322C50ACD25}" presName="connectorText" presStyleLbl="sibTrans2D1" presStyleIdx="10" presStyleCnt="11"/>
      <dgm:spPr/>
    </dgm:pt>
    <dgm:pt modelId="{9EAE9A4A-6072-48C2-B70E-9837032E9AC6}" type="pres">
      <dgm:prSet presAssocID="{3349DCE8-F2E5-4927-AA13-51308E5CFBDD}" presName="node" presStyleLbl="node1" presStyleIdx="11" presStyleCnt="12">
        <dgm:presLayoutVars>
          <dgm:bulletEnabled val="1"/>
        </dgm:presLayoutVars>
      </dgm:prSet>
      <dgm:spPr/>
    </dgm:pt>
  </dgm:ptLst>
  <dgm:cxnLst>
    <dgm:cxn modelId="{545C8405-3DD0-4025-AFD0-B67DD089E13E}" type="presOf" srcId="{99FAC690-C9DB-4668-B91A-E97A39A3C7AD}" destId="{5B2F4D73-29F1-4F2A-A88F-74479DE8360A}" srcOrd="0" destOrd="0" presId="urn:microsoft.com/office/officeart/2005/8/layout/process5"/>
    <dgm:cxn modelId="{26BE560D-EEAD-4F21-B0D1-CB9F5A3B8AFF}" type="presOf" srcId="{FBEB8654-8C81-4799-994F-6DE9D2134DDA}" destId="{215A2429-C01A-4AB5-B742-303D0E1532B6}" srcOrd="0" destOrd="0" presId="urn:microsoft.com/office/officeart/2005/8/layout/process5"/>
    <dgm:cxn modelId="{C149B00E-19E3-4B4C-90FD-D3DAACD8FAC2}" type="presOf" srcId="{4BE593F2-54C4-45DD-B672-C6965A31B58B}" destId="{3E308776-9A91-45D1-825F-90292745A233}" srcOrd="0" destOrd="0" presId="urn:microsoft.com/office/officeart/2005/8/layout/process5"/>
    <dgm:cxn modelId="{B9EF471C-F727-415F-9163-5AA6468F1FD6}" type="presOf" srcId="{6AAC3737-829D-45B2-8D9E-630472872042}" destId="{6E4F5563-286F-4CC2-B844-19D5160794B6}" srcOrd="0" destOrd="0" presId="urn:microsoft.com/office/officeart/2005/8/layout/process5"/>
    <dgm:cxn modelId="{1DA3D81F-9FA9-4E79-9F55-B4E94905B14F}" srcId="{10837E45-CE0C-4AF6-B0AB-8A9BA599909A}" destId="{6AD5B2D7-47EC-44D4-87BF-33560906A97C}" srcOrd="4" destOrd="0" parTransId="{2A8450D8-F68C-408F-8A21-F196285A6794}" sibTransId="{17BC5496-E23F-4887-B7F4-08E1A88B090B}"/>
    <dgm:cxn modelId="{B0017124-E0D7-4CAE-B216-3A55B4F1B449}" srcId="{10837E45-CE0C-4AF6-B0AB-8A9BA599909A}" destId="{1FED0922-E747-4A42-86AC-31BBF42836D8}" srcOrd="6" destOrd="0" parTransId="{B6A9D600-E4B7-49AF-88BC-1E4F6746786A}" sibTransId="{6AAC3737-829D-45B2-8D9E-630472872042}"/>
    <dgm:cxn modelId="{1A7AB226-2DBD-4273-A292-6F7F224EF5D7}" srcId="{10837E45-CE0C-4AF6-B0AB-8A9BA599909A}" destId="{45A3EB4B-A1B4-4C6F-988D-74884EE91184}" srcOrd="3" destOrd="0" parTransId="{30CC1AD6-FE51-44FA-BF38-C5E650DFD65C}" sibTransId="{99FAC690-C9DB-4668-B91A-E97A39A3C7AD}"/>
    <dgm:cxn modelId="{4B042028-1F3B-4EA4-8462-7F7449DF832F}" type="presOf" srcId="{2FDAFCC3-8CC4-490E-B58D-A83240610F36}" destId="{014CB7E0-7DED-4E65-85C7-B662D8910863}" srcOrd="0" destOrd="0" presId="urn:microsoft.com/office/officeart/2005/8/layout/process5"/>
    <dgm:cxn modelId="{9F54103A-CDBC-4154-81FE-C76CA1989BB2}" type="presOf" srcId="{F3421664-0B09-46C7-9B69-B39CA10A80B9}" destId="{0CDA5D5A-7C39-4EDE-B0AD-09ECB57E154A}" srcOrd="1" destOrd="0" presId="urn:microsoft.com/office/officeart/2005/8/layout/process5"/>
    <dgm:cxn modelId="{1C30A83F-42FD-4BBB-A07B-2DBC5C2B6A4E}" type="presOf" srcId="{6AAC3737-829D-45B2-8D9E-630472872042}" destId="{F280F5B7-F085-4852-988B-BDD7AADB5331}" srcOrd="1" destOrd="0" presId="urn:microsoft.com/office/officeart/2005/8/layout/process5"/>
    <dgm:cxn modelId="{BC81BF3F-3408-4487-9DC5-E8C2EA8D9EEA}" srcId="{10837E45-CE0C-4AF6-B0AB-8A9BA599909A}" destId="{34441796-D264-41A6-BAA4-EDE813CED8B2}" srcOrd="0" destOrd="0" parTransId="{7A2CCC79-9B20-4C30-8ED1-46AEB489D05C}" sibTransId="{2FEBF32E-156F-48D1-B9D8-13CC56792E78}"/>
    <dgm:cxn modelId="{0C2BFE61-7BE1-4126-8540-5E473A2F7077}" type="presOf" srcId="{82920B5D-7F10-4229-957F-13641689B1AD}" destId="{2998E088-7BFD-4AB6-8AC0-B592FB9E3E36}" srcOrd="1" destOrd="0" presId="urn:microsoft.com/office/officeart/2005/8/layout/process5"/>
    <dgm:cxn modelId="{68657264-82CE-4480-AAD1-2E08036A560A}" type="presOf" srcId="{2F1AC477-98F6-49FF-94CC-01AA5A0D0C8F}" destId="{CFE6D574-6E5B-4E8C-92B7-D598193C9A7C}" srcOrd="1" destOrd="0" presId="urn:microsoft.com/office/officeart/2005/8/layout/process5"/>
    <dgm:cxn modelId="{8E55A045-2E51-4F94-A613-A9943D84C338}" srcId="{10837E45-CE0C-4AF6-B0AB-8A9BA599909A}" destId="{3349DCE8-F2E5-4927-AA13-51308E5CFBDD}" srcOrd="11" destOrd="0" parTransId="{B5E4244C-CDC8-43D6-A4F6-C4782D40593D}" sibTransId="{788639C0-C4ED-4C43-90ED-0DE0D296E363}"/>
    <dgm:cxn modelId="{F704D749-9EC7-4699-8DAA-C7D2ACA81696}" type="presOf" srcId="{2FEBF32E-156F-48D1-B9D8-13CC56792E78}" destId="{714A1E25-F9D5-4B0E-8634-F921E253E90D}" srcOrd="1" destOrd="0" presId="urn:microsoft.com/office/officeart/2005/8/layout/process5"/>
    <dgm:cxn modelId="{197FB04E-CF25-430B-92BA-3A07CA1D149A}" type="presOf" srcId="{2FDAFCC3-8CC4-490E-B58D-A83240610F36}" destId="{8068B149-DBCC-4BF4-9263-5EEF45987D35}" srcOrd="1" destOrd="0" presId="urn:microsoft.com/office/officeart/2005/8/layout/process5"/>
    <dgm:cxn modelId="{EDBCC96E-06B6-49F3-83AA-D8BBFB0E4CF4}" type="presOf" srcId="{54699652-4E6C-4265-B86F-8322C50ACD25}" destId="{5CA4A117-A1FF-46AA-865A-227DF4444ED5}" srcOrd="1" destOrd="0" presId="urn:microsoft.com/office/officeart/2005/8/layout/process5"/>
    <dgm:cxn modelId="{048F0D4F-4963-49E3-B693-BCB353092C77}" type="presOf" srcId="{17BC5496-E23F-4887-B7F4-08E1A88B090B}" destId="{D24DBE7C-E775-4D75-B363-11A5AAEABD64}" srcOrd="0" destOrd="0" presId="urn:microsoft.com/office/officeart/2005/8/layout/process5"/>
    <dgm:cxn modelId="{1DB19A50-180C-4802-A0F4-FC1F4DADF1D0}" type="presOf" srcId="{DFE7F47A-2661-4C02-ABA6-0729DE48DF09}" destId="{CFFCBEBA-4E47-45C5-93CE-DCAB879DDAEB}" srcOrd="0" destOrd="0" presId="urn:microsoft.com/office/officeart/2005/8/layout/process5"/>
    <dgm:cxn modelId="{C2A59F51-468C-4267-B4FD-308CAE80FE99}" srcId="{10837E45-CE0C-4AF6-B0AB-8A9BA599909A}" destId="{ED670C81-F8CD-4900-B977-7CFB3F8CC36A}" srcOrd="9" destOrd="0" parTransId="{B5840004-1566-49FE-B5C3-F798BC348231}" sibTransId="{2FDAFCC3-8CC4-490E-B58D-A83240610F36}"/>
    <dgm:cxn modelId="{5DCD2955-9CFE-47C7-AF05-89783A8B877D}" srcId="{10837E45-CE0C-4AF6-B0AB-8A9BA599909A}" destId="{2AF6AACC-7976-443F-BF63-E289E37A8BE3}" srcOrd="7" destOrd="0" parTransId="{5C48098A-251A-447B-8EDB-F7F92C1E206E}" sibTransId="{4BE593F2-54C4-45DD-B672-C6965A31B58B}"/>
    <dgm:cxn modelId="{8C9C5E77-E634-41AC-A21A-04738F3B4275}" type="presOf" srcId="{6AC3E170-E94F-437E-8F93-593CF4C2985E}" destId="{29D0EE36-F422-484A-85A6-285107F92C26}" srcOrd="0" destOrd="0" presId="urn:microsoft.com/office/officeart/2005/8/layout/process5"/>
    <dgm:cxn modelId="{215E8F78-1454-4A69-856A-8ED3EB845B70}" srcId="{10837E45-CE0C-4AF6-B0AB-8A9BA599909A}" destId="{E6BCA3F0-0F05-46BF-BE80-C0544D1DA504}" srcOrd="8" destOrd="0" parTransId="{68F4EE87-CD53-4AFC-9E9B-A997F1DCCA1A}" sibTransId="{82920B5D-7F10-4229-957F-13641689B1AD}"/>
    <dgm:cxn modelId="{6B781979-6282-4185-A199-9B3854E6C63F}" type="presOf" srcId="{17BC5496-E23F-4887-B7F4-08E1A88B090B}" destId="{EAE1A7D9-C57F-46E7-85FD-55036699664A}" srcOrd="1" destOrd="0" presId="urn:microsoft.com/office/officeart/2005/8/layout/process5"/>
    <dgm:cxn modelId="{4F22FE84-C060-499B-8B2F-C5EDF302BDB8}" type="presOf" srcId="{2F1AC477-98F6-49FF-94CC-01AA5A0D0C8F}" destId="{E6321012-EB24-4963-82D0-930510E4F6A2}" srcOrd="0" destOrd="0" presId="urn:microsoft.com/office/officeart/2005/8/layout/process5"/>
    <dgm:cxn modelId="{4A92E789-B961-4CFD-91D3-2C808647AA1E}" type="presOf" srcId="{34441796-D264-41A6-BAA4-EDE813CED8B2}" destId="{654E8768-037C-49DE-A1DB-DE887DA31B0B}" srcOrd="0" destOrd="0" presId="urn:microsoft.com/office/officeart/2005/8/layout/process5"/>
    <dgm:cxn modelId="{0586E88B-4B29-448D-BEE3-3DCC1EB556EE}" type="presOf" srcId="{F3421664-0B09-46C7-9B69-B39CA10A80B9}" destId="{DFDBDAD3-1419-46EC-BCFA-9A850044C4CD}" srcOrd="0" destOrd="0" presId="urn:microsoft.com/office/officeart/2005/8/layout/process5"/>
    <dgm:cxn modelId="{2174A68E-C1B2-4685-B7FE-98019AD18C8F}" type="presOf" srcId="{E6BCA3F0-0F05-46BF-BE80-C0544D1DA504}" destId="{ACC39D55-B6BE-4C5F-8FD6-A3E8D5E07B59}" srcOrd="0" destOrd="0" presId="urn:microsoft.com/office/officeart/2005/8/layout/process5"/>
    <dgm:cxn modelId="{EC008893-14B8-4969-880C-BE44B10D64BF}" type="presOf" srcId="{37889E61-9CF6-4C8E-9584-24A5977EBD15}" destId="{ECAA4B5B-0698-4AFA-96E6-77AE1D26B1FE}" srcOrd="0" destOrd="0" presId="urn:microsoft.com/office/officeart/2005/8/layout/process5"/>
    <dgm:cxn modelId="{21C7A695-AB1D-4966-B74C-26ADDF11AD30}" type="presOf" srcId="{1FED0922-E747-4A42-86AC-31BBF42836D8}" destId="{05D3B237-1464-40E6-90D7-8935B2A1A65B}" srcOrd="0" destOrd="0" presId="urn:microsoft.com/office/officeart/2005/8/layout/process5"/>
    <dgm:cxn modelId="{A387D19B-5B36-4333-BB38-7CC93A831AEF}" type="presOf" srcId="{6AC3E170-E94F-437E-8F93-593CF4C2985E}" destId="{34A2F61E-EA93-4228-B403-07590EF1548F}" srcOrd="1" destOrd="0" presId="urn:microsoft.com/office/officeart/2005/8/layout/process5"/>
    <dgm:cxn modelId="{825D2FA7-6F28-4024-AF8B-5639CFD32610}" type="presOf" srcId="{99FAC690-C9DB-4668-B91A-E97A39A3C7AD}" destId="{0699F314-5F01-47C8-9A58-F4E688FC29F9}" srcOrd="1" destOrd="0" presId="urn:microsoft.com/office/officeart/2005/8/layout/process5"/>
    <dgm:cxn modelId="{8032CFAC-3D7F-41DC-B5CF-CCD508111CCC}" type="presOf" srcId="{4BE593F2-54C4-45DD-B672-C6965A31B58B}" destId="{67084216-040B-42FF-92E0-479353BD38C3}" srcOrd="1" destOrd="0" presId="urn:microsoft.com/office/officeart/2005/8/layout/process5"/>
    <dgm:cxn modelId="{716B7CB0-5A5A-4ABD-A893-2F5C8B36BDA2}" type="presOf" srcId="{9635A717-162A-4432-84FA-F50E069D11AC}" destId="{741E5167-9599-498D-9E8F-4F7AED7BE6C1}" srcOrd="0" destOrd="0" presId="urn:microsoft.com/office/officeart/2005/8/layout/process5"/>
    <dgm:cxn modelId="{DB6EE5B2-22C5-4E22-83E3-95D4C8BDF33A}" type="presOf" srcId="{2FEBF32E-156F-48D1-B9D8-13CC56792E78}" destId="{5FD5BCC1-9E24-402A-B9A4-83A57EEA6166}" srcOrd="0" destOrd="0" presId="urn:microsoft.com/office/officeart/2005/8/layout/process5"/>
    <dgm:cxn modelId="{EBF538B7-5E9F-44C5-A2A6-130478CF4E22}" type="presOf" srcId="{10837E45-CE0C-4AF6-B0AB-8A9BA599909A}" destId="{991CCAB3-0275-4BB2-B40C-5F2AED018D7A}" srcOrd="0" destOrd="0" presId="urn:microsoft.com/office/officeart/2005/8/layout/process5"/>
    <dgm:cxn modelId="{46CA2BB8-F0AC-4606-BDE6-FEF946BF2DF3}" type="presOf" srcId="{2AF6AACC-7976-443F-BF63-E289E37A8BE3}" destId="{D5F9F8B9-B98C-452D-AFAB-EAA03B0B6352}" srcOrd="0" destOrd="0" presId="urn:microsoft.com/office/officeart/2005/8/layout/process5"/>
    <dgm:cxn modelId="{BFA3F3B9-1014-44DA-B507-D69D40E0D4B7}" srcId="{10837E45-CE0C-4AF6-B0AB-8A9BA599909A}" destId="{DFE7F47A-2661-4C02-ABA6-0729DE48DF09}" srcOrd="1" destOrd="0" parTransId="{74EB5B6E-638D-4F99-BDF7-3CD0147B0C4B}" sibTransId="{2F1AC477-98F6-49FF-94CC-01AA5A0D0C8F}"/>
    <dgm:cxn modelId="{65112FCB-382C-4225-A9D5-40920623EC4B}" type="presOf" srcId="{45A3EB4B-A1B4-4C6F-988D-74884EE91184}" destId="{532AC6A3-9D32-422A-8B50-C8B5D1ED0FFD}" srcOrd="0" destOrd="0" presId="urn:microsoft.com/office/officeart/2005/8/layout/process5"/>
    <dgm:cxn modelId="{FC04D1DD-8494-477F-8D06-20A601244BD2}" type="presOf" srcId="{6AD5B2D7-47EC-44D4-87BF-33560906A97C}" destId="{FA9C61A7-D71C-4E26-BB75-02F93EF1DA91}" srcOrd="0" destOrd="0" presId="urn:microsoft.com/office/officeart/2005/8/layout/process5"/>
    <dgm:cxn modelId="{31DFA6DE-4EB2-4532-B61A-2C08CDFF3785}" type="presOf" srcId="{54699652-4E6C-4265-B86F-8322C50ACD25}" destId="{AFD2A3DA-9219-481C-ADBF-4CD703894DB3}" srcOrd="0" destOrd="0" presId="urn:microsoft.com/office/officeart/2005/8/layout/process5"/>
    <dgm:cxn modelId="{58578AEB-C993-418B-BC78-96117C142244}" srcId="{10837E45-CE0C-4AF6-B0AB-8A9BA599909A}" destId="{FBEB8654-8C81-4799-994F-6DE9D2134DDA}" srcOrd="2" destOrd="0" parTransId="{FA53FD02-EA13-4A4A-AEA4-5A61FEAEB602}" sibTransId="{6AC3E170-E94F-437E-8F93-593CF4C2985E}"/>
    <dgm:cxn modelId="{95D6F6EC-EE58-4FC1-97E9-DEEBB1DF4B4E}" type="presOf" srcId="{82920B5D-7F10-4229-957F-13641689B1AD}" destId="{B6E4B580-6648-4508-913E-48247E654693}" srcOrd="0" destOrd="0" presId="urn:microsoft.com/office/officeart/2005/8/layout/process5"/>
    <dgm:cxn modelId="{3510B7F4-3462-4577-8655-47447313E43A}" type="presOf" srcId="{ED670C81-F8CD-4900-B977-7CFB3F8CC36A}" destId="{FED7D4CF-8D6F-4C60-AD50-09394EDB1804}" srcOrd="0" destOrd="0" presId="urn:microsoft.com/office/officeart/2005/8/layout/process5"/>
    <dgm:cxn modelId="{8D9B5FF7-1AAA-4A52-AF33-7F7EAE957AA5}" type="presOf" srcId="{3349DCE8-F2E5-4927-AA13-51308E5CFBDD}" destId="{9EAE9A4A-6072-48C2-B70E-9837032E9AC6}" srcOrd="0" destOrd="0" presId="urn:microsoft.com/office/officeart/2005/8/layout/process5"/>
    <dgm:cxn modelId="{D09D5BFA-8647-4524-97D8-6BF7512CB2AA}" srcId="{10837E45-CE0C-4AF6-B0AB-8A9BA599909A}" destId="{9635A717-162A-4432-84FA-F50E069D11AC}" srcOrd="10" destOrd="0" parTransId="{EF5383CD-2619-466F-8A7C-E1CA8B9549A3}" sibTransId="{54699652-4E6C-4265-B86F-8322C50ACD25}"/>
    <dgm:cxn modelId="{7CB386FF-64EB-4968-996B-DFC0D00FB741}" srcId="{10837E45-CE0C-4AF6-B0AB-8A9BA599909A}" destId="{37889E61-9CF6-4C8E-9584-24A5977EBD15}" srcOrd="5" destOrd="0" parTransId="{2C966710-37D9-48F1-AC20-05650AB51E4C}" sibTransId="{F3421664-0B09-46C7-9B69-B39CA10A80B9}"/>
    <dgm:cxn modelId="{E9F21892-ABF8-4E91-80BC-7C744B1EE98B}" type="presParOf" srcId="{991CCAB3-0275-4BB2-B40C-5F2AED018D7A}" destId="{654E8768-037C-49DE-A1DB-DE887DA31B0B}" srcOrd="0" destOrd="0" presId="urn:microsoft.com/office/officeart/2005/8/layout/process5"/>
    <dgm:cxn modelId="{29D80092-8453-426D-951F-E1A108F0D857}" type="presParOf" srcId="{991CCAB3-0275-4BB2-B40C-5F2AED018D7A}" destId="{5FD5BCC1-9E24-402A-B9A4-83A57EEA6166}" srcOrd="1" destOrd="0" presId="urn:microsoft.com/office/officeart/2005/8/layout/process5"/>
    <dgm:cxn modelId="{4D14A5B1-2457-49CB-93E9-DA917773C961}" type="presParOf" srcId="{5FD5BCC1-9E24-402A-B9A4-83A57EEA6166}" destId="{714A1E25-F9D5-4B0E-8634-F921E253E90D}" srcOrd="0" destOrd="0" presId="urn:microsoft.com/office/officeart/2005/8/layout/process5"/>
    <dgm:cxn modelId="{1C3CE309-B99E-473B-9D3A-4DE73C42825D}" type="presParOf" srcId="{991CCAB3-0275-4BB2-B40C-5F2AED018D7A}" destId="{CFFCBEBA-4E47-45C5-93CE-DCAB879DDAEB}" srcOrd="2" destOrd="0" presId="urn:microsoft.com/office/officeart/2005/8/layout/process5"/>
    <dgm:cxn modelId="{75EF833D-322E-4518-852B-14ED4945602A}" type="presParOf" srcId="{991CCAB3-0275-4BB2-B40C-5F2AED018D7A}" destId="{E6321012-EB24-4963-82D0-930510E4F6A2}" srcOrd="3" destOrd="0" presId="urn:microsoft.com/office/officeart/2005/8/layout/process5"/>
    <dgm:cxn modelId="{BB6C1B69-9643-4B2D-97CD-A1209B5CD744}" type="presParOf" srcId="{E6321012-EB24-4963-82D0-930510E4F6A2}" destId="{CFE6D574-6E5B-4E8C-92B7-D598193C9A7C}" srcOrd="0" destOrd="0" presId="urn:microsoft.com/office/officeart/2005/8/layout/process5"/>
    <dgm:cxn modelId="{D8495F9C-7301-4DFD-B2BC-12A96B6385D8}" type="presParOf" srcId="{991CCAB3-0275-4BB2-B40C-5F2AED018D7A}" destId="{215A2429-C01A-4AB5-B742-303D0E1532B6}" srcOrd="4" destOrd="0" presId="urn:microsoft.com/office/officeart/2005/8/layout/process5"/>
    <dgm:cxn modelId="{AD77A436-BC7A-466D-816E-65EA89C19625}" type="presParOf" srcId="{991CCAB3-0275-4BB2-B40C-5F2AED018D7A}" destId="{29D0EE36-F422-484A-85A6-285107F92C26}" srcOrd="5" destOrd="0" presId="urn:microsoft.com/office/officeart/2005/8/layout/process5"/>
    <dgm:cxn modelId="{28FB7098-6C2E-4D3C-9C2E-4CF3E5AA4E60}" type="presParOf" srcId="{29D0EE36-F422-484A-85A6-285107F92C26}" destId="{34A2F61E-EA93-4228-B403-07590EF1548F}" srcOrd="0" destOrd="0" presId="urn:microsoft.com/office/officeart/2005/8/layout/process5"/>
    <dgm:cxn modelId="{BB203243-FB3B-4601-B88B-BDA75609CEAA}" type="presParOf" srcId="{991CCAB3-0275-4BB2-B40C-5F2AED018D7A}" destId="{532AC6A3-9D32-422A-8B50-C8B5D1ED0FFD}" srcOrd="6" destOrd="0" presId="urn:microsoft.com/office/officeart/2005/8/layout/process5"/>
    <dgm:cxn modelId="{0B477A14-79CD-4401-A4AB-81F6925E5672}" type="presParOf" srcId="{991CCAB3-0275-4BB2-B40C-5F2AED018D7A}" destId="{5B2F4D73-29F1-4F2A-A88F-74479DE8360A}" srcOrd="7" destOrd="0" presId="urn:microsoft.com/office/officeart/2005/8/layout/process5"/>
    <dgm:cxn modelId="{C320D0BD-DCBE-44FB-BBF0-C5031C711B7B}" type="presParOf" srcId="{5B2F4D73-29F1-4F2A-A88F-74479DE8360A}" destId="{0699F314-5F01-47C8-9A58-F4E688FC29F9}" srcOrd="0" destOrd="0" presId="urn:microsoft.com/office/officeart/2005/8/layout/process5"/>
    <dgm:cxn modelId="{D3F7B897-CD53-4029-AA1E-075426BADAA4}" type="presParOf" srcId="{991CCAB3-0275-4BB2-B40C-5F2AED018D7A}" destId="{FA9C61A7-D71C-4E26-BB75-02F93EF1DA91}" srcOrd="8" destOrd="0" presId="urn:microsoft.com/office/officeart/2005/8/layout/process5"/>
    <dgm:cxn modelId="{BBE85C4B-E6D3-4E22-9458-8D3CE3A4FFF2}" type="presParOf" srcId="{991CCAB3-0275-4BB2-B40C-5F2AED018D7A}" destId="{D24DBE7C-E775-4D75-B363-11A5AAEABD64}" srcOrd="9" destOrd="0" presId="urn:microsoft.com/office/officeart/2005/8/layout/process5"/>
    <dgm:cxn modelId="{046202B6-2146-465F-8D4C-69BFD1084B90}" type="presParOf" srcId="{D24DBE7C-E775-4D75-B363-11A5AAEABD64}" destId="{EAE1A7D9-C57F-46E7-85FD-55036699664A}" srcOrd="0" destOrd="0" presId="urn:microsoft.com/office/officeart/2005/8/layout/process5"/>
    <dgm:cxn modelId="{20970DCC-D5AA-4E54-A84A-EFB3B8CE7369}" type="presParOf" srcId="{991CCAB3-0275-4BB2-B40C-5F2AED018D7A}" destId="{ECAA4B5B-0698-4AFA-96E6-77AE1D26B1FE}" srcOrd="10" destOrd="0" presId="urn:microsoft.com/office/officeart/2005/8/layout/process5"/>
    <dgm:cxn modelId="{5C86BCC4-3B5C-44FE-AC75-95ADCC1FD981}" type="presParOf" srcId="{991CCAB3-0275-4BB2-B40C-5F2AED018D7A}" destId="{DFDBDAD3-1419-46EC-BCFA-9A850044C4CD}" srcOrd="11" destOrd="0" presId="urn:microsoft.com/office/officeart/2005/8/layout/process5"/>
    <dgm:cxn modelId="{E12125C6-3563-4373-82BE-B05C9C743A01}" type="presParOf" srcId="{DFDBDAD3-1419-46EC-BCFA-9A850044C4CD}" destId="{0CDA5D5A-7C39-4EDE-B0AD-09ECB57E154A}" srcOrd="0" destOrd="0" presId="urn:microsoft.com/office/officeart/2005/8/layout/process5"/>
    <dgm:cxn modelId="{40C81719-C656-4C70-B613-6C3D47FAFCE0}" type="presParOf" srcId="{991CCAB3-0275-4BB2-B40C-5F2AED018D7A}" destId="{05D3B237-1464-40E6-90D7-8935B2A1A65B}" srcOrd="12" destOrd="0" presId="urn:microsoft.com/office/officeart/2005/8/layout/process5"/>
    <dgm:cxn modelId="{0EB30A2F-5317-41CC-B461-4093B65B6F99}" type="presParOf" srcId="{991CCAB3-0275-4BB2-B40C-5F2AED018D7A}" destId="{6E4F5563-286F-4CC2-B844-19D5160794B6}" srcOrd="13" destOrd="0" presId="urn:microsoft.com/office/officeart/2005/8/layout/process5"/>
    <dgm:cxn modelId="{8F8D6389-6BDE-4763-B517-62FE45552E7D}" type="presParOf" srcId="{6E4F5563-286F-4CC2-B844-19D5160794B6}" destId="{F280F5B7-F085-4852-988B-BDD7AADB5331}" srcOrd="0" destOrd="0" presId="urn:microsoft.com/office/officeart/2005/8/layout/process5"/>
    <dgm:cxn modelId="{ADE9992A-0AAA-4B5F-AC09-18BC7704D7E9}" type="presParOf" srcId="{991CCAB3-0275-4BB2-B40C-5F2AED018D7A}" destId="{D5F9F8B9-B98C-452D-AFAB-EAA03B0B6352}" srcOrd="14" destOrd="0" presId="urn:microsoft.com/office/officeart/2005/8/layout/process5"/>
    <dgm:cxn modelId="{18E91D1A-E045-4B1B-A31E-56B69D5D5453}" type="presParOf" srcId="{991CCAB3-0275-4BB2-B40C-5F2AED018D7A}" destId="{3E308776-9A91-45D1-825F-90292745A233}" srcOrd="15" destOrd="0" presId="urn:microsoft.com/office/officeart/2005/8/layout/process5"/>
    <dgm:cxn modelId="{B277590A-AB07-4241-B15C-185073D9610D}" type="presParOf" srcId="{3E308776-9A91-45D1-825F-90292745A233}" destId="{67084216-040B-42FF-92E0-479353BD38C3}" srcOrd="0" destOrd="0" presId="urn:microsoft.com/office/officeart/2005/8/layout/process5"/>
    <dgm:cxn modelId="{2962068A-9FD8-4E31-9C91-FF15BEA288DD}" type="presParOf" srcId="{991CCAB3-0275-4BB2-B40C-5F2AED018D7A}" destId="{ACC39D55-B6BE-4C5F-8FD6-A3E8D5E07B59}" srcOrd="16" destOrd="0" presId="urn:microsoft.com/office/officeart/2005/8/layout/process5"/>
    <dgm:cxn modelId="{3AEFB321-5DB8-44E1-8FD5-83468F3B12FA}" type="presParOf" srcId="{991CCAB3-0275-4BB2-B40C-5F2AED018D7A}" destId="{B6E4B580-6648-4508-913E-48247E654693}" srcOrd="17" destOrd="0" presId="urn:microsoft.com/office/officeart/2005/8/layout/process5"/>
    <dgm:cxn modelId="{3CE0A82B-D338-4B91-87A6-721961FE2860}" type="presParOf" srcId="{B6E4B580-6648-4508-913E-48247E654693}" destId="{2998E088-7BFD-4AB6-8AC0-B592FB9E3E36}" srcOrd="0" destOrd="0" presId="urn:microsoft.com/office/officeart/2005/8/layout/process5"/>
    <dgm:cxn modelId="{CBAF60FF-1424-49D1-A418-481715EB8ED8}" type="presParOf" srcId="{991CCAB3-0275-4BB2-B40C-5F2AED018D7A}" destId="{FED7D4CF-8D6F-4C60-AD50-09394EDB1804}" srcOrd="18" destOrd="0" presId="urn:microsoft.com/office/officeart/2005/8/layout/process5"/>
    <dgm:cxn modelId="{86AEE622-2612-48D8-BC11-9A4C5572018C}" type="presParOf" srcId="{991CCAB3-0275-4BB2-B40C-5F2AED018D7A}" destId="{014CB7E0-7DED-4E65-85C7-B662D8910863}" srcOrd="19" destOrd="0" presId="urn:microsoft.com/office/officeart/2005/8/layout/process5"/>
    <dgm:cxn modelId="{C39E9FC4-D7D9-40F1-BD12-E20EC4831865}" type="presParOf" srcId="{014CB7E0-7DED-4E65-85C7-B662D8910863}" destId="{8068B149-DBCC-4BF4-9263-5EEF45987D35}" srcOrd="0" destOrd="0" presId="urn:microsoft.com/office/officeart/2005/8/layout/process5"/>
    <dgm:cxn modelId="{E4E4F843-2785-4A5D-964E-D39A4D810B92}" type="presParOf" srcId="{991CCAB3-0275-4BB2-B40C-5F2AED018D7A}" destId="{741E5167-9599-498D-9E8F-4F7AED7BE6C1}" srcOrd="20" destOrd="0" presId="urn:microsoft.com/office/officeart/2005/8/layout/process5"/>
    <dgm:cxn modelId="{9BEDD150-1891-4923-8642-DE0C9CEE4EA4}" type="presParOf" srcId="{991CCAB3-0275-4BB2-B40C-5F2AED018D7A}" destId="{AFD2A3DA-9219-481C-ADBF-4CD703894DB3}" srcOrd="21" destOrd="0" presId="urn:microsoft.com/office/officeart/2005/8/layout/process5"/>
    <dgm:cxn modelId="{4B0AF6AC-BCB3-47FB-A624-AAC944794A84}" type="presParOf" srcId="{AFD2A3DA-9219-481C-ADBF-4CD703894DB3}" destId="{5CA4A117-A1FF-46AA-865A-227DF4444ED5}" srcOrd="0" destOrd="0" presId="urn:microsoft.com/office/officeart/2005/8/layout/process5"/>
    <dgm:cxn modelId="{3AED55DD-F54E-4F7B-9910-E2D6B11FFA52}" type="presParOf" srcId="{991CCAB3-0275-4BB2-B40C-5F2AED018D7A}" destId="{9EAE9A4A-6072-48C2-B70E-9837032E9AC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837E45-CE0C-4AF6-B0AB-8A9BA599909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34441796-D264-41A6-BAA4-EDE813CED8B2}">
      <dgm:prSet phldrT="[Text]"/>
      <dgm:spPr>
        <a:solidFill>
          <a:schemeClr val="bg2"/>
        </a:solidFill>
      </dgm:spPr>
      <dgm:t>
        <a:bodyPr/>
        <a:lstStyle/>
        <a:p>
          <a:r>
            <a:rPr lang="en-US" dirty="0"/>
            <a:t>Causal Inference with Experiments</a:t>
          </a:r>
        </a:p>
      </dgm:t>
    </dgm:pt>
    <dgm:pt modelId="{7A2CCC79-9B20-4C30-8ED1-46AEB489D05C}" type="parTrans" cxnId="{BC81BF3F-3408-4487-9DC5-E8C2EA8D9EEA}">
      <dgm:prSet/>
      <dgm:spPr/>
      <dgm:t>
        <a:bodyPr/>
        <a:lstStyle/>
        <a:p>
          <a:endParaRPr lang="en-US"/>
        </a:p>
      </dgm:t>
    </dgm:pt>
    <dgm:pt modelId="{2FEBF32E-156F-48D1-B9D8-13CC56792E78}" type="sibTrans" cxnId="{BC81BF3F-3408-4487-9DC5-E8C2EA8D9EEA}">
      <dgm:prSet/>
      <dgm:spPr/>
      <dgm:t>
        <a:bodyPr/>
        <a:lstStyle/>
        <a:p>
          <a:endParaRPr lang="en-US"/>
        </a:p>
      </dgm:t>
    </dgm:pt>
    <dgm:pt modelId="{DFE7F47A-2661-4C02-ABA6-0729DE48DF09}">
      <dgm:prSet phldrT="[Text]"/>
      <dgm:spPr>
        <a:solidFill>
          <a:schemeClr val="bg2"/>
        </a:solidFill>
      </dgm:spPr>
      <dgm:t>
        <a:bodyPr/>
        <a:lstStyle/>
        <a:p>
          <a:r>
            <a:rPr lang="en-US" dirty="0"/>
            <a:t>Prediction with Linear Models</a:t>
          </a:r>
        </a:p>
      </dgm:t>
    </dgm:pt>
    <dgm:pt modelId="{74EB5B6E-638D-4F99-BDF7-3CD0147B0C4B}" type="parTrans" cxnId="{BFA3F3B9-1014-44DA-B507-D69D40E0D4B7}">
      <dgm:prSet/>
      <dgm:spPr/>
      <dgm:t>
        <a:bodyPr/>
        <a:lstStyle/>
        <a:p>
          <a:endParaRPr lang="en-US"/>
        </a:p>
      </dgm:t>
    </dgm:pt>
    <dgm:pt modelId="{2F1AC477-98F6-49FF-94CC-01AA5A0D0C8F}" type="sibTrans" cxnId="{BFA3F3B9-1014-44DA-B507-D69D40E0D4B7}">
      <dgm:prSet/>
      <dgm:spPr/>
      <dgm:t>
        <a:bodyPr/>
        <a:lstStyle/>
        <a:p>
          <a:endParaRPr lang="en-US"/>
        </a:p>
      </dgm:t>
    </dgm:pt>
    <dgm:pt modelId="{FBEB8654-8C81-4799-994F-6DE9D2134DDA}">
      <dgm:prSet phldrT="[Text]"/>
      <dgm:spPr>
        <a:solidFill>
          <a:schemeClr val="bg2"/>
        </a:solidFill>
      </dgm:spPr>
      <dgm:t>
        <a:bodyPr/>
        <a:lstStyle/>
        <a:p>
          <a:r>
            <a:rPr lang="en-US" dirty="0"/>
            <a:t>Prediction with High-Dim Linear Models</a:t>
          </a:r>
        </a:p>
      </dgm:t>
    </dgm:pt>
    <dgm:pt modelId="{FA53FD02-EA13-4A4A-AEA4-5A61FEAEB602}" type="parTrans" cxnId="{58578AEB-C993-418B-BC78-96117C142244}">
      <dgm:prSet/>
      <dgm:spPr/>
      <dgm:t>
        <a:bodyPr/>
        <a:lstStyle/>
        <a:p>
          <a:endParaRPr lang="en-US"/>
        </a:p>
      </dgm:t>
    </dgm:pt>
    <dgm:pt modelId="{6AC3E170-E94F-437E-8F93-593CF4C2985E}" type="sibTrans" cxnId="{58578AEB-C993-418B-BC78-96117C142244}">
      <dgm:prSet/>
      <dgm:spPr/>
      <dgm:t>
        <a:bodyPr/>
        <a:lstStyle/>
        <a:p>
          <a:endParaRPr lang="en-US"/>
        </a:p>
      </dgm:t>
    </dgm:pt>
    <dgm:pt modelId="{45A3EB4B-A1B4-4C6F-988D-74884EE91184}">
      <dgm:prSet phldrT="[Text]"/>
      <dgm:spPr>
        <a:solidFill>
          <a:schemeClr val="bg2"/>
        </a:solidFill>
      </dgm:spPr>
      <dgm:t>
        <a:bodyPr/>
        <a:lstStyle/>
        <a:p>
          <a:r>
            <a:rPr lang="en-US" dirty="0"/>
            <a:t>Inference on Causal and Predictive Effects with High-Dim Linear Models</a:t>
          </a:r>
        </a:p>
      </dgm:t>
    </dgm:pt>
    <dgm:pt modelId="{30CC1AD6-FE51-44FA-BF38-C5E650DFD65C}" type="parTrans" cxnId="{1A7AB226-2DBD-4273-A292-6F7F224EF5D7}">
      <dgm:prSet/>
      <dgm:spPr/>
      <dgm:t>
        <a:bodyPr/>
        <a:lstStyle/>
        <a:p>
          <a:endParaRPr lang="en-US"/>
        </a:p>
      </dgm:t>
    </dgm:pt>
    <dgm:pt modelId="{99FAC690-C9DB-4668-B91A-E97A39A3C7AD}" type="sibTrans" cxnId="{1A7AB226-2DBD-4273-A292-6F7F224EF5D7}">
      <dgm:prSet/>
      <dgm:spPr/>
      <dgm:t>
        <a:bodyPr/>
        <a:lstStyle/>
        <a:p>
          <a:endParaRPr lang="en-US"/>
        </a:p>
      </dgm:t>
    </dgm:pt>
    <dgm:pt modelId="{6AD5B2D7-47EC-44D4-87BF-33560906A97C}">
      <dgm:prSet phldrT="[Text]"/>
      <dgm:spPr>
        <a:solidFill>
          <a:schemeClr val="bg2"/>
        </a:solidFill>
      </dgm:spPr>
      <dgm:t>
        <a:bodyPr/>
        <a:lstStyle/>
        <a:p>
          <a:r>
            <a:rPr lang="en-US" dirty="0"/>
            <a:t>Potential Outcomes and Conditional </a:t>
          </a:r>
          <a:r>
            <a:rPr lang="en-US" dirty="0" err="1"/>
            <a:t>Ignorability</a:t>
          </a:r>
          <a:endParaRPr lang="en-US" dirty="0"/>
        </a:p>
      </dgm:t>
    </dgm:pt>
    <dgm:pt modelId="{2A8450D8-F68C-408F-8A21-F196285A6794}" type="parTrans" cxnId="{1DA3D81F-9FA9-4E79-9F55-B4E94905B14F}">
      <dgm:prSet/>
      <dgm:spPr/>
      <dgm:t>
        <a:bodyPr/>
        <a:lstStyle/>
        <a:p>
          <a:endParaRPr lang="en-US"/>
        </a:p>
      </dgm:t>
    </dgm:pt>
    <dgm:pt modelId="{17BC5496-E23F-4887-B7F4-08E1A88B090B}" type="sibTrans" cxnId="{1DA3D81F-9FA9-4E79-9F55-B4E94905B14F}">
      <dgm:prSet/>
      <dgm:spPr/>
      <dgm:t>
        <a:bodyPr/>
        <a:lstStyle/>
        <a:p>
          <a:endParaRPr lang="en-US"/>
        </a:p>
      </dgm:t>
    </dgm:pt>
    <dgm:pt modelId="{37889E61-9CF6-4C8E-9584-24A5977EBD15}">
      <dgm:prSet phldrT="[Text]"/>
      <dgm:spPr>
        <a:solidFill>
          <a:srgbClr val="7030A0"/>
        </a:solidFill>
      </dgm:spPr>
      <dgm:t>
        <a:bodyPr/>
        <a:lstStyle/>
        <a:p>
          <a:r>
            <a:rPr lang="en-US" dirty="0"/>
            <a:t>Structural Equation Models and Conditional Exogeneity</a:t>
          </a:r>
        </a:p>
      </dgm:t>
    </dgm:pt>
    <dgm:pt modelId="{2C966710-37D9-48F1-AC20-05650AB51E4C}" type="parTrans" cxnId="{7CB386FF-64EB-4968-996B-DFC0D00FB741}">
      <dgm:prSet/>
      <dgm:spPr/>
      <dgm:t>
        <a:bodyPr/>
        <a:lstStyle/>
        <a:p>
          <a:endParaRPr lang="en-US"/>
        </a:p>
      </dgm:t>
    </dgm:pt>
    <dgm:pt modelId="{F3421664-0B09-46C7-9B69-B39CA10A80B9}" type="sibTrans" cxnId="{7CB386FF-64EB-4968-996B-DFC0D00FB741}">
      <dgm:prSet/>
      <dgm:spPr/>
      <dgm:t>
        <a:bodyPr/>
        <a:lstStyle/>
        <a:p>
          <a:endParaRPr lang="en-US"/>
        </a:p>
      </dgm:t>
    </dgm:pt>
    <dgm:pt modelId="{1FED0922-E747-4A42-86AC-31BBF42836D8}">
      <dgm:prSet phldrT="[Text]"/>
      <dgm:spPr>
        <a:solidFill>
          <a:schemeClr val="bg2"/>
        </a:solidFill>
      </dgm:spPr>
      <dgm:t>
        <a:bodyPr/>
        <a:lstStyle/>
        <a:p>
          <a:r>
            <a:rPr lang="en-US" dirty="0"/>
            <a:t>Directed Acyclic Graphs</a:t>
          </a:r>
        </a:p>
      </dgm:t>
    </dgm:pt>
    <dgm:pt modelId="{B6A9D600-E4B7-49AF-88BC-1E4F6746786A}" type="parTrans" cxnId="{B0017124-E0D7-4CAE-B216-3A55B4F1B449}">
      <dgm:prSet/>
      <dgm:spPr/>
      <dgm:t>
        <a:bodyPr/>
        <a:lstStyle/>
        <a:p>
          <a:endParaRPr lang="en-US"/>
        </a:p>
      </dgm:t>
    </dgm:pt>
    <dgm:pt modelId="{6AAC3737-829D-45B2-8D9E-630472872042}" type="sibTrans" cxnId="{B0017124-E0D7-4CAE-B216-3A55B4F1B449}">
      <dgm:prSet/>
      <dgm:spPr/>
      <dgm:t>
        <a:bodyPr/>
        <a:lstStyle/>
        <a:p>
          <a:endParaRPr lang="en-US"/>
        </a:p>
      </dgm:t>
    </dgm:pt>
    <dgm:pt modelId="{2AF6AACC-7976-443F-BF63-E289E37A8BE3}">
      <dgm:prSet phldrT="[Text]"/>
      <dgm:spPr>
        <a:solidFill>
          <a:schemeClr val="bg2"/>
        </a:solidFill>
      </dgm:spPr>
      <dgm:t>
        <a:bodyPr/>
        <a:lstStyle/>
        <a:p>
          <a:r>
            <a:rPr lang="en-US" dirty="0"/>
            <a:t>Prediction with Non-Linear Models</a:t>
          </a:r>
        </a:p>
      </dgm:t>
    </dgm:pt>
    <dgm:pt modelId="{5C48098A-251A-447B-8EDB-F7F92C1E206E}" type="parTrans" cxnId="{5DCD2955-9CFE-47C7-AF05-89783A8B877D}">
      <dgm:prSet/>
      <dgm:spPr/>
      <dgm:t>
        <a:bodyPr/>
        <a:lstStyle/>
        <a:p>
          <a:endParaRPr lang="en-US"/>
        </a:p>
      </dgm:t>
    </dgm:pt>
    <dgm:pt modelId="{4BE593F2-54C4-45DD-B672-C6965A31B58B}" type="sibTrans" cxnId="{5DCD2955-9CFE-47C7-AF05-89783A8B877D}">
      <dgm:prSet/>
      <dgm:spPr/>
      <dgm:t>
        <a:bodyPr/>
        <a:lstStyle/>
        <a:p>
          <a:endParaRPr lang="en-US"/>
        </a:p>
      </dgm:t>
    </dgm:pt>
    <dgm:pt modelId="{E6BCA3F0-0F05-46BF-BE80-C0544D1DA504}">
      <dgm:prSet phldrT="[Text]"/>
      <dgm:spPr>
        <a:solidFill>
          <a:schemeClr val="bg2"/>
        </a:solidFill>
      </dgm:spPr>
      <dgm:t>
        <a:bodyPr/>
        <a:lstStyle/>
        <a:p>
          <a:r>
            <a:rPr lang="en-US" dirty="0"/>
            <a:t>Inference on Causal Effects with Non-Linear Models</a:t>
          </a:r>
        </a:p>
      </dgm:t>
    </dgm:pt>
    <dgm:pt modelId="{68F4EE87-CD53-4AFC-9E9B-A997F1DCCA1A}" type="parTrans" cxnId="{215E8F78-1454-4A69-856A-8ED3EB845B70}">
      <dgm:prSet/>
      <dgm:spPr/>
      <dgm:t>
        <a:bodyPr/>
        <a:lstStyle/>
        <a:p>
          <a:endParaRPr lang="en-US"/>
        </a:p>
      </dgm:t>
    </dgm:pt>
    <dgm:pt modelId="{82920B5D-7F10-4229-957F-13641689B1AD}" type="sibTrans" cxnId="{215E8F78-1454-4A69-856A-8ED3EB845B70}">
      <dgm:prSet/>
      <dgm:spPr/>
      <dgm:t>
        <a:bodyPr/>
        <a:lstStyle/>
        <a:p>
          <a:endParaRPr lang="en-US"/>
        </a:p>
      </dgm:t>
    </dgm:pt>
    <dgm:pt modelId="{ED670C81-F8CD-4900-B977-7CFB3F8CC36A}">
      <dgm:prSet phldrT="[Text]"/>
      <dgm:spPr>
        <a:solidFill>
          <a:schemeClr val="bg2"/>
        </a:solidFill>
      </dgm:spPr>
      <dgm:t>
        <a:bodyPr/>
        <a:lstStyle/>
        <a:p>
          <a:r>
            <a:rPr lang="en-US" dirty="0"/>
            <a:t>Un-observed Confounding and Instruments</a:t>
          </a:r>
        </a:p>
      </dgm:t>
    </dgm:pt>
    <dgm:pt modelId="{B5840004-1566-49FE-B5C3-F798BC348231}" type="parTrans" cxnId="{C2A59F51-468C-4267-B4FD-308CAE80FE99}">
      <dgm:prSet/>
      <dgm:spPr/>
      <dgm:t>
        <a:bodyPr/>
        <a:lstStyle/>
        <a:p>
          <a:endParaRPr lang="en-US"/>
        </a:p>
      </dgm:t>
    </dgm:pt>
    <dgm:pt modelId="{2FDAFCC3-8CC4-490E-B58D-A83240610F36}" type="sibTrans" cxnId="{C2A59F51-468C-4267-B4FD-308CAE80FE99}">
      <dgm:prSet/>
      <dgm:spPr/>
      <dgm:t>
        <a:bodyPr/>
        <a:lstStyle/>
        <a:p>
          <a:endParaRPr lang="en-US"/>
        </a:p>
      </dgm:t>
    </dgm:pt>
    <dgm:pt modelId="{9635A717-162A-4432-84FA-F50E069D11AC}">
      <dgm:prSet phldrT="[Text]"/>
      <dgm:spPr>
        <a:solidFill>
          <a:schemeClr val="bg2"/>
        </a:solidFill>
      </dgm:spPr>
      <dgm:t>
        <a:bodyPr/>
        <a:lstStyle/>
        <a:p>
          <a:r>
            <a:rPr lang="en-US" dirty="0"/>
            <a:t>Identification of Causal Effects in Longitudinal Data</a:t>
          </a:r>
        </a:p>
      </dgm:t>
    </dgm:pt>
    <dgm:pt modelId="{EF5383CD-2619-466F-8A7C-E1CA8B9549A3}" type="parTrans" cxnId="{D09D5BFA-8647-4524-97D8-6BF7512CB2AA}">
      <dgm:prSet/>
      <dgm:spPr/>
      <dgm:t>
        <a:bodyPr/>
        <a:lstStyle/>
        <a:p>
          <a:endParaRPr lang="en-US"/>
        </a:p>
      </dgm:t>
    </dgm:pt>
    <dgm:pt modelId="{54699652-4E6C-4265-B86F-8322C50ACD25}" type="sibTrans" cxnId="{D09D5BFA-8647-4524-97D8-6BF7512CB2AA}">
      <dgm:prSet/>
      <dgm:spPr/>
      <dgm:t>
        <a:bodyPr/>
        <a:lstStyle/>
        <a:p>
          <a:endParaRPr lang="en-US"/>
        </a:p>
      </dgm:t>
    </dgm:pt>
    <dgm:pt modelId="{3349DCE8-F2E5-4927-AA13-51308E5CFBDD}">
      <dgm:prSet phldrT="[Text]"/>
      <dgm:spPr>
        <a:solidFill>
          <a:schemeClr val="bg2"/>
        </a:solidFill>
      </dgm:spPr>
      <dgm:t>
        <a:bodyPr/>
        <a:lstStyle/>
        <a:p>
          <a:r>
            <a:rPr lang="en-US" dirty="0"/>
            <a:t>Estimation of Heterogeneous Causal Effects</a:t>
          </a:r>
        </a:p>
      </dgm:t>
    </dgm:pt>
    <dgm:pt modelId="{B5E4244C-CDC8-43D6-A4F6-C4782D40593D}" type="parTrans" cxnId="{8E55A045-2E51-4F94-A613-A9943D84C338}">
      <dgm:prSet/>
      <dgm:spPr/>
      <dgm:t>
        <a:bodyPr/>
        <a:lstStyle/>
        <a:p>
          <a:endParaRPr lang="en-US"/>
        </a:p>
      </dgm:t>
    </dgm:pt>
    <dgm:pt modelId="{788639C0-C4ED-4C43-90ED-0DE0D296E363}" type="sibTrans" cxnId="{8E55A045-2E51-4F94-A613-A9943D84C338}">
      <dgm:prSet/>
      <dgm:spPr/>
      <dgm:t>
        <a:bodyPr/>
        <a:lstStyle/>
        <a:p>
          <a:endParaRPr lang="en-US"/>
        </a:p>
      </dgm:t>
    </dgm:pt>
    <dgm:pt modelId="{991CCAB3-0275-4BB2-B40C-5F2AED018D7A}" type="pres">
      <dgm:prSet presAssocID="{10837E45-CE0C-4AF6-B0AB-8A9BA599909A}" presName="diagram" presStyleCnt="0">
        <dgm:presLayoutVars>
          <dgm:dir/>
          <dgm:resizeHandles val="exact"/>
        </dgm:presLayoutVars>
      </dgm:prSet>
      <dgm:spPr/>
    </dgm:pt>
    <dgm:pt modelId="{654E8768-037C-49DE-A1DB-DE887DA31B0B}" type="pres">
      <dgm:prSet presAssocID="{34441796-D264-41A6-BAA4-EDE813CED8B2}" presName="node" presStyleLbl="node1" presStyleIdx="0" presStyleCnt="12">
        <dgm:presLayoutVars>
          <dgm:bulletEnabled val="1"/>
        </dgm:presLayoutVars>
      </dgm:prSet>
      <dgm:spPr/>
    </dgm:pt>
    <dgm:pt modelId="{5FD5BCC1-9E24-402A-B9A4-83A57EEA6166}" type="pres">
      <dgm:prSet presAssocID="{2FEBF32E-156F-48D1-B9D8-13CC56792E78}" presName="sibTrans" presStyleLbl="sibTrans2D1" presStyleIdx="0" presStyleCnt="11"/>
      <dgm:spPr/>
    </dgm:pt>
    <dgm:pt modelId="{714A1E25-F9D5-4B0E-8634-F921E253E90D}" type="pres">
      <dgm:prSet presAssocID="{2FEBF32E-156F-48D1-B9D8-13CC56792E78}" presName="connectorText" presStyleLbl="sibTrans2D1" presStyleIdx="0" presStyleCnt="11"/>
      <dgm:spPr/>
    </dgm:pt>
    <dgm:pt modelId="{CFFCBEBA-4E47-45C5-93CE-DCAB879DDAEB}" type="pres">
      <dgm:prSet presAssocID="{DFE7F47A-2661-4C02-ABA6-0729DE48DF09}" presName="node" presStyleLbl="node1" presStyleIdx="1" presStyleCnt="12">
        <dgm:presLayoutVars>
          <dgm:bulletEnabled val="1"/>
        </dgm:presLayoutVars>
      </dgm:prSet>
      <dgm:spPr/>
    </dgm:pt>
    <dgm:pt modelId="{E6321012-EB24-4963-82D0-930510E4F6A2}" type="pres">
      <dgm:prSet presAssocID="{2F1AC477-98F6-49FF-94CC-01AA5A0D0C8F}" presName="sibTrans" presStyleLbl="sibTrans2D1" presStyleIdx="1" presStyleCnt="11"/>
      <dgm:spPr/>
    </dgm:pt>
    <dgm:pt modelId="{CFE6D574-6E5B-4E8C-92B7-D598193C9A7C}" type="pres">
      <dgm:prSet presAssocID="{2F1AC477-98F6-49FF-94CC-01AA5A0D0C8F}" presName="connectorText" presStyleLbl="sibTrans2D1" presStyleIdx="1" presStyleCnt="11"/>
      <dgm:spPr/>
    </dgm:pt>
    <dgm:pt modelId="{215A2429-C01A-4AB5-B742-303D0E1532B6}" type="pres">
      <dgm:prSet presAssocID="{FBEB8654-8C81-4799-994F-6DE9D2134DDA}" presName="node" presStyleLbl="node1" presStyleIdx="2" presStyleCnt="12">
        <dgm:presLayoutVars>
          <dgm:bulletEnabled val="1"/>
        </dgm:presLayoutVars>
      </dgm:prSet>
      <dgm:spPr/>
    </dgm:pt>
    <dgm:pt modelId="{29D0EE36-F422-484A-85A6-285107F92C26}" type="pres">
      <dgm:prSet presAssocID="{6AC3E170-E94F-437E-8F93-593CF4C2985E}" presName="sibTrans" presStyleLbl="sibTrans2D1" presStyleIdx="2" presStyleCnt="11"/>
      <dgm:spPr/>
    </dgm:pt>
    <dgm:pt modelId="{34A2F61E-EA93-4228-B403-07590EF1548F}" type="pres">
      <dgm:prSet presAssocID="{6AC3E170-E94F-437E-8F93-593CF4C2985E}" presName="connectorText" presStyleLbl="sibTrans2D1" presStyleIdx="2" presStyleCnt="11"/>
      <dgm:spPr/>
    </dgm:pt>
    <dgm:pt modelId="{532AC6A3-9D32-422A-8B50-C8B5D1ED0FFD}" type="pres">
      <dgm:prSet presAssocID="{45A3EB4B-A1B4-4C6F-988D-74884EE91184}" presName="node" presStyleLbl="node1" presStyleIdx="3" presStyleCnt="12">
        <dgm:presLayoutVars>
          <dgm:bulletEnabled val="1"/>
        </dgm:presLayoutVars>
      </dgm:prSet>
      <dgm:spPr/>
    </dgm:pt>
    <dgm:pt modelId="{5B2F4D73-29F1-4F2A-A88F-74479DE8360A}" type="pres">
      <dgm:prSet presAssocID="{99FAC690-C9DB-4668-B91A-E97A39A3C7AD}" presName="sibTrans" presStyleLbl="sibTrans2D1" presStyleIdx="3" presStyleCnt="11"/>
      <dgm:spPr/>
    </dgm:pt>
    <dgm:pt modelId="{0699F314-5F01-47C8-9A58-F4E688FC29F9}" type="pres">
      <dgm:prSet presAssocID="{99FAC690-C9DB-4668-B91A-E97A39A3C7AD}" presName="connectorText" presStyleLbl="sibTrans2D1" presStyleIdx="3" presStyleCnt="11"/>
      <dgm:spPr/>
    </dgm:pt>
    <dgm:pt modelId="{FA9C61A7-D71C-4E26-BB75-02F93EF1DA91}" type="pres">
      <dgm:prSet presAssocID="{6AD5B2D7-47EC-44D4-87BF-33560906A97C}" presName="node" presStyleLbl="node1" presStyleIdx="4" presStyleCnt="12">
        <dgm:presLayoutVars>
          <dgm:bulletEnabled val="1"/>
        </dgm:presLayoutVars>
      </dgm:prSet>
      <dgm:spPr/>
    </dgm:pt>
    <dgm:pt modelId="{D24DBE7C-E775-4D75-B363-11A5AAEABD64}" type="pres">
      <dgm:prSet presAssocID="{17BC5496-E23F-4887-B7F4-08E1A88B090B}" presName="sibTrans" presStyleLbl="sibTrans2D1" presStyleIdx="4" presStyleCnt="11"/>
      <dgm:spPr/>
    </dgm:pt>
    <dgm:pt modelId="{EAE1A7D9-C57F-46E7-85FD-55036699664A}" type="pres">
      <dgm:prSet presAssocID="{17BC5496-E23F-4887-B7F4-08E1A88B090B}" presName="connectorText" presStyleLbl="sibTrans2D1" presStyleIdx="4" presStyleCnt="11"/>
      <dgm:spPr/>
    </dgm:pt>
    <dgm:pt modelId="{ECAA4B5B-0698-4AFA-96E6-77AE1D26B1FE}" type="pres">
      <dgm:prSet presAssocID="{37889E61-9CF6-4C8E-9584-24A5977EBD15}" presName="node" presStyleLbl="node1" presStyleIdx="5" presStyleCnt="12">
        <dgm:presLayoutVars>
          <dgm:bulletEnabled val="1"/>
        </dgm:presLayoutVars>
      </dgm:prSet>
      <dgm:spPr/>
    </dgm:pt>
    <dgm:pt modelId="{DFDBDAD3-1419-46EC-BCFA-9A850044C4CD}" type="pres">
      <dgm:prSet presAssocID="{F3421664-0B09-46C7-9B69-B39CA10A80B9}" presName="sibTrans" presStyleLbl="sibTrans2D1" presStyleIdx="5" presStyleCnt="11"/>
      <dgm:spPr/>
    </dgm:pt>
    <dgm:pt modelId="{0CDA5D5A-7C39-4EDE-B0AD-09ECB57E154A}" type="pres">
      <dgm:prSet presAssocID="{F3421664-0B09-46C7-9B69-B39CA10A80B9}" presName="connectorText" presStyleLbl="sibTrans2D1" presStyleIdx="5" presStyleCnt="11"/>
      <dgm:spPr/>
    </dgm:pt>
    <dgm:pt modelId="{05D3B237-1464-40E6-90D7-8935B2A1A65B}" type="pres">
      <dgm:prSet presAssocID="{1FED0922-E747-4A42-86AC-31BBF42836D8}" presName="node" presStyleLbl="node1" presStyleIdx="6" presStyleCnt="12">
        <dgm:presLayoutVars>
          <dgm:bulletEnabled val="1"/>
        </dgm:presLayoutVars>
      </dgm:prSet>
      <dgm:spPr/>
    </dgm:pt>
    <dgm:pt modelId="{6E4F5563-286F-4CC2-B844-19D5160794B6}" type="pres">
      <dgm:prSet presAssocID="{6AAC3737-829D-45B2-8D9E-630472872042}" presName="sibTrans" presStyleLbl="sibTrans2D1" presStyleIdx="6" presStyleCnt="11"/>
      <dgm:spPr/>
    </dgm:pt>
    <dgm:pt modelId="{F280F5B7-F085-4852-988B-BDD7AADB5331}" type="pres">
      <dgm:prSet presAssocID="{6AAC3737-829D-45B2-8D9E-630472872042}" presName="connectorText" presStyleLbl="sibTrans2D1" presStyleIdx="6" presStyleCnt="11"/>
      <dgm:spPr/>
    </dgm:pt>
    <dgm:pt modelId="{D5F9F8B9-B98C-452D-AFAB-EAA03B0B6352}" type="pres">
      <dgm:prSet presAssocID="{2AF6AACC-7976-443F-BF63-E289E37A8BE3}" presName="node" presStyleLbl="node1" presStyleIdx="7" presStyleCnt="12">
        <dgm:presLayoutVars>
          <dgm:bulletEnabled val="1"/>
        </dgm:presLayoutVars>
      </dgm:prSet>
      <dgm:spPr/>
    </dgm:pt>
    <dgm:pt modelId="{3E308776-9A91-45D1-825F-90292745A233}" type="pres">
      <dgm:prSet presAssocID="{4BE593F2-54C4-45DD-B672-C6965A31B58B}" presName="sibTrans" presStyleLbl="sibTrans2D1" presStyleIdx="7" presStyleCnt="11"/>
      <dgm:spPr/>
    </dgm:pt>
    <dgm:pt modelId="{67084216-040B-42FF-92E0-479353BD38C3}" type="pres">
      <dgm:prSet presAssocID="{4BE593F2-54C4-45DD-B672-C6965A31B58B}" presName="connectorText" presStyleLbl="sibTrans2D1" presStyleIdx="7" presStyleCnt="11"/>
      <dgm:spPr/>
    </dgm:pt>
    <dgm:pt modelId="{ACC39D55-B6BE-4C5F-8FD6-A3E8D5E07B59}" type="pres">
      <dgm:prSet presAssocID="{E6BCA3F0-0F05-46BF-BE80-C0544D1DA504}" presName="node" presStyleLbl="node1" presStyleIdx="8" presStyleCnt="12">
        <dgm:presLayoutVars>
          <dgm:bulletEnabled val="1"/>
        </dgm:presLayoutVars>
      </dgm:prSet>
      <dgm:spPr/>
    </dgm:pt>
    <dgm:pt modelId="{B6E4B580-6648-4508-913E-48247E654693}" type="pres">
      <dgm:prSet presAssocID="{82920B5D-7F10-4229-957F-13641689B1AD}" presName="sibTrans" presStyleLbl="sibTrans2D1" presStyleIdx="8" presStyleCnt="11"/>
      <dgm:spPr/>
    </dgm:pt>
    <dgm:pt modelId="{2998E088-7BFD-4AB6-8AC0-B592FB9E3E36}" type="pres">
      <dgm:prSet presAssocID="{82920B5D-7F10-4229-957F-13641689B1AD}" presName="connectorText" presStyleLbl="sibTrans2D1" presStyleIdx="8" presStyleCnt="11"/>
      <dgm:spPr/>
    </dgm:pt>
    <dgm:pt modelId="{FED7D4CF-8D6F-4C60-AD50-09394EDB1804}" type="pres">
      <dgm:prSet presAssocID="{ED670C81-F8CD-4900-B977-7CFB3F8CC36A}" presName="node" presStyleLbl="node1" presStyleIdx="9" presStyleCnt="12">
        <dgm:presLayoutVars>
          <dgm:bulletEnabled val="1"/>
        </dgm:presLayoutVars>
      </dgm:prSet>
      <dgm:spPr/>
    </dgm:pt>
    <dgm:pt modelId="{014CB7E0-7DED-4E65-85C7-B662D8910863}" type="pres">
      <dgm:prSet presAssocID="{2FDAFCC3-8CC4-490E-B58D-A83240610F36}" presName="sibTrans" presStyleLbl="sibTrans2D1" presStyleIdx="9" presStyleCnt="11"/>
      <dgm:spPr/>
    </dgm:pt>
    <dgm:pt modelId="{8068B149-DBCC-4BF4-9263-5EEF45987D35}" type="pres">
      <dgm:prSet presAssocID="{2FDAFCC3-8CC4-490E-B58D-A83240610F36}" presName="connectorText" presStyleLbl="sibTrans2D1" presStyleIdx="9" presStyleCnt="11"/>
      <dgm:spPr/>
    </dgm:pt>
    <dgm:pt modelId="{741E5167-9599-498D-9E8F-4F7AED7BE6C1}" type="pres">
      <dgm:prSet presAssocID="{9635A717-162A-4432-84FA-F50E069D11AC}" presName="node" presStyleLbl="node1" presStyleIdx="10" presStyleCnt="12">
        <dgm:presLayoutVars>
          <dgm:bulletEnabled val="1"/>
        </dgm:presLayoutVars>
      </dgm:prSet>
      <dgm:spPr/>
    </dgm:pt>
    <dgm:pt modelId="{AFD2A3DA-9219-481C-ADBF-4CD703894DB3}" type="pres">
      <dgm:prSet presAssocID="{54699652-4E6C-4265-B86F-8322C50ACD25}" presName="sibTrans" presStyleLbl="sibTrans2D1" presStyleIdx="10" presStyleCnt="11"/>
      <dgm:spPr/>
    </dgm:pt>
    <dgm:pt modelId="{5CA4A117-A1FF-46AA-865A-227DF4444ED5}" type="pres">
      <dgm:prSet presAssocID="{54699652-4E6C-4265-B86F-8322C50ACD25}" presName="connectorText" presStyleLbl="sibTrans2D1" presStyleIdx="10" presStyleCnt="11"/>
      <dgm:spPr/>
    </dgm:pt>
    <dgm:pt modelId="{9EAE9A4A-6072-48C2-B70E-9837032E9AC6}" type="pres">
      <dgm:prSet presAssocID="{3349DCE8-F2E5-4927-AA13-51308E5CFBDD}" presName="node" presStyleLbl="node1" presStyleIdx="11" presStyleCnt="12">
        <dgm:presLayoutVars>
          <dgm:bulletEnabled val="1"/>
        </dgm:presLayoutVars>
      </dgm:prSet>
      <dgm:spPr/>
    </dgm:pt>
  </dgm:ptLst>
  <dgm:cxnLst>
    <dgm:cxn modelId="{545C8405-3DD0-4025-AFD0-B67DD089E13E}" type="presOf" srcId="{99FAC690-C9DB-4668-B91A-E97A39A3C7AD}" destId="{5B2F4D73-29F1-4F2A-A88F-74479DE8360A}" srcOrd="0" destOrd="0" presId="urn:microsoft.com/office/officeart/2005/8/layout/process5"/>
    <dgm:cxn modelId="{26BE560D-EEAD-4F21-B0D1-CB9F5A3B8AFF}" type="presOf" srcId="{FBEB8654-8C81-4799-994F-6DE9D2134DDA}" destId="{215A2429-C01A-4AB5-B742-303D0E1532B6}" srcOrd="0" destOrd="0" presId="urn:microsoft.com/office/officeart/2005/8/layout/process5"/>
    <dgm:cxn modelId="{C149B00E-19E3-4B4C-90FD-D3DAACD8FAC2}" type="presOf" srcId="{4BE593F2-54C4-45DD-B672-C6965A31B58B}" destId="{3E308776-9A91-45D1-825F-90292745A233}" srcOrd="0" destOrd="0" presId="urn:microsoft.com/office/officeart/2005/8/layout/process5"/>
    <dgm:cxn modelId="{B9EF471C-F727-415F-9163-5AA6468F1FD6}" type="presOf" srcId="{6AAC3737-829D-45B2-8D9E-630472872042}" destId="{6E4F5563-286F-4CC2-B844-19D5160794B6}" srcOrd="0" destOrd="0" presId="urn:microsoft.com/office/officeart/2005/8/layout/process5"/>
    <dgm:cxn modelId="{1DA3D81F-9FA9-4E79-9F55-B4E94905B14F}" srcId="{10837E45-CE0C-4AF6-B0AB-8A9BA599909A}" destId="{6AD5B2D7-47EC-44D4-87BF-33560906A97C}" srcOrd="4" destOrd="0" parTransId="{2A8450D8-F68C-408F-8A21-F196285A6794}" sibTransId="{17BC5496-E23F-4887-B7F4-08E1A88B090B}"/>
    <dgm:cxn modelId="{B0017124-E0D7-4CAE-B216-3A55B4F1B449}" srcId="{10837E45-CE0C-4AF6-B0AB-8A9BA599909A}" destId="{1FED0922-E747-4A42-86AC-31BBF42836D8}" srcOrd="6" destOrd="0" parTransId="{B6A9D600-E4B7-49AF-88BC-1E4F6746786A}" sibTransId="{6AAC3737-829D-45B2-8D9E-630472872042}"/>
    <dgm:cxn modelId="{1A7AB226-2DBD-4273-A292-6F7F224EF5D7}" srcId="{10837E45-CE0C-4AF6-B0AB-8A9BA599909A}" destId="{45A3EB4B-A1B4-4C6F-988D-74884EE91184}" srcOrd="3" destOrd="0" parTransId="{30CC1AD6-FE51-44FA-BF38-C5E650DFD65C}" sibTransId="{99FAC690-C9DB-4668-B91A-E97A39A3C7AD}"/>
    <dgm:cxn modelId="{4B042028-1F3B-4EA4-8462-7F7449DF832F}" type="presOf" srcId="{2FDAFCC3-8CC4-490E-B58D-A83240610F36}" destId="{014CB7E0-7DED-4E65-85C7-B662D8910863}" srcOrd="0" destOrd="0" presId="urn:microsoft.com/office/officeart/2005/8/layout/process5"/>
    <dgm:cxn modelId="{9F54103A-CDBC-4154-81FE-C76CA1989BB2}" type="presOf" srcId="{F3421664-0B09-46C7-9B69-B39CA10A80B9}" destId="{0CDA5D5A-7C39-4EDE-B0AD-09ECB57E154A}" srcOrd="1" destOrd="0" presId="urn:microsoft.com/office/officeart/2005/8/layout/process5"/>
    <dgm:cxn modelId="{1C30A83F-42FD-4BBB-A07B-2DBC5C2B6A4E}" type="presOf" srcId="{6AAC3737-829D-45B2-8D9E-630472872042}" destId="{F280F5B7-F085-4852-988B-BDD7AADB5331}" srcOrd="1" destOrd="0" presId="urn:microsoft.com/office/officeart/2005/8/layout/process5"/>
    <dgm:cxn modelId="{BC81BF3F-3408-4487-9DC5-E8C2EA8D9EEA}" srcId="{10837E45-CE0C-4AF6-B0AB-8A9BA599909A}" destId="{34441796-D264-41A6-BAA4-EDE813CED8B2}" srcOrd="0" destOrd="0" parTransId="{7A2CCC79-9B20-4C30-8ED1-46AEB489D05C}" sibTransId="{2FEBF32E-156F-48D1-B9D8-13CC56792E78}"/>
    <dgm:cxn modelId="{0C2BFE61-7BE1-4126-8540-5E473A2F7077}" type="presOf" srcId="{82920B5D-7F10-4229-957F-13641689B1AD}" destId="{2998E088-7BFD-4AB6-8AC0-B592FB9E3E36}" srcOrd="1" destOrd="0" presId="urn:microsoft.com/office/officeart/2005/8/layout/process5"/>
    <dgm:cxn modelId="{68657264-82CE-4480-AAD1-2E08036A560A}" type="presOf" srcId="{2F1AC477-98F6-49FF-94CC-01AA5A0D0C8F}" destId="{CFE6D574-6E5B-4E8C-92B7-D598193C9A7C}" srcOrd="1" destOrd="0" presId="urn:microsoft.com/office/officeart/2005/8/layout/process5"/>
    <dgm:cxn modelId="{8E55A045-2E51-4F94-A613-A9943D84C338}" srcId="{10837E45-CE0C-4AF6-B0AB-8A9BA599909A}" destId="{3349DCE8-F2E5-4927-AA13-51308E5CFBDD}" srcOrd="11" destOrd="0" parTransId="{B5E4244C-CDC8-43D6-A4F6-C4782D40593D}" sibTransId="{788639C0-C4ED-4C43-90ED-0DE0D296E363}"/>
    <dgm:cxn modelId="{F704D749-9EC7-4699-8DAA-C7D2ACA81696}" type="presOf" srcId="{2FEBF32E-156F-48D1-B9D8-13CC56792E78}" destId="{714A1E25-F9D5-4B0E-8634-F921E253E90D}" srcOrd="1" destOrd="0" presId="urn:microsoft.com/office/officeart/2005/8/layout/process5"/>
    <dgm:cxn modelId="{197FB04E-CF25-430B-92BA-3A07CA1D149A}" type="presOf" srcId="{2FDAFCC3-8CC4-490E-B58D-A83240610F36}" destId="{8068B149-DBCC-4BF4-9263-5EEF45987D35}" srcOrd="1" destOrd="0" presId="urn:microsoft.com/office/officeart/2005/8/layout/process5"/>
    <dgm:cxn modelId="{EDBCC96E-06B6-49F3-83AA-D8BBFB0E4CF4}" type="presOf" srcId="{54699652-4E6C-4265-B86F-8322C50ACD25}" destId="{5CA4A117-A1FF-46AA-865A-227DF4444ED5}" srcOrd="1" destOrd="0" presId="urn:microsoft.com/office/officeart/2005/8/layout/process5"/>
    <dgm:cxn modelId="{048F0D4F-4963-49E3-B693-BCB353092C77}" type="presOf" srcId="{17BC5496-E23F-4887-B7F4-08E1A88B090B}" destId="{D24DBE7C-E775-4D75-B363-11A5AAEABD64}" srcOrd="0" destOrd="0" presId="urn:microsoft.com/office/officeart/2005/8/layout/process5"/>
    <dgm:cxn modelId="{1DB19A50-180C-4802-A0F4-FC1F4DADF1D0}" type="presOf" srcId="{DFE7F47A-2661-4C02-ABA6-0729DE48DF09}" destId="{CFFCBEBA-4E47-45C5-93CE-DCAB879DDAEB}" srcOrd="0" destOrd="0" presId="urn:microsoft.com/office/officeart/2005/8/layout/process5"/>
    <dgm:cxn modelId="{C2A59F51-468C-4267-B4FD-308CAE80FE99}" srcId="{10837E45-CE0C-4AF6-B0AB-8A9BA599909A}" destId="{ED670C81-F8CD-4900-B977-7CFB3F8CC36A}" srcOrd="9" destOrd="0" parTransId="{B5840004-1566-49FE-B5C3-F798BC348231}" sibTransId="{2FDAFCC3-8CC4-490E-B58D-A83240610F36}"/>
    <dgm:cxn modelId="{5DCD2955-9CFE-47C7-AF05-89783A8B877D}" srcId="{10837E45-CE0C-4AF6-B0AB-8A9BA599909A}" destId="{2AF6AACC-7976-443F-BF63-E289E37A8BE3}" srcOrd="7" destOrd="0" parTransId="{5C48098A-251A-447B-8EDB-F7F92C1E206E}" sibTransId="{4BE593F2-54C4-45DD-B672-C6965A31B58B}"/>
    <dgm:cxn modelId="{8C9C5E77-E634-41AC-A21A-04738F3B4275}" type="presOf" srcId="{6AC3E170-E94F-437E-8F93-593CF4C2985E}" destId="{29D0EE36-F422-484A-85A6-285107F92C26}" srcOrd="0" destOrd="0" presId="urn:microsoft.com/office/officeart/2005/8/layout/process5"/>
    <dgm:cxn modelId="{215E8F78-1454-4A69-856A-8ED3EB845B70}" srcId="{10837E45-CE0C-4AF6-B0AB-8A9BA599909A}" destId="{E6BCA3F0-0F05-46BF-BE80-C0544D1DA504}" srcOrd="8" destOrd="0" parTransId="{68F4EE87-CD53-4AFC-9E9B-A997F1DCCA1A}" sibTransId="{82920B5D-7F10-4229-957F-13641689B1AD}"/>
    <dgm:cxn modelId="{6B781979-6282-4185-A199-9B3854E6C63F}" type="presOf" srcId="{17BC5496-E23F-4887-B7F4-08E1A88B090B}" destId="{EAE1A7D9-C57F-46E7-85FD-55036699664A}" srcOrd="1" destOrd="0" presId="urn:microsoft.com/office/officeart/2005/8/layout/process5"/>
    <dgm:cxn modelId="{4F22FE84-C060-499B-8B2F-C5EDF302BDB8}" type="presOf" srcId="{2F1AC477-98F6-49FF-94CC-01AA5A0D0C8F}" destId="{E6321012-EB24-4963-82D0-930510E4F6A2}" srcOrd="0" destOrd="0" presId="urn:microsoft.com/office/officeart/2005/8/layout/process5"/>
    <dgm:cxn modelId="{4A92E789-B961-4CFD-91D3-2C808647AA1E}" type="presOf" srcId="{34441796-D264-41A6-BAA4-EDE813CED8B2}" destId="{654E8768-037C-49DE-A1DB-DE887DA31B0B}" srcOrd="0" destOrd="0" presId="urn:microsoft.com/office/officeart/2005/8/layout/process5"/>
    <dgm:cxn modelId="{0586E88B-4B29-448D-BEE3-3DCC1EB556EE}" type="presOf" srcId="{F3421664-0B09-46C7-9B69-B39CA10A80B9}" destId="{DFDBDAD3-1419-46EC-BCFA-9A850044C4CD}" srcOrd="0" destOrd="0" presId="urn:microsoft.com/office/officeart/2005/8/layout/process5"/>
    <dgm:cxn modelId="{2174A68E-C1B2-4685-B7FE-98019AD18C8F}" type="presOf" srcId="{E6BCA3F0-0F05-46BF-BE80-C0544D1DA504}" destId="{ACC39D55-B6BE-4C5F-8FD6-A3E8D5E07B59}" srcOrd="0" destOrd="0" presId="urn:microsoft.com/office/officeart/2005/8/layout/process5"/>
    <dgm:cxn modelId="{EC008893-14B8-4969-880C-BE44B10D64BF}" type="presOf" srcId="{37889E61-9CF6-4C8E-9584-24A5977EBD15}" destId="{ECAA4B5B-0698-4AFA-96E6-77AE1D26B1FE}" srcOrd="0" destOrd="0" presId="urn:microsoft.com/office/officeart/2005/8/layout/process5"/>
    <dgm:cxn modelId="{21C7A695-AB1D-4966-B74C-26ADDF11AD30}" type="presOf" srcId="{1FED0922-E747-4A42-86AC-31BBF42836D8}" destId="{05D3B237-1464-40E6-90D7-8935B2A1A65B}" srcOrd="0" destOrd="0" presId="urn:microsoft.com/office/officeart/2005/8/layout/process5"/>
    <dgm:cxn modelId="{A387D19B-5B36-4333-BB38-7CC93A831AEF}" type="presOf" srcId="{6AC3E170-E94F-437E-8F93-593CF4C2985E}" destId="{34A2F61E-EA93-4228-B403-07590EF1548F}" srcOrd="1" destOrd="0" presId="urn:microsoft.com/office/officeart/2005/8/layout/process5"/>
    <dgm:cxn modelId="{825D2FA7-6F28-4024-AF8B-5639CFD32610}" type="presOf" srcId="{99FAC690-C9DB-4668-B91A-E97A39A3C7AD}" destId="{0699F314-5F01-47C8-9A58-F4E688FC29F9}" srcOrd="1" destOrd="0" presId="urn:microsoft.com/office/officeart/2005/8/layout/process5"/>
    <dgm:cxn modelId="{8032CFAC-3D7F-41DC-B5CF-CCD508111CCC}" type="presOf" srcId="{4BE593F2-54C4-45DD-B672-C6965A31B58B}" destId="{67084216-040B-42FF-92E0-479353BD38C3}" srcOrd="1" destOrd="0" presId="urn:microsoft.com/office/officeart/2005/8/layout/process5"/>
    <dgm:cxn modelId="{716B7CB0-5A5A-4ABD-A893-2F5C8B36BDA2}" type="presOf" srcId="{9635A717-162A-4432-84FA-F50E069D11AC}" destId="{741E5167-9599-498D-9E8F-4F7AED7BE6C1}" srcOrd="0" destOrd="0" presId="urn:microsoft.com/office/officeart/2005/8/layout/process5"/>
    <dgm:cxn modelId="{DB6EE5B2-22C5-4E22-83E3-95D4C8BDF33A}" type="presOf" srcId="{2FEBF32E-156F-48D1-B9D8-13CC56792E78}" destId="{5FD5BCC1-9E24-402A-B9A4-83A57EEA6166}" srcOrd="0" destOrd="0" presId="urn:microsoft.com/office/officeart/2005/8/layout/process5"/>
    <dgm:cxn modelId="{EBF538B7-5E9F-44C5-A2A6-130478CF4E22}" type="presOf" srcId="{10837E45-CE0C-4AF6-B0AB-8A9BA599909A}" destId="{991CCAB3-0275-4BB2-B40C-5F2AED018D7A}" srcOrd="0" destOrd="0" presId="urn:microsoft.com/office/officeart/2005/8/layout/process5"/>
    <dgm:cxn modelId="{46CA2BB8-F0AC-4606-BDE6-FEF946BF2DF3}" type="presOf" srcId="{2AF6AACC-7976-443F-BF63-E289E37A8BE3}" destId="{D5F9F8B9-B98C-452D-AFAB-EAA03B0B6352}" srcOrd="0" destOrd="0" presId="urn:microsoft.com/office/officeart/2005/8/layout/process5"/>
    <dgm:cxn modelId="{BFA3F3B9-1014-44DA-B507-D69D40E0D4B7}" srcId="{10837E45-CE0C-4AF6-B0AB-8A9BA599909A}" destId="{DFE7F47A-2661-4C02-ABA6-0729DE48DF09}" srcOrd="1" destOrd="0" parTransId="{74EB5B6E-638D-4F99-BDF7-3CD0147B0C4B}" sibTransId="{2F1AC477-98F6-49FF-94CC-01AA5A0D0C8F}"/>
    <dgm:cxn modelId="{65112FCB-382C-4225-A9D5-40920623EC4B}" type="presOf" srcId="{45A3EB4B-A1B4-4C6F-988D-74884EE91184}" destId="{532AC6A3-9D32-422A-8B50-C8B5D1ED0FFD}" srcOrd="0" destOrd="0" presId="urn:microsoft.com/office/officeart/2005/8/layout/process5"/>
    <dgm:cxn modelId="{FC04D1DD-8494-477F-8D06-20A601244BD2}" type="presOf" srcId="{6AD5B2D7-47EC-44D4-87BF-33560906A97C}" destId="{FA9C61A7-D71C-4E26-BB75-02F93EF1DA91}" srcOrd="0" destOrd="0" presId="urn:microsoft.com/office/officeart/2005/8/layout/process5"/>
    <dgm:cxn modelId="{31DFA6DE-4EB2-4532-B61A-2C08CDFF3785}" type="presOf" srcId="{54699652-4E6C-4265-B86F-8322C50ACD25}" destId="{AFD2A3DA-9219-481C-ADBF-4CD703894DB3}" srcOrd="0" destOrd="0" presId="urn:microsoft.com/office/officeart/2005/8/layout/process5"/>
    <dgm:cxn modelId="{58578AEB-C993-418B-BC78-96117C142244}" srcId="{10837E45-CE0C-4AF6-B0AB-8A9BA599909A}" destId="{FBEB8654-8C81-4799-994F-6DE9D2134DDA}" srcOrd="2" destOrd="0" parTransId="{FA53FD02-EA13-4A4A-AEA4-5A61FEAEB602}" sibTransId="{6AC3E170-E94F-437E-8F93-593CF4C2985E}"/>
    <dgm:cxn modelId="{95D6F6EC-EE58-4FC1-97E9-DEEBB1DF4B4E}" type="presOf" srcId="{82920B5D-7F10-4229-957F-13641689B1AD}" destId="{B6E4B580-6648-4508-913E-48247E654693}" srcOrd="0" destOrd="0" presId="urn:microsoft.com/office/officeart/2005/8/layout/process5"/>
    <dgm:cxn modelId="{3510B7F4-3462-4577-8655-47447313E43A}" type="presOf" srcId="{ED670C81-F8CD-4900-B977-7CFB3F8CC36A}" destId="{FED7D4CF-8D6F-4C60-AD50-09394EDB1804}" srcOrd="0" destOrd="0" presId="urn:microsoft.com/office/officeart/2005/8/layout/process5"/>
    <dgm:cxn modelId="{8D9B5FF7-1AAA-4A52-AF33-7F7EAE957AA5}" type="presOf" srcId="{3349DCE8-F2E5-4927-AA13-51308E5CFBDD}" destId="{9EAE9A4A-6072-48C2-B70E-9837032E9AC6}" srcOrd="0" destOrd="0" presId="urn:microsoft.com/office/officeart/2005/8/layout/process5"/>
    <dgm:cxn modelId="{D09D5BFA-8647-4524-97D8-6BF7512CB2AA}" srcId="{10837E45-CE0C-4AF6-B0AB-8A9BA599909A}" destId="{9635A717-162A-4432-84FA-F50E069D11AC}" srcOrd="10" destOrd="0" parTransId="{EF5383CD-2619-466F-8A7C-E1CA8B9549A3}" sibTransId="{54699652-4E6C-4265-B86F-8322C50ACD25}"/>
    <dgm:cxn modelId="{7CB386FF-64EB-4968-996B-DFC0D00FB741}" srcId="{10837E45-CE0C-4AF6-B0AB-8A9BA599909A}" destId="{37889E61-9CF6-4C8E-9584-24A5977EBD15}" srcOrd="5" destOrd="0" parTransId="{2C966710-37D9-48F1-AC20-05650AB51E4C}" sibTransId="{F3421664-0B09-46C7-9B69-B39CA10A80B9}"/>
    <dgm:cxn modelId="{E9F21892-ABF8-4E91-80BC-7C744B1EE98B}" type="presParOf" srcId="{991CCAB3-0275-4BB2-B40C-5F2AED018D7A}" destId="{654E8768-037C-49DE-A1DB-DE887DA31B0B}" srcOrd="0" destOrd="0" presId="urn:microsoft.com/office/officeart/2005/8/layout/process5"/>
    <dgm:cxn modelId="{29D80092-8453-426D-951F-E1A108F0D857}" type="presParOf" srcId="{991CCAB3-0275-4BB2-B40C-5F2AED018D7A}" destId="{5FD5BCC1-9E24-402A-B9A4-83A57EEA6166}" srcOrd="1" destOrd="0" presId="urn:microsoft.com/office/officeart/2005/8/layout/process5"/>
    <dgm:cxn modelId="{4D14A5B1-2457-49CB-93E9-DA917773C961}" type="presParOf" srcId="{5FD5BCC1-9E24-402A-B9A4-83A57EEA6166}" destId="{714A1E25-F9D5-4B0E-8634-F921E253E90D}" srcOrd="0" destOrd="0" presId="urn:microsoft.com/office/officeart/2005/8/layout/process5"/>
    <dgm:cxn modelId="{1C3CE309-B99E-473B-9D3A-4DE73C42825D}" type="presParOf" srcId="{991CCAB3-0275-4BB2-B40C-5F2AED018D7A}" destId="{CFFCBEBA-4E47-45C5-93CE-DCAB879DDAEB}" srcOrd="2" destOrd="0" presId="urn:microsoft.com/office/officeart/2005/8/layout/process5"/>
    <dgm:cxn modelId="{75EF833D-322E-4518-852B-14ED4945602A}" type="presParOf" srcId="{991CCAB3-0275-4BB2-B40C-5F2AED018D7A}" destId="{E6321012-EB24-4963-82D0-930510E4F6A2}" srcOrd="3" destOrd="0" presId="urn:microsoft.com/office/officeart/2005/8/layout/process5"/>
    <dgm:cxn modelId="{BB6C1B69-9643-4B2D-97CD-A1209B5CD744}" type="presParOf" srcId="{E6321012-EB24-4963-82D0-930510E4F6A2}" destId="{CFE6D574-6E5B-4E8C-92B7-D598193C9A7C}" srcOrd="0" destOrd="0" presId="urn:microsoft.com/office/officeart/2005/8/layout/process5"/>
    <dgm:cxn modelId="{D8495F9C-7301-4DFD-B2BC-12A96B6385D8}" type="presParOf" srcId="{991CCAB3-0275-4BB2-B40C-5F2AED018D7A}" destId="{215A2429-C01A-4AB5-B742-303D0E1532B6}" srcOrd="4" destOrd="0" presId="urn:microsoft.com/office/officeart/2005/8/layout/process5"/>
    <dgm:cxn modelId="{AD77A436-BC7A-466D-816E-65EA89C19625}" type="presParOf" srcId="{991CCAB3-0275-4BB2-B40C-5F2AED018D7A}" destId="{29D0EE36-F422-484A-85A6-285107F92C26}" srcOrd="5" destOrd="0" presId="urn:microsoft.com/office/officeart/2005/8/layout/process5"/>
    <dgm:cxn modelId="{28FB7098-6C2E-4D3C-9C2E-4CF3E5AA4E60}" type="presParOf" srcId="{29D0EE36-F422-484A-85A6-285107F92C26}" destId="{34A2F61E-EA93-4228-B403-07590EF1548F}" srcOrd="0" destOrd="0" presId="urn:microsoft.com/office/officeart/2005/8/layout/process5"/>
    <dgm:cxn modelId="{BB203243-FB3B-4601-B88B-BDA75609CEAA}" type="presParOf" srcId="{991CCAB3-0275-4BB2-B40C-5F2AED018D7A}" destId="{532AC6A3-9D32-422A-8B50-C8B5D1ED0FFD}" srcOrd="6" destOrd="0" presId="urn:microsoft.com/office/officeart/2005/8/layout/process5"/>
    <dgm:cxn modelId="{0B477A14-79CD-4401-A4AB-81F6925E5672}" type="presParOf" srcId="{991CCAB3-0275-4BB2-B40C-5F2AED018D7A}" destId="{5B2F4D73-29F1-4F2A-A88F-74479DE8360A}" srcOrd="7" destOrd="0" presId="urn:microsoft.com/office/officeart/2005/8/layout/process5"/>
    <dgm:cxn modelId="{C320D0BD-DCBE-44FB-BBF0-C5031C711B7B}" type="presParOf" srcId="{5B2F4D73-29F1-4F2A-A88F-74479DE8360A}" destId="{0699F314-5F01-47C8-9A58-F4E688FC29F9}" srcOrd="0" destOrd="0" presId="urn:microsoft.com/office/officeart/2005/8/layout/process5"/>
    <dgm:cxn modelId="{D3F7B897-CD53-4029-AA1E-075426BADAA4}" type="presParOf" srcId="{991CCAB3-0275-4BB2-B40C-5F2AED018D7A}" destId="{FA9C61A7-D71C-4E26-BB75-02F93EF1DA91}" srcOrd="8" destOrd="0" presId="urn:microsoft.com/office/officeart/2005/8/layout/process5"/>
    <dgm:cxn modelId="{BBE85C4B-E6D3-4E22-9458-8D3CE3A4FFF2}" type="presParOf" srcId="{991CCAB3-0275-4BB2-B40C-5F2AED018D7A}" destId="{D24DBE7C-E775-4D75-B363-11A5AAEABD64}" srcOrd="9" destOrd="0" presId="urn:microsoft.com/office/officeart/2005/8/layout/process5"/>
    <dgm:cxn modelId="{046202B6-2146-465F-8D4C-69BFD1084B90}" type="presParOf" srcId="{D24DBE7C-E775-4D75-B363-11A5AAEABD64}" destId="{EAE1A7D9-C57F-46E7-85FD-55036699664A}" srcOrd="0" destOrd="0" presId="urn:microsoft.com/office/officeart/2005/8/layout/process5"/>
    <dgm:cxn modelId="{20970DCC-D5AA-4E54-A84A-EFB3B8CE7369}" type="presParOf" srcId="{991CCAB3-0275-4BB2-B40C-5F2AED018D7A}" destId="{ECAA4B5B-0698-4AFA-96E6-77AE1D26B1FE}" srcOrd="10" destOrd="0" presId="urn:microsoft.com/office/officeart/2005/8/layout/process5"/>
    <dgm:cxn modelId="{5C86BCC4-3B5C-44FE-AC75-95ADCC1FD981}" type="presParOf" srcId="{991CCAB3-0275-4BB2-B40C-5F2AED018D7A}" destId="{DFDBDAD3-1419-46EC-BCFA-9A850044C4CD}" srcOrd="11" destOrd="0" presId="urn:microsoft.com/office/officeart/2005/8/layout/process5"/>
    <dgm:cxn modelId="{E12125C6-3563-4373-82BE-B05C9C743A01}" type="presParOf" srcId="{DFDBDAD3-1419-46EC-BCFA-9A850044C4CD}" destId="{0CDA5D5A-7C39-4EDE-B0AD-09ECB57E154A}" srcOrd="0" destOrd="0" presId="urn:microsoft.com/office/officeart/2005/8/layout/process5"/>
    <dgm:cxn modelId="{40C81719-C656-4C70-B613-6C3D47FAFCE0}" type="presParOf" srcId="{991CCAB3-0275-4BB2-B40C-5F2AED018D7A}" destId="{05D3B237-1464-40E6-90D7-8935B2A1A65B}" srcOrd="12" destOrd="0" presId="urn:microsoft.com/office/officeart/2005/8/layout/process5"/>
    <dgm:cxn modelId="{0EB30A2F-5317-41CC-B461-4093B65B6F99}" type="presParOf" srcId="{991CCAB3-0275-4BB2-B40C-5F2AED018D7A}" destId="{6E4F5563-286F-4CC2-B844-19D5160794B6}" srcOrd="13" destOrd="0" presId="urn:microsoft.com/office/officeart/2005/8/layout/process5"/>
    <dgm:cxn modelId="{8F8D6389-6BDE-4763-B517-62FE45552E7D}" type="presParOf" srcId="{6E4F5563-286F-4CC2-B844-19D5160794B6}" destId="{F280F5B7-F085-4852-988B-BDD7AADB5331}" srcOrd="0" destOrd="0" presId="urn:microsoft.com/office/officeart/2005/8/layout/process5"/>
    <dgm:cxn modelId="{ADE9992A-0AAA-4B5F-AC09-18BC7704D7E9}" type="presParOf" srcId="{991CCAB3-0275-4BB2-B40C-5F2AED018D7A}" destId="{D5F9F8B9-B98C-452D-AFAB-EAA03B0B6352}" srcOrd="14" destOrd="0" presId="urn:microsoft.com/office/officeart/2005/8/layout/process5"/>
    <dgm:cxn modelId="{18E91D1A-E045-4B1B-A31E-56B69D5D5453}" type="presParOf" srcId="{991CCAB3-0275-4BB2-B40C-5F2AED018D7A}" destId="{3E308776-9A91-45D1-825F-90292745A233}" srcOrd="15" destOrd="0" presId="urn:microsoft.com/office/officeart/2005/8/layout/process5"/>
    <dgm:cxn modelId="{B277590A-AB07-4241-B15C-185073D9610D}" type="presParOf" srcId="{3E308776-9A91-45D1-825F-90292745A233}" destId="{67084216-040B-42FF-92E0-479353BD38C3}" srcOrd="0" destOrd="0" presId="urn:microsoft.com/office/officeart/2005/8/layout/process5"/>
    <dgm:cxn modelId="{2962068A-9FD8-4E31-9C91-FF15BEA288DD}" type="presParOf" srcId="{991CCAB3-0275-4BB2-B40C-5F2AED018D7A}" destId="{ACC39D55-B6BE-4C5F-8FD6-A3E8D5E07B59}" srcOrd="16" destOrd="0" presId="urn:microsoft.com/office/officeart/2005/8/layout/process5"/>
    <dgm:cxn modelId="{3AEFB321-5DB8-44E1-8FD5-83468F3B12FA}" type="presParOf" srcId="{991CCAB3-0275-4BB2-B40C-5F2AED018D7A}" destId="{B6E4B580-6648-4508-913E-48247E654693}" srcOrd="17" destOrd="0" presId="urn:microsoft.com/office/officeart/2005/8/layout/process5"/>
    <dgm:cxn modelId="{3CE0A82B-D338-4B91-87A6-721961FE2860}" type="presParOf" srcId="{B6E4B580-6648-4508-913E-48247E654693}" destId="{2998E088-7BFD-4AB6-8AC0-B592FB9E3E36}" srcOrd="0" destOrd="0" presId="urn:microsoft.com/office/officeart/2005/8/layout/process5"/>
    <dgm:cxn modelId="{CBAF60FF-1424-49D1-A418-481715EB8ED8}" type="presParOf" srcId="{991CCAB3-0275-4BB2-B40C-5F2AED018D7A}" destId="{FED7D4CF-8D6F-4C60-AD50-09394EDB1804}" srcOrd="18" destOrd="0" presId="urn:microsoft.com/office/officeart/2005/8/layout/process5"/>
    <dgm:cxn modelId="{86AEE622-2612-48D8-BC11-9A4C5572018C}" type="presParOf" srcId="{991CCAB3-0275-4BB2-B40C-5F2AED018D7A}" destId="{014CB7E0-7DED-4E65-85C7-B662D8910863}" srcOrd="19" destOrd="0" presId="urn:microsoft.com/office/officeart/2005/8/layout/process5"/>
    <dgm:cxn modelId="{C39E9FC4-D7D9-40F1-BD12-E20EC4831865}" type="presParOf" srcId="{014CB7E0-7DED-4E65-85C7-B662D8910863}" destId="{8068B149-DBCC-4BF4-9263-5EEF45987D35}" srcOrd="0" destOrd="0" presId="urn:microsoft.com/office/officeart/2005/8/layout/process5"/>
    <dgm:cxn modelId="{E4E4F843-2785-4A5D-964E-D39A4D810B92}" type="presParOf" srcId="{991CCAB3-0275-4BB2-B40C-5F2AED018D7A}" destId="{741E5167-9599-498D-9E8F-4F7AED7BE6C1}" srcOrd="20" destOrd="0" presId="urn:microsoft.com/office/officeart/2005/8/layout/process5"/>
    <dgm:cxn modelId="{9BEDD150-1891-4923-8642-DE0C9CEE4EA4}" type="presParOf" srcId="{991CCAB3-0275-4BB2-B40C-5F2AED018D7A}" destId="{AFD2A3DA-9219-481C-ADBF-4CD703894DB3}" srcOrd="21" destOrd="0" presId="urn:microsoft.com/office/officeart/2005/8/layout/process5"/>
    <dgm:cxn modelId="{4B0AF6AC-BCB3-47FB-A624-AAC944794A84}" type="presParOf" srcId="{AFD2A3DA-9219-481C-ADBF-4CD703894DB3}" destId="{5CA4A117-A1FF-46AA-865A-227DF4444ED5}" srcOrd="0" destOrd="0" presId="urn:microsoft.com/office/officeart/2005/8/layout/process5"/>
    <dgm:cxn modelId="{3AED55DD-F54E-4F7B-9910-E2D6B11FFA52}" type="presParOf" srcId="{991CCAB3-0275-4BB2-B40C-5F2AED018D7A}" destId="{9EAE9A4A-6072-48C2-B70E-9837032E9AC6}" srcOrd="2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E8768-037C-49DE-A1DB-DE887DA31B0B}">
      <dsp:nvSpPr>
        <dsp:cNvPr id="0" name=""/>
        <dsp:cNvSpPr/>
      </dsp:nvSpPr>
      <dsp:spPr>
        <a:xfrm>
          <a:off x="3571" y="679119"/>
          <a:ext cx="1561703" cy="93702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Causal Inference with Experiments</a:t>
          </a:r>
        </a:p>
      </dsp:txBody>
      <dsp:txXfrm>
        <a:off x="31015" y="706563"/>
        <a:ext cx="1506815" cy="882133"/>
      </dsp:txXfrm>
    </dsp:sp>
    <dsp:sp modelId="{5FD5BCC1-9E24-402A-B9A4-83A57EEA6166}">
      <dsp:nvSpPr>
        <dsp:cNvPr id="0" name=""/>
        <dsp:cNvSpPr/>
      </dsp:nvSpPr>
      <dsp:spPr>
        <a:xfrm>
          <a:off x="1702704"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1031439"/>
        <a:ext cx="231757" cy="232382"/>
      </dsp:txXfrm>
    </dsp:sp>
    <dsp:sp modelId="{CFFCBEBA-4E47-45C5-93CE-DCAB879DDAEB}">
      <dsp:nvSpPr>
        <dsp:cNvPr id="0" name=""/>
        <dsp:cNvSpPr/>
      </dsp:nvSpPr>
      <dsp:spPr>
        <a:xfrm>
          <a:off x="2189956"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Linear Models</a:t>
          </a:r>
        </a:p>
      </dsp:txBody>
      <dsp:txXfrm>
        <a:off x="2217400" y="706563"/>
        <a:ext cx="1506815" cy="882133"/>
      </dsp:txXfrm>
    </dsp:sp>
    <dsp:sp modelId="{E6321012-EB24-4963-82D0-930510E4F6A2}">
      <dsp:nvSpPr>
        <dsp:cNvPr id="0" name=""/>
        <dsp:cNvSpPr/>
      </dsp:nvSpPr>
      <dsp:spPr>
        <a:xfrm>
          <a:off x="3889089"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1031439"/>
        <a:ext cx="231757" cy="232382"/>
      </dsp:txXfrm>
    </dsp:sp>
    <dsp:sp modelId="{215A2429-C01A-4AB5-B742-303D0E1532B6}">
      <dsp:nvSpPr>
        <dsp:cNvPr id="0" name=""/>
        <dsp:cNvSpPr/>
      </dsp:nvSpPr>
      <dsp:spPr>
        <a:xfrm>
          <a:off x="4376340"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High-Dim Linear Models</a:t>
          </a:r>
        </a:p>
      </dsp:txBody>
      <dsp:txXfrm>
        <a:off x="4403784" y="706563"/>
        <a:ext cx="1506815" cy="882133"/>
      </dsp:txXfrm>
    </dsp:sp>
    <dsp:sp modelId="{29D0EE36-F422-484A-85A6-285107F92C26}">
      <dsp:nvSpPr>
        <dsp:cNvPr id="0" name=""/>
        <dsp:cNvSpPr/>
      </dsp:nvSpPr>
      <dsp:spPr>
        <a:xfrm>
          <a:off x="6075473"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1031439"/>
        <a:ext cx="231757" cy="232382"/>
      </dsp:txXfrm>
    </dsp:sp>
    <dsp:sp modelId="{532AC6A3-9D32-422A-8B50-C8B5D1ED0FFD}">
      <dsp:nvSpPr>
        <dsp:cNvPr id="0" name=""/>
        <dsp:cNvSpPr/>
      </dsp:nvSpPr>
      <dsp:spPr>
        <a:xfrm>
          <a:off x="6562724" y="679119"/>
          <a:ext cx="1561703" cy="937021"/>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and Predictive Effects with High-Dim Linear Models</a:t>
          </a:r>
        </a:p>
      </dsp:txBody>
      <dsp:txXfrm>
        <a:off x="6590168" y="706563"/>
        <a:ext cx="1506815" cy="882133"/>
      </dsp:txXfrm>
    </dsp:sp>
    <dsp:sp modelId="{5B2F4D73-29F1-4F2A-A88F-74479DE8360A}">
      <dsp:nvSpPr>
        <dsp:cNvPr id="0" name=""/>
        <dsp:cNvSpPr/>
      </dsp:nvSpPr>
      <dsp:spPr>
        <a:xfrm rot="5400000">
          <a:off x="7178036" y="1725460"/>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227386" y="1753570"/>
        <a:ext cx="232382" cy="231757"/>
      </dsp:txXfrm>
    </dsp:sp>
    <dsp:sp modelId="{FA9C61A7-D71C-4E26-BB75-02F93EF1DA91}">
      <dsp:nvSpPr>
        <dsp:cNvPr id="0" name=""/>
        <dsp:cNvSpPr/>
      </dsp:nvSpPr>
      <dsp:spPr>
        <a:xfrm>
          <a:off x="6562724"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Potential Outcomes and Conditional </a:t>
          </a:r>
          <a:r>
            <a:rPr lang="en-US" sz="1300" kern="1200" dirty="0" err="1"/>
            <a:t>Ignorability</a:t>
          </a:r>
          <a:endParaRPr lang="en-US" sz="1300" kern="1200" dirty="0"/>
        </a:p>
      </dsp:txBody>
      <dsp:txXfrm>
        <a:off x="6590168" y="2268266"/>
        <a:ext cx="1506815" cy="882133"/>
      </dsp:txXfrm>
    </dsp:sp>
    <dsp:sp modelId="{D24DBE7C-E775-4D75-B363-11A5AAEABD64}">
      <dsp:nvSpPr>
        <dsp:cNvPr id="0" name=""/>
        <dsp:cNvSpPr/>
      </dsp:nvSpPr>
      <dsp:spPr>
        <a:xfrm rot="10800000">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193538" y="2593142"/>
        <a:ext cx="231757" cy="232382"/>
      </dsp:txXfrm>
    </dsp:sp>
    <dsp:sp modelId="{ECAA4B5B-0698-4AFA-96E6-77AE1D26B1FE}">
      <dsp:nvSpPr>
        <dsp:cNvPr id="0" name=""/>
        <dsp:cNvSpPr/>
      </dsp:nvSpPr>
      <dsp:spPr>
        <a:xfrm>
          <a:off x="4376340"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Structural Equation Models and Conditional Exogeneity</a:t>
          </a:r>
        </a:p>
      </dsp:txBody>
      <dsp:txXfrm>
        <a:off x="4403784" y="2268266"/>
        <a:ext cx="1506815" cy="882133"/>
      </dsp:txXfrm>
    </dsp:sp>
    <dsp:sp modelId="{DFDBDAD3-1419-46EC-BCFA-9A850044C4CD}">
      <dsp:nvSpPr>
        <dsp:cNvPr id="0" name=""/>
        <dsp:cNvSpPr/>
      </dsp:nvSpPr>
      <dsp:spPr>
        <a:xfrm rot="10800000">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007153" y="2593142"/>
        <a:ext cx="231757" cy="232382"/>
      </dsp:txXfrm>
    </dsp:sp>
    <dsp:sp modelId="{05D3B237-1464-40E6-90D7-8935B2A1A65B}">
      <dsp:nvSpPr>
        <dsp:cNvPr id="0" name=""/>
        <dsp:cNvSpPr/>
      </dsp:nvSpPr>
      <dsp:spPr>
        <a:xfrm>
          <a:off x="2189956"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Directed Acyclic Graphs</a:t>
          </a:r>
        </a:p>
      </dsp:txBody>
      <dsp:txXfrm>
        <a:off x="2217400" y="2268266"/>
        <a:ext cx="1506815" cy="882133"/>
      </dsp:txXfrm>
    </dsp:sp>
    <dsp:sp modelId="{6E4F5563-286F-4CC2-B844-19D5160794B6}">
      <dsp:nvSpPr>
        <dsp:cNvPr id="0" name=""/>
        <dsp:cNvSpPr/>
      </dsp:nvSpPr>
      <dsp:spPr>
        <a:xfrm rot="10800000">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20769" y="2593142"/>
        <a:ext cx="231757" cy="232382"/>
      </dsp:txXfrm>
    </dsp:sp>
    <dsp:sp modelId="{D5F9F8B9-B98C-452D-AFAB-EAA03B0B6352}">
      <dsp:nvSpPr>
        <dsp:cNvPr id="0" name=""/>
        <dsp:cNvSpPr/>
      </dsp:nvSpPr>
      <dsp:spPr>
        <a:xfrm>
          <a:off x="3571" y="2240822"/>
          <a:ext cx="1561703" cy="93702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Non-Linear Models</a:t>
          </a:r>
        </a:p>
      </dsp:txBody>
      <dsp:txXfrm>
        <a:off x="31015" y="2268266"/>
        <a:ext cx="1506815" cy="882133"/>
      </dsp:txXfrm>
    </dsp:sp>
    <dsp:sp modelId="{3E308776-9A91-45D1-825F-90292745A233}">
      <dsp:nvSpPr>
        <dsp:cNvPr id="0" name=""/>
        <dsp:cNvSpPr/>
      </dsp:nvSpPr>
      <dsp:spPr>
        <a:xfrm rot="5400000">
          <a:off x="618882" y="3287163"/>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68232" y="3315273"/>
        <a:ext cx="232382" cy="231757"/>
      </dsp:txXfrm>
    </dsp:sp>
    <dsp:sp modelId="{ACC39D55-B6BE-4C5F-8FD6-A3E8D5E07B59}">
      <dsp:nvSpPr>
        <dsp:cNvPr id="0" name=""/>
        <dsp:cNvSpPr/>
      </dsp:nvSpPr>
      <dsp:spPr>
        <a:xfrm>
          <a:off x="3571" y="3802525"/>
          <a:ext cx="1561703" cy="937021"/>
        </a:xfrm>
        <a:prstGeom prst="roundRect">
          <a:avLst>
            <a:gd name="adj" fmla="val 1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Effects with Non-Linear Models</a:t>
          </a:r>
        </a:p>
      </dsp:txBody>
      <dsp:txXfrm>
        <a:off x="31015" y="3829969"/>
        <a:ext cx="1506815" cy="882133"/>
      </dsp:txXfrm>
    </dsp:sp>
    <dsp:sp modelId="{B6E4B580-6648-4508-913E-48247E654693}">
      <dsp:nvSpPr>
        <dsp:cNvPr id="0" name=""/>
        <dsp:cNvSpPr/>
      </dsp:nvSpPr>
      <dsp:spPr>
        <a:xfrm>
          <a:off x="1702704"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4154845"/>
        <a:ext cx="231757" cy="232382"/>
      </dsp:txXfrm>
    </dsp:sp>
    <dsp:sp modelId="{FED7D4CF-8D6F-4C60-AD50-09394EDB1804}">
      <dsp:nvSpPr>
        <dsp:cNvPr id="0" name=""/>
        <dsp:cNvSpPr/>
      </dsp:nvSpPr>
      <dsp:spPr>
        <a:xfrm>
          <a:off x="2189956"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Un-observed Confounding and Instruments</a:t>
          </a:r>
        </a:p>
      </dsp:txBody>
      <dsp:txXfrm>
        <a:off x="2217400" y="3829969"/>
        <a:ext cx="1506815" cy="882133"/>
      </dsp:txXfrm>
    </dsp:sp>
    <dsp:sp modelId="{014CB7E0-7DED-4E65-85C7-B662D8910863}">
      <dsp:nvSpPr>
        <dsp:cNvPr id="0" name=""/>
        <dsp:cNvSpPr/>
      </dsp:nvSpPr>
      <dsp:spPr>
        <a:xfrm>
          <a:off x="3889089"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4154845"/>
        <a:ext cx="231757" cy="232382"/>
      </dsp:txXfrm>
    </dsp:sp>
    <dsp:sp modelId="{741E5167-9599-498D-9E8F-4F7AED7BE6C1}">
      <dsp:nvSpPr>
        <dsp:cNvPr id="0" name=""/>
        <dsp:cNvSpPr/>
      </dsp:nvSpPr>
      <dsp:spPr>
        <a:xfrm>
          <a:off x="4376340"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Identification of Causal Effects in Longitudinal Data</a:t>
          </a:r>
        </a:p>
      </dsp:txBody>
      <dsp:txXfrm>
        <a:off x="4403784" y="3829969"/>
        <a:ext cx="1506815" cy="882133"/>
      </dsp:txXfrm>
    </dsp:sp>
    <dsp:sp modelId="{AFD2A3DA-9219-481C-ADBF-4CD703894DB3}">
      <dsp:nvSpPr>
        <dsp:cNvPr id="0" name=""/>
        <dsp:cNvSpPr/>
      </dsp:nvSpPr>
      <dsp:spPr>
        <a:xfrm>
          <a:off x="6075473"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4154845"/>
        <a:ext cx="231757" cy="232382"/>
      </dsp:txXfrm>
    </dsp:sp>
    <dsp:sp modelId="{9EAE9A4A-6072-48C2-B70E-9837032E9AC6}">
      <dsp:nvSpPr>
        <dsp:cNvPr id="0" name=""/>
        <dsp:cNvSpPr/>
      </dsp:nvSpPr>
      <dsp:spPr>
        <a:xfrm>
          <a:off x="6562724" y="3802525"/>
          <a:ext cx="1561703" cy="937021"/>
        </a:xfrm>
        <a:prstGeom prst="roundRect">
          <a:avLst>
            <a:gd name="adj" fmla="val 1000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Estimation of Heterogeneous Causal Effects</a:t>
          </a:r>
        </a:p>
      </dsp:txBody>
      <dsp:txXfrm>
        <a:off x="6590168" y="3829969"/>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E8768-037C-49DE-A1DB-DE887DA31B0B}">
      <dsp:nvSpPr>
        <dsp:cNvPr id="0" name=""/>
        <dsp:cNvSpPr/>
      </dsp:nvSpPr>
      <dsp:spPr>
        <a:xfrm>
          <a:off x="3571"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Causal Inference with Experiments</a:t>
          </a:r>
        </a:p>
      </dsp:txBody>
      <dsp:txXfrm>
        <a:off x="31015" y="706563"/>
        <a:ext cx="1506815" cy="882133"/>
      </dsp:txXfrm>
    </dsp:sp>
    <dsp:sp modelId="{5FD5BCC1-9E24-402A-B9A4-83A57EEA6166}">
      <dsp:nvSpPr>
        <dsp:cNvPr id="0" name=""/>
        <dsp:cNvSpPr/>
      </dsp:nvSpPr>
      <dsp:spPr>
        <a:xfrm>
          <a:off x="1702704"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1031439"/>
        <a:ext cx="231757" cy="232382"/>
      </dsp:txXfrm>
    </dsp:sp>
    <dsp:sp modelId="{CFFCBEBA-4E47-45C5-93CE-DCAB879DDAEB}">
      <dsp:nvSpPr>
        <dsp:cNvPr id="0" name=""/>
        <dsp:cNvSpPr/>
      </dsp:nvSpPr>
      <dsp:spPr>
        <a:xfrm>
          <a:off x="2189956"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Linear Models</a:t>
          </a:r>
        </a:p>
      </dsp:txBody>
      <dsp:txXfrm>
        <a:off x="2217400" y="706563"/>
        <a:ext cx="1506815" cy="882133"/>
      </dsp:txXfrm>
    </dsp:sp>
    <dsp:sp modelId="{E6321012-EB24-4963-82D0-930510E4F6A2}">
      <dsp:nvSpPr>
        <dsp:cNvPr id="0" name=""/>
        <dsp:cNvSpPr/>
      </dsp:nvSpPr>
      <dsp:spPr>
        <a:xfrm>
          <a:off x="3889089"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1031439"/>
        <a:ext cx="231757" cy="232382"/>
      </dsp:txXfrm>
    </dsp:sp>
    <dsp:sp modelId="{215A2429-C01A-4AB5-B742-303D0E1532B6}">
      <dsp:nvSpPr>
        <dsp:cNvPr id="0" name=""/>
        <dsp:cNvSpPr/>
      </dsp:nvSpPr>
      <dsp:spPr>
        <a:xfrm>
          <a:off x="4376340"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High-Dim Linear Models</a:t>
          </a:r>
        </a:p>
      </dsp:txBody>
      <dsp:txXfrm>
        <a:off x="4403784" y="706563"/>
        <a:ext cx="1506815" cy="882133"/>
      </dsp:txXfrm>
    </dsp:sp>
    <dsp:sp modelId="{29D0EE36-F422-484A-85A6-285107F92C26}">
      <dsp:nvSpPr>
        <dsp:cNvPr id="0" name=""/>
        <dsp:cNvSpPr/>
      </dsp:nvSpPr>
      <dsp:spPr>
        <a:xfrm>
          <a:off x="6075473" y="953979"/>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1031439"/>
        <a:ext cx="231757" cy="232382"/>
      </dsp:txXfrm>
    </dsp:sp>
    <dsp:sp modelId="{532AC6A3-9D32-422A-8B50-C8B5D1ED0FFD}">
      <dsp:nvSpPr>
        <dsp:cNvPr id="0" name=""/>
        <dsp:cNvSpPr/>
      </dsp:nvSpPr>
      <dsp:spPr>
        <a:xfrm>
          <a:off x="6562724" y="679119"/>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and Predictive Effects with High-Dim Linear Models</a:t>
          </a:r>
        </a:p>
      </dsp:txBody>
      <dsp:txXfrm>
        <a:off x="6590168" y="706563"/>
        <a:ext cx="1506815" cy="882133"/>
      </dsp:txXfrm>
    </dsp:sp>
    <dsp:sp modelId="{5B2F4D73-29F1-4F2A-A88F-74479DE8360A}">
      <dsp:nvSpPr>
        <dsp:cNvPr id="0" name=""/>
        <dsp:cNvSpPr/>
      </dsp:nvSpPr>
      <dsp:spPr>
        <a:xfrm rot="5400000">
          <a:off x="7178036" y="1725460"/>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7227386" y="1753570"/>
        <a:ext cx="232382" cy="231757"/>
      </dsp:txXfrm>
    </dsp:sp>
    <dsp:sp modelId="{FA9C61A7-D71C-4E26-BB75-02F93EF1DA91}">
      <dsp:nvSpPr>
        <dsp:cNvPr id="0" name=""/>
        <dsp:cNvSpPr/>
      </dsp:nvSpPr>
      <dsp:spPr>
        <a:xfrm>
          <a:off x="6562724"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Potential Outcomes and Conditional </a:t>
          </a:r>
          <a:r>
            <a:rPr lang="en-US" sz="1300" kern="1200" dirty="0" err="1"/>
            <a:t>Ignorability</a:t>
          </a:r>
          <a:endParaRPr lang="en-US" sz="1300" kern="1200" dirty="0"/>
        </a:p>
      </dsp:txBody>
      <dsp:txXfrm>
        <a:off x="6590168" y="2268266"/>
        <a:ext cx="1506815" cy="882133"/>
      </dsp:txXfrm>
    </dsp:sp>
    <dsp:sp modelId="{D24DBE7C-E775-4D75-B363-11A5AAEABD64}">
      <dsp:nvSpPr>
        <dsp:cNvPr id="0" name=""/>
        <dsp:cNvSpPr/>
      </dsp:nvSpPr>
      <dsp:spPr>
        <a:xfrm rot="10800000">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6193538" y="2593142"/>
        <a:ext cx="231757" cy="232382"/>
      </dsp:txXfrm>
    </dsp:sp>
    <dsp:sp modelId="{ECAA4B5B-0698-4AFA-96E6-77AE1D26B1FE}">
      <dsp:nvSpPr>
        <dsp:cNvPr id="0" name=""/>
        <dsp:cNvSpPr/>
      </dsp:nvSpPr>
      <dsp:spPr>
        <a:xfrm>
          <a:off x="4376340" y="2240822"/>
          <a:ext cx="1561703" cy="937021"/>
        </a:xfrm>
        <a:prstGeom prst="roundRect">
          <a:avLst>
            <a:gd name="adj" fmla="val 10000"/>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Structural Equation Models and Conditional Exogeneity</a:t>
          </a:r>
        </a:p>
      </dsp:txBody>
      <dsp:txXfrm>
        <a:off x="4403784" y="2268266"/>
        <a:ext cx="1506815" cy="882133"/>
      </dsp:txXfrm>
    </dsp:sp>
    <dsp:sp modelId="{DFDBDAD3-1419-46EC-BCFA-9A850044C4CD}">
      <dsp:nvSpPr>
        <dsp:cNvPr id="0" name=""/>
        <dsp:cNvSpPr/>
      </dsp:nvSpPr>
      <dsp:spPr>
        <a:xfrm rot="10800000">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007153" y="2593142"/>
        <a:ext cx="231757" cy="232382"/>
      </dsp:txXfrm>
    </dsp:sp>
    <dsp:sp modelId="{05D3B237-1464-40E6-90D7-8935B2A1A65B}">
      <dsp:nvSpPr>
        <dsp:cNvPr id="0" name=""/>
        <dsp:cNvSpPr/>
      </dsp:nvSpPr>
      <dsp:spPr>
        <a:xfrm>
          <a:off x="2189956"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Directed Acyclic Graphs</a:t>
          </a:r>
        </a:p>
      </dsp:txBody>
      <dsp:txXfrm>
        <a:off x="2217400" y="2268266"/>
        <a:ext cx="1506815" cy="882133"/>
      </dsp:txXfrm>
    </dsp:sp>
    <dsp:sp modelId="{6E4F5563-286F-4CC2-B844-19D5160794B6}">
      <dsp:nvSpPr>
        <dsp:cNvPr id="0" name=""/>
        <dsp:cNvSpPr/>
      </dsp:nvSpPr>
      <dsp:spPr>
        <a:xfrm rot="10800000">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820769" y="2593142"/>
        <a:ext cx="231757" cy="232382"/>
      </dsp:txXfrm>
    </dsp:sp>
    <dsp:sp modelId="{D5F9F8B9-B98C-452D-AFAB-EAA03B0B6352}">
      <dsp:nvSpPr>
        <dsp:cNvPr id="0" name=""/>
        <dsp:cNvSpPr/>
      </dsp:nvSpPr>
      <dsp:spPr>
        <a:xfrm>
          <a:off x="3571" y="2240822"/>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Prediction with Non-Linear Models</a:t>
          </a:r>
        </a:p>
      </dsp:txBody>
      <dsp:txXfrm>
        <a:off x="31015" y="2268266"/>
        <a:ext cx="1506815" cy="882133"/>
      </dsp:txXfrm>
    </dsp:sp>
    <dsp:sp modelId="{3E308776-9A91-45D1-825F-90292745A233}">
      <dsp:nvSpPr>
        <dsp:cNvPr id="0" name=""/>
        <dsp:cNvSpPr/>
      </dsp:nvSpPr>
      <dsp:spPr>
        <a:xfrm rot="5400000">
          <a:off x="618882" y="3287163"/>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668232" y="3315273"/>
        <a:ext cx="232382" cy="231757"/>
      </dsp:txXfrm>
    </dsp:sp>
    <dsp:sp modelId="{ACC39D55-B6BE-4C5F-8FD6-A3E8D5E07B59}">
      <dsp:nvSpPr>
        <dsp:cNvPr id="0" name=""/>
        <dsp:cNvSpPr/>
      </dsp:nvSpPr>
      <dsp:spPr>
        <a:xfrm>
          <a:off x="3571"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Inference on Causal Effects with Non-Linear Models</a:t>
          </a:r>
        </a:p>
      </dsp:txBody>
      <dsp:txXfrm>
        <a:off x="31015" y="3829969"/>
        <a:ext cx="1506815" cy="882133"/>
      </dsp:txXfrm>
    </dsp:sp>
    <dsp:sp modelId="{B6E4B580-6648-4508-913E-48247E654693}">
      <dsp:nvSpPr>
        <dsp:cNvPr id="0" name=""/>
        <dsp:cNvSpPr/>
      </dsp:nvSpPr>
      <dsp:spPr>
        <a:xfrm>
          <a:off x="1702704"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02704" y="4154845"/>
        <a:ext cx="231757" cy="232382"/>
      </dsp:txXfrm>
    </dsp:sp>
    <dsp:sp modelId="{FED7D4CF-8D6F-4C60-AD50-09394EDB1804}">
      <dsp:nvSpPr>
        <dsp:cNvPr id="0" name=""/>
        <dsp:cNvSpPr/>
      </dsp:nvSpPr>
      <dsp:spPr>
        <a:xfrm>
          <a:off x="2189956"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Un-observed Confounding and Instruments</a:t>
          </a:r>
        </a:p>
      </dsp:txBody>
      <dsp:txXfrm>
        <a:off x="2217400" y="3829969"/>
        <a:ext cx="1506815" cy="882133"/>
      </dsp:txXfrm>
    </dsp:sp>
    <dsp:sp modelId="{014CB7E0-7DED-4E65-85C7-B662D8910863}">
      <dsp:nvSpPr>
        <dsp:cNvPr id="0" name=""/>
        <dsp:cNvSpPr/>
      </dsp:nvSpPr>
      <dsp:spPr>
        <a:xfrm>
          <a:off x="3889089"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889089" y="4154845"/>
        <a:ext cx="231757" cy="232382"/>
      </dsp:txXfrm>
    </dsp:sp>
    <dsp:sp modelId="{741E5167-9599-498D-9E8F-4F7AED7BE6C1}">
      <dsp:nvSpPr>
        <dsp:cNvPr id="0" name=""/>
        <dsp:cNvSpPr/>
      </dsp:nvSpPr>
      <dsp:spPr>
        <a:xfrm>
          <a:off x="4376340"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Identification of Causal Effects in Longitudinal Data</a:t>
          </a:r>
        </a:p>
      </dsp:txBody>
      <dsp:txXfrm>
        <a:off x="4403784" y="3829969"/>
        <a:ext cx="1506815" cy="882133"/>
      </dsp:txXfrm>
    </dsp:sp>
    <dsp:sp modelId="{AFD2A3DA-9219-481C-ADBF-4CD703894DB3}">
      <dsp:nvSpPr>
        <dsp:cNvPr id="0" name=""/>
        <dsp:cNvSpPr/>
      </dsp:nvSpPr>
      <dsp:spPr>
        <a:xfrm>
          <a:off x="6075473" y="4077385"/>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075473" y="4154845"/>
        <a:ext cx="231757" cy="232382"/>
      </dsp:txXfrm>
    </dsp:sp>
    <dsp:sp modelId="{9EAE9A4A-6072-48C2-B70E-9837032E9AC6}">
      <dsp:nvSpPr>
        <dsp:cNvPr id="0" name=""/>
        <dsp:cNvSpPr/>
      </dsp:nvSpPr>
      <dsp:spPr>
        <a:xfrm>
          <a:off x="6562724" y="3802525"/>
          <a:ext cx="1561703" cy="937021"/>
        </a:xfrm>
        <a:prstGeom prst="roundRect">
          <a:avLst>
            <a:gd name="adj" fmla="val 10000"/>
          </a:avLst>
        </a:prstGeom>
        <a:solidFill>
          <a:schemeClr val="bg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Estimation of Heterogeneous Causal Effects</a:t>
          </a:r>
        </a:p>
      </dsp:txBody>
      <dsp:txXfrm>
        <a:off x="6590168" y="3829969"/>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21E8-D1A8-4FA7-36F3-15AE1F201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55E944-F757-C71A-30FC-39B01DD465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CE9476-D3A5-1843-8088-F2194FF7E03D}"/>
              </a:ext>
            </a:extLst>
          </p:cNvPr>
          <p:cNvSpPr>
            <a:spLocks noGrp="1"/>
          </p:cNvSpPr>
          <p:nvPr>
            <p:ph type="dt" sz="half" idx="10"/>
          </p:nvPr>
        </p:nvSpPr>
        <p:spPr/>
        <p:txBody>
          <a:bodyPr/>
          <a:lstStyle/>
          <a:p>
            <a:fld id="{DE6BA60F-DE6F-45D4-98F5-DAB0AE3C7AA8}" type="datetimeFigureOut">
              <a:rPr lang="en-US" smtClean="0"/>
              <a:t>1/30/2025</a:t>
            </a:fld>
            <a:endParaRPr lang="en-US"/>
          </a:p>
        </p:txBody>
      </p:sp>
      <p:sp>
        <p:nvSpPr>
          <p:cNvPr id="5" name="Footer Placeholder 4">
            <a:extLst>
              <a:ext uri="{FF2B5EF4-FFF2-40B4-BE49-F238E27FC236}">
                <a16:creationId xmlns:a16="http://schemas.microsoft.com/office/drawing/2014/main" id="{9A940CAF-218B-323B-E00E-0A906EE76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9C4BC-6B68-1C45-655E-5E928A8F2B4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4112433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D74A-940B-9325-AC0E-4E312AF69E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B3D7F-F5FE-F556-1295-6CB334B343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42BDCC-A15C-0CBF-067C-6389C7D2E118}"/>
              </a:ext>
            </a:extLst>
          </p:cNvPr>
          <p:cNvSpPr>
            <a:spLocks noGrp="1"/>
          </p:cNvSpPr>
          <p:nvPr>
            <p:ph type="dt" sz="half" idx="10"/>
          </p:nvPr>
        </p:nvSpPr>
        <p:spPr/>
        <p:txBody>
          <a:bodyPr/>
          <a:lstStyle/>
          <a:p>
            <a:fld id="{DE6BA60F-DE6F-45D4-98F5-DAB0AE3C7AA8}" type="datetimeFigureOut">
              <a:rPr lang="en-US" smtClean="0"/>
              <a:t>1/30/2025</a:t>
            </a:fld>
            <a:endParaRPr lang="en-US"/>
          </a:p>
        </p:txBody>
      </p:sp>
      <p:sp>
        <p:nvSpPr>
          <p:cNvPr id="5" name="Footer Placeholder 4">
            <a:extLst>
              <a:ext uri="{FF2B5EF4-FFF2-40B4-BE49-F238E27FC236}">
                <a16:creationId xmlns:a16="http://schemas.microsoft.com/office/drawing/2014/main" id="{37A05BC5-1A4B-CA85-6C92-9D8EDD368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5CBC-004A-2E47-33C0-2CCAC72554F6}"/>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34002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E5B93-41AC-018E-0D3C-2E7A6A77EE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3BF44-0940-0A4F-B0E7-A444D0AA68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65EE4-78CD-1E3E-3FEB-15FC2109D38B}"/>
              </a:ext>
            </a:extLst>
          </p:cNvPr>
          <p:cNvSpPr>
            <a:spLocks noGrp="1"/>
          </p:cNvSpPr>
          <p:nvPr>
            <p:ph type="dt" sz="half" idx="10"/>
          </p:nvPr>
        </p:nvSpPr>
        <p:spPr/>
        <p:txBody>
          <a:bodyPr/>
          <a:lstStyle/>
          <a:p>
            <a:fld id="{DE6BA60F-DE6F-45D4-98F5-DAB0AE3C7AA8}" type="datetimeFigureOut">
              <a:rPr lang="en-US" smtClean="0"/>
              <a:t>1/30/2025</a:t>
            </a:fld>
            <a:endParaRPr lang="en-US"/>
          </a:p>
        </p:txBody>
      </p:sp>
      <p:sp>
        <p:nvSpPr>
          <p:cNvPr id="5" name="Footer Placeholder 4">
            <a:extLst>
              <a:ext uri="{FF2B5EF4-FFF2-40B4-BE49-F238E27FC236}">
                <a16:creationId xmlns:a16="http://schemas.microsoft.com/office/drawing/2014/main" id="{632900B1-0971-A498-4784-33B44AA47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ADA1D-139A-9E04-5249-08F1605E0EC1}"/>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3861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155EB-9647-5722-3E43-F0E79062C4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03119-2849-97A4-81E9-F58772AA9E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4DF6D-4358-38E7-CA5F-0DFD11BE36FD}"/>
              </a:ext>
            </a:extLst>
          </p:cNvPr>
          <p:cNvSpPr>
            <a:spLocks noGrp="1"/>
          </p:cNvSpPr>
          <p:nvPr>
            <p:ph type="dt" sz="half" idx="10"/>
          </p:nvPr>
        </p:nvSpPr>
        <p:spPr/>
        <p:txBody>
          <a:bodyPr/>
          <a:lstStyle/>
          <a:p>
            <a:fld id="{DE6BA60F-DE6F-45D4-98F5-DAB0AE3C7AA8}" type="datetimeFigureOut">
              <a:rPr lang="en-US" smtClean="0"/>
              <a:t>1/30/2025</a:t>
            </a:fld>
            <a:endParaRPr lang="en-US"/>
          </a:p>
        </p:txBody>
      </p:sp>
      <p:sp>
        <p:nvSpPr>
          <p:cNvPr id="5" name="Footer Placeholder 4">
            <a:extLst>
              <a:ext uri="{FF2B5EF4-FFF2-40B4-BE49-F238E27FC236}">
                <a16:creationId xmlns:a16="http://schemas.microsoft.com/office/drawing/2014/main" id="{A19A55A6-F484-D0F0-DD4F-6430B395A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97D59-14CF-12DF-A24D-BA8671138E35}"/>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69126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C56F-7582-F5E5-6760-0A48127A7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EA0176-1FFE-A4DC-BDDD-7AB0D7832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6021F2-D914-AA71-2A13-C6AD793C6E57}"/>
              </a:ext>
            </a:extLst>
          </p:cNvPr>
          <p:cNvSpPr>
            <a:spLocks noGrp="1"/>
          </p:cNvSpPr>
          <p:nvPr>
            <p:ph type="dt" sz="half" idx="10"/>
          </p:nvPr>
        </p:nvSpPr>
        <p:spPr/>
        <p:txBody>
          <a:bodyPr/>
          <a:lstStyle/>
          <a:p>
            <a:fld id="{DE6BA60F-DE6F-45D4-98F5-DAB0AE3C7AA8}" type="datetimeFigureOut">
              <a:rPr lang="en-US" smtClean="0"/>
              <a:t>1/30/2025</a:t>
            </a:fld>
            <a:endParaRPr lang="en-US"/>
          </a:p>
        </p:txBody>
      </p:sp>
      <p:sp>
        <p:nvSpPr>
          <p:cNvPr id="5" name="Footer Placeholder 4">
            <a:extLst>
              <a:ext uri="{FF2B5EF4-FFF2-40B4-BE49-F238E27FC236}">
                <a16:creationId xmlns:a16="http://schemas.microsoft.com/office/drawing/2014/main" id="{42191815-F32C-79C6-F80C-A5BBD2C0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A1C5C-8202-C2B0-6F99-1BA0298AED8E}"/>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11952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604F-7807-AF97-88C5-8E6D2FA29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1A9397-89DF-65C1-9E32-81C93174B0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F490D-873A-0C48-46D6-D3C9390373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FE2A9-3B82-EEB3-E11B-CF498EB6DA89}"/>
              </a:ext>
            </a:extLst>
          </p:cNvPr>
          <p:cNvSpPr>
            <a:spLocks noGrp="1"/>
          </p:cNvSpPr>
          <p:nvPr>
            <p:ph type="dt" sz="half" idx="10"/>
          </p:nvPr>
        </p:nvSpPr>
        <p:spPr/>
        <p:txBody>
          <a:bodyPr/>
          <a:lstStyle/>
          <a:p>
            <a:fld id="{DE6BA60F-DE6F-45D4-98F5-DAB0AE3C7AA8}" type="datetimeFigureOut">
              <a:rPr lang="en-US" smtClean="0"/>
              <a:t>1/30/2025</a:t>
            </a:fld>
            <a:endParaRPr lang="en-US"/>
          </a:p>
        </p:txBody>
      </p:sp>
      <p:sp>
        <p:nvSpPr>
          <p:cNvPr id="6" name="Footer Placeholder 5">
            <a:extLst>
              <a:ext uri="{FF2B5EF4-FFF2-40B4-BE49-F238E27FC236}">
                <a16:creationId xmlns:a16="http://schemas.microsoft.com/office/drawing/2014/main" id="{30718C81-3240-EC54-F4DF-4DFC3627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E98B5-3F04-CF4D-2277-871D78E1E3F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96468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4C3F-45A7-DA67-F289-6F809EC3D0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4ABB36-A006-B3F9-A145-70C6BCD21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71977-979A-99C0-CE46-6C14719377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7613D-1728-12D5-8D7F-D158B85E98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205F0-5FF5-2E8C-5914-D55636BFAE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BE2D11-B1D6-FD98-FEE3-B50DF9CAB46C}"/>
              </a:ext>
            </a:extLst>
          </p:cNvPr>
          <p:cNvSpPr>
            <a:spLocks noGrp="1"/>
          </p:cNvSpPr>
          <p:nvPr>
            <p:ph type="dt" sz="half" idx="10"/>
          </p:nvPr>
        </p:nvSpPr>
        <p:spPr/>
        <p:txBody>
          <a:bodyPr/>
          <a:lstStyle/>
          <a:p>
            <a:fld id="{DE6BA60F-DE6F-45D4-98F5-DAB0AE3C7AA8}" type="datetimeFigureOut">
              <a:rPr lang="en-US" smtClean="0"/>
              <a:t>1/30/2025</a:t>
            </a:fld>
            <a:endParaRPr lang="en-US"/>
          </a:p>
        </p:txBody>
      </p:sp>
      <p:sp>
        <p:nvSpPr>
          <p:cNvPr id="8" name="Footer Placeholder 7">
            <a:extLst>
              <a:ext uri="{FF2B5EF4-FFF2-40B4-BE49-F238E27FC236}">
                <a16:creationId xmlns:a16="http://schemas.microsoft.com/office/drawing/2014/main" id="{45DE0587-0F4D-1056-2D6B-8D7000165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769514-D4D3-1A0C-718A-0565EDC0096A}"/>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985527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F843-F750-3E88-99A3-567A705352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AF55A-A754-5EAB-2605-A5C089E6B365}"/>
              </a:ext>
            </a:extLst>
          </p:cNvPr>
          <p:cNvSpPr>
            <a:spLocks noGrp="1"/>
          </p:cNvSpPr>
          <p:nvPr>
            <p:ph type="dt" sz="half" idx="10"/>
          </p:nvPr>
        </p:nvSpPr>
        <p:spPr/>
        <p:txBody>
          <a:bodyPr/>
          <a:lstStyle/>
          <a:p>
            <a:fld id="{DE6BA60F-DE6F-45D4-98F5-DAB0AE3C7AA8}" type="datetimeFigureOut">
              <a:rPr lang="en-US" smtClean="0"/>
              <a:t>1/30/2025</a:t>
            </a:fld>
            <a:endParaRPr lang="en-US"/>
          </a:p>
        </p:txBody>
      </p:sp>
      <p:sp>
        <p:nvSpPr>
          <p:cNvPr id="4" name="Footer Placeholder 3">
            <a:extLst>
              <a:ext uri="{FF2B5EF4-FFF2-40B4-BE49-F238E27FC236}">
                <a16:creationId xmlns:a16="http://schemas.microsoft.com/office/drawing/2014/main" id="{A70B8E6A-683E-93FE-D008-2BB236947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74B0FA-5B2A-D625-E59C-07418CA8A592}"/>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3083068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8395A-8E7B-E646-828F-4F9AE8805BD7}"/>
              </a:ext>
            </a:extLst>
          </p:cNvPr>
          <p:cNvSpPr>
            <a:spLocks noGrp="1"/>
          </p:cNvSpPr>
          <p:nvPr>
            <p:ph type="dt" sz="half" idx="10"/>
          </p:nvPr>
        </p:nvSpPr>
        <p:spPr/>
        <p:txBody>
          <a:bodyPr/>
          <a:lstStyle/>
          <a:p>
            <a:fld id="{DE6BA60F-DE6F-45D4-98F5-DAB0AE3C7AA8}" type="datetimeFigureOut">
              <a:rPr lang="en-US" smtClean="0"/>
              <a:t>1/30/2025</a:t>
            </a:fld>
            <a:endParaRPr lang="en-US"/>
          </a:p>
        </p:txBody>
      </p:sp>
      <p:sp>
        <p:nvSpPr>
          <p:cNvPr id="3" name="Footer Placeholder 2">
            <a:extLst>
              <a:ext uri="{FF2B5EF4-FFF2-40B4-BE49-F238E27FC236}">
                <a16:creationId xmlns:a16="http://schemas.microsoft.com/office/drawing/2014/main" id="{DC031A2E-0DF7-4404-65B2-F3C992E438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790C0A-C670-4146-9E75-78C1E3C772DF}"/>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86599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9DE2-D029-A208-FC2A-F79160C88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DD694B-7DBD-0C78-383F-42CAA4C0C1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358C2-1B9C-26CE-0DE4-294C23B55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DA6462-808D-1E93-9819-5277335336D1}"/>
              </a:ext>
            </a:extLst>
          </p:cNvPr>
          <p:cNvSpPr>
            <a:spLocks noGrp="1"/>
          </p:cNvSpPr>
          <p:nvPr>
            <p:ph type="dt" sz="half" idx="10"/>
          </p:nvPr>
        </p:nvSpPr>
        <p:spPr/>
        <p:txBody>
          <a:bodyPr/>
          <a:lstStyle/>
          <a:p>
            <a:fld id="{DE6BA60F-DE6F-45D4-98F5-DAB0AE3C7AA8}" type="datetimeFigureOut">
              <a:rPr lang="en-US" smtClean="0"/>
              <a:t>1/30/2025</a:t>
            </a:fld>
            <a:endParaRPr lang="en-US"/>
          </a:p>
        </p:txBody>
      </p:sp>
      <p:sp>
        <p:nvSpPr>
          <p:cNvPr id="6" name="Footer Placeholder 5">
            <a:extLst>
              <a:ext uri="{FF2B5EF4-FFF2-40B4-BE49-F238E27FC236}">
                <a16:creationId xmlns:a16="http://schemas.microsoft.com/office/drawing/2014/main" id="{98F74754-9004-74CF-72C6-30CF5B890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A86DE7-1C51-233F-32DD-831DF7542B4C}"/>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252790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9B7F-AB62-3B55-3377-85101AB69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7D260-78A4-5423-46E5-AB99F2983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1176F8-A8D8-016E-8A9C-46BCE3891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854A23-94C1-BEFD-3F67-71C80972BAE0}"/>
              </a:ext>
            </a:extLst>
          </p:cNvPr>
          <p:cNvSpPr>
            <a:spLocks noGrp="1"/>
          </p:cNvSpPr>
          <p:nvPr>
            <p:ph type="dt" sz="half" idx="10"/>
          </p:nvPr>
        </p:nvSpPr>
        <p:spPr/>
        <p:txBody>
          <a:bodyPr/>
          <a:lstStyle/>
          <a:p>
            <a:fld id="{DE6BA60F-DE6F-45D4-98F5-DAB0AE3C7AA8}" type="datetimeFigureOut">
              <a:rPr lang="en-US" smtClean="0"/>
              <a:t>1/30/2025</a:t>
            </a:fld>
            <a:endParaRPr lang="en-US"/>
          </a:p>
        </p:txBody>
      </p:sp>
      <p:sp>
        <p:nvSpPr>
          <p:cNvPr id="6" name="Footer Placeholder 5">
            <a:extLst>
              <a:ext uri="{FF2B5EF4-FFF2-40B4-BE49-F238E27FC236}">
                <a16:creationId xmlns:a16="http://schemas.microsoft.com/office/drawing/2014/main" id="{41655BF0-D34F-899D-1FB8-B37FD1C155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FCC56-80A0-3F27-57FF-DF10380C74D7}"/>
              </a:ext>
            </a:extLst>
          </p:cNvPr>
          <p:cNvSpPr>
            <a:spLocks noGrp="1"/>
          </p:cNvSpPr>
          <p:nvPr>
            <p:ph type="sldNum" sz="quarter" idx="12"/>
          </p:nvPr>
        </p:nvSpPr>
        <p:spPr/>
        <p:txBody>
          <a:bodyPr/>
          <a:lstStyle/>
          <a:p>
            <a:fld id="{5A5D9921-1366-4828-99D6-72E4CD9886A9}" type="slidenum">
              <a:rPr lang="en-US" smtClean="0"/>
              <a:t>‹#›</a:t>
            </a:fld>
            <a:endParaRPr lang="en-US"/>
          </a:p>
        </p:txBody>
      </p:sp>
    </p:spTree>
    <p:extLst>
      <p:ext uri="{BB962C8B-B14F-4D97-AF65-F5344CB8AC3E}">
        <p14:creationId xmlns:p14="http://schemas.microsoft.com/office/powerpoint/2010/main" val="127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A959D4-A39C-C2A9-E35A-17CBC20BEBA6}"/>
              </a:ext>
            </a:extLst>
          </p:cNvPr>
          <p:cNvSpPr>
            <a:spLocks noGrp="1"/>
          </p:cNvSpPr>
          <p:nvPr>
            <p:ph type="title"/>
          </p:nvPr>
        </p:nvSpPr>
        <p:spPr>
          <a:xfrm>
            <a:off x="838200" y="3270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5D15EE-5F98-EAC8-3D57-93F05E541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77DF279-581C-0FF7-E891-4C053EA0E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6BA60F-DE6F-45D4-98F5-DAB0AE3C7AA8}" type="datetimeFigureOut">
              <a:rPr lang="en-US" smtClean="0"/>
              <a:t>1/30/2025</a:t>
            </a:fld>
            <a:endParaRPr lang="en-US"/>
          </a:p>
        </p:txBody>
      </p:sp>
      <p:sp>
        <p:nvSpPr>
          <p:cNvPr id="5" name="Footer Placeholder 4">
            <a:extLst>
              <a:ext uri="{FF2B5EF4-FFF2-40B4-BE49-F238E27FC236}">
                <a16:creationId xmlns:a16="http://schemas.microsoft.com/office/drawing/2014/main" id="{8B2869D4-ACD8-E120-D12F-BA4F2A2383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9AD0BB-1444-8ED2-EC8E-0F95756A2B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D9921-1366-4828-99D6-72E4CD9886A9}" type="slidenum">
              <a:rPr lang="en-US" smtClean="0"/>
              <a:t>‹#›</a:t>
            </a:fld>
            <a:endParaRPr lang="en-US"/>
          </a:p>
        </p:txBody>
      </p:sp>
    </p:spTree>
    <p:extLst>
      <p:ext uri="{BB962C8B-B14F-4D97-AF65-F5344CB8AC3E}">
        <p14:creationId xmlns:p14="http://schemas.microsoft.com/office/powerpoint/2010/main" val="1020077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5.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5.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5.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6.png"/><Relationship Id="rId7"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1.png"/><Relationship Id="rId7"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34.png"/><Relationship Id="rId9" Type="http://schemas.openxmlformats.org/officeDocument/2006/relationships/image" Target="../media/image47.png"/><Relationship Id="rId14" Type="http://schemas.openxmlformats.org/officeDocument/2006/relationships/image" Target="../media/image52.png"/></Relationships>
</file>

<file path=ppt/slides/_rels/slide39.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2.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34.png"/><Relationship Id="rId9" Type="http://schemas.openxmlformats.org/officeDocument/2006/relationships/image" Target="../media/image47.png"/><Relationship Id="rId14" Type="http://schemas.openxmlformats.org/officeDocument/2006/relationships/image" Target="../media/image5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75B5-ED69-27C1-9FB0-854DF4386A5D}"/>
              </a:ext>
            </a:extLst>
          </p:cNvPr>
          <p:cNvSpPr>
            <a:spLocks noGrp="1"/>
          </p:cNvSpPr>
          <p:nvPr>
            <p:ph type="ctrTitle"/>
          </p:nvPr>
        </p:nvSpPr>
        <p:spPr/>
        <p:txBody>
          <a:bodyPr>
            <a:normAutofit/>
          </a:bodyPr>
          <a:lstStyle/>
          <a:p>
            <a:r>
              <a:rPr lang="en-US" dirty="0"/>
              <a:t>MS&amp;E 228: Structural Equation Models</a:t>
            </a:r>
          </a:p>
        </p:txBody>
      </p:sp>
      <p:sp>
        <p:nvSpPr>
          <p:cNvPr id="3" name="Subtitle 2">
            <a:extLst>
              <a:ext uri="{FF2B5EF4-FFF2-40B4-BE49-F238E27FC236}">
                <a16:creationId xmlns:a16="http://schemas.microsoft.com/office/drawing/2014/main" id="{EB45C2F9-CD64-87A9-69E9-D402FA9F049B}"/>
              </a:ext>
            </a:extLst>
          </p:cNvPr>
          <p:cNvSpPr>
            <a:spLocks noGrp="1"/>
          </p:cNvSpPr>
          <p:nvPr>
            <p:ph type="subTitle" idx="1"/>
          </p:nvPr>
        </p:nvSpPr>
        <p:spPr/>
        <p:txBody>
          <a:bodyPr/>
          <a:lstStyle/>
          <a:p>
            <a:r>
              <a:rPr lang="en-US" dirty="0"/>
              <a:t>Vasilis Syrgkanis</a:t>
            </a:r>
          </a:p>
          <a:p>
            <a:r>
              <a:rPr lang="en-US" dirty="0"/>
              <a:t>MS&amp;E, Stanford</a:t>
            </a:r>
          </a:p>
        </p:txBody>
      </p:sp>
    </p:spTree>
    <p:extLst>
      <p:ext uri="{BB962C8B-B14F-4D97-AF65-F5344CB8AC3E}">
        <p14:creationId xmlns:p14="http://schemas.microsoft.com/office/powerpoint/2010/main" val="1536910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0A5DE-4A02-1E78-4469-399BEA2B9632}"/>
              </a:ext>
            </a:extLst>
          </p:cNvPr>
          <p:cNvSpPr>
            <a:spLocks noGrp="1"/>
          </p:cNvSpPr>
          <p:nvPr>
            <p:ph type="title"/>
          </p:nvPr>
        </p:nvSpPr>
        <p:spPr/>
        <p:txBody>
          <a:bodyPr/>
          <a:lstStyle/>
          <a:p>
            <a:r>
              <a:rPr lang="en-US" dirty="0"/>
              <a:t>More Reasonable SEM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6E457E-79FA-AE25-FA08-7A516E16CF38}"/>
                  </a:ext>
                </a:extLst>
              </p:cNvPr>
              <p:cNvSpPr>
                <a:spLocks noGrp="1"/>
              </p:cNvSpPr>
              <p:nvPr>
                <p:ph idx="1"/>
              </p:nvPr>
            </p:nvSpPr>
            <p:spPr/>
            <p:txBody>
              <a:bodyPr/>
              <a:lstStyle/>
              <a:p>
                <a:r>
                  <a:rPr lang="en-US" dirty="0"/>
                  <a:t>Part of the shock </a:t>
                </a:r>
                <a14:m>
                  <m:oMath xmlns:m="http://schemas.openxmlformats.org/officeDocument/2006/math">
                    <m:r>
                      <a:rPr lang="en-US" b="0" i="1" smtClean="0">
                        <a:latin typeface="Cambria Math" panose="02040503050406030204" pitchFamily="18" charset="0"/>
                      </a:rPr>
                      <m:t>𝑈</m:t>
                    </m:r>
                  </m:oMath>
                </a14:m>
                <a:r>
                  <a:rPr lang="en-US" dirty="0"/>
                  <a:t> corresponds to observable variables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pc="-800"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𝑋</m:t>
                      </m:r>
                    </m:oMath>
                  </m:oMathPara>
                </a14:m>
                <a:endParaRPr lang="en-US" dirty="0"/>
              </a:p>
              <a:p>
                <a:r>
                  <a:rPr lang="en-US" dirty="0"/>
                  <a:t>The above is not a “regression” equation</a:t>
                </a:r>
              </a:p>
              <a:p>
                <a:r>
                  <a:rPr lang="en-US" dirty="0"/>
                  <a:t>It is a model the describes all counter-factual predictions of price</a:t>
                </a:r>
              </a:p>
              <a:p>
                <a:r>
                  <a:rPr lang="en-US" dirty="0"/>
                  <a:t>If we offer to a household a price of </a:t>
                </a:r>
                <a14:m>
                  <m:oMath xmlns:m="http://schemas.openxmlformats.org/officeDocument/2006/math">
                    <m:r>
                      <a:rPr lang="en-US" b="0" i="1" smtClean="0">
                        <a:latin typeface="Cambria Math" panose="02040503050406030204" pitchFamily="18" charset="0"/>
                      </a:rPr>
                      <m:t>𝑝</m:t>
                    </m:r>
                  </m:oMath>
                </a14:m>
                <a:r>
                  <a:rPr lang="en-US" dirty="0"/>
                  <a:t>, and the house-hold happens to have characteristics </a:t>
                </a:r>
                <a14:m>
                  <m:oMath xmlns:m="http://schemas.openxmlformats.org/officeDocument/2006/math">
                    <m:r>
                      <a:rPr lang="en-US" b="0" i="1" smtClean="0">
                        <a:latin typeface="Cambria Math" panose="02040503050406030204" pitchFamily="18" charset="0"/>
                      </a:rPr>
                      <m:t>𝑋</m:t>
                    </m:r>
                  </m:oMath>
                </a14:m>
                <a:r>
                  <a:rPr lang="en-US" dirty="0"/>
                  <a:t>, then we expect to see demand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oMath>
                  </m:oMathPara>
                </a14:m>
                <a:endParaRPr lang="en-US" dirty="0"/>
              </a:p>
              <a:p>
                <a14:m>
                  <m:oMath xmlns:m="http://schemas.openxmlformats.org/officeDocument/2006/math">
                    <m:r>
                      <a:rPr lang="en-US" b="0" i="1" smtClean="0">
                        <a:latin typeface="Cambria Math" panose="02040503050406030204" pitchFamily="18" charset="0"/>
                      </a:rPr>
                      <m:t>𝑝</m:t>
                    </m:r>
                  </m:oMath>
                </a14:m>
                <a:r>
                  <a:rPr lang="en-US" dirty="0"/>
                  <a:t> is better thought as an “index” describing potential values of the price; not as a random variable</a:t>
                </a:r>
              </a:p>
            </p:txBody>
          </p:sp>
        </mc:Choice>
        <mc:Fallback>
          <p:sp>
            <p:nvSpPr>
              <p:cNvPr id="3" name="Content Placeholder 2">
                <a:extLst>
                  <a:ext uri="{FF2B5EF4-FFF2-40B4-BE49-F238E27FC236}">
                    <a16:creationId xmlns:a16="http://schemas.microsoft.com/office/drawing/2014/main" id="{C06E457E-79FA-AE25-FA08-7A516E16CF38}"/>
                  </a:ext>
                </a:extLst>
              </p:cNvPr>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US">
                    <a:noFill/>
                  </a:rPr>
                  <a:t> </a:t>
                </a:r>
              </a:p>
            </p:txBody>
          </p:sp>
        </mc:Fallback>
      </mc:AlternateContent>
    </p:spTree>
    <p:extLst>
      <p:ext uri="{BB962C8B-B14F-4D97-AF65-F5344CB8AC3E}">
        <p14:creationId xmlns:p14="http://schemas.microsoft.com/office/powerpoint/2010/main" val="411501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48AC-3FBE-AC5A-4976-B8EC6C07BC46}"/>
              </a:ext>
            </a:extLst>
          </p:cNvPr>
          <p:cNvSpPr>
            <a:spLocks noGrp="1"/>
          </p:cNvSpPr>
          <p:nvPr>
            <p:ph type="title"/>
          </p:nvPr>
        </p:nvSpPr>
        <p:spPr/>
        <p:txBody>
          <a:bodyPr/>
          <a:lstStyle/>
          <a:p>
            <a:r>
              <a:rPr lang="en-US" dirty="0"/>
              <a:t>Identification 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A078FF-C377-C2D9-8FFA-36E5B221CB94}"/>
                  </a:ext>
                </a:extLst>
              </p:cNvPr>
              <p:cNvSpPr>
                <a:spLocks noGrp="1"/>
              </p:cNvSpPr>
              <p:nvPr>
                <p:ph idx="1"/>
              </p:nvPr>
            </p:nvSpPr>
            <p:spPr/>
            <p:txBody>
              <a:bodyPr/>
              <a:lstStyle/>
              <a:p>
                <a:endParaRPr lang="en-US" dirty="0"/>
              </a:p>
              <a:p>
                <a:endParaRPr lang="en-US" dirty="0"/>
              </a:p>
              <a:p>
                <a:endParaRPr lang="en-US" dirty="0"/>
              </a:p>
              <a:p>
                <a:r>
                  <a:rPr lang="en-US" dirty="0"/>
                  <a:t>What data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of quantities, prices and characteristics should we collect to allow us to learn the structural parameter </a:t>
                </a:r>
                <a14:m>
                  <m:oMath xmlns:m="http://schemas.openxmlformats.org/officeDocument/2006/math">
                    <m:r>
                      <a:rPr lang="en-US" b="0" i="1" smtClean="0">
                        <a:latin typeface="Cambria Math" panose="02040503050406030204" pitchFamily="18" charset="0"/>
                      </a:rPr>
                      <m:t>𝛿</m:t>
                    </m:r>
                  </m:oMath>
                </a14:m>
                <a:r>
                  <a:rPr lang="en-US" dirty="0"/>
                  <a:t>?</a:t>
                </a:r>
              </a:p>
            </p:txBody>
          </p:sp>
        </mc:Choice>
        <mc:Fallback xmlns="">
          <p:sp>
            <p:nvSpPr>
              <p:cNvPr id="3" name="Content Placeholder 2">
                <a:extLst>
                  <a:ext uri="{FF2B5EF4-FFF2-40B4-BE49-F238E27FC236}">
                    <a16:creationId xmlns:a16="http://schemas.microsoft.com/office/drawing/2014/main" id="{69A078FF-C377-C2D9-8FFA-36E5B221CB94}"/>
                  </a:ext>
                </a:extLst>
              </p:cNvPr>
              <p:cNvSpPr>
                <a:spLocks noGrp="1" noRot="1" noChangeAspect="1" noMove="1" noResize="1" noEditPoints="1" noAdjustHandles="1" noChangeArrowheads="1" noChangeShapeType="1" noTextEdit="1"/>
              </p:cNvSpPr>
              <p:nvPr>
                <p:ph idx="1"/>
              </p:nvPr>
            </p:nvSpPr>
            <p:spPr>
              <a:blipFill>
                <a:blip r:embed="rId2"/>
                <a:stretch>
                  <a:fillRect l="-1043" r="-812"/>
                </a:stretch>
              </a:blipFill>
            </p:spPr>
            <p:txBody>
              <a:bodyPr/>
              <a:lstStyle/>
              <a:p>
                <a:r>
                  <a:rPr lang="en-US">
                    <a:noFill/>
                  </a:rPr>
                  <a:t> </a:t>
                </a:r>
              </a:p>
            </p:txBody>
          </p:sp>
        </mc:Fallback>
      </mc:AlternateContent>
    </p:spTree>
    <p:extLst>
      <p:ext uri="{BB962C8B-B14F-4D97-AF65-F5344CB8AC3E}">
        <p14:creationId xmlns:p14="http://schemas.microsoft.com/office/powerpoint/2010/main" val="299844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B8DD-0BF1-1DB2-DF81-B34067CFFD18}"/>
              </a:ext>
            </a:extLst>
          </p:cNvPr>
          <p:cNvSpPr>
            <a:spLocks noGrp="1"/>
          </p:cNvSpPr>
          <p:nvPr>
            <p:ph type="title"/>
          </p:nvPr>
        </p:nvSpPr>
        <p:spPr/>
        <p:txBody>
          <a:bodyPr/>
          <a:lstStyle/>
          <a:p>
            <a:r>
              <a:rPr lang="en-US" dirty="0"/>
              <a:t>Conditional Exogeneity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4936AC-CC5C-CD3F-7F93-D2A7D6B19163}"/>
                  </a:ext>
                </a:extLst>
              </p:cNvPr>
              <p:cNvSpPr>
                <a:spLocks noGrp="1"/>
              </p:cNvSpPr>
              <p:nvPr>
                <p:ph idx="1"/>
              </p:nvPr>
            </p:nvSpPr>
            <p:spPr/>
            <p:txBody>
              <a:bodyPr/>
              <a:lstStyle/>
              <a:p>
                <a:r>
                  <a:rPr lang="en-US" dirty="0"/>
                  <a:t>Suppose that the observed variables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e>
                    </m:d>
                  </m:oMath>
                </a14:m>
                <a:r>
                  <a:rPr lang="en-US" dirty="0"/>
                  <a:t> satisfy that</a:t>
                </a:r>
              </a:p>
              <a:p>
                <a:r>
                  <a:rPr lang="en-US" dirty="0"/>
                  <a:t>The outcome was generated from the structural model: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  (</m:t>
                      </m:r>
                      <m:r>
                        <m:rPr>
                          <m:sty m:val="p"/>
                        </m:rPr>
                        <a:rPr lang="en-US" b="0" i="0" smtClean="0">
                          <a:latin typeface="Cambria Math" panose="02040503050406030204" pitchFamily="18" charset="0"/>
                        </a:rPr>
                        <m:t>consistency</m:t>
                      </m:r>
                      <m:r>
                        <a:rPr lang="en-US" b="0" i="1" smtClean="0">
                          <a:latin typeface="Cambria Math" panose="02040503050406030204" pitchFamily="18" charset="0"/>
                        </a:rPr>
                        <m:t>)</m:t>
                      </m:r>
                    </m:oMath>
                  </m:oMathPara>
                </a14:m>
                <a:endParaRPr lang="en-US" dirty="0"/>
              </a:p>
              <a:p>
                <a:r>
                  <a:rPr lang="en-US" dirty="0"/>
                  <a:t>The observed price </a:t>
                </a:r>
                <a14:m>
                  <m:oMath xmlns:m="http://schemas.openxmlformats.org/officeDocument/2006/math">
                    <m:r>
                      <a:rPr lang="en-US" b="0" i="1" smtClean="0">
                        <a:latin typeface="Cambria Math" panose="02040503050406030204" pitchFamily="18" charset="0"/>
                      </a:rPr>
                      <m:t>𝑃</m:t>
                    </m:r>
                  </m:oMath>
                </a14:m>
                <a:r>
                  <a:rPr lang="en-US" dirty="0"/>
                  <a:t> is determined “exogenously”, independently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a14:m>
                <a:r>
                  <a:rPr lang="en-US" dirty="0"/>
                  <a:t> conditional on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i="1" spc="-800">
                          <a:latin typeface="Cambria Math" panose="02040503050406030204" pitchFamily="18" charset="0"/>
                        </a:rPr>
                        <m:t>⊥⊥</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conditional</m:t>
                          </m:r>
                          <m:r>
                            <a:rPr lang="en-US" b="0" i="0" smtClean="0">
                              <a:latin typeface="Cambria Math" panose="02040503050406030204" pitchFamily="18" charset="0"/>
                            </a:rPr>
                            <m:t> </m:t>
                          </m:r>
                          <m:r>
                            <m:rPr>
                              <m:sty m:val="p"/>
                            </m:rPr>
                            <a:rPr lang="en-US" b="0" i="0" smtClean="0">
                              <a:latin typeface="Cambria Math" panose="02040503050406030204" pitchFamily="18" charset="0"/>
                            </a:rPr>
                            <m:t>exogeneity</m:t>
                          </m:r>
                        </m:e>
                      </m:d>
                    </m:oMath>
                  </m:oMathPara>
                </a14:m>
                <a:endParaRPr lang="en-US" b="0" dirty="0"/>
              </a:p>
              <a:p>
                <a:pPr marL="0" indent="0">
                  <a:buNone/>
                </a:pPr>
                <a:endParaRPr lang="en-US" dirty="0"/>
              </a:p>
              <a:p>
                <a:r>
                  <a:rPr lang="en-US" dirty="0"/>
                  <a:t>Note that under the equivalence of </a:t>
                </a:r>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a14:m>
                <a:r>
                  <a:rPr lang="en-US" dirty="0"/>
                  <a:t> with the potential outcomes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i="1" spc="-800">
                          <a:latin typeface="Cambria Math" panose="02040503050406030204" pitchFamily="18" charset="0"/>
                        </a:rPr>
                        <m:t>⊥⊥</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rPr>
                        <m:t>𝑃</m:t>
                      </m:r>
                      <m:r>
                        <a:rPr lang="en-US" i="1" spc="-800">
                          <a:latin typeface="Cambria Math" panose="02040503050406030204" pitchFamily="18" charset="0"/>
                        </a:rPr>
                        <m:t>⊥⊥</m:t>
                      </m:r>
                      <m:r>
                        <a:rPr lang="en-US" i="1">
                          <a:latin typeface="Cambria Math" panose="02040503050406030204" pitchFamily="18" charset="0"/>
                        </a:rPr>
                        <m:t> </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e>
                        <m:sub>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𝑅</m:t>
                          </m:r>
                        </m:sub>
                      </m:sSub>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  (</m:t>
                      </m:r>
                      <m:r>
                        <m:rPr>
                          <m:sty m:val="p"/>
                        </m:rPr>
                        <a:rPr lang="en-US" b="0" i="0" smtClean="0">
                          <a:latin typeface="Cambria Math" panose="02040503050406030204" pitchFamily="18" charset="0"/>
                        </a:rPr>
                        <m:t>conditional</m:t>
                      </m:r>
                      <m:r>
                        <a:rPr lang="en-US" b="0" i="0" smtClean="0">
                          <a:latin typeface="Cambria Math" panose="02040503050406030204" pitchFamily="18" charset="0"/>
                        </a:rPr>
                        <m:t> </m:t>
                      </m:r>
                      <m:r>
                        <m:rPr>
                          <m:sty m:val="p"/>
                        </m:rPr>
                        <a:rPr lang="en-US" b="0" i="0" smtClean="0">
                          <a:latin typeface="Cambria Math" panose="02040503050406030204" pitchFamily="18" charset="0"/>
                        </a:rPr>
                        <m:t>ignorability</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964936AC-CC5C-CD3F-7F93-D2A7D6B1916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5568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E187-C3A1-5951-3B4D-48589144E530}"/>
              </a:ext>
            </a:extLst>
          </p:cNvPr>
          <p:cNvSpPr>
            <a:spLocks noGrp="1"/>
          </p:cNvSpPr>
          <p:nvPr>
            <p:ph type="title"/>
          </p:nvPr>
        </p:nvSpPr>
        <p:spPr/>
        <p:txBody>
          <a:bodyPr/>
          <a:lstStyle/>
          <a:p>
            <a:r>
              <a:rPr lang="en-US" dirty="0"/>
              <a:t>Conditional Exogeneity 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FCDB62-0E9B-A974-9911-04D2E3AB7369}"/>
                  </a:ext>
                </a:extLst>
              </p:cNvPr>
              <p:cNvSpPr>
                <a:spLocks noGrp="1"/>
              </p:cNvSpPr>
              <p:nvPr>
                <p:ph idx="1"/>
              </p:nvPr>
            </p:nvSpPr>
            <p:spPr>
              <a:xfrm>
                <a:off x="838200" y="1851025"/>
                <a:ext cx="10515600" cy="4351338"/>
              </a:xfrm>
            </p:spPr>
            <p:txBody>
              <a:bodyPr>
                <a:normAutofit fontScale="92500"/>
              </a:bodyPr>
              <a:lstStyle/>
              <a:p>
                <a:r>
                  <a:rPr lang="en-US" dirty="0"/>
                  <a:t>Conditional on characteristics </a:t>
                </a:r>
                <a14:m>
                  <m:oMath xmlns:m="http://schemas.openxmlformats.org/officeDocument/2006/math">
                    <m:r>
                      <a:rPr lang="en-US" b="0" i="1" smtClean="0">
                        <a:latin typeface="Cambria Math" panose="02040503050406030204" pitchFamily="18" charset="0"/>
                      </a:rPr>
                      <m:t>𝑋</m:t>
                    </m:r>
                  </m:oMath>
                </a14:m>
                <a:r>
                  <a:rPr lang="en-US" dirty="0"/>
                  <a:t> the price of gasoline demand should be independent of the remaining house-hold shocks that determine demand per house-hold</a:t>
                </a:r>
              </a:p>
              <a:p>
                <a:r>
                  <a:rPr lang="en-US" dirty="0"/>
                  <a:t>Believable, assuming that gasoline prices are set based on aggregate supply and demand conditions and not at the household level</a:t>
                </a:r>
              </a:p>
              <a:p>
                <a:r>
                  <a:rPr lang="en-US" dirty="0"/>
                  <a:t>Especially if we control for geographic regions; within region price fluctuations should be independent of house-hold shocks</a:t>
                </a:r>
              </a:p>
              <a:p>
                <a:endParaRPr lang="en-US" dirty="0"/>
              </a:p>
              <a:p>
                <a:r>
                  <a:rPr lang="en-US" dirty="0"/>
                  <a:t>Wouldn’t be a good assumption if gasoline suppliers “communicate with” local households and observe signals that they use for price setting.</a:t>
                </a:r>
              </a:p>
            </p:txBody>
          </p:sp>
        </mc:Choice>
        <mc:Fallback xmlns="">
          <p:sp>
            <p:nvSpPr>
              <p:cNvPr id="3" name="Content Placeholder 2">
                <a:extLst>
                  <a:ext uri="{FF2B5EF4-FFF2-40B4-BE49-F238E27FC236}">
                    <a16:creationId xmlns:a16="http://schemas.microsoft.com/office/drawing/2014/main" id="{0BFCDB62-0E9B-A974-9911-04D2E3AB7369}"/>
                  </a:ext>
                </a:extLst>
              </p:cNvPr>
              <p:cNvSpPr>
                <a:spLocks noGrp="1" noRot="1" noChangeAspect="1" noMove="1" noResize="1" noEditPoints="1" noAdjustHandles="1" noChangeArrowheads="1" noChangeShapeType="1" noTextEdit="1"/>
              </p:cNvSpPr>
              <p:nvPr>
                <p:ph idx="1"/>
              </p:nvPr>
            </p:nvSpPr>
            <p:spPr>
              <a:xfrm>
                <a:off x="838200" y="1851025"/>
                <a:ext cx="10515600" cy="4351338"/>
              </a:xfrm>
              <a:blipFill>
                <a:blip r:embed="rId2"/>
                <a:stretch>
                  <a:fillRect l="-928" t="-2244" r="-406"/>
                </a:stretch>
              </a:blipFill>
            </p:spPr>
            <p:txBody>
              <a:bodyPr/>
              <a:lstStyle/>
              <a:p>
                <a:r>
                  <a:rPr lang="en-US">
                    <a:noFill/>
                  </a:rPr>
                  <a:t> </a:t>
                </a:r>
              </a:p>
            </p:txBody>
          </p:sp>
        </mc:Fallback>
      </mc:AlternateContent>
    </p:spTree>
    <p:extLst>
      <p:ext uri="{BB962C8B-B14F-4D97-AF65-F5344CB8AC3E}">
        <p14:creationId xmlns:p14="http://schemas.microsoft.com/office/powerpoint/2010/main" val="11825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E07A2-B2F7-764C-8B0C-C2776C2AF07A}"/>
              </a:ext>
            </a:extLst>
          </p:cNvPr>
          <p:cNvSpPr>
            <a:spLocks noGrp="1"/>
          </p:cNvSpPr>
          <p:nvPr>
            <p:ph type="title"/>
          </p:nvPr>
        </p:nvSpPr>
        <p:spPr/>
        <p:txBody>
          <a:bodyPr/>
          <a:lstStyle/>
          <a:p>
            <a:r>
              <a:rPr lang="en-US" dirty="0"/>
              <a:t>Identification under Conditional Exogeneity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538344-AE98-6ABF-7AB6-6CAC1A3439E5}"/>
                  </a:ext>
                </a:extLst>
              </p:cNvPr>
              <p:cNvSpPr>
                <a:spLocks noGrp="1"/>
              </p:cNvSpPr>
              <p:nvPr>
                <p:ph idx="1"/>
              </p:nvPr>
            </p:nvSpPr>
            <p:spPr/>
            <p:txBody>
              <a:bodyPr/>
              <a:lstStyle/>
              <a:p>
                <a:r>
                  <a:rPr lang="en-US" dirty="0"/>
                  <a:t>Under conditional exogeneity we have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e>
                      </m:d>
                    </m:oMath>
                  </m:oMathPara>
                </a14:m>
                <a:endParaRPr lang="en-US" dirty="0"/>
              </a:p>
              <a:p>
                <a:endParaRPr lang="en-US" dirty="0"/>
              </a:p>
              <a:p>
                <a:r>
                  <a:rPr lang="en-US" dirty="0"/>
                  <a:t>Structural parameters </a:t>
                </a: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𝛽</m:t>
                    </m:r>
                  </m:oMath>
                </a14:m>
                <a:r>
                  <a:rPr lang="en-US" dirty="0"/>
                  <a:t> can be identified as the BLP parameters of </a:t>
                </a:r>
                <a14:m>
                  <m:oMath xmlns:m="http://schemas.openxmlformats.org/officeDocument/2006/math">
                    <m:r>
                      <a:rPr lang="en-US" b="0" i="1" smtClean="0">
                        <a:latin typeface="Cambria Math" panose="02040503050406030204" pitchFamily="18" charset="0"/>
                      </a:rPr>
                      <m:t>𝑌</m:t>
                    </m:r>
                  </m:oMath>
                </a14:m>
                <a:r>
                  <a:rPr lang="en-US" dirty="0"/>
                  <a:t> using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e>
                    </m:d>
                  </m:oMath>
                </a14:m>
                <a:endParaRPr lang="en-US" dirty="0"/>
              </a:p>
            </p:txBody>
          </p:sp>
        </mc:Choice>
        <mc:Fallback xmlns="">
          <p:sp>
            <p:nvSpPr>
              <p:cNvPr id="3" name="Content Placeholder 2">
                <a:extLst>
                  <a:ext uri="{FF2B5EF4-FFF2-40B4-BE49-F238E27FC236}">
                    <a16:creationId xmlns:a16="http://schemas.microsoft.com/office/drawing/2014/main" id="{D1538344-AE98-6ABF-7AB6-6CAC1A3439E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67869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C31B-6FAA-4D1C-5F19-B36AE7A7E633}"/>
              </a:ext>
            </a:extLst>
          </p:cNvPr>
          <p:cNvSpPr>
            <a:spLocks noGrp="1"/>
          </p:cNvSpPr>
          <p:nvPr>
            <p:ph type="title"/>
          </p:nvPr>
        </p:nvSpPr>
        <p:spPr/>
        <p:txBody>
          <a:bodyPr/>
          <a:lstStyle/>
          <a:p>
            <a:r>
              <a:rPr lang="en-US" dirty="0"/>
              <a:t>Structural Model of Price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602FE7-A4E6-2075-87EE-69D92F59B19E}"/>
                  </a:ext>
                </a:extLst>
              </p:cNvPr>
              <p:cNvSpPr>
                <a:spLocks noGrp="1"/>
              </p:cNvSpPr>
              <p:nvPr>
                <p:ph idx="1"/>
              </p:nvPr>
            </p:nvSpPr>
            <p:spPr/>
            <p:txBody>
              <a:bodyPr/>
              <a:lstStyle/>
              <a:p>
                <a:r>
                  <a:rPr lang="en-US" dirty="0"/>
                  <a:t>We can also further describe the mechanism that sets the (log)-price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𝜈</m:t>
                          </m:r>
                        </m:e>
                        <m:sup>
                          <m:r>
                            <a:rPr lang="en-US" b="0" i="1" smtClean="0">
                              <a:latin typeface="Cambria Math" panose="02040503050406030204" pitchFamily="18" charset="0"/>
                            </a:rPr>
                            <m:t>′</m:t>
                          </m:r>
                        </m:sup>
                      </m:sSup>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e>
                      </m:d>
                      <m:r>
                        <a:rPr lang="en-US" b="0" i="1" smtClean="0">
                          <a:latin typeface="Cambria Math" panose="02040503050406030204" pitchFamily="18" charset="0"/>
                        </a:rPr>
                        <m:t>=0</m:t>
                      </m:r>
                    </m:oMath>
                  </m:oMathPara>
                </a14:m>
                <a:endParaRPr lang="en-US" dirty="0"/>
              </a:p>
              <a:p>
                <a:r>
                  <a:rPr lang="en-US" dirty="0"/>
                  <a:t>Again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is the “counterfactual” stochastic process that describes the price if we set the characteristics to take value “x”. It is the “potential outcomes” of the price</a:t>
                </a:r>
              </a:p>
              <a:p>
                <a:endParaRPr lang="en-US" dirty="0"/>
              </a:p>
              <a:p>
                <a:r>
                  <a:rPr lang="en-US" dirty="0"/>
                  <a:t>If we further assume that observed </a:t>
                </a:r>
                <a14:m>
                  <m:oMath xmlns:m="http://schemas.openxmlformats.org/officeDocument/2006/math">
                    <m:r>
                      <a:rPr lang="en-US" b="0" i="1" smtClean="0">
                        <a:latin typeface="Cambria Math" panose="02040503050406030204" pitchFamily="18" charset="0"/>
                      </a:rPr>
                      <m:t>𝑋</m:t>
                    </m:r>
                  </m:oMath>
                </a14:m>
                <a:r>
                  <a:rPr lang="en-US" dirty="0"/>
                  <a:t> are independent of shock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pc="-800" smtClean="0">
                          <a:latin typeface="Cambria Math" panose="02040503050406030204" pitchFamily="18" charset="0"/>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m:oMathPara>
                </a14:m>
                <a:endParaRPr lang="en-US" dirty="0"/>
              </a:p>
              <a:p>
                <a:r>
                  <a:rPr lang="en-US" dirty="0"/>
                  <a:t>Then “structural” parameters </a:t>
                </a:r>
                <a14:m>
                  <m:oMath xmlns:m="http://schemas.openxmlformats.org/officeDocument/2006/math">
                    <m:r>
                      <a:rPr lang="en-US" b="0" i="1" smtClean="0">
                        <a:latin typeface="Cambria Math" panose="02040503050406030204" pitchFamily="18" charset="0"/>
                      </a:rPr>
                      <m:t>𝜈</m:t>
                    </m:r>
                  </m:oMath>
                </a14:m>
                <a:r>
                  <a:rPr lang="en-US" dirty="0"/>
                  <a:t> are identified as the BLP of </a:t>
                </a:r>
                <a14:m>
                  <m:oMath xmlns:m="http://schemas.openxmlformats.org/officeDocument/2006/math">
                    <m:r>
                      <a:rPr lang="en-US" b="0" i="1" smtClean="0">
                        <a:latin typeface="Cambria Math" panose="02040503050406030204" pitchFamily="18" charset="0"/>
                      </a:rPr>
                      <m:t>𝑃</m:t>
                    </m:r>
                  </m:oMath>
                </a14:m>
                <a:r>
                  <a:rPr lang="en-US" dirty="0"/>
                  <a:t> using </a:t>
                </a:r>
                <a14:m>
                  <m:oMath xmlns:m="http://schemas.openxmlformats.org/officeDocument/2006/math">
                    <m:r>
                      <a:rPr lang="en-US" b="0" i="1" smtClean="0">
                        <a:latin typeface="Cambria Math" panose="02040503050406030204" pitchFamily="18" charset="0"/>
                      </a:rPr>
                      <m:t>𝑋</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BB602FE7-A4E6-2075-87EE-69D92F59B19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6484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50CC0-E071-8159-D575-5D19A7C0118B}"/>
              </a:ext>
            </a:extLst>
          </p:cNvPr>
          <p:cNvSpPr>
            <a:spLocks noGrp="1"/>
          </p:cNvSpPr>
          <p:nvPr>
            <p:ph type="title"/>
          </p:nvPr>
        </p:nvSpPr>
        <p:spPr/>
        <p:txBody>
          <a:bodyPr/>
          <a:lstStyle/>
          <a:p>
            <a:r>
              <a:rPr lang="en-US" dirty="0"/>
              <a:t>Triangular Structural Equation Model (TSEM)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69B07E-098F-BCA8-DB26-0DA0323875DD}"/>
                  </a:ext>
                </a:extLst>
              </p:cNvPr>
              <p:cNvSpPr>
                <a:spLocks noGrp="1"/>
              </p:cNvSpPr>
              <p:nvPr>
                <p:ph idx="1"/>
              </p:nvPr>
            </p:nvSpPr>
            <p:spPr>
              <a:xfrm>
                <a:off x="757767" y="2740025"/>
                <a:ext cx="10515600" cy="2809875"/>
              </a:xfrm>
            </p:spPr>
            <p:txBody>
              <a:bodyPr/>
              <a:lstStyle/>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b="0" i="1" smtClean="0">
                              <a:latin typeface="Cambria Math" panose="02040503050406030204" pitchFamily="18" charset="0"/>
                            </a:rPr>
                            <m:t>𝑌</m:t>
                          </m:r>
                          <m:r>
                            <a:rPr lang="en-US" b="0" i="1" smtClean="0">
                              <a:latin typeface="Cambria Math" panose="02040503050406030204" pitchFamily="18" charset="0"/>
                            </a:rPr>
                            <m:t>≔&amp;</m:t>
                          </m:r>
                          <m:r>
                            <a:rPr lang="en-US" b="0" i="1" smtClean="0">
                              <a:latin typeface="Cambria Math" panose="02040503050406030204" pitchFamily="18" charset="0"/>
                            </a:rPr>
                            <m:t>𝛿</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e>
                        <m:e>
                          <m:r>
                            <a:rPr lang="en-US" b="0" i="1" smtClean="0">
                              <a:latin typeface="Cambria Math" panose="02040503050406030204" pitchFamily="18" charset="0"/>
                            </a:rPr>
                            <m:t>𝑃</m:t>
                          </m:r>
                          <m:r>
                            <a:rPr lang="en-US" b="0" i="1" smtClean="0">
                              <a:latin typeface="Cambria Math" panose="02040503050406030204" pitchFamily="18" charset="0"/>
                            </a:rPr>
                            <m:t>≔&amp;</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𝜈</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e>
                        <m:e>
                          <m:r>
                            <a:rPr lang="en-US" b="0" i="1" smtClean="0">
                              <a:latin typeface="Cambria Math" panose="02040503050406030204" pitchFamily="18" charset="0"/>
                            </a:rPr>
                            <m:t>𝑋</m:t>
                          </m:r>
                          <m:r>
                            <a:rPr lang="en-US" b="0" i="1" smtClean="0">
                              <a:latin typeface="Cambria Math" panose="02040503050406030204" pitchFamily="18" charset="0"/>
                            </a:rPr>
                            <m:t>,&amp;</m:t>
                          </m:r>
                        </m:e>
                      </m:eqArr>
                      <m:r>
                        <a:rPr lang="en-US" b="0" i="1" smtClean="0">
                          <a:latin typeface="Cambria Math" panose="02040503050406030204" pitchFamily="18" charset="0"/>
                        </a:rPr>
                        <m:t>,</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r>
                        <m:rPr>
                          <m:sty m:val="p"/>
                        </m:rPr>
                        <a:rPr lang="en-US" b="0" i="0" smtClean="0">
                          <a:latin typeface="Cambria Math" panose="02040503050406030204" pitchFamily="18" charset="0"/>
                        </a:rPr>
                        <m:t>mutually</m:t>
                      </m:r>
                      <m:r>
                        <a:rPr lang="en-US" b="0" i="0" smtClean="0">
                          <a:latin typeface="Cambria Math" panose="02040503050406030204" pitchFamily="18" charset="0"/>
                        </a:rPr>
                        <m:t> </m:t>
                      </m:r>
                      <m:r>
                        <m:rPr>
                          <m:sty m:val="p"/>
                        </m:rPr>
                        <a:rPr lang="en-US" b="0" i="0" smtClean="0">
                          <a:latin typeface="Cambria Math" panose="02040503050406030204" pitchFamily="18" charset="0"/>
                        </a:rPr>
                        <m:t>independent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169B07E-098F-BCA8-DB26-0DA0323875DD}"/>
                  </a:ext>
                </a:extLst>
              </p:cNvPr>
              <p:cNvSpPr>
                <a:spLocks noGrp="1" noRot="1" noChangeAspect="1" noMove="1" noResize="1" noEditPoints="1" noAdjustHandles="1" noChangeArrowheads="1" noChangeShapeType="1" noTextEdit="1"/>
              </p:cNvSpPr>
              <p:nvPr>
                <p:ph idx="1"/>
              </p:nvPr>
            </p:nvSpPr>
            <p:spPr>
              <a:xfrm>
                <a:off x="757767" y="2740025"/>
                <a:ext cx="10515600" cy="2809875"/>
              </a:xfrm>
              <a:blipFill>
                <a:blip r:embed="rId2"/>
                <a:stretch>
                  <a:fillRect/>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A7361D85-6E1D-F95A-8751-E8E7E3EBFDEC}"/>
              </a:ext>
            </a:extLst>
          </p:cNvPr>
          <p:cNvSpPr/>
          <p:nvPr/>
        </p:nvSpPr>
        <p:spPr>
          <a:xfrm>
            <a:off x="4364567" y="2645833"/>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3C1A81E-4E07-F1E6-44F0-4B49C2FA66FC}"/>
              </a:ext>
            </a:extLst>
          </p:cNvPr>
          <p:cNvSpPr/>
          <p:nvPr/>
        </p:nvSpPr>
        <p:spPr>
          <a:xfrm>
            <a:off x="3488267" y="3128433"/>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4B465A1-2BB3-94F2-630F-05E48937F938}"/>
              </a:ext>
            </a:extLst>
          </p:cNvPr>
          <p:cNvSpPr/>
          <p:nvPr/>
        </p:nvSpPr>
        <p:spPr>
          <a:xfrm>
            <a:off x="2192867" y="3526366"/>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E4AC792-E68A-163D-0A79-5E494CC6CFF1}"/>
              </a:ext>
            </a:extLst>
          </p:cNvPr>
          <p:cNvCxnSpPr>
            <a:cxnSpLocks/>
            <a:stCxn id="4" idx="2"/>
            <a:endCxn id="18" idx="0"/>
          </p:cNvCxnSpPr>
          <p:nvPr/>
        </p:nvCxnSpPr>
        <p:spPr>
          <a:xfrm>
            <a:off x="4599517" y="3175000"/>
            <a:ext cx="234950" cy="10646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47BF5D3-B34D-8854-2685-EF860A12034D}"/>
              </a:ext>
            </a:extLst>
          </p:cNvPr>
          <p:cNvCxnSpPr>
            <a:cxnSpLocks/>
            <a:stCxn id="5" idx="3"/>
            <a:endCxn id="18" idx="0"/>
          </p:cNvCxnSpPr>
          <p:nvPr/>
        </p:nvCxnSpPr>
        <p:spPr>
          <a:xfrm>
            <a:off x="3958167" y="3393017"/>
            <a:ext cx="876300" cy="8466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4A120C-3FA0-C91C-4498-5324CAAD3E6D}"/>
              </a:ext>
            </a:extLst>
          </p:cNvPr>
          <p:cNvCxnSpPr>
            <a:cxnSpLocks/>
            <a:endCxn id="18" idx="0"/>
          </p:cNvCxnSpPr>
          <p:nvPr/>
        </p:nvCxnSpPr>
        <p:spPr>
          <a:xfrm>
            <a:off x="2662767" y="3790949"/>
            <a:ext cx="2171700" cy="44873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A647E4C2-7727-D541-86D1-F13B715FB7B9}"/>
              </a:ext>
            </a:extLst>
          </p:cNvPr>
          <p:cNvSpPr/>
          <p:nvPr/>
        </p:nvSpPr>
        <p:spPr>
          <a:xfrm>
            <a:off x="3431117" y="4239680"/>
            <a:ext cx="2806699"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Exogenously</a:t>
            </a:r>
            <a:r>
              <a:rPr lang="en-US" dirty="0">
                <a:solidFill>
                  <a:schemeClr val="tx1"/>
                </a:solidFill>
                <a:latin typeface="+mj-lt"/>
              </a:rPr>
              <a:t> determined “outside” of the model</a:t>
            </a:r>
          </a:p>
        </p:txBody>
      </p:sp>
      <p:sp>
        <p:nvSpPr>
          <p:cNvPr id="22" name="Rectangle: Rounded Corners 21">
            <a:extLst>
              <a:ext uri="{FF2B5EF4-FFF2-40B4-BE49-F238E27FC236}">
                <a16:creationId xmlns:a16="http://schemas.microsoft.com/office/drawing/2014/main" id="{788CC382-A887-9B58-9023-076AA10E92CD}"/>
              </a:ext>
            </a:extLst>
          </p:cNvPr>
          <p:cNvSpPr/>
          <p:nvPr/>
        </p:nvSpPr>
        <p:spPr>
          <a:xfrm>
            <a:off x="122770" y="3790949"/>
            <a:ext cx="1749422" cy="123983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Endogenously</a:t>
            </a:r>
            <a:r>
              <a:rPr lang="en-US" dirty="0">
                <a:solidFill>
                  <a:schemeClr val="tx1"/>
                </a:solidFill>
                <a:latin typeface="+mj-lt"/>
              </a:rPr>
              <a:t> determined by the structural model</a:t>
            </a:r>
          </a:p>
        </p:txBody>
      </p:sp>
      <p:sp>
        <p:nvSpPr>
          <p:cNvPr id="23" name="Rectangle: Rounded Corners 22">
            <a:extLst>
              <a:ext uri="{FF2B5EF4-FFF2-40B4-BE49-F238E27FC236}">
                <a16:creationId xmlns:a16="http://schemas.microsoft.com/office/drawing/2014/main" id="{EB9E4DF1-189D-A06A-448E-742E7A242DB0}"/>
              </a:ext>
            </a:extLst>
          </p:cNvPr>
          <p:cNvSpPr/>
          <p:nvPr/>
        </p:nvSpPr>
        <p:spPr>
          <a:xfrm>
            <a:off x="1684870" y="2566988"/>
            <a:ext cx="469900" cy="52916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BD7C759C-65ED-62AB-CE53-B3EB590EC26C}"/>
              </a:ext>
            </a:extLst>
          </p:cNvPr>
          <p:cNvSpPr/>
          <p:nvPr/>
        </p:nvSpPr>
        <p:spPr>
          <a:xfrm>
            <a:off x="1684870" y="3128433"/>
            <a:ext cx="469900" cy="48948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6D1C81D-9905-578F-1A41-0B6D808C027B}"/>
              </a:ext>
            </a:extLst>
          </p:cNvPr>
          <p:cNvCxnSpPr>
            <a:cxnSpLocks/>
            <a:stCxn id="23" idx="1"/>
            <a:endCxn id="22" idx="0"/>
          </p:cNvCxnSpPr>
          <p:nvPr/>
        </p:nvCxnSpPr>
        <p:spPr>
          <a:xfrm flipH="1">
            <a:off x="997481" y="2831572"/>
            <a:ext cx="687389" cy="95937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FB475C1-513B-EC0C-84BC-A4FBC74C0B33}"/>
              </a:ext>
            </a:extLst>
          </p:cNvPr>
          <p:cNvCxnSpPr>
            <a:cxnSpLocks/>
            <a:stCxn id="24" idx="1"/>
            <a:endCxn id="22" idx="0"/>
          </p:cNvCxnSpPr>
          <p:nvPr/>
        </p:nvCxnSpPr>
        <p:spPr>
          <a:xfrm flipH="1">
            <a:off x="997481" y="3373173"/>
            <a:ext cx="687389" cy="41777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109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A61AD-C421-011F-546B-A98BB40A1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5D6A3-138E-3E0D-5E58-36AF0D1EE543}"/>
              </a:ext>
            </a:extLst>
          </p:cNvPr>
          <p:cNvSpPr>
            <a:spLocks noGrp="1"/>
          </p:cNvSpPr>
          <p:nvPr>
            <p:ph type="title"/>
          </p:nvPr>
        </p:nvSpPr>
        <p:spPr/>
        <p:txBody>
          <a:bodyPr/>
          <a:lstStyle/>
          <a:p>
            <a:r>
              <a:rPr lang="en-US" dirty="0"/>
              <a:t>Triangular Structural Equation Model (TSEM)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A0386D6-332B-B90D-2114-6E086096A409}"/>
                  </a:ext>
                </a:extLst>
              </p:cNvPr>
              <p:cNvSpPr>
                <a:spLocks noGrp="1"/>
              </p:cNvSpPr>
              <p:nvPr>
                <p:ph idx="1"/>
              </p:nvPr>
            </p:nvSpPr>
            <p:spPr>
              <a:xfrm>
                <a:off x="757767" y="2740025"/>
                <a:ext cx="10515600" cy="2809875"/>
              </a:xfrm>
            </p:spPr>
            <p:txBody>
              <a:bodyPr/>
              <a:lstStyle/>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b="0" i="1" smtClean="0">
                              <a:latin typeface="Cambria Math" panose="02040503050406030204" pitchFamily="18" charset="0"/>
                            </a:rPr>
                            <m:t>𝑌</m:t>
                          </m:r>
                          <m:r>
                            <a:rPr lang="en-US" b="0" i="1" smtClean="0">
                              <a:latin typeface="Cambria Math" panose="02040503050406030204" pitchFamily="18" charset="0"/>
                            </a:rPr>
                            <m:t>≔&amp;</m:t>
                          </m:r>
                          <m:r>
                            <a:rPr lang="en-US" b="0" i="1" smtClean="0">
                              <a:latin typeface="Cambria Math" panose="02040503050406030204" pitchFamily="18" charset="0"/>
                            </a:rPr>
                            <m:t>𝛿</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e>
                        <m:e>
                          <m:r>
                            <a:rPr lang="en-US" b="0" i="1" smtClean="0">
                              <a:latin typeface="Cambria Math" panose="02040503050406030204" pitchFamily="18" charset="0"/>
                            </a:rPr>
                            <m:t>𝑃</m:t>
                          </m:r>
                          <m:r>
                            <a:rPr lang="en-US" b="0" i="1" smtClean="0">
                              <a:latin typeface="Cambria Math" panose="02040503050406030204" pitchFamily="18" charset="0"/>
                            </a:rPr>
                            <m:t>≔&amp;</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𝜈</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e>
                        <m:e>
                          <m:r>
                            <a:rPr lang="en-US" b="0" i="1" smtClean="0">
                              <a:latin typeface="Cambria Math" panose="02040503050406030204" pitchFamily="18" charset="0"/>
                            </a:rPr>
                            <m:t>𝑋</m:t>
                          </m:r>
                          <m:r>
                            <a:rPr lang="en-US" b="0" i="1" smtClean="0">
                              <a:latin typeface="Cambria Math" panose="02040503050406030204" pitchFamily="18" charset="0"/>
                            </a:rPr>
                            <m:t>≔&amp;</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𝑋</m:t>
                              </m:r>
                            </m:sub>
                          </m:sSub>
                          <m:r>
                            <a:rPr lang="en-US" b="0" i="1" smtClean="0">
                              <a:latin typeface="Cambria Math" panose="02040503050406030204" pitchFamily="18" charset="0"/>
                            </a:rPr>
                            <m:t>&amp;</m:t>
                          </m:r>
                        </m:e>
                      </m:eqAr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𝑋</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mutually</m:t>
                      </m:r>
                      <m:r>
                        <a:rPr lang="en-US" b="0" i="0" smtClean="0">
                          <a:latin typeface="Cambria Math" panose="02040503050406030204" pitchFamily="18" charset="0"/>
                        </a:rPr>
                        <m:t> </m:t>
                      </m:r>
                      <m:r>
                        <m:rPr>
                          <m:sty m:val="p"/>
                        </m:rPr>
                        <a:rPr lang="en-US" b="0" i="0" smtClean="0">
                          <a:latin typeface="Cambria Math" panose="02040503050406030204" pitchFamily="18" charset="0"/>
                        </a:rPr>
                        <m:t>independent</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DA0386D6-332B-B90D-2114-6E086096A409}"/>
                  </a:ext>
                </a:extLst>
              </p:cNvPr>
              <p:cNvSpPr>
                <a:spLocks noGrp="1" noRot="1" noChangeAspect="1" noMove="1" noResize="1" noEditPoints="1" noAdjustHandles="1" noChangeArrowheads="1" noChangeShapeType="1" noTextEdit="1"/>
              </p:cNvSpPr>
              <p:nvPr>
                <p:ph idx="1"/>
              </p:nvPr>
            </p:nvSpPr>
            <p:spPr>
              <a:xfrm>
                <a:off x="757767" y="2740025"/>
                <a:ext cx="10515600" cy="2809875"/>
              </a:xfrm>
              <a:blipFill>
                <a:blip r:embed="rId2"/>
                <a:stretch>
                  <a:fillRect/>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26D36FEB-F606-4710-326B-D16BE068FFB5}"/>
              </a:ext>
            </a:extLst>
          </p:cNvPr>
          <p:cNvSpPr/>
          <p:nvPr/>
        </p:nvSpPr>
        <p:spPr>
          <a:xfrm>
            <a:off x="4364567" y="2645833"/>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5102AE4-70A3-EFEE-7235-305A63A23E37}"/>
              </a:ext>
            </a:extLst>
          </p:cNvPr>
          <p:cNvSpPr/>
          <p:nvPr/>
        </p:nvSpPr>
        <p:spPr>
          <a:xfrm>
            <a:off x="3488267" y="3128433"/>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3585E6A-8D6B-56DF-FA3C-50685B7BFD9D}"/>
              </a:ext>
            </a:extLst>
          </p:cNvPr>
          <p:cNvSpPr/>
          <p:nvPr/>
        </p:nvSpPr>
        <p:spPr>
          <a:xfrm>
            <a:off x="2507189" y="3537844"/>
            <a:ext cx="469900"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B62ABA5-748A-A98B-0082-7F1B93A9A9E5}"/>
              </a:ext>
            </a:extLst>
          </p:cNvPr>
          <p:cNvCxnSpPr>
            <a:cxnSpLocks/>
            <a:stCxn id="4" idx="2"/>
            <a:endCxn id="18" idx="0"/>
          </p:cNvCxnSpPr>
          <p:nvPr/>
        </p:nvCxnSpPr>
        <p:spPr>
          <a:xfrm>
            <a:off x="4599517" y="3175000"/>
            <a:ext cx="234950" cy="106468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A7D50E1-F29F-C671-0597-8A80EBCE50E7}"/>
              </a:ext>
            </a:extLst>
          </p:cNvPr>
          <p:cNvCxnSpPr>
            <a:cxnSpLocks/>
            <a:stCxn id="5" idx="3"/>
            <a:endCxn id="18" idx="0"/>
          </p:cNvCxnSpPr>
          <p:nvPr/>
        </p:nvCxnSpPr>
        <p:spPr>
          <a:xfrm>
            <a:off x="3958167" y="3393017"/>
            <a:ext cx="876300" cy="8466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234ADC-B8E9-86F0-8D0C-E0430231FF7D}"/>
              </a:ext>
            </a:extLst>
          </p:cNvPr>
          <p:cNvCxnSpPr>
            <a:cxnSpLocks/>
            <a:endCxn id="18" idx="0"/>
          </p:cNvCxnSpPr>
          <p:nvPr/>
        </p:nvCxnSpPr>
        <p:spPr>
          <a:xfrm>
            <a:off x="2972993" y="3802427"/>
            <a:ext cx="1861474" cy="4372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60CFD86-0D04-7169-30A7-9691122E7CF1}"/>
              </a:ext>
            </a:extLst>
          </p:cNvPr>
          <p:cNvSpPr/>
          <p:nvPr/>
        </p:nvSpPr>
        <p:spPr>
          <a:xfrm>
            <a:off x="3431117" y="4239680"/>
            <a:ext cx="2806699" cy="5291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Exogenously</a:t>
            </a:r>
            <a:r>
              <a:rPr lang="en-US" dirty="0">
                <a:solidFill>
                  <a:schemeClr val="tx1"/>
                </a:solidFill>
                <a:latin typeface="+mj-lt"/>
              </a:rPr>
              <a:t> determined “outside” of the model</a:t>
            </a:r>
          </a:p>
        </p:txBody>
      </p:sp>
      <p:sp>
        <p:nvSpPr>
          <p:cNvPr id="22" name="Rectangle: Rounded Corners 21">
            <a:extLst>
              <a:ext uri="{FF2B5EF4-FFF2-40B4-BE49-F238E27FC236}">
                <a16:creationId xmlns:a16="http://schemas.microsoft.com/office/drawing/2014/main" id="{A4F7FF48-836B-22C3-7E80-E406DCDB6D34}"/>
              </a:ext>
            </a:extLst>
          </p:cNvPr>
          <p:cNvSpPr/>
          <p:nvPr/>
        </p:nvSpPr>
        <p:spPr>
          <a:xfrm>
            <a:off x="-64552" y="3976479"/>
            <a:ext cx="1749422" cy="1239833"/>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Endogenously</a:t>
            </a:r>
            <a:r>
              <a:rPr lang="en-US" dirty="0">
                <a:solidFill>
                  <a:schemeClr val="tx1"/>
                </a:solidFill>
                <a:latin typeface="+mj-lt"/>
              </a:rPr>
              <a:t> determined by the structural model</a:t>
            </a:r>
          </a:p>
        </p:txBody>
      </p:sp>
      <p:sp>
        <p:nvSpPr>
          <p:cNvPr id="23" name="Rectangle: Rounded Corners 22">
            <a:extLst>
              <a:ext uri="{FF2B5EF4-FFF2-40B4-BE49-F238E27FC236}">
                <a16:creationId xmlns:a16="http://schemas.microsoft.com/office/drawing/2014/main" id="{AC371B0F-AD27-14F0-435B-DA39D6757BF2}"/>
              </a:ext>
            </a:extLst>
          </p:cNvPr>
          <p:cNvSpPr/>
          <p:nvPr/>
        </p:nvSpPr>
        <p:spPr>
          <a:xfrm>
            <a:off x="1636283" y="2566988"/>
            <a:ext cx="469900" cy="52916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A2C6C59A-B35A-2F7A-C732-9807B920EC04}"/>
              </a:ext>
            </a:extLst>
          </p:cNvPr>
          <p:cNvSpPr/>
          <p:nvPr/>
        </p:nvSpPr>
        <p:spPr>
          <a:xfrm>
            <a:off x="1636283" y="3128433"/>
            <a:ext cx="469900" cy="409411"/>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DB0FE40-23BC-C948-B526-9354F48E14C1}"/>
              </a:ext>
            </a:extLst>
          </p:cNvPr>
          <p:cNvCxnSpPr>
            <a:cxnSpLocks/>
            <a:stCxn id="23" idx="1"/>
          </p:cNvCxnSpPr>
          <p:nvPr/>
        </p:nvCxnSpPr>
        <p:spPr>
          <a:xfrm flipH="1">
            <a:off x="761572" y="2831572"/>
            <a:ext cx="874711" cy="114490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219CF1-CD68-6EC1-A38E-E46F6D5E0572}"/>
              </a:ext>
            </a:extLst>
          </p:cNvPr>
          <p:cNvCxnSpPr>
            <a:cxnSpLocks/>
            <a:stCxn id="24" idx="1"/>
          </p:cNvCxnSpPr>
          <p:nvPr/>
        </p:nvCxnSpPr>
        <p:spPr>
          <a:xfrm flipH="1">
            <a:off x="761572" y="3333139"/>
            <a:ext cx="874711" cy="64334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00C83E2A-62E6-6440-1C87-A52E5996F4B5}"/>
              </a:ext>
            </a:extLst>
          </p:cNvPr>
          <p:cNvSpPr/>
          <p:nvPr/>
        </p:nvSpPr>
        <p:spPr>
          <a:xfrm>
            <a:off x="1632187" y="3582577"/>
            <a:ext cx="469900" cy="44873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292FE34-771A-6155-8E6A-099A22F2BB94}"/>
              </a:ext>
            </a:extLst>
          </p:cNvPr>
          <p:cNvCxnSpPr>
            <a:cxnSpLocks/>
            <a:stCxn id="11" idx="1"/>
          </p:cNvCxnSpPr>
          <p:nvPr/>
        </p:nvCxnSpPr>
        <p:spPr>
          <a:xfrm flipH="1">
            <a:off x="761572" y="3806942"/>
            <a:ext cx="870615" cy="169537"/>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856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A8EE-8289-634C-2D7B-9C519A46F4F2}"/>
              </a:ext>
            </a:extLst>
          </p:cNvPr>
          <p:cNvSpPr>
            <a:spLocks noGrp="1"/>
          </p:cNvSpPr>
          <p:nvPr>
            <p:ph type="title"/>
          </p:nvPr>
        </p:nvSpPr>
        <p:spPr/>
        <p:txBody>
          <a:bodyPr/>
          <a:lstStyle/>
          <a:p>
            <a:r>
              <a:rPr lang="en-US" dirty="0"/>
              <a:t>What do we mean by Structural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D74432-3588-42FA-BC5B-997D6AF2D1EB}"/>
                  </a:ext>
                </a:extLst>
              </p:cNvPr>
              <p:cNvSpPr>
                <a:spLocks noGrp="1"/>
              </p:cNvSpPr>
              <p:nvPr>
                <p:ph idx="1"/>
              </p:nvPr>
            </p:nvSpPr>
            <p:spPr/>
            <p:txBody>
              <a:bodyPr/>
              <a:lstStyle/>
              <a:p>
                <a:r>
                  <a:rPr lang="en-US" dirty="0"/>
                  <a:t>The equations are “structural” if they allow us to answer:</a:t>
                </a:r>
              </a:p>
              <a:p>
                <a:pPr lvl="1"/>
                <a:r>
                  <a:rPr lang="en-US" b="1" dirty="0"/>
                  <a:t>Comparative static questions:</a:t>
                </a:r>
                <a:r>
                  <a:rPr lang="en-US" dirty="0"/>
                  <a:t> how endogenous variables change in response to changes in exogenous variables</a:t>
                </a:r>
              </a:p>
              <a:p>
                <a:pPr lvl="1"/>
                <a:r>
                  <a:rPr lang="en-US" b="1" dirty="0"/>
                  <a:t>Counterfactual questions:</a:t>
                </a:r>
                <a:r>
                  <a:rPr lang="en-US" dirty="0"/>
                  <a:t> how endogenous variables change if we “set” or “fix” some of the Right-Hand-Side variables to particular values</a:t>
                </a:r>
              </a:p>
              <a:p>
                <a:r>
                  <a:rPr lang="en-US" dirty="0"/>
                  <a:t>To answer “setting” or “fixing” queries we just write: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𝜈</m:t>
                          </m:r>
                        </m:e>
                        <m:sup>
                          <m:r>
                            <a:rPr lang="en-US" b="0" i="1" smtClean="0">
                              <a:latin typeface="Cambria Math" panose="02040503050406030204" pitchFamily="18" charset="0"/>
                            </a:rPr>
                            <m:t>′</m:t>
                          </m:r>
                        </m:sup>
                      </m:sSup>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m:oMathPara>
                </a14:m>
                <a:endParaRPr lang="en-US" dirty="0"/>
              </a:p>
              <a:p>
                <a:r>
                  <a:rPr lang="en-US" dirty="0"/>
                  <a:t>The model is invariant to changes in the distributions of the exogenous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𝑋</m:t>
                        </m:r>
                      </m:sub>
                    </m:sSub>
                  </m:oMath>
                </a14:m>
                <a:endParaRPr lang="en-US" dirty="0"/>
              </a:p>
              <a:p>
                <a:endParaRPr lang="en-US" dirty="0"/>
              </a:p>
            </p:txBody>
          </p:sp>
        </mc:Choice>
        <mc:Fallback>
          <p:sp>
            <p:nvSpPr>
              <p:cNvPr id="3" name="Content Placeholder 2">
                <a:extLst>
                  <a:ext uri="{FF2B5EF4-FFF2-40B4-BE49-F238E27FC236}">
                    <a16:creationId xmlns:a16="http://schemas.microsoft.com/office/drawing/2014/main" id="{17D74432-3588-42FA-BC5B-997D6AF2D1EB}"/>
                  </a:ext>
                </a:extLst>
              </p:cNvPr>
              <p:cNvSpPr>
                <a:spLocks noGrp="1" noRot="1" noChangeAspect="1" noMove="1" noResize="1" noEditPoints="1" noAdjustHandles="1" noChangeArrowheads="1" noChangeShapeType="1" noTextEdit="1"/>
              </p:cNvSpPr>
              <p:nvPr>
                <p:ph idx="1"/>
              </p:nvPr>
            </p:nvSpPr>
            <p:spPr>
              <a:blipFill>
                <a:blip r:embed="rId2"/>
                <a:stretch>
                  <a:fillRect l="-1043" t="-2241" r="-1623"/>
                </a:stretch>
              </a:blipFill>
            </p:spPr>
            <p:txBody>
              <a:bodyPr/>
              <a:lstStyle/>
              <a:p>
                <a:r>
                  <a:rPr lang="en-US">
                    <a:noFill/>
                  </a:rPr>
                  <a:t> </a:t>
                </a:r>
              </a:p>
            </p:txBody>
          </p:sp>
        </mc:Fallback>
      </mc:AlternateContent>
    </p:spTree>
    <p:extLst>
      <p:ext uri="{BB962C8B-B14F-4D97-AF65-F5344CB8AC3E}">
        <p14:creationId xmlns:p14="http://schemas.microsoft.com/office/powerpoint/2010/main" val="266066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SEMs: </a:t>
            </a:r>
            <a:r>
              <a:rPr lang="en-US" sz="3600" i="1" kern="1200" dirty="0">
                <a:solidFill>
                  <a:schemeClr val="tx1"/>
                </a:solidFill>
              </a:rPr>
              <a:t>more “mechanistic” version of potential outcomes</a:t>
            </a:r>
            <a:br>
              <a:rPr lang="en-US" sz="3600" i="1" kern="1200" dirty="0">
                <a:solidFill>
                  <a:schemeClr val="tx1"/>
                </a:solidFill>
              </a:rPr>
            </a:br>
            <a:br>
              <a:rPr lang="en-US" sz="3600" i="1" kern="1200" dirty="0">
                <a:solidFill>
                  <a:schemeClr val="tx1"/>
                </a:solidFill>
              </a:rPr>
            </a:br>
            <a:r>
              <a:rPr lang="en-US" sz="3600" kern="1200" dirty="0">
                <a:solidFill>
                  <a:schemeClr val="tx1"/>
                </a:solidFill>
              </a:rPr>
              <a:t>Allow us to determine the </a:t>
            </a:r>
            <a:r>
              <a:rPr lang="en-US" sz="3600" i="1" kern="1200" dirty="0">
                <a:solidFill>
                  <a:schemeClr val="tx1"/>
                </a:solidFill>
              </a:rPr>
              <a:t>explicit structural mechanisms </a:t>
            </a:r>
            <a:r>
              <a:rPr lang="en-US" sz="3600" kern="1200" dirty="0">
                <a:solidFill>
                  <a:schemeClr val="tx1"/>
                </a:solidFill>
              </a:rPr>
              <a:t>that give rise to the </a:t>
            </a:r>
            <a:r>
              <a:rPr lang="en-US" sz="3600" dirty="0"/>
              <a:t>stochastic</a:t>
            </a:r>
            <a:r>
              <a:rPr lang="en-US" sz="3600" kern="1200" dirty="0">
                <a:solidFill>
                  <a:schemeClr val="tx1"/>
                </a:solidFill>
              </a:rPr>
              <a:t> potential outcomes. </a:t>
            </a:r>
            <a:endParaRPr lang="en-US" sz="3600" i="1" kern="1200" dirty="0">
              <a:solidFill>
                <a:schemeClr val="tx1"/>
              </a:solidFill>
            </a:endParaRP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426817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4510B6E-6D01-53DC-6ABA-8232ED466152}"/>
              </a:ext>
            </a:extLst>
          </p:cNvPr>
          <p:cNvGraphicFramePr/>
          <p:nvPr>
            <p:extLst>
              <p:ext uri="{D42A27DB-BD31-4B8C-83A1-F6EECF244321}">
                <p14:modId xmlns:p14="http://schemas.microsoft.com/office/powerpoint/2010/main" val="256152008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DBCEB70C-AAEE-3028-D611-021779E731E1}"/>
              </a:ext>
            </a:extLst>
          </p:cNvPr>
          <p:cNvSpPr/>
          <p:nvPr/>
        </p:nvSpPr>
        <p:spPr>
          <a:xfrm>
            <a:off x="4106333" y="1236130"/>
            <a:ext cx="6244167" cy="12149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72FBD6-AE6A-9133-4F69-84D8C54CD121}"/>
              </a:ext>
            </a:extLst>
          </p:cNvPr>
          <p:cNvSpPr txBox="1"/>
          <p:nvPr/>
        </p:nvSpPr>
        <p:spPr>
          <a:xfrm>
            <a:off x="4969933" y="923977"/>
            <a:ext cx="4726550" cy="408623"/>
          </a:xfrm>
          <a:prstGeom prst="roundRect">
            <a:avLst/>
          </a:prstGeom>
          <a:solidFill>
            <a:schemeClr val="bg1"/>
          </a:solidFill>
        </p:spPr>
        <p:txBody>
          <a:bodyPr wrap="none" rtlCol="0">
            <a:spAutoFit/>
          </a:bodyPr>
          <a:lstStyle/>
          <a:p>
            <a:r>
              <a:rPr lang="en-US" dirty="0">
                <a:latin typeface="+mj-lt"/>
              </a:rPr>
              <a:t>Linear Predictive Models and Statistical Inference</a:t>
            </a:r>
          </a:p>
        </p:txBody>
      </p:sp>
      <p:sp>
        <p:nvSpPr>
          <p:cNvPr id="5" name="Rectangle: Rounded Corners 4">
            <a:extLst>
              <a:ext uri="{FF2B5EF4-FFF2-40B4-BE49-F238E27FC236}">
                <a16:creationId xmlns:a16="http://schemas.microsoft.com/office/drawing/2014/main" id="{943A5474-8A26-3674-2F68-6CB0817ECA97}"/>
              </a:ext>
            </a:extLst>
          </p:cNvPr>
          <p:cNvSpPr/>
          <p:nvPr/>
        </p:nvSpPr>
        <p:spPr>
          <a:xfrm>
            <a:off x="4106332" y="2832100"/>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616602-CB05-3404-90FD-3B74FCE46A4E}"/>
              </a:ext>
            </a:extLst>
          </p:cNvPr>
          <p:cNvSpPr txBox="1"/>
          <p:nvPr/>
        </p:nvSpPr>
        <p:spPr>
          <a:xfrm>
            <a:off x="5008332" y="2558940"/>
            <a:ext cx="4109523" cy="408623"/>
          </a:xfrm>
          <a:prstGeom prst="roundRect">
            <a:avLst/>
          </a:prstGeom>
          <a:solidFill>
            <a:schemeClr val="bg1"/>
          </a:solidFill>
        </p:spPr>
        <p:txBody>
          <a:bodyPr wrap="none" rtlCol="0">
            <a:spAutoFit/>
          </a:bodyPr>
          <a:lstStyle/>
          <a:p>
            <a:r>
              <a:rPr lang="en-US" dirty="0">
                <a:latin typeface="+mj-lt"/>
              </a:rPr>
              <a:t>Causal Identification in Observational Data</a:t>
            </a:r>
          </a:p>
        </p:txBody>
      </p:sp>
      <p:sp>
        <p:nvSpPr>
          <p:cNvPr id="9" name="Rectangle: Rounded Corners 8">
            <a:extLst>
              <a:ext uri="{FF2B5EF4-FFF2-40B4-BE49-F238E27FC236}">
                <a16:creationId xmlns:a16="http://schemas.microsoft.com/office/drawing/2014/main" id="{3A85F8D1-C801-04ED-CE9D-B551CE31EE96}"/>
              </a:ext>
            </a:extLst>
          </p:cNvPr>
          <p:cNvSpPr/>
          <p:nvPr/>
        </p:nvSpPr>
        <p:spPr>
          <a:xfrm>
            <a:off x="1924346" y="2832099"/>
            <a:ext cx="1788285" cy="27770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A65510-B30B-B667-097E-AD9B5A3797E9}"/>
              </a:ext>
            </a:extLst>
          </p:cNvPr>
          <p:cNvSpPr txBox="1"/>
          <p:nvPr/>
        </p:nvSpPr>
        <p:spPr>
          <a:xfrm>
            <a:off x="42333" y="3515120"/>
            <a:ext cx="1989667" cy="1328023"/>
          </a:xfrm>
          <a:prstGeom prst="roundRect">
            <a:avLst/>
          </a:prstGeom>
          <a:solidFill>
            <a:schemeClr val="bg1"/>
          </a:solidFill>
        </p:spPr>
        <p:txBody>
          <a:bodyPr wrap="square" rtlCol="0">
            <a:spAutoFit/>
          </a:bodyPr>
          <a:lstStyle/>
          <a:p>
            <a:pPr algn="r"/>
            <a:r>
              <a:rPr lang="en-US" dirty="0">
                <a:latin typeface="+mj-lt"/>
              </a:rPr>
              <a:t>Non-Linear Predictive Models and Statistical Inference</a:t>
            </a:r>
          </a:p>
        </p:txBody>
      </p:sp>
      <p:sp>
        <p:nvSpPr>
          <p:cNvPr id="11" name="Rectangle: Rounded Corners 10">
            <a:extLst>
              <a:ext uri="{FF2B5EF4-FFF2-40B4-BE49-F238E27FC236}">
                <a16:creationId xmlns:a16="http://schemas.microsoft.com/office/drawing/2014/main" id="{162BA2E2-020E-3773-B6EE-2826901489CE}"/>
              </a:ext>
            </a:extLst>
          </p:cNvPr>
          <p:cNvSpPr/>
          <p:nvPr/>
        </p:nvSpPr>
        <p:spPr>
          <a:xfrm>
            <a:off x="4106332" y="4394198"/>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F861B1-18ED-9DEC-88D6-1F7209F94171}"/>
              </a:ext>
            </a:extLst>
          </p:cNvPr>
          <p:cNvSpPr txBox="1"/>
          <p:nvPr/>
        </p:nvSpPr>
        <p:spPr>
          <a:xfrm>
            <a:off x="5932793" y="5579319"/>
            <a:ext cx="2260599" cy="408623"/>
          </a:xfrm>
          <a:prstGeom prst="roundRect">
            <a:avLst/>
          </a:prstGeom>
          <a:solidFill>
            <a:schemeClr val="bg1"/>
          </a:solidFill>
        </p:spPr>
        <p:txBody>
          <a:bodyPr wrap="square" rtlCol="0">
            <a:spAutoFit/>
          </a:bodyPr>
          <a:lstStyle/>
          <a:p>
            <a:pPr algn="ctr"/>
            <a:r>
              <a:rPr lang="en-US" dirty="0">
                <a:latin typeface="+mj-lt"/>
              </a:rPr>
              <a:t>Topics</a:t>
            </a:r>
          </a:p>
        </p:txBody>
      </p:sp>
    </p:spTree>
    <p:extLst>
      <p:ext uri="{BB962C8B-B14F-4D97-AF65-F5344CB8AC3E}">
        <p14:creationId xmlns:p14="http://schemas.microsoft.com/office/powerpoint/2010/main" val="113936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fontScale="90000"/>
          </a:bodyPr>
          <a:lstStyle/>
          <a:p>
            <a:pPr>
              <a:spcBef>
                <a:spcPts val="1200"/>
              </a:spcBef>
              <a:spcAft>
                <a:spcPts val="1200"/>
              </a:spcAft>
            </a:pPr>
            <a:r>
              <a:rPr lang="en-US" sz="3600" kern="1200" dirty="0">
                <a:solidFill>
                  <a:schemeClr val="tx1"/>
                </a:solidFill>
              </a:rPr>
              <a:t>P</a:t>
            </a:r>
            <a:r>
              <a:rPr lang="en-US" sz="3600" dirty="0"/>
              <a:t>arse out which parts of the generative process is </a:t>
            </a:r>
            <a:r>
              <a:rPr lang="en-US" sz="3600" i="1" dirty="0"/>
              <a:t>endogenous</a:t>
            </a:r>
            <a:r>
              <a:rPr lang="en-US" sz="3600" dirty="0"/>
              <a:t> and which part is </a:t>
            </a:r>
            <a:r>
              <a:rPr lang="en-US" sz="3600" i="1" dirty="0"/>
              <a:t>exogenously</a:t>
            </a:r>
            <a:r>
              <a:rPr lang="en-US" sz="3600" dirty="0"/>
              <a:t> driven.</a:t>
            </a:r>
            <a:br>
              <a:rPr lang="en-US" sz="3600" dirty="0"/>
            </a:br>
            <a:br>
              <a:rPr lang="en-US" sz="3600" dirty="0"/>
            </a:br>
            <a:r>
              <a:rPr lang="en-US" sz="3600" dirty="0"/>
              <a:t>Structural component motivated by a “model” and </a:t>
            </a:r>
            <a:r>
              <a:rPr lang="en-US" sz="3600" i="1" dirty="0"/>
              <a:t>invariant to shifts</a:t>
            </a:r>
            <a:r>
              <a:rPr lang="en-US" sz="3600" dirty="0"/>
              <a:t> in the exogenous components</a:t>
            </a:r>
            <a:br>
              <a:rPr lang="en-US" sz="3600" dirty="0"/>
            </a:br>
            <a:br>
              <a:rPr lang="en-US" sz="3600" dirty="0"/>
            </a:br>
            <a:r>
              <a:rPr lang="en-US" sz="3600" dirty="0"/>
              <a:t>Structural component allows to answer </a:t>
            </a:r>
            <a:r>
              <a:rPr lang="en-US" sz="3600" i="1" dirty="0"/>
              <a:t>counterfactual queries</a:t>
            </a:r>
            <a:r>
              <a:rPr lang="en-US" sz="3600" dirty="0"/>
              <a:t>, under </a:t>
            </a:r>
            <a:r>
              <a:rPr lang="en-US" sz="3600" i="1" dirty="0"/>
              <a:t>interventions on endogenous variables</a:t>
            </a:r>
            <a:endParaRPr lang="en-US" sz="3600" i="1" kern="1200" dirty="0">
              <a:solidFill>
                <a:schemeClr val="tx1"/>
              </a:solidFill>
            </a:endParaRP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2587131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6A58-AFB4-4536-4AA3-724B778D3AA6}"/>
              </a:ext>
            </a:extLst>
          </p:cNvPr>
          <p:cNvSpPr>
            <a:spLocks noGrp="1"/>
          </p:cNvSpPr>
          <p:nvPr>
            <p:ph type="title"/>
          </p:nvPr>
        </p:nvSpPr>
        <p:spPr/>
        <p:txBody>
          <a:bodyPr/>
          <a:lstStyle/>
          <a:p>
            <a:r>
              <a:rPr lang="en-US" dirty="0"/>
              <a:t>Visualizing SEMs</a:t>
            </a:r>
          </a:p>
        </p:txBody>
      </p:sp>
      <p:sp>
        <p:nvSpPr>
          <p:cNvPr id="3" name="Text Placeholder 2">
            <a:extLst>
              <a:ext uri="{FF2B5EF4-FFF2-40B4-BE49-F238E27FC236}">
                <a16:creationId xmlns:a16="http://schemas.microsoft.com/office/drawing/2014/main" id="{0A58F1C3-AAB9-2DE2-2865-4FE262A44C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3763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SEMs as Causal Diagrams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lstStyle/>
              <a:p>
                <a:r>
                  <a:rPr lang="en-US" dirty="0"/>
                  <a:t>The graph starts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aka root nodes</a:t>
                </a:r>
              </a:p>
              <a:p>
                <a:r>
                  <a:rPr lang="en-US" dirty="0"/>
                  <a:t>The absence of links between the root nodes and any other node implies their un-correlation/exogeneous determination</a:t>
                </a:r>
              </a:p>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a14:m>
                <a:r>
                  <a:rPr lang="en-US" dirty="0"/>
                  <a:t> are parents of </a:t>
                </a:r>
                <a14:m>
                  <m:oMath xmlns:m="http://schemas.openxmlformats.org/officeDocument/2006/math">
                    <m:r>
                      <a:rPr lang="en-US" b="0" i="1" smtClean="0">
                        <a:latin typeface="Cambria Math" panose="02040503050406030204" pitchFamily="18" charset="0"/>
                      </a:rPr>
                      <m:t>𝑃</m:t>
                    </m:r>
                  </m:oMath>
                </a14:m>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a14:m>
                <a:r>
                  <a:rPr lang="en-US" dirty="0"/>
                  <a:t> are parents of </a:t>
                </a:r>
                <a14:m>
                  <m:oMath xmlns:m="http://schemas.openxmlformats.org/officeDocument/2006/math">
                    <m:r>
                      <a:rPr lang="en-US" b="0" i="1" smtClean="0">
                        <a:latin typeface="Cambria Math" panose="02040503050406030204" pitchFamily="18" charset="0"/>
                      </a:rPr>
                      <m:t>𝑌</m:t>
                    </m:r>
                  </m:oMath>
                </a14:m>
                <a:endParaRPr lang="en-US" dirty="0"/>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638" t="-2241" r="-9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
        <p:nvSpPr>
          <p:cNvPr id="17" name="Speech Bubble: Rectangle with Corners Rounded 16">
            <a:extLst>
              <a:ext uri="{FF2B5EF4-FFF2-40B4-BE49-F238E27FC236}">
                <a16:creationId xmlns:a16="http://schemas.microsoft.com/office/drawing/2014/main" id="{EDAD3976-A774-74BF-D25F-C71B7CACF3FC}"/>
              </a:ext>
            </a:extLst>
          </p:cNvPr>
          <p:cNvSpPr/>
          <p:nvPr/>
        </p:nvSpPr>
        <p:spPr>
          <a:xfrm>
            <a:off x="9848116" y="546112"/>
            <a:ext cx="1206500" cy="630766"/>
          </a:xfrm>
          <a:prstGeom prst="wedgeRoundRectCallout">
            <a:avLst>
              <a:gd name="adj1" fmla="val -137799"/>
              <a:gd name="adj2" fmla="val 321758"/>
              <a:gd name="adj3" fmla="val 16667"/>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Mediator</a:t>
            </a:r>
          </a:p>
        </p:txBody>
      </p:sp>
      <p:sp>
        <p:nvSpPr>
          <p:cNvPr id="18" name="Speech Bubble: Rectangle with Corners Rounded 17">
            <a:extLst>
              <a:ext uri="{FF2B5EF4-FFF2-40B4-BE49-F238E27FC236}">
                <a16:creationId xmlns:a16="http://schemas.microsoft.com/office/drawing/2014/main" id="{9B0EABC0-956E-45C9-850C-76FA67BDC937}"/>
              </a:ext>
            </a:extLst>
          </p:cNvPr>
          <p:cNvSpPr/>
          <p:nvPr/>
        </p:nvSpPr>
        <p:spPr>
          <a:xfrm>
            <a:off x="9848116" y="534478"/>
            <a:ext cx="1206500" cy="630766"/>
          </a:xfrm>
          <a:prstGeom prst="wedgeRoundRectCallout">
            <a:avLst>
              <a:gd name="adj1" fmla="val -243883"/>
              <a:gd name="adj2" fmla="val 501941"/>
              <a:gd name="adj3" fmla="val 16667"/>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Mediator</a:t>
            </a:r>
          </a:p>
        </p:txBody>
      </p:sp>
      <p:sp>
        <p:nvSpPr>
          <p:cNvPr id="19" name="Speech Bubble: Rectangle with Corners Rounded 18">
            <a:extLst>
              <a:ext uri="{FF2B5EF4-FFF2-40B4-BE49-F238E27FC236}">
                <a16:creationId xmlns:a16="http://schemas.microsoft.com/office/drawing/2014/main" id="{02AD2600-8979-FDE1-155E-0B5636FEBBC3}"/>
              </a:ext>
            </a:extLst>
          </p:cNvPr>
          <p:cNvSpPr/>
          <p:nvPr/>
        </p:nvSpPr>
        <p:spPr>
          <a:xfrm>
            <a:off x="9861919" y="525090"/>
            <a:ext cx="1206500" cy="630766"/>
          </a:xfrm>
          <a:prstGeom prst="wedgeRoundRectCallout">
            <a:avLst>
              <a:gd name="adj1" fmla="val 99335"/>
              <a:gd name="adj2" fmla="val 421954"/>
              <a:gd name="adj3" fmla="val 16667"/>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 nodes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762F76D-61AB-246E-768F-FB7BCBB730E3}"/>
                  </a:ext>
                </a:extLst>
              </p:cNvPr>
              <p:cNvSpPr txBox="1"/>
              <p:nvPr/>
            </p:nvSpPr>
            <p:spPr>
              <a:xfrm>
                <a:off x="7785756" y="4933048"/>
                <a:ext cx="2062360" cy="4247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srgbClr val="C00000"/>
                    </a:solidFill>
                    <a:effectLst/>
                    <a:uLnTx/>
                    <a:uFillTx/>
                    <a:latin typeface="Calibri Light" panose="020F0302020204030204"/>
                    <a:ea typeface="+mn-ea"/>
                    <a:cs typeface="+mn-cs"/>
                  </a:rPr>
                  <a:t>parents of </a:t>
                </a:r>
                <a14:m>
                  <m:oMath xmlns:m="http://schemas.openxmlformats.org/officeDocument/2006/math">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𝑃</m:t>
                    </m:r>
                  </m:oMath>
                </a14:m>
                <a:endParaRPr kumimoji="0" lang="en-US" sz="2400" b="0" i="0" u="none" strike="noStrike" kern="1200" cap="none" spc="0" normalizeH="0" baseline="0" noProof="0" dirty="0">
                  <a:ln>
                    <a:noFill/>
                  </a:ln>
                  <a:solidFill>
                    <a:srgbClr val="C00000"/>
                  </a:solidFill>
                  <a:effectLst/>
                  <a:uLnTx/>
                  <a:uFillTx/>
                  <a:latin typeface="Calibri Light" panose="020F0302020204030204"/>
                  <a:ea typeface="+mn-ea"/>
                  <a:cs typeface="+mn-cs"/>
                </a:endParaRPr>
              </a:p>
            </p:txBody>
          </p:sp>
        </mc:Choice>
        <mc:Fallback xmlns="">
          <p:sp>
            <p:nvSpPr>
              <p:cNvPr id="25" name="TextBox 24">
                <a:extLst>
                  <a:ext uri="{FF2B5EF4-FFF2-40B4-BE49-F238E27FC236}">
                    <a16:creationId xmlns:a16="http://schemas.microsoft.com/office/drawing/2014/main" id="{2762F76D-61AB-246E-768F-FB7BCBB730E3}"/>
                  </a:ext>
                </a:extLst>
              </p:cNvPr>
              <p:cNvSpPr txBox="1">
                <a:spLocks noRot="1" noChangeAspect="1" noMove="1" noResize="1" noEditPoints="1" noAdjustHandles="1" noChangeArrowheads="1" noChangeShapeType="1" noTextEdit="1"/>
              </p:cNvSpPr>
              <p:nvPr/>
            </p:nvSpPr>
            <p:spPr>
              <a:xfrm>
                <a:off x="7785756" y="4933048"/>
                <a:ext cx="2062360" cy="424732"/>
              </a:xfrm>
              <a:prstGeom prst="rect">
                <a:avLst/>
              </a:prstGeom>
              <a:blipFill>
                <a:blip r:embed="rId11"/>
                <a:stretch>
                  <a:fillRect l="-4425" t="-20000" b="-31429"/>
                </a:stretch>
              </a:blipFill>
            </p:spPr>
            <p:txBody>
              <a:bodyPr/>
              <a:lstStyle/>
              <a:p>
                <a:r>
                  <a:rPr lang="en-US">
                    <a:noFill/>
                  </a:rPr>
                  <a:t> </a:t>
                </a:r>
              </a:p>
            </p:txBody>
          </p:sp>
        </mc:Fallback>
      </mc:AlternateContent>
      <p:sp>
        <p:nvSpPr>
          <p:cNvPr id="26" name="Rectangle: Rounded Corners 25">
            <a:extLst>
              <a:ext uri="{FF2B5EF4-FFF2-40B4-BE49-F238E27FC236}">
                <a16:creationId xmlns:a16="http://schemas.microsoft.com/office/drawing/2014/main" id="{52F44B8F-EDB4-C244-D356-9A1C1830ACCC}"/>
              </a:ext>
            </a:extLst>
          </p:cNvPr>
          <p:cNvSpPr/>
          <p:nvPr/>
        </p:nvSpPr>
        <p:spPr>
          <a:xfrm rot="378721">
            <a:off x="8121709" y="2432122"/>
            <a:ext cx="974712" cy="238212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D486C1C-4B7D-7AD2-1108-262ECC455967}"/>
              </a:ext>
            </a:extLst>
          </p:cNvPr>
          <p:cNvSpPr/>
          <p:nvPr/>
        </p:nvSpPr>
        <p:spPr>
          <a:xfrm>
            <a:off x="7790016" y="2352712"/>
            <a:ext cx="4287839" cy="2458559"/>
          </a:xfrm>
          <a:custGeom>
            <a:avLst/>
            <a:gdLst>
              <a:gd name="connsiteX0" fmla="*/ 4153455 w 4287839"/>
              <a:gd name="connsiteY0" fmla="*/ 1595620 h 2458559"/>
              <a:gd name="connsiteX1" fmla="*/ 4186279 w 4287839"/>
              <a:gd name="connsiteY1" fmla="*/ 915682 h 2458559"/>
              <a:gd name="connsiteX2" fmla="*/ 2910809 w 4287839"/>
              <a:gd name="connsiteY2" fmla="*/ 324839 h 2458559"/>
              <a:gd name="connsiteX3" fmla="*/ 1916692 w 4287839"/>
              <a:gd name="connsiteY3" fmla="*/ 48174 h 2458559"/>
              <a:gd name="connsiteX4" fmla="*/ 711559 w 4287839"/>
              <a:gd name="connsiteY4" fmla="*/ 1309577 h 2458559"/>
              <a:gd name="connsiteX5" fmla="*/ 3486 w 4287839"/>
              <a:gd name="connsiteY5" fmla="*/ 2045786 h 2458559"/>
              <a:gd name="connsiteX6" fmla="*/ 992913 w 4287839"/>
              <a:gd name="connsiteY6" fmla="*/ 2416236 h 2458559"/>
              <a:gd name="connsiteX7" fmla="*/ 2254316 w 4287839"/>
              <a:gd name="connsiteY7" fmla="*/ 1065737 h 2458559"/>
              <a:gd name="connsiteX8" fmla="*/ 3712667 w 4287839"/>
              <a:gd name="connsiteY8" fmla="*/ 1637823 h 2458559"/>
              <a:gd name="connsiteX9" fmla="*/ 4153455 w 4287839"/>
              <a:gd name="connsiteY9" fmla="*/ 1595620 h 2458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7839" h="2458559">
                <a:moveTo>
                  <a:pt x="4153455" y="1595620"/>
                </a:moveTo>
                <a:cubicBezTo>
                  <a:pt x="4232390" y="1475263"/>
                  <a:pt x="4393386" y="1127479"/>
                  <a:pt x="4186279" y="915682"/>
                </a:cubicBezTo>
                <a:cubicBezTo>
                  <a:pt x="3979172" y="703885"/>
                  <a:pt x="3289073" y="469424"/>
                  <a:pt x="2910809" y="324839"/>
                </a:cubicBezTo>
                <a:cubicBezTo>
                  <a:pt x="2532545" y="180254"/>
                  <a:pt x="2283234" y="-115949"/>
                  <a:pt x="1916692" y="48174"/>
                </a:cubicBezTo>
                <a:cubicBezTo>
                  <a:pt x="1550150" y="212297"/>
                  <a:pt x="711559" y="1309577"/>
                  <a:pt x="711559" y="1309577"/>
                </a:cubicBezTo>
                <a:cubicBezTo>
                  <a:pt x="392691" y="1642512"/>
                  <a:pt x="-43406" y="1861343"/>
                  <a:pt x="3486" y="2045786"/>
                </a:cubicBezTo>
                <a:cubicBezTo>
                  <a:pt x="50378" y="2230229"/>
                  <a:pt x="617775" y="2579577"/>
                  <a:pt x="992913" y="2416236"/>
                </a:cubicBezTo>
                <a:cubicBezTo>
                  <a:pt x="1368051" y="2252895"/>
                  <a:pt x="1801024" y="1195473"/>
                  <a:pt x="2254316" y="1065737"/>
                </a:cubicBezTo>
                <a:cubicBezTo>
                  <a:pt x="2707608" y="936001"/>
                  <a:pt x="3393018" y="1551072"/>
                  <a:pt x="3712667" y="1637823"/>
                </a:cubicBezTo>
                <a:cubicBezTo>
                  <a:pt x="4032316" y="1724574"/>
                  <a:pt x="4074520" y="1715977"/>
                  <a:pt x="4153455" y="1595620"/>
                </a:cubicBez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86D2F6-2FB5-13DF-E4C2-59C9C266DAB1}"/>
                  </a:ext>
                </a:extLst>
              </p:cNvPr>
              <p:cNvSpPr txBox="1"/>
              <p:nvPr/>
            </p:nvSpPr>
            <p:spPr>
              <a:xfrm>
                <a:off x="10322620" y="2207765"/>
                <a:ext cx="2062360" cy="424732"/>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400" b="0" i="0" u="none" strike="noStrike" kern="1200" cap="none" spc="0" normalizeH="0" baseline="0" noProof="0" dirty="0">
                    <a:ln>
                      <a:noFill/>
                    </a:ln>
                    <a:solidFill>
                      <a:srgbClr val="C00000"/>
                    </a:solidFill>
                    <a:effectLst/>
                    <a:uLnTx/>
                    <a:uFillTx/>
                    <a:latin typeface="Calibri Light" panose="020F0302020204030204"/>
                    <a:ea typeface="+mn-ea"/>
                    <a:cs typeface="+mn-cs"/>
                  </a:rPr>
                  <a:t>parents of </a:t>
                </a:r>
                <a14:m>
                  <m:oMath xmlns:m="http://schemas.openxmlformats.org/officeDocument/2006/math">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𝑌</m:t>
                    </m:r>
                  </m:oMath>
                </a14:m>
                <a:endParaRPr kumimoji="0" lang="en-US" sz="2400" b="0" i="0" u="none" strike="noStrike" kern="1200" cap="none" spc="0" normalizeH="0" baseline="0" noProof="0" dirty="0">
                  <a:ln>
                    <a:noFill/>
                  </a:ln>
                  <a:solidFill>
                    <a:srgbClr val="C00000"/>
                  </a:solidFill>
                  <a:effectLst/>
                  <a:uLnTx/>
                  <a:uFillTx/>
                  <a:latin typeface="Calibri Light" panose="020F0302020204030204"/>
                  <a:ea typeface="+mn-ea"/>
                  <a:cs typeface="+mn-cs"/>
                </a:endParaRPr>
              </a:p>
            </p:txBody>
          </p:sp>
        </mc:Choice>
        <mc:Fallback xmlns="">
          <p:sp>
            <p:nvSpPr>
              <p:cNvPr id="32" name="TextBox 31">
                <a:extLst>
                  <a:ext uri="{FF2B5EF4-FFF2-40B4-BE49-F238E27FC236}">
                    <a16:creationId xmlns:a16="http://schemas.microsoft.com/office/drawing/2014/main" id="{5C86D2F6-2FB5-13DF-E4C2-59C9C266DAB1}"/>
                  </a:ext>
                </a:extLst>
              </p:cNvPr>
              <p:cNvSpPr txBox="1">
                <a:spLocks noRot="1" noChangeAspect="1" noMove="1" noResize="1" noEditPoints="1" noAdjustHandles="1" noChangeArrowheads="1" noChangeShapeType="1" noTextEdit="1"/>
              </p:cNvSpPr>
              <p:nvPr/>
            </p:nvSpPr>
            <p:spPr>
              <a:xfrm>
                <a:off x="10322620" y="2207765"/>
                <a:ext cx="2062360" cy="424732"/>
              </a:xfrm>
              <a:prstGeom prst="rect">
                <a:avLst/>
              </a:prstGeom>
              <a:blipFill>
                <a:blip r:embed="rId12"/>
                <a:stretch>
                  <a:fillRect l="-4425" t="-20000" b="-3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Oval 23">
                <a:extLst>
                  <a:ext uri="{FF2B5EF4-FFF2-40B4-BE49-F238E27FC236}">
                    <a16:creationId xmlns:a16="http://schemas.microsoft.com/office/drawing/2014/main" id="{70A87A7E-BD50-3A0C-E75A-F8FB0B7F573E}"/>
                  </a:ext>
                </a:extLst>
              </p:cNvPr>
              <p:cNvSpPr/>
              <p:nvPr/>
            </p:nvSpPr>
            <p:spPr>
              <a:xfrm>
                <a:off x="7281307" y="3946700"/>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𝑿</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24" name="Oval 23">
                <a:extLst>
                  <a:ext uri="{FF2B5EF4-FFF2-40B4-BE49-F238E27FC236}">
                    <a16:creationId xmlns:a16="http://schemas.microsoft.com/office/drawing/2014/main" id="{70A87A7E-BD50-3A0C-E75A-F8FB0B7F573E}"/>
                  </a:ext>
                </a:extLst>
              </p:cNvPr>
              <p:cNvSpPr>
                <a:spLocks noRot="1" noChangeAspect="1" noMove="1" noResize="1" noEditPoints="1" noAdjustHandles="1" noChangeArrowheads="1" noChangeShapeType="1" noTextEdit="1"/>
              </p:cNvSpPr>
              <p:nvPr/>
            </p:nvSpPr>
            <p:spPr>
              <a:xfrm>
                <a:off x="7281307" y="3946700"/>
                <a:ext cx="531033" cy="498127"/>
              </a:xfrm>
              <a:prstGeom prst="ellipse">
                <a:avLst/>
              </a:prstGeom>
              <a:blipFill>
                <a:blip r:embed="rId13"/>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656D62D3-F90E-9C2D-D605-ACA788FC12DB}"/>
              </a:ext>
            </a:extLst>
          </p:cNvPr>
          <p:cNvCxnSpPr>
            <a:cxnSpLocks/>
            <a:stCxn id="24" idx="6"/>
          </p:cNvCxnSpPr>
          <p:nvPr/>
        </p:nvCxnSpPr>
        <p:spPr>
          <a:xfrm>
            <a:off x="7812340" y="4195764"/>
            <a:ext cx="320763" cy="41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34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19" grpId="0" animBg="1"/>
      <p:bldP spid="19" grpId="1" animBg="1"/>
      <p:bldP spid="25" grpId="0"/>
      <p:bldP spid="25" grpId="1"/>
      <p:bldP spid="26" grpId="0" animBg="1"/>
      <p:bldP spid="26" grpId="1" animBg="1"/>
      <p:bldP spid="31" grpId="0" animBg="1"/>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SEMs as Causal Diagrams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lstStyle/>
              <a:p>
                <a:r>
                  <a:rPr lang="en-US" dirty="0"/>
                  <a:t>The graph starts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a:t>, aka root nodes</a:t>
                </a:r>
              </a:p>
              <a:p>
                <a:r>
                  <a:rPr lang="en-US" dirty="0"/>
                  <a:t>The absence of links between the root nodes and any other node implies their un-correlation/exogeneous determination</a:t>
                </a:r>
              </a:p>
              <a:p>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a14:m>
                <a:r>
                  <a:rPr lang="en-US" dirty="0"/>
                  <a:t> are parents of </a:t>
                </a:r>
                <a14:m>
                  <m:oMath xmlns:m="http://schemas.openxmlformats.org/officeDocument/2006/math">
                    <m:r>
                      <a:rPr lang="en-US" b="0" i="1" smtClean="0">
                        <a:latin typeface="Cambria Math" panose="02040503050406030204" pitchFamily="18" charset="0"/>
                      </a:rPr>
                      <m:t>𝑃</m:t>
                    </m:r>
                  </m:oMath>
                </a14:m>
                <a:endParaRPr lang="en-US" dirty="0"/>
              </a:p>
              <a:p>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a14:m>
                <a:r>
                  <a:rPr lang="en-US" dirty="0"/>
                  <a:t> are parents of </a:t>
                </a:r>
                <a14:m>
                  <m:oMath xmlns:m="http://schemas.openxmlformats.org/officeDocument/2006/math">
                    <m:r>
                      <a:rPr lang="en-US" b="0" i="1" smtClean="0">
                        <a:latin typeface="Cambria Math" panose="02040503050406030204" pitchFamily="18" charset="0"/>
                      </a:rPr>
                      <m:t>𝑌</m:t>
                    </m:r>
                  </m:oMath>
                </a14:m>
                <a:endParaRPr lang="en-US" dirty="0"/>
              </a:p>
              <a:p>
                <a14:m>
                  <m:oMath xmlns:m="http://schemas.openxmlformats.org/officeDocument/2006/math">
                    <m:r>
                      <a:rPr lang="en-US" i="1">
                        <a:latin typeface="Cambria Math" panose="02040503050406030204" pitchFamily="18" charset="0"/>
                      </a:rPr>
                      <m:t>𝑌</m:t>
                    </m:r>
                  </m:oMath>
                </a14:m>
                <a:r>
                  <a:rPr lang="en-US" dirty="0"/>
                  <a:t> is a “collider” in the path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oMath>
                </a14:m>
                <a:r>
                  <a:rPr lang="en-US" dirty="0"/>
                  <a:t> as it has two arrows pointing towards </a:t>
                </a:r>
                <a14:m>
                  <m:oMath xmlns:m="http://schemas.openxmlformats.org/officeDocument/2006/math">
                    <m:r>
                      <a:rPr lang="en-US" i="1">
                        <a:latin typeface="Cambria Math" panose="02040503050406030204" pitchFamily="18" charset="0"/>
                      </a:rPr>
                      <m:t>𝑌</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638" t="-2241" r="-2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9F45C37F-8BC1-7260-2E07-90BD5AD19873}"/>
              </a:ext>
            </a:extLst>
          </p:cNvPr>
          <p:cNvSpPr/>
          <p:nvPr/>
        </p:nvSpPr>
        <p:spPr>
          <a:xfrm>
            <a:off x="8675077" y="3005797"/>
            <a:ext cx="2106395" cy="1302976"/>
          </a:xfrm>
          <a:custGeom>
            <a:avLst/>
            <a:gdLst>
              <a:gd name="connsiteX0" fmla="*/ 1200443 w 2106395"/>
              <a:gd name="connsiteY0" fmla="*/ 0 h 1302976"/>
              <a:gd name="connsiteX1" fmla="*/ 2063261 w 2106395"/>
              <a:gd name="connsiteY1" fmla="*/ 1101969 h 1302976"/>
              <a:gd name="connsiteX2" fmla="*/ 0 w 2106395"/>
              <a:gd name="connsiteY2" fmla="*/ 1298917 h 1302976"/>
            </a:gdLst>
            <a:ahLst/>
            <a:cxnLst>
              <a:cxn ang="0">
                <a:pos x="connsiteX0" y="connsiteY0"/>
              </a:cxn>
              <a:cxn ang="0">
                <a:pos x="connsiteX1" y="connsiteY1"/>
              </a:cxn>
              <a:cxn ang="0">
                <a:pos x="connsiteX2" y="connsiteY2"/>
              </a:cxn>
            </a:cxnLst>
            <a:rect l="l" t="t" r="r" b="b"/>
            <a:pathLst>
              <a:path w="2106395" h="1302976">
                <a:moveTo>
                  <a:pt x="1200443" y="0"/>
                </a:moveTo>
                <a:cubicBezTo>
                  <a:pt x="1731889" y="442741"/>
                  <a:pt x="2263335" y="885483"/>
                  <a:pt x="2063261" y="1101969"/>
                </a:cubicBezTo>
                <a:cubicBezTo>
                  <a:pt x="1863187" y="1318455"/>
                  <a:pt x="931593" y="1308686"/>
                  <a:pt x="0" y="1298917"/>
                </a:cubicBez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Oval 18">
                <a:extLst>
                  <a:ext uri="{FF2B5EF4-FFF2-40B4-BE49-F238E27FC236}">
                    <a16:creationId xmlns:a16="http://schemas.microsoft.com/office/drawing/2014/main" id="{F2769AA3-1CC3-6F1C-2D3E-1734FB919F1D}"/>
                  </a:ext>
                </a:extLst>
              </p:cNvPr>
              <p:cNvSpPr/>
              <p:nvPr/>
            </p:nvSpPr>
            <p:spPr>
              <a:xfrm>
                <a:off x="7281307" y="3946700"/>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𝑿</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9" name="Oval 18">
                <a:extLst>
                  <a:ext uri="{FF2B5EF4-FFF2-40B4-BE49-F238E27FC236}">
                    <a16:creationId xmlns:a16="http://schemas.microsoft.com/office/drawing/2014/main" id="{F2769AA3-1CC3-6F1C-2D3E-1734FB919F1D}"/>
                  </a:ext>
                </a:extLst>
              </p:cNvPr>
              <p:cNvSpPr>
                <a:spLocks noRot="1" noChangeAspect="1" noMove="1" noResize="1" noEditPoints="1" noAdjustHandles="1" noChangeArrowheads="1" noChangeShapeType="1" noTextEdit="1"/>
              </p:cNvSpPr>
              <p:nvPr/>
            </p:nvSpPr>
            <p:spPr>
              <a:xfrm>
                <a:off x="7281307" y="3946700"/>
                <a:ext cx="531033" cy="498127"/>
              </a:xfrm>
              <a:prstGeom prst="ellipse">
                <a:avLst/>
              </a:prstGeom>
              <a:blipFill>
                <a:blip r:embed="rId2"/>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BCE99B4E-06DE-BC06-CE19-89A350917AF9}"/>
              </a:ext>
            </a:extLst>
          </p:cNvPr>
          <p:cNvCxnSpPr>
            <a:cxnSpLocks/>
            <a:stCxn id="19" idx="6"/>
          </p:cNvCxnSpPr>
          <p:nvPr/>
        </p:nvCxnSpPr>
        <p:spPr>
          <a:xfrm>
            <a:off x="7812340" y="4195764"/>
            <a:ext cx="320763" cy="41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86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Back-door paths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lnSpcReduction="10000"/>
              </a:bodyPr>
              <a:lstStyle/>
              <a:p>
                <a:r>
                  <a:rPr lang="en-US" dirty="0"/>
                  <a:t>The quantity of interest is </a:t>
                </a:r>
                <a14:m>
                  <m:oMath xmlns:m="http://schemas.openxmlformats.org/officeDocument/2006/math">
                    <m:r>
                      <a:rPr lang="en-US" b="0" i="1" smtClean="0">
                        <a:latin typeface="Cambria Math" panose="02040503050406030204" pitchFamily="18" charset="0"/>
                      </a:rPr>
                      <m:t>𝛿</m:t>
                    </m:r>
                  </m:oMath>
                </a14:m>
                <a:r>
                  <a:rPr lang="en-US" dirty="0"/>
                  <a:t>, the “structural causal effect” of </a:t>
                </a:r>
                <a14:m>
                  <m:oMath xmlns:m="http://schemas.openxmlformats.org/officeDocument/2006/math">
                    <m:r>
                      <a:rPr lang="en-US" b="0" i="1" smtClean="0">
                        <a:latin typeface="Cambria Math" panose="02040503050406030204" pitchFamily="18" charset="0"/>
                      </a:rPr>
                      <m:t>𝑃</m:t>
                    </m:r>
                  </m:oMath>
                </a14:m>
                <a:r>
                  <a:rPr lang="en-US" dirty="0"/>
                  <a:t> on </a:t>
                </a:r>
                <a14:m>
                  <m:oMath xmlns:m="http://schemas.openxmlformats.org/officeDocument/2006/math">
                    <m:r>
                      <a:rPr lang="en-US" b="0" i="1" smtClean="0">
                        <a:latin typeface="Cambria Math" panose="02040503050406030204" pitchFamily="18" charset="0"/>
                      </a:rPr>
                      <m:t>𝑌</m:t>
                    </m:r>
                  </m:oMath>
                </a14:m>
                <a:endParaRPr lang="en-US" dirty="0"/>
              </a:p>
              <a:p>
                <a:r>
                  <a:rPr lang="en-US" dirty="0"/>
                  <a:t>The are two paths from </a:t>
                </a:r>
                <a14:m>
                  <m:oMath xmlns:m="http://schemas.openxmlformats.org/officeDocument/2006/math">
                    <m:r>
                      <a:rPr lang="en-US" b="0" i="1" smtClean="0">
                        <a:latin typeface="Cambria Math" panose="02040503050406030204" pitchFamily="18" charset="0"/>
                      </a:rPr>
                      <m:t>𝑃</m:t>
                    </m:r>
                  </m:oMath>
                </a14:m>
                <a:r>
                  <a:rPr lang="en-US" dirty="0"/>
                  <a:t> to </a:t>
                </a:r>
                <a14:m>
                  <m:oMath xmlns:m="http://schemas.openxmlformats.org/officeDocument/2006/math">
                    <m:r>
                      <a:rPr lang="en-US" b="0" i="1" smtClean="0">
                        <a:latin typeface="Cambria Math" panose="02040503050406030204" pitchFamily="18" charset="0"/>
                      </a:rPr>
                      <m:t>𝑌</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a:p>
                <a:r>
                  <a:rPr lang="en-US" dirty="0"/>
                  <a:t>The second path is called a “back-door path”; there is an arrow pointing back to </a:t>
                </a:r>
                <a14:m>
                  <m:oMath xmlns:m="http://schemas.openxmlformats.org/officeDocument/2006/math">
                    <m:r>
                      <a:rPr lang="en-US" b="0" i="1" smtClean="0">
                        <a:latin typeface="Cambria Math" panose="02040503050406030204" pitchFamily="18" charset="0"/>
                      </a:rPr>
                      <m:t>𝑃</m:t>
                    </m:r>
                  </m:oMath>
                </a14:m>
                <a:r>
                  <a:rPr lang="en-US" dirty="0"/>
                  <a:t> from </a:t>
                </a:r>
                <a14:m>
                  <m:oMath xmlns:m="http://schemas.openxmlformats.org/officeDocument/2006/math">
                    <m:r>
                      <a:rPr lang="en-US" b="0" i="1" smtClean="0">
                        <a:latin typeface="Cambria Math" panose="02040503050406030204" pitchFamily="18" charset="0"/>
                      </a:rPr>
                      <m:t>𝑋</m:t>
                    </m:r>
                  </m:oMath>
                </a14:m>
                <a:endParaRPr lang="en-US" dirty="0"/>
              </a:p>
              <a:p>
                <a14:m>
                  <m:oMath xmlns:m="http://schemas.openxmlformats.org/officeDocument/2006/math">
                    <m:r>
                      <a:rPr lang="en-US" b="0" i="1" smtClean="0">
                        <a:latin typeface="Cambria Math" panose="02040503050406030204" pitchFamily="18" charset="0"/>
                      </a:rPr>
                      <m:t>𝑋</m:t>
                    </m:r>
                  </m:oMath>
                </a14:m>
                <a:r>
                  <a:rPr lang="en-US" dirty="0"/>
                  <a:t> is a “common cause” of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Controlling/Adjusting for </a:t>
                </a:r>
                <a14:m>
                  <m:oMath xmlns:m="http://schemas.openxmlformats.org/officeDocument/2006/math">
                    <m:r>
                      <a:rPr lang="en-US" b="0" i="1" smtClean="0">
                        <a:latin typeface="Cambria Math" panose="02040503050406030204" pitchFamily="18" charset="0"/>
                      </a:rPr>
                      <m:t>𝑋</m:t>
                    </m:r>
                  </m:oMath>
                </a14:m>
                <a:r>
                  <a:rPr lang="en-US" dirty="0"/>
                  <a:t> “closes the back-door path”</a:t>
                </a:r>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638" t="-3081" r="-1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7510B5E7-33EA-1114-6964-888DE96A1E25}"/>
                  </a:ext>
                </a:extLst>
              </p:cNvPr>
              <p:cNvSpPr/>
              <p:nvPr/>
            </p:nvSpPr>
            <p:spPr>
              <a:xfrm>
                <a:off x="7281307" y="3946700"/>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𝑿</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7" name="Oval 16">
                <a:extLst>
                  <a:ext uri="{FF2B5EF4-FFF2-40B4-BE49-F238E27FC236}">
                    <a16:creationId xmlns:a16="http://schemas.microsoft.com/office/drawing/2014/main" id="{7510B5E7-33EA-1114-6964-888DE96A1E25}"/>
                  </a:ext>
                </a:extLst>
              </p:cNvPr>
              <p:cNvSpPr>
                <a:spLocks noRot="1" noChangeAspect="1" noMove="1" noResize="1" noEditPoints="1" noAdjustHandles="1" noChangeArrowheads="1" noChangeShapeType="1" noTextEdit="1"/>
              </p:cNvSpPr>
              <p:nvPr/>
            </p:nvSpPr>
            <p:spPr>
              <a:xfrm>
                <a:off x="7281307" y="3946700"/>
                <a:ext cx="531033" cy="498127"/>
              </a:xfrm>
              <a:prstGeom prst="ellipse">
                <a:avLst/>
              </a:prstGeom>
              <a:blipFill>
                <a:blip r:embed="rId11"/>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1465BF1B-AFD7-4E00-99F8-A494012D96F9}"/>
              </a:ext>
            </a:extLst>
          </p:cNvPr>
          <p:cNvCxnSpPr>
            <a:cxnSpLocks/>
            <a:stCxn id="17" idx="6"/>
            <a:endCxn id="4" idx="2"/>
          </p:cNvCxnSpPr>
          <p:nvPr/>
        </p:nvCxnSpPr>
        <p:spPr>
          <a:xfrm>
            <a:off x="7812340" y="4195764"/>
            <a:ext cx="320763" cy="41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5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Direct and Indirect Effects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fontScale="92500" lnSpcReduction="10000"/>
              </a:bodyPr>
              <a:lstStyle/>
              <a:p>
                <a14:m>
                  <m:oMath xmlns:m="http://schemas.openxmlformats.org/officeDocument/2006/math">
                    <m:r>
                      <a:rPr lang="en-US" b="0" i="1" smtClean="0">
                        <a:latin typeface="Cambria Math" panose="02040503050406030204" pitchFamily="18" charset="0"/>
                      </a:rPr>
                      <m:t>𝑋</m:t>
                    </m:r>
                  </m:oMath>
                </a14:m>
                <a:r>
                  <a:rPr lang="en-US" dirty="0"/>
                  <a:t> affects </a:t>
                </a:r>
                <a14:m>
                  <m:oMath xmlns:m="http://schemas.openxmlformats.org/officeDocument/2006/math">
                    <m:r>
                      <a:rPr lang="en-US" b="0" i="1" smtClean="0">
                        <a:latin typeface="Cambria Math" panose="02040503050406030204" pitchFamily="18" charset="0"/>
                      </a:rPr>
                      <m:t>𝑌</m:t>
                    </m:r>
                  </m:oMath>
                </a14:m>
                <a:r>
                  <a:rPr lang="en-US" dirty="0"/>
                  <a:t> in two ways</a:t>
                </a:r>
              </a:p>
              <a:p>
                <a:r>
                  <a:rPr lang="en-US" dirty="0"/>
                  <a:t>Direct effect </a:t>
                </a:r>
                <a14:m>
                  <m:oMath xmlns:m="http://schemas.openxmlformats.org/officeDocument/2006/math">
                    <m:r>
                      <a:rPr lang="en-US" b="0" i="1" smtClean="0">
                        <a:latin typeface="Cambria Math" panose="02040503050406030204" pitchFamily="18" charset="0"/>
                      </a:rPr>
                      <m:t>𝛽</m:t>
                    </m:r>
                  </m:oMath>
                </a14:m>
                <a:r>
                  <a:rPr lang="en-US" dirty="0"/>
                  <a:t> from path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Indirect effect </a:t>
                </a:r>
                <a14:m>
                  <m:oMath xmlns:m="http://schemas.openxmlformats.org/officeDocument/2006/math">
                    <m:r>
                      <a:rPr lang="en-US" b="0" i="1" smtClean="0">
                        <a:latin typeface="Cambria Math" panose="02040503050406030204" pitchFamily="18" charset="0"/>
                      </a:rPr>
                      <m:t>𝜈𝛿</m:t>
                    </m:r>
                  </m:oMath>
                </a14:m>
                <a:r>
                  <a:rPr lang="en-US" dirty="0"/>
                  <a:t> from path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Indirect effect is “mediated” by </a:t>
                </a:r>
                <a14:m>
                  <m:oMath xmlns:m="http://schemas.openxmlformats.org/officeDocument/2006/math">
                    <m:r>
                      <a:rPr lang="en-US" b="0" i="1" smtClean="0">
                        <a:latin typeface="Cambria Math" panose="02040503050406030204" pitchFamily="18" charset="0"/>
                      </a:rPr>
                      <m:t>𝑃</m:t>
                    </m:r>
                  </m:oMath>
                </a14:m>
                <a:endParaRPr lang="en-US" b="0" dirty="0"/>
              </a:p>
              <a:p>
                <a:r>
                  <a:rPr lang="en-US" dirty="0"/>
                  <a:t>The total effect of </a:t>
                </a:r>
                <a14:m>
                  <m:oMath xmlns:m="http://schemas.openxmlformats.org/officeDocument/2006/math">
                    <m:r>
                      <a:rPr lang="en-US" b="0" i="1" smtClean="0">
                        <a:latin typeface="Cambria Math" panose="02040503050406030204" pitchFamily="18" charset="0"/>
                      </a:rPr>
                      <m:t>𝑋</m:t>
                    </m:r>
                  </m:oMath>
                </a14:m>
                <a:r>
                  <a:rPr lang="en-US" dirty="0"/>
                  <a:t> on </a:t>
                </a:r>
                <a14:m>
                  <m:oMath xmlns:m="http://schemas.openxmlformats.org/officeDocument/2006/math">
                    <m:r>
                      <a:rPr lang="en-US" b="0" i="1" smtClean="0">
                        <a:latin typeface="Cambria Math" panose="02040503050406030204" pitchFamily="18" charset="0"/>
                      </a:rPr>
                      <m:t>𝑌</m:t>
                    </m:r>
                  </m:oMath>
                </a14:m>
                <a:r>
                  <a:rPr lang="en-US" dirty="0"/>
                  <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m:oMathPara>
                </a14:m>
                <a:endParaRPr lang="en-US" dirty="0"/>
              </a:p>
              <a:p>
                <a:pPr marL="0" indent="0">
                  <a:buNone/>
                </a:pPr>
                <a:endParaRPr lang="en-US" dirty="0"/>
              </a:p>
              <a:p>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𝛽</m:t>
                    </m:r>
                  </m:oMath>
                </a14:m>
                <a:r>
                  <a:rPr lang="en-US" dirty="0"/>
                  <a:t> is identified by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p>
              <a:p>
                <a14:m>
                  <m:oMath xmlns:m="http://schemas.openxmlformats.org/officeDocument/2006/math">
                    <m:r>
                      <a:rPr lang="en-US" b="0" i="1" smtClean="0">
                        <a:latin typeface="Cambria Math" panose="02040503050406030204" pitchFamily="18" charset="0"/>
                      </a:rPr>
                      <m:t>𝜈</m:t>
                    </m:r>
                  </m:oMath>
                </a14:m>
                <a:r>
                  <a:rPr lang="en-US" dirty="0"/>
                  <a:t> is identified by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p>
              <a:p>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a14:m>
                <a:r>
                  <a:rPr lang="en-US" dirty="0"/>
                  <a:t> is identified by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dirty="0"/>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456" t="-2801" b="-30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p:sp>
        <p:nvSpPr>
          <p:cNvPr id="18" name="Freeform: Shape 17">
            <a:extLst>
              <a:ext uri="{FF2B5EF4-FFF2-40B4-BE49-F238E27FC236}">
                <a16:creationId xmlns:a16="http://schemas.microsoft.com/office/drawing/2014/main" id="{6C415EE3-C275-CB96-02FE-FCEFD784D33F}"/>
              </a:ext>
            </a:extLst>
          </p:cNvPr>
          <p:cNvSpPr/>
          <p:nvPr/>
        </p:nvSpPr>
        <p:spPr>
          <a:xfrm>
            <a:off x="8674100" y="4656667"/>
            <a:ext cx="1866900" cy="186829"/>
          </a:xfrm>
          <a:custGeom>
            <a:avLst/>
            <a:gdLst>
              <a:gd name="connsiteX0" fmla="*/ 0 w 1866900"/>
              <a:gd name="connsiteY0" fmla="*/ 46566 h 186829"/>
              <a:gd name="connsiteX1" fmla="*/ 842433 w 1866900"/>
              <a:gd name="connsiteY1" fmla="*/ 186266 h 186829"/>
              <a:gd name="connsiteX2" fmla="*/ 1866900 w 1866900"/>
              <a:gd name="connsiteY2" fmla="*/ 0 h 186829"/>
            </a:gdLst>
            <a:ahLst/>
            <a:cxnLst>
              <a:cxn ang="0">
                <a:pos x="connsiteX0" y="connsiteY0"/>
              </a:cxn>
              <a:cxn ang="0">
                <a:pos x="connsiteX1" y="connsiteY1"/>
              </a:cxn>
              <a:cxn ang="0">
                <a:pos x="connsiteX2" y="connsiteY2"/>
              </a:cxn>
            </a:cxnLst>
            <a:rect l="l" t="t" r="r" b="b"/>
            <a:pathLst>
              <a:path w="1866900" h="186829">
                <a:moveTo>
                  <a:pt x="0" y="46566"/>
                </a:moveTo>
                <a:cubicBezTo>
                  <a:pt x="265641" y="120296"/>
                  <a:pt x="531283" y="194027"/>
                  <a:pt x="842433" y="186266"/>
                </a:cubicBezTo>
                <a:cubicBezTo>
                  <a:pt x="1153583" y="178505"/>
                  <a:pt x="1510241" y="89252"/>
                  <a:pt x="1866900" y="0"/>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E789C82-615C-0A9E-4F16-09DDB24662B2}"/>
              </a:ext>
            </a:extLst>
          </p:cNvPr>
          <p:cNvSpPr/>
          <p:nvPr/>
        </p:nvSpPr>
        <p:spPr>
          <a:xfrm>
            <a:off x="8195733" y="2338412"/>
            <a:ext cx="2641600" cy="1336121"/>
          </a:xfrm>
          <a:custGeom>
            <a:avLst/>
            <a:gdLst>
              <a:gd name="connsiteX0" fmla="*/ 0 w 2641600"/>
              <a:gd name="connsiteY0" fmla="*/ 1259921 h 1336121"/>
              <a:gd name="connsiteX1" fmla="*/ 1066800 w 2641600"/>
              <a:gd name="connsiteY1" fmla="*/ 184655 h 1336121"/>
              <a:gd name="connsiteX2" fmla="*/ 1993900 w 2641600"/>
              <a:gd name="connsiteY2" fmla="*/ 112688 h 1336121"/>
              <a:gd name="connsiteX3" fmla="*/ 2641600 w 2641600"/>
              <a:gd name="connsiteY3" fmla="*/ 1336121 h 1336121"/>
            </a:gdLst>
            <a:ahLst/>
            <a:cxnLst>
              <a:cxn ang="0">
                <a:pos x="connsiteX0" y="connsiteY0"/>
              </a:cxn>
              <a:cxn ang="0">
                <a:pos x="connsiteX1" y="connsiteY1"/>
              </a:cxn>
              <a:cxn ang="0">
                <a:pos x="connsiteX2" y="connsiteY2"/>
              </a:cxn>
              <a:cxn ang="0">
                <a:pos x="connsiteX3" y="connsiteY3"/>
              </a:cxn>
            </a:cxnLst>
            <a:rect l="l" t="t" r="r" b="b"/>
            <a:pathLst>
              <a:path w="2641600" h="1336121">
                <a:moveTo>
                  <a:pt x="0" y="1259921"/>
                </a:moveTo>
                <a:cubicBezTo>
                  <a:pt x="367241" y="817890"/>
                  <a:pt x="734483" y="375860"/>
                  <a:pt x="1066800" y="184655"/>
                </a:cubicBezTo>
                <a:cubicBezTo>
                  <a:pt x="1399117" y="-6551"/>
                  <a:pt x="1731433" y="-79223"/>
                  <a:pt x="1993900" y="112688"/>
                </a:cubicBezTo>
                <a:cubicBezTo>
                  <a:pt x="2256367" y="304599"/>
                  <a:pt x="2448983" y="820360"/>
                  <a:pt x="2641600" y="1336121"/>
                </a:cubicBezTo>
              </a:path>
            </a:pathLst>
          </a:custGeom>
          <a:noFill/>
          <a:ln w="5715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766AB14-A212-B93F-78DF-8AE252DC37B3}"/>
              </a:ext>
            </a:extLst>
          </p:cNvPr>
          <p:cNvSpPr txBox="1"/>
          <p:nvPr/>
        </p:nvSpPr>
        <p:spPr>
          <a:xfrm>
            <a:off x="9048207" y="4858033"/>
            <a:ext cx="1118685" cy="523220"/>
          </a:xfrm>
          <a:prstGeom prst="rect">
            <a:avLst/>
          </a:prstGeom>
          <a:noFill/>
        </p:spPr>
        <p:txBody>
          <a:bodyPr wrap="square">
            <a:spAutoFit/>
          </a:bodyPr>
          <a:lstStyle/>
          <a:p>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Direct</a:t>
            </a:r>
            <a:endParaRPr lang="en-US" dirty="0"/>
          </a:p>
        </p:txBody>
      </p:sp>
      <p:sp>
        <p:nvSpPr>
          <p:cNvPr id="24" name="TextBox 23">
            <a:extLst>
              <a:ext uri="{FF2B5EF4-FFF2-40B4-BE49-F238E27FC236}">
                <a16:creationId xmlns:a16="http://schemas.microsoft.com/office/drawing/2014/main" id="{9396281F-F672-EE15-BBFF-5553A0404B0A}"/>
              </a:ext>
            </a:extLst>
          </p:cNvPr>
          <p:cNvSpPr txBox="1"/>
          <p:nvPr/>
        </p:nvSpPr>
        <p:spPr>
          <a:xfrm>
            <a:off x="9175055" y="1765864"/>
            <a:ext cx="1346121" cy="523220"/>
          </a:xfrm>
          <a:prstGeom prst="rect">
            <a:avLst/>
          </a:prstGeom>
          <a:noFill/>
        </p:spPr>
        <p:txBody>
          <a:bodyPr wrap="square">
            <a:spAutoFit/>
          </a:bodyPr>
          <a:lstStyle/>
          <a:p>
            <a:r>
              <a:rPr kumimoji="0" lang="en-US" sz="2800" b="0" i="0" u="none" strike="noStrike" kern="1200" cap="none" spc="0" normalizeH="0" baseline="0" noProof="0" dirty="0">
                <a:ln>
                  <a:noFill/>
                </a:ln>
                <a:solidFill>
                  <a:prstClr val="black"/>
                </a:solidFill>
                <a:effectLst/>
                <a:uLnTx/>
                <a:uFillTx/>
                <a:latin typeface="Calibri Light" panose="020F0302020204030204"/>
                <a:ea typeface="+mn-ea"/>
                <a:cs typeface="+mn-cs"/>
              </a:rPr>
              <a:t>Indirect</a:t>
            </a:r>
            <a:endParaRPr lang="en-US" dirty="0"/>
          </a:p>
        </p:txBody>
      </p:sp>
      <p:sp>
        <p:nvSpPr>
          <p:cNvPr id="25" name="Speech Bubble: Rectangle with Corners Rounded 24">
            <a:extLst>
              <a:ext uri="{FF2B5EF4-FFF2-40B4-BE49-F238E27FC236}">
                <a16:creationId xmlns:a16="http://schemas.microsoft.com/office/drawing/2014/main" id="{D26597DE-BDFE-F963-1435-78BBF261D48C}"/>
              </a:ext>
            </a:extLst>
          </p:cNvPr>
          <p:cNvSpPr/>
          <p:nvPr/>
        </p:nvSpPr>
        <p:spPr>
          <a:xfrm>
            <a:off x="10837333" y="1329267"/>
            <a:ext cx="1206500" cy="630766"/>
          </a:xfrm>
          <a:prstGeom prst="wedgeRoundRectCallout">
            <a:avLst>
              <a:gd name="adj1" fmla="val -121588"/>
              <a:gd name="adj2" fmla="val 189078"/>
              <a:gd name="adj3" fmla="val 16667"/>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Mediator</a:t>
            </a:r>
          </a:p>
        </p:txBody>
      </p:sp>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913A36BD-A67D-FAAC-71F5-B290A91C5313}"/>
                  </a:ext>
                </a:extLst>
              </p:cNvPr>
              <p:cNvSpPr/>
              <p:nvPr/>
            </p:nvSpPr>
            <p:spPr>
              <a:xfrm>
                <a:off x="7281307" y="3946700"/>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𝑿</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7" name="Oval 16">
                <a:extLst>
                  <a:ext uri="{FF2B5EF4-FFF2-40B4-BE49-F238E27FC236}">
                    <a16:creationId xmlns:a16="http://schemas.microsoft.com/office/drawing/2014/main" id="{913A36BD-A67D-FAAC-71F5-B290A91C5313}"/>
                  </a:ext>
                </a:extLst>
              </p:cNvPr>
              <p:cNvSpPr>
                <a:spLocks noRot="1" noChangeAspect="1" noMove="1" noResize="1" noEditPoints="1" noAdjustHandles="1" noChangeArrowheads="1" noChangeShapeType="1" noTextEdit="1"/>
              </p:cNvSpPr>
              <p:nvPr/>
            </p:nvSpPr>
            <p:spPr>
              <a:xfrm>
                <a:off x="7281307" y="3946700"/>
                <a:ext cx="531033" cy="498127"/>
              </a:xfrm>
              <a:prstGeom prst="ellipse">
                <a:avLst/>
              </a:prstGeom>
              <a:blipFill>
                <a:blip r:embed="rId11"/>
                <a:stretch>
                  <a:fillRect/>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F731284-957C-6178-BFB5-0B05FAE033E9}"/>
              </a:ext>
            </a:extLst>
          </p:cNvPr>
          <p:cNvCxnSpPr>
            <a:cxnSpLocks/>
            <a:stCxn id="17" idx="6"/>
          </p:cNvCxnSpPr>
          <p:nvPr/>
        </p:nvCxnSpPr>
        <p:spPr>
          <a:xfrm>
            <a:off x="7812340" y="4195764"/>
            <a:ext cx="320763" cy="41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02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Direct and Indirect Effects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lnSpcReduction="10000"/>
              </a:bodyPr>
              <a:lstStyle/>
              <a:p>
                <a:r>
                  <a:rPr lang="en-US" dirty="0"/>
                  <a:t>The total effect of </a:t>
                </a:r>
                <a14:m>
                  <m:oMath xmlns:m="http://schemas.openxmlformats.org/officeDocument/2006/math">
                    <m:r>
                      <a:rPr lang="en-US" b="0" i="1" smtClean="0">
                        <a:latin typeface="Cambria Math" panose="02040503050406030204" pitchFamily="18" charset="0"/>
                      </a:rPr>
                      <m:t>𝑋</m:t>
                    </m:r>
                  </m:oMath>
                </a14:m>
                <a:r>
                  <a:rPr lang="en-US" dirty="0"/>
                  <a:t> on </a:t>
                </a:r>
                <a14:m>
                  <m:oMath xmlns:m="http://schemas.openxmlformats.org/officeDocument/2006/math">
                    <m:r>
                      <a:rPr lang="en-US" b="0" i="1" smtClean="0">
                        <a:latin typeface="Cambria Math" panose="02040503050406030204" pitchFamily="18" charset="0"/>
                      </a:rPr>
                      <m:t>𝑌</m:t>
                    </m:r>
                  </m:oMath>
                </a14:m>
                <a:r>
                  <a:rPr lang="en-US" dirty="0"/>
                  <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m:oMathPara>
                </a14:m>
                <a:endParaRPr lang="en-US" dirty="0"/>
              </a:p>
              <a:p>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𝜈𝛿</m:t>
                    </m:r>
                  </m:oMath>
                </a14:m>
                <a:r>
                  <a:rPr lang="en-US" dirty="0"/>
                  <a:t> is identified by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oMath>
                </a14:m>
                <a:endParaRPr lang="en-US" b="0" dirty="0"/>
              </a:p>
              <a:p>
                <a:endParaRPr lang="en-US" dirty="0"/>
              </a:p>
              <a:p>
                <a:r>
                  <a:rPr lang="en-US" dirty="0"/>
                  <a:t>By TSEM:</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𝑌</m:t>
                      </m:r>
                      <m:r>
                        <a:rPr lang="en-US" sz="2400" b="0" i="1" smtClean="0">
                          <a:latin typeface="Cambria Math" panose="02040503050406030204" pitchFamily="18" charset="0"/>
                        </a:rPr>
                        <m:t>=</m:t>
                      </m:r>
                      <m:r>
                        <a:rPr lang="en-US" sz="2400" b="0" i="1" smtClean="0">
                          <a:latin typeface="Cambria Math" panose="02040503050406030204" pitchFamily="18" charset="0"/>
                        </a:rPr>
                        <m:t>𝛿</m:t>
                      </m:r>
                      <m:r>
                        <a:rPr lang="en-US" sz="2400" b="0" i="1" smtClean="0">
                          <a:latin typeface="Cambria Math" panose="02040503050406030204" pitchFamily="18" charset="0"/>
                        </a:rPr>
                        <m:t>𝑃</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𝑋</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𝛿𝜈</m:t>
                              </m:r>
                              <m:r>
                                <a:rPr lang="en-US" sz="2400" b="0" i="1" smtClean="0">
                                  <a:latin typeface="Cambria Math" panose="02040503050406030204" pitchFamily="18" charset="0"/>
                                </a:rPr>
                                <m:t>+</m:t>
                              </m:r>
                              <m:r>
                                <a:rPr lang="en-US" sz="2400" b="0" i="1" smtClean="0">
                                  <a:latin typeface="Cambria Math" panose="02040503050406030204" pitchFamily="18" charset="0"/>
                                </a:rPr>
                                <m:t>𝛽</m:t>
                              </m:r>
                            </m:e>
                          </m:d>
                        </m:e>
                        <m:sup>
                          <m:r>
                            <a:rPr lang="en-US" sz="2400" b="0" i="1" smtClean="0">
                              <a:latin typeface="Cambria Math" panose="02040503050406030204" pitchFamily="18" charset="0"/>
                            </a:rPr>
                            <m:t>′</m:t>
                          </m:r>
                        </m:sup>
                      </m:sSup>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𝛿</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𝑃</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𝑌</m:t>
                          </m:r>
                        </m:sub>
                      </m:sSub>
                    </m:oMath>
                  </m:oMathPara>
                </a14:m>
                <a:endParaRPr lang="en-US" dirty="0"/>
              </a:p>
              <a:p>
                <a:r>
                  <a:rPr lang="en-US" dirty="0"/>
                  <a:t>Both errors are orthogonal to </a:t>
                </a:r>
                <a14:m>
                  <m:oMath xmlns:m="http://schemas.openxmlformats.org/officeDocument/2006/math">
                    <m:r>
                      <a:rPr lang="en-US" b="0" i="1" smtClean="0">
                        <a:latin typeface="Cambria Math" panose="02040503050406030204" pitchFamily="18" charset="0"/>
                      </a:rPr>
                      <m:t>𝑋</m:t>
                    </m:r>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r>
                        <a:rPr lang="en-US" b="0" i="1" smtClean="0">
                          <a:latin typeface="Cambria Math" panose="02040503050406030204" pitchFamily="18" charset="0"/>
                        </a:rPr>
                        <m:t>⊥</m:t>
                      </m:r>
                      <m:r>
                        <a:rPr lang="en-US" b="0" i="1" smtClean="0">
                          <a:latin typeface="Cambria Math" panose="02040503050406030204" pitchFamily="18" charset="0"/>
                        </a:rPr>
                        <m:t>𝑋</m:t>
                      </m:r>
                    </m:oMath>
                  </m:oMathPara>
                </a14:m>
                <a:endParaRPr lang="en-US" dirty="0"/>
              </a:p>
              <a:p>
                <a:r>
                  <a:rPr lang="en-US" dirty="0"/>
                  <a:t>Visual verification: no common-cause of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r>
                  <a:rPr lang="en-US" dirty="0"/>
                  <a:t> in the Causal Diagram</a:t>
                </a:r>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6699587" cy="4351338"/>
              </a:xfrm>
              <a:blipFill>
                <a:blip r:embed="rId2"/>
                <a:stretch>
                  <a:fillRect l="-1638" t="-3081" b="-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8133103" y="383558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8133103" y="3835586"/>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4" idx="6"/>
          </p:cNvCxnSpPr>
          <p:nvPr/>
        </p:nvCxnSpPr>
        <p:spPr>
          <a:xfrm>
            <a:off x="8873404" y="4199873"/>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stCxn id="4" idx="7"/>
            <a:endCxn id="7" idx="3"/>
          </p:cNvCxnSpPr>
          <p:nvPr/>
        </p:nvCxnSpPr>
        <p:spPr>
          <a:xfrm flipV="1">
            <a:off x="8764989" y="3263656"/>
            <a:ext cx="721492" cy="678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10445701" y="3370353"/>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10445701" y="3370353"/>
                <a:ext cx="37003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9464100" y="4272798"/>
                <a:ext cx="384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𝛽</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9464100" y="4272798"/>
                <a:ext cx="384016"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8776176" y="3337459"/>
                <a:ext cx="361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8776176" y="3337459"/>
                <a:ext cx="36131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Oval 16">
                <a:extLst>
                  <a:ext uri="{FF2B5EF4-FFF2-40B4-BE49-F238E27FC236}">
                    <a16:creationId xmlns:a16="http://schemas.microsoft.com/office/drawing/2014/main" id="{0EB0B790-FD5A-7EE9-3F1A-5E4C15ABF780}"/>
                  </a:ext>
                </a:extLst>
              </p:cNvPr>
              <p:cNvSpPr/>
              <p:nvPr/>
            </p:nvSpPr>
            <p:spPr>
              <a:xfrm>
                <a:off x="7281307" y="3946700"/>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𝑿</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p:sp>
            <p:nvSpPr>
              <p:cNvPr id="17" name="Oval 16">
                <a:extLst>
                  <a:ext uri="{FF2B5EF4-FFF2-40B4-BE49-F238E27FC236}">
                    <a16:creationId xmlns:a16="http://schemas.microsoft.com/office/drawing/2014/main" id="{0EB0B790-FD5A-7EE9-3F1A-5E4C15ABF780}"/>
                  </a:ext>
                </a:extLst>
              </p:cNvPr>
              <p:cNvSpPr>
                <a:spLocks noRot="1" noChangeAspect="1" noMove="1" noResize="1" noEditPoints="1" noAdjustHandles="1" noChangeArrowheads="1" noChangeShapeType="1" noTextEdit="1"/>
              </p:cNvSpPr>
              <p:nvPr/>
            </p:nvSpPr>
            <p:spPr>
              <a:xfrm>
                <a:off x="7281307" y="3946700"/>
                <a:ext cx="531033" cy="498127"/>
              </a:xfrm>
              <a:prstGeom prst="ellipse">
                <a:avLst/>
              </a:prstGeom>
              <a:blipFill>
                <a:blip r:embed="rId11"/>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C514103F-63EF-6E2E-D531-EDAEC972C329}"/>
              </a:ext>
            </a:extLst>
          </p:cNvPr>
          <p:cNvCxnSpPr>
            <a:cxnSpLocks/>
            <a:stCxn id="17" idx="6"/>
          </p:cNvCxnSpPr>
          <p:nvPr/>
        </p:nvCxnSpPr>
        <p:spPr>
          <a:xfrm>
            <a:off x="7812340" y="4195764"/>
            <a:ext cx="320763" cy="41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7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Causal Diagram representations of a SEM allow us to understand the different “paths of influence”, and how to identif</a:t>
            </a:r>
            <a:r>
              <a:rPr lang="en-US" sz="3600" dirty="0"/>
              <a:t>y different structural parameters</a:t>
            </a:r>
            <a:endParaRPr lang="en-US" sz="3600" kern="1200" dirty="0">
              <a:solidFill>
                <a:schemeClr val="tx1"/>
              </a:solidFill>
            </a:endParaRPr>
          </a:p>
        </p:txBody>
      </p:sp>
      <p:sp>
        <p:nvSpPr>
          <p:cNvPr id="10" name="Rectangle 9">
            <a:extLst>
              <a:ext uri="{FF2B5EF4-FFF2-40B4-BE49-F238E27FC236}">
                <a16:creationId xmlns:a16="http://schemas.microsoft.com/office/drawing/2014/main" id="{35FED45D-D144-4B05-BBCF-B68683958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775537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6A58-AFB4-4536-4AA3-724B778D3AA6}"/>
              </a:ext>
            </a:extLst>
          </p:cNvPr>
          <p:cNvSpPr>
            <a:spLocks noGrp="1"/>
          </p:cNvSpPr>
          <p:nvPr>
            <p:ph type="title"/>
          </p:nvPr>
        </p:nvSpPr>
        <p:spPr/>
        <p:txBody>
          <a:bodyPr/>
          <a:lstStyle/>
          <a:p>
            <a:r>
              <a:rPr lang="en-US" dirty="0"/>
              <a:t>Conditioning Gone Wrong</a:t>
            </a:r>
          </a:p>
        </p:txBody>
      </p:sp>
      <p:sp>
        <p:nvSpPr>
          <p:cNvPr id="3" name="Text Placeholder 2">
            <a:extLst>
              <a:ext uri="{FF2B5EF4-FFF2-40B4-BE49-F238E27FC236}">
                <a16:creationId xmlns:a16="http://schemas.microsoft.com/office/drawing/2014/main" id="{0A58F1C3-AAB9-2DE2-2865-4FE262A44C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84104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6699587" cy="4351338"/>
          </a:xfrm>
        </p:spPr>
        <p:txBody>
          <a:bodyPr>
            <a:normAutofit/>
          </a:bodyPr>
          <a:lstStyle/>
          <a:p>
            <a:endParaRPr lang="en-US" dirty="0"/>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10801512" y="1935079"/>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𝑿</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10801512" y="1935079"/>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5" idx="0"/>
            <a:endCxn id="4" idx="4"/>
          </p:cNvCxnSpPr>
          <p:nvPr/>
        </p:nvCxnSpPr>
        <p:spPr>
          <a:xfrm flipV="1">
            <a:off x="10802720" y="2663652"/>
            <a:ext cx="368943" cy="12190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ABCA99F9-38C2-3584-9BBE-BCCC89A76B5F}"/>
              </a:ext>
            </a:extLst>
          </p:cNvPr>
          <p:cNvCxnSpPr>
            <a:cxnSpLocks/>
            <a:stCxn id="7" idx="5"/>
            <a:endCxn id="5" idx="1"/>
          </p:cNvCxnSpPr>
          <p:nvPr/>
        </p:nvCxnSpPr>
        <p:spPr>
          <a:xfrm>
            <a:off x="10009952" y="3263656"/>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EAE81C-C798-6853-2C0C-95A2CA349A73}"/>
              </a:ext>
            </a:extLst>
          </p:cNvPr>
          <p:cNvCxnSpPr>
            <a:cxnSpLocks/>
            <a:stCxn id="7" idx="6"/>
            <a:endCxn id="4" idx="3"/>
          </p:cNvCxnSpPr>
          <p:nvPr/>
        </p:nvCxnSpPr>
        <p:spPr>
          <a:xfrm flipV="1">
            <a:off x="10118367" y="2556955"/>
            <a:ext cx="791560" cy="4491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5"/>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E2CCD7-C390-4B2E-689B-59D71287BBC3}"/>
                  </a:ext>
                </a:extLst>
              </p:cNvPr>
              <p:cNvSpPr txBox="1"/>
              <p:nvPr/>
            </p:nvSpPr>
            <p:spPr>
              <a:xfrm>
                <a:off x="9905431" y="3441859"/>
                <a:ext cx="3700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dirty="0"/>
              </a:p>
            </p:txBody>
          </p:sp>
        </mc:Choice>
        <mc:Fallback xmlns="">
          <p:sp>
            <p:nvSpPr>
              <p:cNvPr id="13" name="TextBox 12">
                <a:extLst>
                  <a:ext uri="{FF2B5EF4-FFF2-40B4-BE49-F238E27FC236}">
                    <a16:creationId xmlns:a16="http://schemas.microsoft.com/office/drawing/2014/main" id="{6DE2CCD7-C390-4B2E-689B-59D71287BBC3}"/>
                  </a:ext>
                </a:extLst>
              </p:cNvPr>
              <p:cNvSpPr txBox="1">
                <a:spLocks noRot="1" noChangeAspect="1" noMove="1" noResize="1" noEditPoints="1" noAdjustHandles="1" noChangeArrowheads="1" noChangeShapeType="1" noTextEdit="1"/>
              </p:cNvSpPr>
              <p:nvPr/>
            </p:nvSpPr>
            <p:spPr>
              <a:xfrm>
                <a:off x="9905431" y="3441859"/>
                <a:ext cx="37003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10923365" y="3139656"/>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10923365" y="3139656"/>
                <a:ext cx="36580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10226709" y="2456009"/>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10226709" y="2456009"/>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687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A4510B6E-6D01-53DC-6ABA-8232ED466152}"/>
              </a:ext>
            </a:extLst>
          </p:cNvPr>
          <p:cNvGraphicFramePr/>
          <p:nvPr>
            <p:extLst>
              <p:ext uri="{D42A27DB-BD31-4B8C-83A1-F6EECF244321}">
                <p14:modId xmlns:p14="http://schemas.microsoft.com/office/powerpoint/2010/main" val="381601135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DBCEB70C-AAEE-3028-D611-021779E731E1}"/>
              </a:ext>
            </a:extLst>
          </p:cNvPr>
          <p:cNvSpPr/>
          <p:nvPr/>
        </p:nvSpPr>
        <p:spPr>
          <a:xfrm>
            <a:off x="4106333" y="1236130"/>
            <a:ext cx="6244167" cy="121496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872FBD6-AE6A-9133-4F69-84D8C54CD121}"/>
              </a:ext>
            </a:extLst>
          </p:cNvPr>
          <p:cNvSpPr txBox="1"/>
          <p:nvPr/>
        </p:nvSpPr>
        <p:spPr>
          <a:xfrm>
            <a:off x="4969933" y="923977"/>
            <a:ext cx="4726550" cy="408623"/>
          </a:xfrm>
          <a:prstGeom prst="roundRect">
            <a:avLst/>
          </a:prstGeom>
          <a:solidFill>
            <a:schemeClr val="bg1"/>
          </a:solidFill>
        </p:spPr>
        <p:txBody>
          <a:bodyPr wrap="none" rtlCol="0">
            <a:spAutoFit/>
          </a:bodyPr>
          <a:lstStyle/>
          <a:p>
            <a:r>
              <a:rPr lang="en-US" dirty="0">
                <a:latin typeface="+mj-lt"/>
              </a:rPr>
              <a:t>Linear Predictive Models and Statistical Inference</a:t>
            </a:r>
          </a:p>
        </p:txBody>
      </p:sp>
      <p:sp>
        <p:nvSpPr>
          <p:cNvPr id="5" name="Rectangle: Rounded Corners 4">
            <a:extLst>
              <a:ext uri="{FF2B5EF4-FFF2-40B4-BE49-F238E27FC236}">
                <a16:creationId xmlns:a16="http://schemas.microsoft.com/office/drawing/2014/main" id="{943A5474-8A26-3674-2F68-6CB0817ECA97}"/>
              </a:ext>
            </a:extLst>
          </p:cNvPr>
          <p:cNvSpPr/>
          <p:nvPr/>
        </p:nvSpPr>
        <p:spPr>
          <a:xfrm>
            <a:off x="4106332" y="2832100"/>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5616602-CB05-3404-90FD-3B74FCE46A4E}"/>
              </a:ext>
            </a:extLst>
          </p:cNvPr>
          <p:cNvSpPr txBox="1"/>
          <p:nvPr/>
        </p:nvSpPr>
        <p:spPr>
          <a:xfrm>
            <a:off x="5008332" y="2558940"/>
            <a:ext cx="4109523" cy="408623"/>
          </a:xfrm>
          <a:prstGeom prst="roundRect">
            <a:avLst/>
          </a:prstGeom>
          <a:solidFill>
            <a:schemeClr val="bg1"/>
          </a:solidFill>
        </p:spPr>
        <p:txBody>
          <a:bodyPr wrap="none" rtlCol="0">
            <a:spAutoFit/>
          </a:bodyPr>
          <a:lstStyle/>
          <a:p>
            <a:r>
              <a:rPr lang="en-US" dirty="0">
                <a:latin typeface="+mj-lt"/>
              </a:rPr>
              <a:t>Causal Identification in Observational Data</a:t>
            </a:r>
          </a:p>
        </p:txBody>
      </p:sp>
      <p:sp>
        <p:nvSpPr>
          <p:cNvPr id="9" name="Rectangle: Rounded Corners 8">
            <a:extLst>
              <a:ext uri="{FF2B5EF4-FFF2-40B4-BE49-F238E27FC236}">
                <a16:creationId xmlns:a16="http://schemas.microsoft.com/office/drawing/2014/main" id="{3A85F8D1-C801-04ED-CE9D-B551CE31EE96}"/>
              </a:ext>
            </a:extLst>
          </p:cNvPr>
          <p:cNvSpPr/>
          <p:nvPr/>
        </p:nvSpPr>
        <p:spPr>
          <a:xfrm>
            <a:off x="1924346" y="2832099"/>
            <a:ext cx="1788285" cy="27770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A65510-B30B-B667-097E-AD9B5A3797E9}"/>
              </a:ext>
            </a:extLst>
          </p:cNvPr>
          <p:cNvSpPr txBox="1"/>
          <p:nvPr/>
        </p:nvSpPr>
        <p:spPr>
          <a:xfrm>
            <a:off x="42333" y="3515120"/>
            <a:ext cx="1989667" cy="1328023"/>
          </a:xfrm>
          <a:prstGeom prst="roundRect">
            <a:avLst/>
          </a:prstGeom>
          <a:solidFill>
            <a:schemeClr val="bg1"/>
          </a:solidFill>
        </p:spPr>
        <p:txBody>
          <a:bodyPr wrap="square" rtlCol="0">
            <a:spAutoFit/>
          </a:bodyPr>
          <a:lstStyle/>
          <a:p>
            <a:pPr algn="r"/>
            <a:r>
              <a:rPr lang="en-US" dirty="0">
                <a:latin typeface="+mj-lt"/>
              </a:rPr>
              <a:t>Non-Linear Predictive Models and Statistical Inference</a:t>
            </a:r>
          </a:p>
        </p:txBody>
      </p:sp>
      <p:sp>
        <p:nvSpPr>
          <p:cNvPr id="11" name="Rectangle: Rounded Corners 10">
            <a:extLst>
              <a:ext uri="{FF2B5EF4-FFF2-40B4-BE49-F238E27FC236}">
                <a16:creationId xmlns:a16="http://schemas.microsoft.com/office/drawing/2014/main" id="{162BA2E2-020E-3773-B6EE-2826901489CE}"/>
              </a:ext>
            </a:extLst>
          </p:cNvPr>
          <p:cNvSpPr/>
          <p:nvPr/>
        </p:nvSpPr>
        <p:spPr>
          <a:xfrm>
            <a:off x="4106332" y="4394198"/>
            <a:ext cx="6244167" cy="121496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7F861B1-18ED-9DEC-88D6-1F7209F94171}"/>
              </a:ext>
            </a:extLst>
          </p:cNvPr>
          <p:cNvSpPr txBox="1"/>
          <p:nvPr/>
        </p:nvSpPr>
        <p:spPr>
          <a:xfrm>
            <a:off x="5932793" y="5579319"/>
            <a:ext cx="2260599" cy="408623"/>
          </a:xfrm>
          <a:prstGeom prst="roundRect">
            <a:avLst/>
          </a:prstGeom>
          <a:solidFill>
            <a:schemeClr val="bg1"/>
          </a:solidFill>
        </p:spPr>
        <p:txBody>
          <a:bodyPr wrap="square" rtlCol="0">
            <a:spAutoFit/>
          </a:bodyPr>
          <a:lstStyle/>
          <a:p>
            <a:pPr algn="ctr"/>
            <a:r>
              <a:rPr lang="en-US" dirty="0">
                <a:latin typeface="+mj-lt"/>
              </a:rPr>
              <a:t>Topics</a:t>
            </a:r>
          </a:p>
        </p:txBody>
      </p:sp>
    </p:spTree>
    <p:extLst>
      <p:ext uri="{BB962C8B-B14F-4D97-AF65-F5344CB8AC3E}">
        <p14:creationId xmlns:p14="http://schemas.microsoft.com/office/powerpoint/2010/main" val="2062691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Colliders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252880" cy="4351338"/>
              </a:xfrm>
            </p:spPr>
            <p:txBody>
              <a:bodyPr>
                <a:normAutofit fontScale="92500"/>
              </a:bodyPr>
              <a:lstStyle/>
              <a:p>
                <a:r>
                  <a:rPr lang="en-US" dirty="0"/>
                  <a:t>Consider the SEM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𝑃</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𝐶</m:t>
                          </m:r>
                        </m:sub>
                      </m:sSub>
                    </m:oMath>
                  </m:oMathPara>
                </a14:m>
                <a:endParaRPr lang="en-US" dirty="0"/>
              </a:p>
              <a:p>
                <a:r>
                  <a:rPr lang="en-US" dirty="0"/>
                  <a:t>All exogenous shocks drawn </a:t>
                </a:r>
                <a14:m>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0, 1</m:t>
                        </m:r>
                      </m:e>
                    </m:d>
                  </m:oMath>
                </a14:m>
                <a:endParaRPr lang="en-US" dirty="0"/>
              </a:p>
              <a:p>
                <a14:m>
                  <m:oMath xmlns:m="http://schemas.openxmlformats.org/officeDocument/2006/math">
                    <m:r>
                      <a:rPr lang="en-US" b="0" i="1" smtClean="0">
                        <a:latin typeface="Cambria Math" panose="02040503050406030204" pitchFamily="18" charset="0"/>
                      </a:rPr>
                      <m:t>𝑌</m:t>
                    </m:r>
                    <m:r>
                      <a:rPr lang="en-US" b="0" i="1" spc="-800"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𝑃</m:t>
                    </m:r>
                  </m:oMath>
                </a14:m>
                <a:r>
                  <a:rPr lang="en-US" dirty="0"/>
                  <a:t> and BLP coefficient of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oMath>
                </a14:m>
                <a:r>
                  <a:rPr lang="en-US" dirty="0"/>
                  <a:t> is zero</a:t>
                </a:r>
              </a:p>
              <a:p>
                <a:r>
                  <a:rPr lang="en-US" dirty="0"/>
                  <a:t>If we condition on </a:t>
                </a:r>
                <a14:m>
                  <m:oMath xmlns:m="http://schemas.openxmlformats.org/officeDocument/2006/math">
                    <m:r>
                      <a:rPr lang="en-US" b="0" i="1" smtClean="0">
                        <a:latin typeface="Cambria Math" panose="02040503050406030204" pitchFamily="18" charset="0"/>
                      </a:rPr>
                      <m:t>𝐶</m:t>
                    </m:r>
                  </m:oMath>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𝑃</m:t>
                          </m:r>
                        </m:num>
                        <m:den>
                          <m:r>
                            <a:rPr lang="en-US" b="0" i="1" smtClean="0">
                              <a:latin typeface="Cambria Math" panose="02040503050406030204" pitchFamily="18" charset="0"/>
                            </a:rPr>
                            <m:t>2</m:t>
                          </m:r>
                        </m:den>
                      </m:f>
                    </m:oMath>
                  </m:oMathPara>
                </a14:m>
                <a:endParaRPr lang="en-US" dirty="0"/>
              </a:p>
              <a:p>
                <a:r>
                  <a:rPr lang="en-US" dirty="0"/>
                  <a:t>BLP of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𝐶</m:t>
                    </m:r>
                  </m:oMath>
                </a14:m>
                <a:r>
                  <a:rPr lang="en-US" dirty="0"/>
                  <a:t> has coefficient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½</m:t>
                    </m:r>
                  </m:oMath>
                </a14:m>
                <a:r>
                  <a:rPr lang="en-US" dirty="0"/>
                  <a:t>, which is wrong</a:t>
                </a:r>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252880" cy="4351338"/>
              </a:xfrm>
              <a:blipFill>
                <a:blip r:embed="rId2"/>
                <a:stretch>
                  <a:fillRect l="-1346" t="-2101" r="-10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BDADAF08-9E4E-F502-2475-D2B73787BA2C}"/>
                  </a:ext>
                </a:extLst>
              </p:cNvPr>
              <p:cNvSpPr/>
              <p:nvPr/>
            </p:nvSpPr>
            <p:spPr>
              <a:xfrm>
                <a:off x="10801512" y="1935079"/>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𝑪</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BDADAF08-9E4E-F502-2475-D2B73787BA2C}"/>
                  </a:ext>
                </a:extLst>
              </p:cNvPr>
              <p:cNvSpPr>
                <a:spLocks noRot="1" noChangeAspect="1" noMove="1" noResize="1" noEditPoints="1" noAdjustHandles="1" noChangeArrowheads="1" noChangeShapeType="1" noTextEdit="1"/>
              </p:cNvSpPr>
              <p:nvPr/>
            </p:nvSpPr>
            <p:spPr>
              <a:xfrm>
                <a:off x="10801512" y="1935079"/>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D04ED59-9416-6C49-9A92-C2AF92397D45}"/>
                  </a:ext>
                </a:extLst>
              </p:cNvPr>
              <p:cNvSpPr/>
              <p:nvPr/>
            </p:nvSpPr>
            <p:spPr>
              <a:xfrm>
                <a:off x="10432569" y="3882697"/>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FD04ED59-9416-6C49-9A92-C2AF92397D45}"/>
                  </a:ext>
                </a:extLst>
              </p:cNvPr>
              <p:cNvSpPr>
                <a:spLocks noRot="1" noChangeAspect="1" noMove="1" noResize="1" noEditPoints="1" noAdjustHandles="1" noChangeArrowheads="1" noChangeShapeType="1" noTextEdit="1"/>
              </p:cNvSpPr>
              <p:nvPr/>
            </p:nvSpPr>
            <p:spPr>
              <a:xfrm>
                <a:off x="10432569" y="3882697"/>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3998CF7-4262-990C-AA7E-A568BF4CFE7B}"/>
              </a:ext>
            </a:extLst>
          </p:cNvPr>
          <p:cNvCxnSpPr>
            <a:cxnSpLocks/>
            <a:stCxn id="5" idx="0"/>
            <a:endCxn id="4" idx="4"/>
          </p:cNvCxnSpPr>
          <p:nvPr/>
        </p:nvCxnSpPr>
        <p:spPr>
          <a:xfrm flipV="1">
            <a:off x="10802720" y="2663652"/>
            <a:ext cx="368943" cy="12190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2B1B9B0-B427-E9A1-0055-9826D804F40C}"/>
                  </a:ext>
                </a:extLst>
              </p:cNvPr>
              <p:cNvSpPr/>
              <p:nvPr/>
            </p:nvSpPr>
            <p:spPr>
              <a:xfrm>
                <a:off x="9378066" y="264178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82B1B9B0-B427-E9A1-0055-9826D804F40C}"/>
                  </a:ext>
                </a:extLst>
              </p:cNvPr>
              <p:cNvSpPr>
                <a:spLocks noRot="1" noChangeAspect="1" noMove="1" noResize="1" noEditPoints="1" noAdjustHandles="1" noChangeArrowheads="1" noChangeShapeType="1" noTextEdit="1"/>
              </p:cNvSpPr>
              <p:nvPr/>
            </p:nvSpPr>
            <p:spPr>
              <a:xfrm>
                <a:off x="9378066" y="2641780"/>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2EAE81C-C798-6853-2C0C-95A2CA349A73}"/>
              </a:ext>
            </a:extLst>
          </p:cNvPr>
          <p:cNvCxnSpPr>
            <a:cxnSpLocks/>
            <a:stCxn id="7" idx="6"/>
            <a:endCxn id="4" idx="3"/>
          </p:cNvCxnSpPr>
          <p:nvPr/>
        </p:nvCxnSpPr>
        <p:spPr>
          <a:xfrm flipV="1">
            <a:off x="10118367" y="2556955"/>
            <a:ext cx="791560" cy="4491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FE61830-501A-82E0-8CA2-03DD64928B9C}"/>
              </a:ext>
            </a:extLst>
          </p:cNvPr>
          <p:cNvCxnSpPr>
            <a:cxnSpLocks/>
            <a:stCxn id="16" idx="6"/>
            <a:endCxn id="7" idx="2"/>
          </p:cNvCxnSpPr>
          <p:nvPr/>
        </p:nvCxnSpPr>
        <p:spPr>
          <a:xfrm flipV="1">
            <a:off x="8992263" y="3006067"/>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66625F61-A915-1FBA-E176-E9B90A507115}"/>
                  </a:ext>
                </a:extLst>
              </p:cNvPr>
              <p:cNvSpPr/>
              <p:nvPr/>
            </p:nvSpPr>
            <p:spPr>
              <a:xfrm>
                <a:off x="11307381" y="3337459"/>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1" name="Oval 10">
                <a:extLst>
                  <a:ext uri="{FF2B5EF4-FFF2-40B4-BE49-F238E27FC236}">
                    <a16:creationId xmlns:a16="http://schemas.microsoft.com/office/drawing/2014/main" id="{66625F61-A915-1FBA-E176-E9B90A507115}"/>
                  </a:ext>
                </a:extLst>
              </p:cNvPr>
              <p:cNvSpPr>
                <a:spLocks noRot="1" noChangeAspect="1" noMove="1" noResize="1" noEditPoints="1" noAdjustHandles="1" noChangeArrowheads="1" noChangeShapeType="1" noTextEdit="1"/>
              </p:cNvSpPr>
              <p:nvPr/>
            </p:nvSpPr>
            <p:spPr>
              <a:xfrm>
                <a:off x="11307381" y="3337459"/>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027B5C7-968A-E003-E9F6-C19809AF9D1B}"/>
              </a:ext>
            </a:extLst>
          </p:cNvPr>
          <p:cNvCxnSpPr>
            <a:cxnSpLocks/>
            <a:stCxn id="11" idx="3"/>
            <a:endCxn id="5" idx="7"/>
          </p:cNvCxnSpPr>
          <p:nvPr/>
        </p:nvCxnSpPr>
        <p:spPr>
          <a:xfrm flipH="1">
            <a:off x="11064455" y="3762637"/>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B2ADCB4-C6F3-76B2-F891-C5A9E6618609}"/>
                  </a:ext>
                </a:extLst>
              </p:cNvPr>
              <p:cNvSpPr txBox="1"/>
              <p:nvPr/>
            </p:nvSpPr>
            <p:spPr>
              <a:xfrm>
                <a:off x="10923365" y="3139656"/>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14" name="TextBox 13">
                <a:extLst>
                  <a:ext uri="{FF2B5EF4-FFF2-40B4-BE49-F238E27FC236}">
                    <a16:creationId xmlns:a16="http://schemas.microsoft.com/office/drawing/2014/main" id="{2B2ADCB4-C6F3-76B2-F891-C5A9E6618609}"/>
                  </a:ext>
                </a:extLst>
              </p:cNvPr>
              <p:cNvSpPr txBox="1">
                <a:spLocks noRot="1" noChangeAspect="1" noMove="1" noResize="1" noEditPoints="1" noAdjustHandles="1" noChangeArrowheads="1" noChangeShapeType="1" noTextEdit="1"/>
              </p:cNvSpPr>
              <p:nvPr/>
            </p:nvSpPr>
            <p:spPr>
              <a:xfrm>
                <a:off x="10923365" y="3139656"/>
                <a:ext cx="36580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F1FF71-9764-9035-A588-64125DC01571}"/>
                  </a:ext>
                </a:extLst>
              </p:cNvPr>
              <p:cNvSpPr txBox="1"/>
              <p:nvPr/>
            </p:nvSpPr>
            <p:spPr>
              <a:xfrm>
                <a:off x="10226709" y="2456009"/>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15" name="TextBox 14">
                <a:extLst>
                  <a:ext uri="{FF2B5EF4-FFF2-40B4-BE49-F238E27FC236}">
                    <a16:creationId xmlns:a16="http://schemas.microsoft.com/office/drawing/2014/main" id="{98F1FF71-9764-9035-A588-64125DC01571}"/>
                  </a:ext>
                </a:extLst>
              </p:cNvPr>
              <p:cNvSpPr txBox="1">
                <a:spLocks noRot="1" noChangeAspect="1" noMove="1" noResize="1" noEditPoints="1" noAdjustHandles="1" noChangeArrowheads="1" noChangeShapeType="1" noTextEdit="1"/>
              </p:cNvSpPr>
              <p:nvPr/>
            </p:nvSpPr>
            <p:spPr>
              <a:xfrm>
                <a:off x="10226709" y="2456009"/>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401575A-27A9-6B26-5349-7607D060E5E7}"/>
                  </a:ext>
                </a:extLst>
              </p:cNvPr>
              <p:cNvSpPr/>
              <p:nvPr/>
            </p:nvSpPr>
            <p:spPr>
              <a:xfrm>
                <a:off x="8461230" y="2760718"/>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𝑷</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6" name="Oval 15">
                <a:extLst>
                  <a:ext uri="{FF2B5EF4-FFF2-40B4-BE49-F238E27FC236}">
                    <a16:creationId xmlns:a16="http://schemas.microsoft.com/office/drawing/2014/main" id="{D401575A-27A9-6B26-5349-7607D060E5E7}"/>
                  </a:ext>
                </a:extLst>
              </p:cNvPr>
              <p:cNvSpPr>
                <a:spLocks noRot="1" noChangeAspect="1" noMove="1" noResize="1" noEditPoints="1" noAdjustHandles="1" noChangeArrowheads="1" noChangeShapeType="1" noTextEdit="1"/>
              </p:cNvSpPr>
              <p:nvPr/>
            </p:nvSpPr>
            <p:spPr>
              <a:xfrm>
                <a:off x="8461230" y="2760718"/>
                <a:ext cx="531033" cy="498127"/>
              </a:xfrm>
              <a:prstGeom prst="ellipse">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6621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B16C-E23C-BB36-2681-C527A8194184}"/>
              </a:ext>
            </a:extLst>
          </p:cNvPr>
          <p:cNvSpPr>
            <a:spLocks noGrp="1"/>
          </p:cNvSpPr>
          <p:nvPr>
            <p:ph type="title"/>
          </p:nvPr>
        </p:nvSpPr>
        <p:spPr/>
        <p:txBody>
          <a:bodyPr/>
          <a:lstStyle/>
          <a:p>
            <a:r>
              <a:rPr lang="en-US" dirty="0"/>
              <a:t>Birth Length Paradox</a:t>
            </a:r>
          </a:p>
        </p:txBody>
      </p:sp>
      <p:sp>
        <p:nvSpPr>
          <p:cNvPr id="3" name="Content Placeholder 2">
            <a:extLst>
              <a:ext uri="{FF2B5EF4-FFF2-40B4-BE49-F238E27FC236}">
                <a16:creationId xmlns:a16="http://schemas.microsoft.com/office/drawing/2014/main" id="{B8D61FAA-97E5-C532-488C-9569E44B5784}"/>
              </a:ext>
            </a:extLst>
          </p:cNvPr>
          <p:cNvSpPr>
            <a:spLocks noGrp="1"/>
          </p:cNvSpPr>
          <p:nvPr>
            <p:ph idx="1"/>
          </p:nvPr>
        </p:nvSpPr>
        <p:spPr/>
        <p:txBody>
          <a:bodyPr/>
          <a:lstStyle/>
          <a:p>
            <a:r>
              <a:rPr lang="en-US" dirty="0"/>
              <a:t>Infants born to smokers have higher infant mortality than non-smokers</a:t>
            </a:r>
          </a:p>
          <a:p>
            <a:r>
              <a:rPr lang="en-US" dirty="0"/>
              <a:t>If one conditions on infants with low birth-weight, effect is reversed!</a:t>
            </a:r>
          </a:p>
          <a:p>
            <a:r>
              <a:rPr lang="en-US" dirty="0"/>
              <a:t>Many controversies in epidemiology [Hernandez et al, Am. J. of Epidemiology, 06]</a:t>
            </a:r>
          </a:p>
          <a:p>
            <a:endParaRPr lang="en-US" dirty="0"/>
          </a:p>
          <a:p>
            <a:r>
              <a:rPr lang="en-US" dirty="0"/>
              <a:t>Let’s look at it from a SEM/Causal Diagram perspective</a:t>
            </a:r>
          </a:p>
        </p:txBody>
      </p:sp>
    </p:spTree>
    <p:extLst>
      <p:ext uri="{BB962C8B-B14F-4D97-AF65-F5344CB8AC3E}">
        <p14:creationId xmlns:p14="http://schemas.microsoft.com/office/powerpoint/2010/main" val="46887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a:bodyPr>
              <a:lstStyle/>
              <a:p>
                <a:r>
                  <a:rPr lang="en-US" dirty="0"/>
                  <a:t>Y=infant mortality, D=smoking parent, B=birthweight</a:t>
                </a:r>
              </a:p>
              <a:p>
                <a:r>
                  <a:rPr lang="en-US" dirty="0"/>
                  <a:t>B is a variable that arises after </a:t>
                </a:r>
                <a14:m>
                  <m:oMath xmlns:m="http://schemas.openxmlformats.org/officeDocument/2006/math">
                    <m:r>
                      <a:rPr lang="en-US" b="0" i="1" smtClean="0">
                        <a:latin typeface="Cambria Math" panose="02040503050406030204" pitchFamily="18" charset="0"/>
                      </a:rPr>
                      <m:t>𝐷</m:t>
                    </m:r>
                  </m:oMath>
                </a14:m>
                <a:r>
                  <a:rPr lang="en-US" dirty="0"/>
                  <a:t>, and can be influenced by it</a:t>
                </a:r>
              </a:p>
              <a:p>
                <a:r>
                  <a:rPr lang="en-US" dirty="0"/>
                  <a:t>B is an “outcome” or “endogenous” variable</a:t>
                </a:r>
              </a:p>
              <a:p>
                <a:r>
                  <a:rPr lang="en-US" dirty="0"/>
                  <a:t>B is also affected by “other competing risks”</a:t>
                </a:r>
              </a:p>
              <a:p>
                <a:r>
                  <a:rPr lang="en-US" dirty="0"/>
                  <a:t>Those competing risks also have an effect on outcome; increase mortality</a:t>
                </a:r>
              </a:p>
              <a:p>
                <a:endParaRPr lang="en-US" dirty="0"/>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169765" cy="4351338"/>
              </a:xfrm>
              <a:blipFill>
                <a:blip r:embed="rId2"/>
                <a:stretch>
                  <a:fillRect l="-153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8"/>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a:t>
            </a:r>
          </a:p>
        </p:txBody>
      </p:sp>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fontScale="92500" lnSpcReduction="10000"/>
          </a:bodyPr>
          <a:lstStyle/>
          <a:p>
            <a:r>
              <a:rPr lang="en-US" dirty="0"/>
              <a:t>Y=infant mortality, D=smoking parent, B=birthweight</a:t>
            </a:r>
          </a:p>
          <a:p>
            <a:r>
              <a:rPr lang="en-US" dirty="0"/>
              <a:t>If B is low and D is smoking, then most probably U does not occur (i.e. there are no other competing risks that lead to low birthweight)</a:t>
            </a:r>
          </a:p>
          <a:p>
            <a:r>
              <a:rPr lang="en-US" dirty="0"/>
              <a:t>But if B is low and D is non-smoking, then most probably U occurs (i.e. the low birthweight was most probably caused by competing risks)</a:t>
            </a:r>
          </a:p>
          <a:p>
            <a:r>
              <a:rPr lang="en-US" dirty="0"/>
              <a:t>Conditioning on B=low, is as if we are comparing infants from smokers with no other competing risks, to infants from non-smokers with competing risks</a:t>
            </a:r>
          </a:p>
          <a:p>
            <a:endParaRPr lang="en-US" dirty="0"/>
          </a:p>
        </p:txBody>
      </p: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3"/>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5"/>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7"/>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90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a:bodyPr>
              <a:lstStyle/>
              <a:p>
                <a:r>
                  <a:rPr lang="en-US" dirty="0"/>
                  <a:t>A simple SEM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𝜅</m:t>
                      </m:r>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𝐵</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𝐷</m:t>
                          </m:r>
                        </m:sub>
                      </m:sSub>
                    </m:oMath>
                  </m:oMathPara>
                </a14:m>
                <a:endParaRPr lang="en-US" dirty="0"/>
              </a:p>
              <a:p>
                <a:r>
                  <a:rPr lang="en-US" dirty="0"/>
                  <a:t>Suppose all </a:t>
                </a:r>
                <a14:m>
                  <m:oMath xmlns:m="http://schemas.openxmlformats.org/officeDocument/2006/math">
                    <m:r>
                      <a:rPr lang="en-US" b="0" i="1" smtClean="0">
                        <a:latin typeface="Cambria Math" panose="02040503050406030204" pitchFamily="18" charset="0"/>
                      </a:rPr>
                      <m:t>𝜖</m:t>
                    </m:r>
                  </m:oMath>
                </a14:m>
                <a:r>
                  <a:rPr lang="en-US" dirty="0"/>
                  <a:t>’s are </a:t>
                </a:r>
                <a14:m>
                  <m:oMath xmlns:m="http://schemas.openxmlformats.org/officeDocument/2006/math">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0, 1</m:t>
                        </m:r>
                      </m:e>
                    </m:d>
                  </m:oMath>
                </a14:m>
                <a:endParaRPr lang="en-US" dirty="0"/>
              </a:p>
              <a:p>
                <a:pPr marL="0" indent="0">
                  <a:buNone/>
                </a:pPr>
                <a14:m>
                  <m:oMathPara xmlns:m="http://schemas.openxmlformats.org/officeDocument/2006/math">
                    <m:oMathParaPr>
                      <m:jc m:val="centerGroup"/>
                    </m:oMathParaPr>
                    <m:oMath xmlns:m="http://schemas.openxmlformats.org/officeDocument/2006/math">
                      <m:eqArr>
                        <m:eqArrPr>
                          <m:ctrlPr>
                            <a:rPr lang="en-US" b="0" i="1" smtClean="0">
                              <a:latin typeface="Cambria Math" panose="02040503050406030204" pitchFamily="18" charset="0"/>
                            </a:rPr>
                          </m:ctrlPr>
                        </m:eqArr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b="0" i="1" smtClean="0">
                              <a:latin typeface="Cambria Math" panose="02040503050406030204" pitchFamily="18" charset="0"/>
                            </a:rPr>
                            <m:t>&amp;</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𝜅</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e>
                          </m:d>
                        </m:e>
                        <m:e>
                          <m:r>
                            <a:rPr lang="en-US" b="0" i="1" smtClean="0">
                              <a:latin typeface="Cambria Math" panose="02040503050406030204" pitchFamily="18" charset="0"/>
                            </a:rPr>
                            <m:t>=</m:t>
                          </m:r>
                          <m:r>
                            <a:rPr lang="en-US" b="0" i="1" smtClean="0">
                              <a:latin typeface="Cambria Math" panose="02040503050406030204" pitchFamily="18" charset="0"/>
                            </a:rPr>
                            <m:t>&amp;</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𝜅</m:t>
                          </m:r>
                          <m:f>
                            <m:fPr>
                              <m:ctrlPr>
                                <a:rPr lang="en-US" b="0" i="1" smtClean="0">
                                  <a:latin typeface="Cambria Math" panose="02040503050406030204" pitchFamily="18" charset="0"/>
                                </a:rPr>
                              </m:ctrlPr>
                            </m:fPr>
                            <m:num>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𝐷</m:t>
                              </m:r>
                            </m:num>
                            <m:den>
                              <m:r>
                                <a:rPr lang="en-US" b="0" i="1" smtClean="0">
                                  <a:latin typeface="Cambria Math" panose="02040503050406030204" pitchFamily="18" charset="0"/>
                                </a:rPr>
                                <m:t>2</m:t>
                              </m:r>
                            </m:den>
                          </m:f>
                        </m:e>
                      </m:eqArr>
                    </m:oMath>
                  </m:oMathPara>
                </a14:m>
                <a:endParaRPr lang="en-US" dirty="0"/>
              </a:p>
              <a:p>
                <a:r>
                  <a:rPr lang="en-US" dirty="0"/>
                  <a:t>If </a:t>
                </a:r>
                <a14:m>
                  <m:oMath xmlns:m="http://schemas.openxmlformats.org/officeDocument/2006/math">
                    <m:r>
                      <a:rPr lang="en-US" b="0" i="1" smtClean="0">
                        <a:latin typeface="Cambria Math" panose="02040503050406030204" pitchFamily="18" charset="0"/>
                      </a:rPr>
                      <m:t>𝜅</m:t>
                    </m:r>
                  </m:oMath>
                </a14:m>
                <a:r>
                  <a:rPr lang="en-US" dirty="0"/>
                  <a:t> is large then coefficient of </a:t>
                </a:r>
                <a14:m>
                  <m:oMath xmlns:m="http://schemas.openxmlformats.org/officeDocument/2006/math">
                    <m:r>
                      <a:rPr lang="en-US" b="0" i="1" smtClean="0">
                        <a:latin typeface="Cambria Math" panose="02040503050406030204" pitchFamily="18" charset="0"/>
                      </a:rPr>
                      <m:t>𝐷</m:t>
                    </m:r>
                  </m:oMath>
                </a14:m>
                <a:r>
                  <a:rPr lang="en-US" dirty="0"/>
                  <a:t> reverses sign</a:t>
                </a:r>
              </a:p>
              <a:p>
                <a:r>
                  <a:rPr lang="en-US" dirty="0"/>
                  <a:t>Smoking “decreases” infant mortality</a:t>
                </a:r>
              </a:p>
              <a:p>
                <a:endParaRPr lang="en-US" dirty="0"/>
              </a:p>
            </p:txBody>
          </p:sp>
        </mc:Choice>
        <mc:Fallback>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169765" cy="4351338"/>
              </a:xfrm>
              <a:blipFill>
                <a:blip r:embed="rId2"/>
                <a:stretch>
                  <a:fillRect l="-1531" t="-2241" b="-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8"/>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523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1542-353E-A53C-BD69-B2A2DC3CC82F}"/>
              </a:ext>
            </a:extLst>
          </p:cNvPr>
          <p:cNvSpPr>
            <a:spLocks noGrp="1"/>
          </p:cNvSpPr>
          <p:nvPr>
            <p:ph type="title"/>
          </p:nvPr>
        </p:nvSpPr>
        <p:spPr/>
        <p:txBody>
          <a:bodyPr/>
          <a:lstStyle/>
          <a:p>
            <a:r>
              <a:rPr lang="en-US" dirty="0"/>
              <a:t>Birth Length Paradox: Visually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EC6245-58E5-F49A-016B-E8105828C23E}"/>
                  </a:ext>
                </a:extLst>
              </p:cNvPr>
              <p:cNvSpPr>
                <a:spLocks noGrp="1"/>
              </p:cNvSpPr>
              <p:nvPr>
                <p:ph idx="1"/>
              </p:nvPr>
            </p:nvSpPr>
            <p:spPr>
              <a:xfrm>
                <a:off x="838200" y="1825625"/>
                <a:ext cx="7169765" cy="4351338"/>
              </a:xfrm>
            </p:spPr>
            <p:txBody>
              <a:bodyPr>
                <a:normAutofit/>
              </a:bodyPr>
              <a:lstStyle/>
              <a:p>
                <a:r>
                  <a:rPr lang="en-US" dirty="0"/>
                  <a:t>Conditioning on </a:t>
                </a:r>
                <a14:m>
                  <m:oMath xmlns:m="http://schemas.openxmlformats.org/officeDocument/2006/math">
                    <m:r>
                      <a:rPr lang="en-US" b="0" i="1" smtClean="0">
                        <a:latin typeface="Cambria Math" panose="02040503050406030204" pitchFamily="18" charset="0"/>
                      </a:rPr>
                      <m:t>𝐵</m:t>
                    </m:r>
                  </m:oMath>
                </a14:m>
                <a:r>
                  <a:rPr lang="en-US" dirty="0"/>
                  <a:t> “opens” a collider path from D to U (now D and U are correlated)</a:t>
                </a:r>
              </a:p>
              <a:p>
                <a:r>
                  <a:rPr lang="en-US" dirty="0"/>
                  <a:t>Since U is also connected to </a:t>
                </a:r>
                <a14:m>
                  <m:oMath xmlns:m="http://schemas.openxmlformats.org/officeDocument/2006/math">
                    <m:r>
                      <a:rPr lang="en-US" b="0" i="1" smtClean="0">
                        <a:latin typeface="Cambria Math" panose="02040503050406030204" pitchFamily="18" charset="0"/>
                      </a:rPr>
                      <m:t>𝑌</m:t>
                    </m:r>
                  </m:oMath>
                </a14:m>
                <a:endParaRPr lang="en-US" dirty="0"/>
              </a:p>
              <a:p>
                <a:r>
                  <a:rPr lang="en-US" dirty="0"/>
                  <a:t>There is an “open path of influence” from </a:t>
                </a:r>
                <a14:m>
                  <m:oMath xmlns:m="http://schemas.openxmlformats.org/officeDocument/2006/math">
                    <m:r>
                      <a:rPr lang="en-US" b="0" i="1" smtClean="0">
                        <a:latin typeface="Cambria Math" panose="02040503050406030204" pitchFamily="18" charset="0"/>
                      </a:rPr>
                      <m:t>𝐷</m:t>
                    </m:r>
                  </m:oMath>
                </a14:m>
                <a:r>
                  <a:rPr lang="en-US" dirty="0"/>
                  <a:t> to </a:t>
                </a:r>
                <a14:m>
                  <m:oMath xmlns:m="http://schemas.openxmlformats.org/officeDocument/2006/math">
                    <m:r>
                      <a:rPr lang="en-US" b="0" i="1" smtClean="0">
                        <a:latin typeface="Cambria Math" panose="02040503050406030204" pitchFamily="18" charset="0"/>
                      </a:rPr>
                      <m:t>𝑌</m:t>
                    </m:r>
                  </m:oMath>
                </a14:m>
                <a:r>
                  <a:rPr lang="en-US" dirty="0"/>
                  <a:t> other than the direct path</a:t>
                </a:r>
              </a:p>
              <a:p>
                <a:r>
                  <a:rPr lang="en-US" dirty="0"/>
                  <a:t>It is the path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𝑌</m:t>
                    </m:r>
                  </m:oMath>
                </a14:m>
                <a:endParaRPr lang="en-US" dirty="0"/>
              </a:p>
              <a:p>
                <a:r>
                  <a:rPr lang="en-US" dirty="0"/>
                  <a:t>The effect we are measuring is the “total effect” from these two paths</a:t>
                </a:r>
              </a:p>
              <a:p>
                <a:r>
                  <a:rPr lang="en-US" dirty="0"/>
                  <a:t>Not the direct effect we were looking for</a:t>
                </a:r>
              </a:p>
              <a:p>
                <a:endParaRPr lang="en-US" dirty="0"/>
              </a:p>
            </p:txBody>
          </p:sp>
        </mc:Choice>
        <mc:Fallback xmlns="">
          <p:sp>
            <p:nvSpPr>
              <p:cNvPr id="3" name="Content Placeholder 2">
                <a:extLst>
                  <a:ext uri="{FF2B5EF4-FFF2-40B4-BE49-F238E27FC236}">
                    <a16:creationId xmlns:a16="http://schemas.microsoft.com/office/drawing/2014/main" id="{C7EC6245-58E5-F49A-016B-E8105828C23E}"/>
                  </a:ext>
                </a:extLst>
              </p:cNvPr>
              <p:cNvSpPr>
                <a:spLocks noGrp="1" noRot="1" noChangeAspect="1" noMove="1" noResize="1" noEditPoints="1" noAdjustHandles="1" noChangeArrowheads="1" noChangeShapeType="1" noTextEdit="1"/>
              </p:cNvSpPr>
              <p:nvPr>
                <p:ph idx="1"/>
              </p:nvPr>
            </p:nvSpPr>
            <p:spPr>
              <a:xfrm>
                <a:off x="838200" y="1825625"/>
                <a:ext cx="7169765" cy="4351338"/>
              </a:xfrm>
              <a:blipFill>
                <a:blip r:embed="rId2"/>
                <a:stretch>
                  <a:fillRect l="-1531" t="-2241" r="-2041" b="-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8C57C6BC-B504-8A89-9C40-4B41129D9800}"/>
                  </a:ext>
                </a:extLst>
              </p:cNvPr>
              <p:cNvSpPr/>
              <p:nvPr/>
            </p:nvSpPr>
            <p:spPr>
              <a:xfrm>
                <a:off x="8209303" y="3856752"/>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𝑩</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8C57C6BC-B504-8A89-9C40-4B41129D9800}"/>
                  </a:ext>
                </a:extLst>
              </p:cNvPr>
              <p:cNvSpPr>
                <a:spLocks noRot="1" noChangeAspect="1" noMove="1" noResize="1" noEditPoints="1" noAdjustHandles="1" noChangeArrowheads="1" noChangeShapeType="1" noTextEdit="1"/>
              </p:cNvSpPr>
              <p:nvPr/>
            </p:nvSpPr>
            <p:spPr>
              <a:xfrm>
                <a:off x="8209303" y="3856752"/>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B0136774-BC7B-8C50-5A21-6DF66456B2F9}"/>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8" name="Oval 17">
                <a:extLst>
                  <a:ext uri="{FF2B5EF4-FFF2-40B4-BE49-F238E27FC236}">
                    <a16:creationId xmlns:a16="http://schemas.microsoft.com/office/drawing/2014/main" id="{B0136774-BC7B-8C50-5A21-6DF66456B2F9}"/>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6AAD4677-6A35-1C28-7C37-BC2A8F618BA5}"/>
              </a:ext>
            </a:extLst>
          </p:cNvPr>
          <p:cNvCxnSpPr>
            <a:cxnSpLocks/>
            <a:stCxn id="17" idx="6"/>
          </p:cNvCxnSpPr>
          <p:nvPr/>
        </p:nvCxnSpPr>
        <p:spPr>
          <a:xfrm>
            <a:off x="8949604" y="4221039"/>
            <a:ext cx="1572297"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7B337B18-E19B-5D6E-27BF-3CA6FFEB214D}"/>
                  </a:ext>
                </a:extLst>
              </p:cNvPr>
              <p:cNvSpPr/>
              <p:nvPr/>
            </p:nvSpPr>
            <p:spPr>
              <a:xfrm>
                <a:off x="9454266" y="2662946"/>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0" name="Oval 19">
                <a:extLst>
                  <a:ext uri="{FF2B5EF4-FFF2-40B4-BE49-F238E27FC236}">
                    <a16:creationId xmlns:a16="http://schemas.microsoft.com/office/drawing/2014/main" id="{7B337B18-E19B-5D6E-27BF-3CA6FFEB214D}"/>
                  </a:ext>
                </a:extLst>
              </p:cNvPr>
              <p:cNvSpPr>
                <a:spLocks noRot="1" noChangeAspect="1" noMove="1" noResize="1" noEditPoints="1" noAdjustHandles="1" noChangeArrowheads="1" noChangeShapeType="1" noTextEdit="1"/>
              </p:cNvSpPr>
              <p:nvPr/>
            </p:nvSpPr>
            <p:spPr>
              <a:xfrm>
                <a:off x="9454266" y="2662946"/>
                <a:ext cx="740301" cy="728573"/>
              </a:xfrm>
              <a:prstGeom prst="ellipse">
                <a:avLst/>
              </a:prstGeom>
              <a:blipFill>
                <a:blip r:embed="rId5"/>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CA4E9768-A3DF-EFCF-709E-1152119AA620}"/>
              </a:ext>
            </a:extLst>
          </p:cNvPr>
          <p:cNvCxnSpPr>
            <a:cxnSpLocks/>
            <a:stCxn id="20" idx="5"/>
            <a:endCxn id="18" idx="1"/>
          </p:cNvCxnSpPr>
          <p:nvPr/>
        </p:nvCxnSpPr>
        <p:spPr>
          <a:xfrm>
            <a:off x="10086152" y="3284822"/>
            <a:ext cx="531032" cy="7257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71694E-B1BB-853D-6933-AEB82670E7AD}"/>
              </a:ext>
            </a:extLst>
          </p:cNvPr>
          <p:cNvCxnSpPr>
            <a:stCxn id="17" idx="7"/>
            <a:endCxn id="20" idx="3"/>
          </p:cNvCxnSpPr>
          <p:nvPr/>
        </p:nvCxnSpPr>
        <p:spPr>
          <a:xfrm flipV="1">
            <a:off x="8841189" y="3284822"/>
            <a:ext cx="721492" cy="678627"/>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2C1A344-DFDE-1778-480A-70B664731E68}"/>
              </a:ext>
            </a:extLst>
          </p:cNvPr>
          <p:cNvCxnSpPr>
            <a:cxnSpLocks/>
            <a:stCxn id="29" idx="6"/>
            <a:endCxn id="20" idx="2"/>
          </p:cNvCxnSpPr>
          <p:nvPr/>
        </p:nvCxnSpPr>
        <p:spPr>
          <a:xfrm flipV="1">
            <a:off x="9068463" y="3027233"/>
            <a:ext cx="385803" cy="37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BBB3857-080C-B0C2-FB80-32B966E46F6E}"/>
                  </a:ext>
                </a:extLst>
              </p:cNvPr>
              <p:cNvSpPr/>
              <p:nvPr/>
            </p:nvSpPr>
            <p:spPr>
              <a:xfrm>
                <a:off x="11383581" y="3358625"/>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𝒀</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4" name="Oval 23">
                <a:extLst>
                  <a:ext uri="{FF2B5EF4-FFF2-40B4-BE49-F238E27FC236}">
                    <a16:creationId xmlns:a16="http://schemas.microsoft.com/office/drawing/2014/main" id="{7BBB3857-080C-B0C2-FB80-32B966E46F6E}"/>
                  </a:ext>
                </a:extLst>
              </p:cNvPr>
              <p:cNvSpPr>
                <a:spLocks noRot="1" noChangeAspect="1" noMove="1" noResize="1" noEditPoints="1" noAdjustHandles="1" noChangeArrowheads="1" noChangeShapeType="1" noTextEdit="1"/>
              </p:cNvSpPr>
              <p:nvPr/>
            </p:nvSpPr>
            <p:spPr>
              <a:xfrm>
                <a:off x="11383581" y="3358625"/>
                <a:ext cx="531033" cy="498127"/>
              </a:xfrm>
              <a:prstGeom prst="ellipse">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692D50FC-8C62-FDB2-7DD7-96E235F96151}"/>
              </a:ext>
            </a:extLst>
          </p:cNvPr>
          <p:cNvCxnSpPr>
            <a:cxnSpLocks/>
            <a:stCxn id="24" idx="3"/>
            <a:endCxn id="18" idx="7"/>
          </p:cNvCxnSpPr>
          <p:nvPr/>
        </p:nvCxnSpPr>
        <p:spPr>
          <a:xfrm flipH="1">
            <a:off x="11140655" y="3783803"/>
            <a:ext cx="320694" cy="2267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B5E54964-3299-87EB-D618-C3A3C14FBB3B}"/>
                  </a:ext>
                </a:extLst>
              </p:cNvPr>
              <p:cNvSpPr/>
              <p:nvPr/>
            </p:nvSpPr>
            <p:spPr>
              <a:xfrm>
                <a:off x="8537430" y="2781884"/>
                <a:ext cx="531033" cy="498127"/>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𝝐</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29" name="Oval 28">
                <a:extLst>
                  <a:ext uri="{FF2B5EF4-FFF2-40B4-BE49-F238E27FC236}">
                    <a16:creationId xmlns:a16="http://schemas.microsoft.com/office/drawing/2014/main" id="{B5E54964-3299-87EB-D618-C3A3C14FBB3B}"/>
                  </a:ext>
                </a:extLst>
              </p:cNvPr>
              <p:cNvSpPr>
                <a:spLocks noRot="1" noChangeAspect="1" noMove="1" noResize="1" noEditPoints="1" noAdjustHandles="1" noChangeArrowheads="1" noChangeShapeType="1" noTextEdit="1"/>
              </p:cNvSpPr>
              <p:nvPr/>
            </p:nvSpPr>
            <p:spPr>
              <a:xfrm>
                <a:off x="8537430" y="2781884"/>
                <a:ext cx="531033" cy="498127"/>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56BCD8C-3803-EAE2-7F9D-03FA919F1B1B}"/>
                  </a:ext>
                </a:extLst>
              </p:cNvPr>
              <p:cNvSpPr/>
              <p:nvPr/>
            </p:nvSpPr>
            <p:spPr>
              <a:xfrm>
                <a:off x="9454266" y="5448390"/>
                <a:ext cx="740301" cy="728573"/>
              </a:xfrm>
              <a:prstGeom prst="ellipse">
                <a:avLst/>
              </a:prstGeom>
              <a:solidFill>
                <a:schemeClr val="bg2"/>
              </a:solidFill>
              <a:ln>
                <a:solidFill>
                  <a:schemeClr val="bg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𝑼</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0" name="Oval 29">
                <a:extLst>
                  <a:ext uri="{FF2B5EF4-FFF2-40B4-BE49-F238E27FC236}">
                    <a16:creationId xmlns:a16="http://schemas.microsoft.com/office/drawing/2014/main" id="{056BCD8C-3803-EAE2-7F9D-03FA919F1B1B}"/>
                  </a:ext>
                </a:extLst>
              </p:cNvPr>
              <p:cNvSpPr>
                <a:spLocks noRot="1" noChangeAspect="1" noMove="1" noResize="1" noEditPoints="1" noAdjustHandles="1" noChangeArrowheads="1" noChangeShapeType="1" noTextEdit="1"/>
              </p:cNvSpPr>
              <p:nvPr/>
            </p:nvSpPr>
            <p:spPr>
              <a:xfrm>
                <a:off x="9454266" y="5448390"/>
                <a:ext cx="740301" cy="728573"/>
              </a:xfrm>
              <a:prstGeom prst="ellipse">
                <a:avLst/>
              </a:prstGeom>
              <a:blipFill>
                <a:blip r:embed="rId8"/>
                <a:stretch>
                  <a:fillRect/>
                </a:stretch>
              </a:blipFill>
              <a:ln>
                <a:solidFill>
                  <a:schemeClr val="bg1">
                    <a:lumMod val="50000"/>
                  </a:schemeClr>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ADFDC8EC-C7BF-A54F-A8CC-2CD75DAA6C65}"/>
              </a:ext>
            </a:extLst>
          </p:cNvPr>
          <p:cNvCxnSpPr>
            <a:cxnSpLocks/>
            <a:stCxn id="17" idx="5"/>
            <a:endCxn id="30" idx="1"/>
          </p:cNvCxnSpPr>
          <p:nvPr/>
        </p:nvCxnSpPr>
        <p:spPr>
          <a:xfrm>
            <a:off x="8841189" y="4478628"/>
            <a:ext cx="721492" cy="1076459"/>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C0511C3-80DB-BA81-E514-EBA1944956BC}"/>
              </a:ext>
            </a:extLst>
          </p:cNvPr>
          <p:cNvCxnSpPr>
            <a:cxnSpLocks/>
            <a:stCxn id="18" idx="3"/>
            <a:endCxn id="30" idx="7"/>
          </p:cNvCxnSpPr>
          <p:nvPr/>
        </p:nvCxnSpPr>
        <p:spPr>
          <a:xfrm flipH="1">
            <a:off x="10086152" y="4525739"/>
            <a:ext cx="531032" cy="1029348"/>
          </a:xfrm>
          <a:prstGeom prst="straightConnector1">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99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We should not always be conditioning/adjusting for any variable that we have access to. </a:t>
            </a:r>
            <a:br>
              <a:rPr lang="en-US" sz="3600" kern="1200" dirty="0">
                <a:solidFill>
                  <a:schemeClr val="tx1"/>
                </a:solidFill>
              </a:rPr>
            </a:br>
            <a:br>
              <a:rPr lang="en-US" sz="3600" kern="1200" dirty="0">
                <a:solidFill>
                  <a:schemeClr val="tx1"/>
                </a:solidFill>
              </a:rPr>
            </a:br>
            <a:r>
              <a:rPr lang="en-US" sz="3600" kern="1200" dirty="0">
                <a:solidFill>
                  <a:schemeClr val="tx1"/>
                </a:solidFill>
              </a:rPr>
              <a:t>Some variables (especially those that are “outcomes”) can introduce heavy biases</a:t>
            </a:r>
            <a:br>
              <a:rPr lang="en-US" sz="3600" kern="1200" dirty="0">
                <a:solidFill>
                  <a:schemeClr val="tx1"/>
                </a:solidFill>
              </a:rPr>
            </a:br>
            <a:br>
              <a:rPr lang="en-US" sz="3600" kern="1200" dirty="0">
                <a:solidFill>
                  <a:schemeClr val="tx1"/>
                </a:solidFill>
              </a:rPr>
            </a:br>
            <a:r>
              <a:rPr lang="en-US" sz="3600" kern="1200" dirty="0">
                <a:solidFill>
                  <a:schemeClr val="tx1"/>
                </a:solidFill>
              </a:rPr>
              <a:t>SEMs and Causal Diagrams is the tool that lets us deduce what is the right adjustment set</a:t>
            </a: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4042904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86A58-AFB4-4536-4AA3-724B778D3AA6}"/>
              </a:ext>
            </a:extLst>
          </p:cNvPr>
          <p:cNvSpPr>
            <a:spLocks noGrp="1"/>
          </p:cNvSpPr>
          <p:nvPr>
            <p:ph type="title"/>
          </p:nvPr>
        </p:nvSpPr>
        <p:spPr/>
        <p:txBody>
          <a:bodyPr/>
          <a:lstStyle/>
          <a:p>
            <a:r>
              <a:rPr lang="en-US" dirty="0"/>
              <a:t>Direct and Indirect Effects for Analysis of Wage Discrimination</a:t>
            </a:r>
          </a:p>
        </p:txBody>
      </p:sp>
      <p:sp>
        <p:nvSpPr>
          <p:cNvPr id="3" name="Text Placeholder 2">
            <a:extLst>
              <a:ext uri="{FF2B5EF4-FFF2-40B4-BE49-F238E27FC236}">
                <a16:creationId xmlns:a16="http://schemas.microsoft.com/office/drawing/2014/main" id="{0A58F1C3-AAB9-2DE2-2865-4FE262A44C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30850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779B-A779-5951-24AB-35F92CCA3209}"/>
              </a:ext>
            </a:extLst>
          </p:cNvPr>
          <p:cNvSpPr>
            <a:spLocks noGrp="1"/>
          </p:cNvSpPr>
          <p:nvPr>
            <p:ph type="title"/>
          </p:nvPr>
        </p:nvSpPr>
        <p:spPr/>
        <p:txBody>
          <a:bodyPr/>
          <a:lstStyle/>
          <a:p>
            <a:r>
              <a:rPr lang="en-US" dirty="0"/>
              <a:t>A Structural Equation Model of Wage Discrimination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99160-B305-2D41-BBCF-B3F4073A0B68}"/>
                  </a:ext>
                </a:extLst>
              </p:cNvPr>
              <p:cNvSpPr>
                <a:spLocks noGrp="1"/>
              </p:cNvSpPr>
              <p:nvPr>
                <p:ph idx="1"/>
              </p:nvPr>
            </p:nvSpPr>
            <p:spPr>
              <a:xfrm>
                <a:off x="838200" y="1825625"/>
                <a:ext cx="5217809" cy="2178732"/>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𝑌</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𝐻</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𝑤</m:t>
                              </m:r>
                            </m:sub>
                          </m:sSub>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h</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𝐻</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h</m:t>
                          </m:r>
                        </m:sub>
                      </m:sSub>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h</m:t>
                              </m:r>
                            </m:sub>
                          </m:sSub>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FF899160-B305-2D41-BBCF-B3F4073A0B68}"/>
                  </a:ext>
                </a:extLst>
              </p:cNvPr>
              <p:cNvSpPr>
                <a:spLocks noGrp="1" noRot="1" noChangeAspect="1" noMove="1" noResize="1" noEditPoints="1" noAdjustHandles="1" noChangeArrowheads="1" noChangeShapeType="1" noTextEdit="1"/>
              </p:cNvSpPr>
              <p:nvPr>
                <p:ph idx="1"/>
              </p:nvPr>
            </p:nvSpPr>
            <p:spPr>
              <a:xfrm>
                <a:off x="838200" y="1825625"/>
                <a:ext cx="5217809" cy="2178732"/>
              </a:xfrm>
              <a:blipFill>
                <a:blip r:embed="rId2"/>
                <a:stretch>
                  <a:fillRect/>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9231DBE1-BDBA-BB55-6B4B-C18417C81E7B}"/>
              </a:ext>
            </a:extLst>
          </p:cNvPr>
          <p:cNvSpPr txBox="1"/>
          <p:nvPr/>
        </p:nvSpPr>
        <p:spPr>
          <a:xfrm>
            <a:off x="9429230" y="1786098"/>
            <a:ext cx="2697854"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Abstraction Variable of “Discriminatory Behavior” for wage determination</a:t>
            </a:r>
          </a:p>
        </p:txBody>
      </p:sp>
      <p:sp>
        <p:nvSpPr>
          <p:cNvPr id="51" name="TextBox 50">
            <a:extLst>
              <a:ext uri="{FF2B5EF4-FFF2-40B4-BE49-F238E27FC236}">
                <a16:creationId xmlns:a16="http://schemas.microsoft.com/office/drawing/2014/main" id="{4A455C22-D4EA-6356-24C6-065A25F1AFC0}"/>
              </a:ext>
            </a:extLst>
          </p:cNvPr>
          <p:cNvSpPr txBox="1"/>
          <p:nvPr/>
        </p:nvSpPr>
        <p:spPr>
          <a:xfrm>
            <a:off x="9223213" y="5401461"/>
            <a:ext cx="2879887" cy="13280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Human capital (education, skills, prior experience, </a:t>
            </a:r>
            <a:r>
              <a:rPr lang="en-US" dirty="0" err="1">
                <a:latin typeface="+mj-lt"/>
              </a:rPr>
              <a:t>etc</a:t>
            </a:r>
            <a:r>
              <a:rPr lang="en-US" dirty="0">
                <a:latin typeface="+mj-lt"/>
              </a:rPr>
              <a:t>); labor-relevant characteristics</a:t>
            </a:r>
          </a:p>
        </p:txBody>
      </p:sp>
      <p:sp>
        <p:nvSpPr>
          <p:cNvPr id="52" name="TextBox 51">
            <a:extLst>
              <a:ext uri="{FF2B5EF4-FFF2-40B4-BE49-F238E27FC236}">
                <a16:creationId xmlns:a16="http://schemas.microsoft.com/office/drawing/2014/main" id="{FC394730-7960-E48B-4D14-B7FC93C1D9A9}"/>
              </a:ext>
            </a:extLst>
          </p:cNvPr>
          <p:cNvSpPr txBox="1"/>
          <p:nvPr/>
        </p:nvSpPr>
        <p:spPr>
          <a:xfrm>
            <a:off x="10955682" y="4423149"/>
            <a:ext cx="796235" cy="4086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Wage</a:t>
            </a:r>
          </a:p>
        </p:txBody>
      </p:sp>
      <p:sp>
        <p:nvSpPr>
          <p:cNvPr id="53" name="TextBox 52">
            <a:extLst>
              <a:ext uri="{FF2B5EF4-FFF2-40B4-BE49-F238E27FC236}">
                <a16:creationId xmlns:a16="http://schemas.microsoft.com/office/drawing/2014/main" id="{B737F491-6D1E-9706-5446-2FCCC8AF10F2}"/>
              </a:ext>
            </a:extLst>
          </p:cNvPr>
          <p:cNvSpPr txBox="1"/>
          <p:nvPr/>
        </p:nvSpPr>
        <p:spPr>
          <a:xfrm>
            <a:off x="6282267" y="3181343"/>
            <a:ext cx="1766006"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Sensitive Group Attribute (e.g. sex, race)</a:t>
            </a:r>
          </a:p>
        </p:txBody>
      </p:sp>
      <p:sp>
        <p:nvSpPr>
          <p:cNvPr id="54" name="TextBox 53">
            <a:extLst>
              <a:ext uri="{FF2B5EF4-FFF2-40B4-BE49-F238E27FC236}">
                <a16:creationId xmlns:a16="http://schemas.microsoft.com/office/drawing/2014/main" id="{C9145E91-BBE2-4F57-C4B4-96E31F7ECE20}"/>
              </a:ext>
            </a:extLst>
          </p:cNvPr>
          <p:cNvSpPr txBox="1"/>
          <p:nvPr/>
        </p:nvSpPr>
        <p:spPr>
          <a:xfrm>
            <a:off x="5036891" y="5509419"/>
            <a:ext cx="2984031"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Abstraction Variable of “Discriminatory Behavior” for human capital acquisition</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539041C8-6C1A-CE35-C0B0-4B9F227055FB}"/>
                  </a:ext>
                </a:extLst>
              </p:cNvPr>
              <p:cNvSpPr/>
              <p:nvPr/>
            </p:nvSpPr>
            <p:spPr>
              <a:xfrm>
                <a:off x="7777502" y="389766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𝑮</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539041C8-6C1A-CE35-C0B0-4B9F227055FB}"/>
                  </a:ext>
                </a:extLst>
              </p:cNvPr>
              <p:cNvSpPr>
                <a:spLocks noRot="1" noChangeAspect="1" noMove="1" noResize="1" noEditPoints="1" noAdjustHandles="1" noChangeArrowheads="1" noChangeShapeType="1" noTextEdit="1"/>
              </p:cNvSpPr>
              <p:nvPr/>
            </p:nvSpPr>
            <p:spPr>
              <a:xfrm>
                <a:off x="7777502" y="3897660"/>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03DE68D0-4F03-45FC-6329-FCD3F5CB711D}"/>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03DE68D0-4F03-45FC-6329-FCD3F5CB711D}"/>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B64FFA0-031E-4E84-10E3-59FC5D725B5A}"/>
                  </a:ext>
                </a:extLst>
              </p:cNvPr>
              <p:cNvSpPr/>
              <p:nvPr/>
            </p:nvSpPr>
            <p:spPr>
              <a:xfrm>
                <a:off x="9446530" y="2661162"/>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𝒘</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BB64FFA0-031E-4E84-10E3-59FC5D725B5A}"/>
                  </a:ext>
                </a:extLst>
              </p:cNvPr>
              <p:cNvSpPr>
                <a:spLocks noRot="1" noChangeAspect="1" noMove="1" noResize="1" noEditPoints="1" noAdjustHandles="1" noChangeArrowheads="1" noChangeShapeType="1" noTextEdit="1"/>
              </p:cNvSpPr>
              <p:nvPr/>
            </p:nvSpPr>
            <p:spPr>
              <a:xfrm>
                <a:off x="9446530" y="2661162"/>
                <a:ext cx="740301" cy="728573"/>
              </a:xfrm>
              <a:prstGeom prst="ellipse">
                <a:avLst/>
              </a:prstGeom>
              <a:blipFill>
                <a:blip r:embed="rId5"/>
                <a:stretch>
                  <a:fillRect/>
                </a:stretch>
              </a:blipFill>
              <a:ln>
                <a:solidFill>
                  <a:schemeClr val="tx1"/>
                </a:solidFill>
                <a:prstDash val="dash"/>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0AB7A74-6A62-B736-5DE4-837594F8992E}"/>
              </a:ext>
            </a:extLst>
          </p:cNvPr>
          <p:cNvCxnSpPr>
            <a:cxnSpLocks/>
            <a:stCxn id="7" idx="5"/>
            <a:endCxn id="5" idx="1"/>
          </p:cNvCxnSpPr>
          <p:nvPr/>
        </p:nvCxnSpPr>
        <p:spPr>
          <a:xfrm>
            <a:off x="10078416" y="3283038"/>
            <a:ext cx="538768" cy="7275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673770-4E3B-EA95-9CAE-5110FAA30CD9}"/>
              </a:ext>
            </a:extLst>
          </p:cNvPr>
          <p:cNvCxnSpPr>
            <a:stCxn id="4" idx="7"/>
            <a:endCxn id="7" idx="3"/>
          </p:cNvCxnSpPr>
          <p:nvPr/>
        </p:nvCxnSpPr>
        <p:spPr>
          <a:xfrm flipV="1">
            <a:off x="8409388" y="3283038"/>
            <a:ext cx="1145557" cy="721319"/>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90D41D95-80C2-15A4-B6E8-8CC78A72D03C}"/>
                  </a:ext>
                </a:extLst>
              </p:cNvPr>
              <p:cNvSpPr/>
              <p:nvPr/>
            </p:nvSpPr>
            <p:spPr>
              <a:xfrm>
                <a:off x="8986035" y="4847148"/>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𝑯</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90D41D95-80C2-15A4-B6E8-8CC78A72D03C}"/>
                  </a:ext>
                </a:extLst>
              </p:cNvPr>
              <p:cNvSpPr>
                <a:spLocks noRot="1" noChangeAspect="1" noMove="1" noResize="1" noEditPoints="1" noAdjustHandles="1" noChangeArrowheads="1" noChangeShapeType="1" noTextEdit="1"/>
              </p:cNvSpPr>
              <p:nvPr/>
            </p:nvSpPr>
            <p:spPr>
              <a:xfrm>
                <a:off x="8986035" y="4847148"/>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5EC8A85C-5931-66E4-3FCA-C9C723F60102}"/>
              </a:ext>
            </a:extLst>
          </p:cNvPr>
          <p:cNvCxnSpPr>
            <a:cxnSpLocks/>
            <a:stCxn id="4" idx="5"/>
            <a:endCxn id="17" idx="1"/>
          </p:cNvCxnSpPr>
          <p:nvPr/>
        </p:nvCxnSpPr>
        <p:spPr>
          <a:xfrm>
            <a:off x="8409388" y="4519536"/>
            <a:ext cx="685062" cy="4343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3755B4-383F-CDA7-2A28-68FD4C391E3E}"/>
              </a:ext>
            </a:extLst>
          </p:cNvPr>
          <p:cNvCxnSpPr>
            <a:cxnSpLocks/>
            <a:stCxn id="17" idx="0"/>
            <a:endCxn id="7" idx="4"/>
          </p:cNvCxnSpPr>
          <p:nvPr/>
        </p:nvCxnSpPr>
        <p:spPr>
          <a:xfrm flipV="1">
            <a:off x="9356186" y="3389735"/>
            <a:ext cx="460495" cy="1457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B0192D-7B48-DC32-389D-F8D051AE2501}"/>
              </a:ext>
            </a:extLst>
          </p:cNvPr>
          <p:cNvCxnSpPr>
            <a:cxnSpLocks/>
            <a:stCxn id="17" idx="7"/>
            <a:endCxn id="5" idx="3"/>
          </p:cNvCxnSpPr>
          <p:nvPr/>
        </p:nvCxnSpPr>
        <p:spPr>
          <a:xfrm flipV="1">
            <a:off x="9617921" y="4525739"/>
            <a:ext cx="999263" cy="4281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22E6EF50-4E59-12BB-8429-5B8C74E9D1CD}"/>
                  </a:ext>
                </a:extLst>
              </p:cNvPr>
              <p:cNvSpPr/>
              <p:nvPr/>
            </p:nvSpPr>
            <p:spPr>
              <a:xfrm>
                <a:off x="7815381" y="5037311"/>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𝒉</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9" name="Oval 38">
                <a:extLst>
                  <a:ext uri="{FF2B5EF4-FFF2-40B4-BE49-F238E27FC236}">
                    <a16:creationId xmlns:a16="http://schemas.microsoft.com/office/drawing/2014/main" id="{22E6EF50-4E59-12BB-8429-5B8C74E9D1CD}"/>
                  </a:ext>
                </a:extLst>
              </p:cNvPr>
              <p:cNvSpPr>
                <a:spLocks noRot="1" noChangeAspect="1" noMove="1" noResize="1" noEditPoints="1" noAdjustHandles="1" noChangeArrowheads="1" noChangeShapeType="1" noTextEdit="1"/>
              </p:cNvSpPr>
              <p:nvPr/>
            </p:nvSpPr>
            <p:spPr>
              <a:xfrm>
                <a:off x="7815381" y="5037311"/>
                <a:ext cx="740301" cy="728573"/>
              </a:xfrm>
              <a:prstGeom prst="ellipse">
                <a:avLst/>
              </a:prstGeom>
              <a:blipFill>
                <a:blip r:embed="rId7"/>
                <a:stretch>
                  <a:fillRect/>
                </a:stretch>
              </a:blipFill>
              <a:ln>
                <a:solidFill>
                  <a:schemeClr val="tx1"/>
                </a:solidFill>
                <a:prstDash val="dash"/>
              </a:ln>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E71802C4-FCE3-FF63-B6D7-5F1864696AA3}"/>
              </a:ext>
            </a:extLst>
          </p:cNvPr>
          <p:cNvCxnSpPr>
            <a:cxnSpLocks/>
            <a:stCxn id="4" idx="4"/>
            <a:endCxn id="39" idx="0"/>
          </p:cNvCxnSpPr>
          <p:nvPr/>
        </p:nvCxnSpPr>
        <p:spPr>
          <a:xfrm>
            <a:off x="8147653" y="4626233"/>
            <a:ext cx="37879" cy="4110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11EC3AA-CB04-D8D5-EDF9-0A64AB662F85}"/>
              </a:ext>
            </a:extLst>
          </p:cNvPr>
          <p:cNvCxnSpPr>
            <a:cxnSpLocks/>
            <a:stCxn id="39" idx="6"/>
            <a:endCxn id="17" idx="2"/>
          </p:cNvCxnSpPr>
          <p:nvPr/>
        </p:nvCxnSpPr>
        <p:spPr>
          <a:xfrm flipV="1">
            <a:off x="8555682" y="5211435"/>
            <a:ext cx="430353" cy="1901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96EA91-5BB1-7CBC-EC94-DB18194499FC}"/>
                  </a:ext>
                </a:extLst>
              </p:cNvPr>
              <p:cNvSpPr txBox="1"/>
              <p:nvPr/>
            </p:nvSpPr>
            <p:spPr>
              <a:xfrm>
                <a:off x="6206009" y="1303030"/>
                <a:ext cx="2971989" cy="1573197"/>
              </a:xfrm>
              <a:prstGeom prst="wedgeRoundRectCallout">
                <a:avLst>
                  <a:gd name="adj1" fmla="val 55231"/>
                  <a:gd name="adj2" fmla="val 1348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Absence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no inherent differentiation in productivity level driven by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only due to discrimination or differences in human capital</a:t>
                </a:r>
              </a:p>
            </p:txBody>
          </p:sp>
        </mc:Choice>
        <mc:Fallback xmlns="">
          <p:sp>
            <p:nvSpPr>
              <p:cNvPr id="10" name="TextBox 9">
                <a:extLst>
                  <a:ext uri="{FF2B5EF4-FFF2-40B4-BE49-F238E27FC236}">
                    <a16:creationId xmlns:a16="http://schemas.microsoft.com/office/drawing/2014/main" id="{9996EA91-5BB1-7CBC-EC94-DB18194499FC}"/>
                  </a:ext>
                </a:extLst>
              </p:cNvPr>
              <p:cNvSpPr txBox="1">
                <a:spLocks noRot="1" noChangeAspect="1" noMove="1" noResize="1" noEditPoints="1" noAdjustHandles="1" noChangeArrowheads="1" noChangeShapeType="1" noTextEdit="1"/>
              </p:cNvSpPr>
              <p:nvPr/>
            </p:nvSpPr>
            <p:spPr>
              <a:xfrm>
                <a:off x="6206009" y="1303030"/>
                <a:ext cx="2971989" cy="1573197"/>
              </a:xfrm>
              <a:prstGeom prst="wedgeRoundRectCallout">
                <a:avLst>
                  <a:gd name="adj1" fmla="val 55231"/>
                  <a:gd name="adj2" fmla="val 134885"/>
                  <a:gd name="adj3" fmla="val 16667"/>
                </a:avLst>
              </a:prstGeom>
              <a:blipFill>
                <a:blip r:embed="rId8"/>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73A6D8-0319-07C0-6080-5409CE8A600C}"/>
                  </a:ext>
                </a:extLst>
              </p:cNvPr>
              <p:cNvSpPr txBox="1"/>
              <p:nvPr/>
            </p:nvSpPr>
            <p:spPr>
              <a:xfrm>
                <a:off x="1677786" y="4285780"/>
                <a:ext cx="3874262" cy="1082850"/>
              </a:xfrm>
              <a:prstGeom prst="wedgeRoundRectCallout">
                <a:avLst>
                  <a:gd name="adj1" fmla="val 128846"/>
                  <a:gd name="adj2" fmla="val -61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r"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Existence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potential heterogeneity</a:t>
                </a:r>
                <a:r>
                  <a:rPr kumimoji="0" lang="en-US" sz="1600" b="0" i="0" u="none" strike="noStrike" kern="1200" cap="none" spc="0" normalizeH="0" noProof="0" dirty="0">
                    <a:ln>
                      <a:noFill/>
                    </a:ln>
                    <a:solidFill>
                      <a:prstClr val="black"/>
                    </a:solidFill>
                    <a:effectLst/>
                    <a:uLnTx/>
                    <a:uFillTx/>
                    <a:latin typeface="Calibri Light" panose="020F0302020204030204"/>
                    <a:ea typeface="+mn-ea"/>
                    <a:cs typeface="+mn-cs"/>
                  </a:rPr>
                  <a:t> in preferences for human capital acquisition (e.g. inherent preferences over different occupations)</a:t>
                </a: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11" name="TextBox 10">
                <a:extLst>
                  <a:ext uri="{FF2B5EF4-FFF2-40B4-BE49-F238E27FC236}">
                    <a16:creationId xmlns:a16="http://schemas.microsoft.com/office/drawing/2014/main" id="{3273A6D8-0319-07C0-6080-5409CE8A600C}"/>
                  </a:ext>
                </a:extLst>
              </p:cNvPr>
              <p:cNvSpPr txBox="1">
                <a:spLocks noRot="1" noChangeAspect="1" noMove="1" noResize="1" noEditPoints="1" noAdjustHandles="1" noChangeArrowheads="1" noChangeShapeType="1" noTextEdit="1"/>
              </p:cNvSpPr>
              <p:nvPr/>
            </p:nvSpPr>
            <p:spPr>
              <a:xfrm>
                <a:off x="1677786" y="4285780"/>
                <a:ext cx="3874262" cy="1082850"/>
              </a:xfrm>
              <a:prstGeom prst="wedgeRoundRectCallout">
                <a:avLst>
                  <a:gd name="adj1" fmla="val 128846"/>
                  <a:gd name="adj2" fmla="val -6185"/>
                  <a:gd name="adj3" fmla="val 16667"/>
                </a:avLst>
              </a:prstGeom>
              <a:blipFill>
                <a:blip r:embed="rId9"/>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CCE387-0DD7-265F-E389-28F4A400B7C5}"/>
                  </a:ext>
                </a:extLst>
              </p:cNvPr>
              <p:cNvSpPr txBox="1"/>
              <p:nvPr/>
            </p:nvSpPr>
            <p:spPr>
              <a:xfrm>
                <a:off x="10168760" y="342900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𝜅</m:t>
                      </m:r>
                    </m:oMath>
                  </m:oMathPara>
                </a14:m>
                <a:endParaRPr lang="en-US" sz="1200" dirty="0"/>
              </a:p>
            </p:txBody>
          </p:sp>
        </mc:Choice>
        <mc:Fallback xmlns="">
          <p:sp>
            <p:nvSpPr>
              <p:cNvPr id="15" name="TextBox 14">
                <a:extLst>
                  <a:ext uri="{FF2B5EF4-FFF2-40B4-BE49-F238E27FC236}">
                    <a16:creationId xmlns:a16="http://schemas.microsoft.com/office/drawing/2014/main" id="{63CCE387-0DD7-265F-E389-28F4A400B7C5}"/>
                  </a:ext>
                </a:extLst>
              </p:cNvPr>
              <p:cNvSpPr txBox="1">
                <a:spLocks noRot="1" noChangeAspect="1" noMove="1" noResize="1" noEditPoints="1" noAdjustHandles="1" noChangeArrowheads="1" noChangeShapeType="1" noTextEdit="1"/>
              </p:cNvSpPr>
              <p:nvPr/>
            </p:nvSpPr>
            <p:spPr>
              <a:xfrm>
                <a:off x="10168760" y="3429000"/>
                <a:ext cx="340009" cy="408623"/>
              </a:xfrm>
              <a:prstGeom prst="round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E886D6C-64D4-E9B4-A07E-5DCE6134837D}"/>
                  </a:ext>
                </a:extLst>
              </p:cNvPr>
              <p:cNvSpPr txBox="1"/>
              <p:nvPr/>
            </p:nvSpPr>
            <p:spPr>
              <a:xfrm>
                <a:off x="9907024" y="4564718"/>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𝜃</m:t>
                      </m:r>
                    </m:oMath>
                  </m:oMathPara>
                </a14:m>
                <a:endParaRPr lang="en-US" sz="1200" dirty="0"/>
              </a:p>
            </p:txBody>
          </p:sp>
        </mc:Choice>
        <mc:Fallback xmlns="">
          <p:sp>
            <p:nvSpPr>
              <p:cNvPr id="16" name="TextBox 15">
                <a:extLst>
                  <a:ext uri="{FF2B5EF4-FFF2-40B4-BE49-F238E27FC236}">
                    <a16:creationId xmlns:a16="http://schemas.microsoft.com/office/drawing/2014/main" id="{0E886D6C-64D4-E9B4-A07E-5DCE6134837D}"/>
                  </a:ext>
                </a:extLst>
              </p:cNvPr>
              <p:cNvSpPr txBox="1">
                <a:spLocks noRot="1" noChangeAspect="1" noMove="1" noResize="1" noEditPoints="1" noAdjustHandles="1" noChangeArrowheads="1" noChangeShapeType="1" noTextEdit="1"/>
              </p:cNvSpPr>
              <p:nvPr/>
            </p:nvSpPr>
            <p:spPr>
              <a:xfrm>
                <a:off x="9907024" y="4564718"/>
                <a:ext cx="340009" cy="408623"/>
              </a:xfrm>
              <a:prstGeom prst="round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B90CC9-DE51-35C2-AE8B-9C7D5C355B6D}"/>
                  </a:ext>
                </a:extLst>
              </p:cNvPr>
              <p:cNvSpPr txBox="1"/>
              <p:nvPr/>
            </p:nvSpPr>
            <p:spPr>
              <a:xfrm>
                <a:off x="9482707" y="3711144"/>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𝛿</m:t>
                      </m:r>
                    </m:oMath>
                  </m:oMathPara>
                </a14:m>
                <a:endParaRPr lang="en-US" sz="1200" dirty="0"/>
              </a:p>
            </p:txBody>
          </p:sp>
        </mc:Choice>
        <mc:Fallback xmlns="">
          <p:sp>
            <p:nvSpPr>
              <p:cNvPr id="18" name="TextBox 17">
                <a:extLst>
                  <a:ext uri="{FF2B5EF4-FFF2-40B4-BE49-F238E27FC236}">
                    <a16:creationId xmlns:a16="http://schemas.microsoft.com/office/drawing/2014/main" id="{C4B90CC9-DE51-35C2-AE8B-9C7D5C355B6D}"/>
                  </a:ext>
                </a:extLst>
              </p:cNvPr>
              <p:cNvSpPr txBox="1">
                <a:spLocks noRot="1" noChangeAspect="1" noMove="1" noResize="1" noEditPoints="1" noAdjustHandles="1" noChangeArrowheads="1" noChangeShapeType="1" noTextEdit="1"/>
              </p:cNvSpPr>
              <p:nvPr/>
            </p:nvSpPr>
            <p:spPr>
              <a:xfrm>
                <a:off x="9482707" y="3711144"/>
                <a:ext cx="340009" cy="408623"/>
              </a:xfrm>
              <a:prstGeom prst="round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AFDCA4E-ED36-3924-4FB2-1E9860E3756F}"/>
                  </a:ext>
                </a:extLst>
              </p:cNvPr>
              <p:cNvSpPr txBox="1"/>
              <p:nvPr/>
            </p:nvSpPr>
            <p:spPr>
              <a:xfrm>
                <a:off x="8657204" y="535423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𝜆</m:t>
                      </m:r>
                    </m:oMath>
                  </m:oMathPara>
                </a14:m>
                <a:endParaRPr lang="en-US" sz="1200" dirty="0"/>
              </a:p>
            </p:txBody>
          </p:sp>
        </mc:Choice>
        <mc:Fallback xmlns="">
          <p:sp>
            <p:nvSpPr>
              <p:cNvPr id="19" name="TextBox 18">
                <a:extLst>
                  <a:ext uri="{FF2B5EF4-FFF2-40B4-BE49-F238E27FC236}">
                    <a16:creationId xmlns:a16="http://schemas.microsoft.com/office/drawing/2014/main" id="{7AFDCA4E-ED36-3924-4FB2-1E9860E3756F}"/>
                  </a:ext>
                </a:extLst>
              </p:cNvPr>
              <p:cNvSpPr txBox="1">
                <a:spLocks noRot="1" noChangeAspect="1" noMove="1" noResize="1" noEditPoints="1" noAdjustHandles="1" noChangeArrowheads="1" noChangeShapeType="1" noTextEdit="1"/>
              </p:cNvSpPr>
              <p:nvPr/>
            </p:nvSpPr>
            <p:spPr>
              <a:xfrm>
                <a:off x="8657204" y="5354230"/>
                <a:ext cx="340009" cy="408623"/>
              </a:xfrm>
              <a:prstGeom prst="round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D6E4E0E-9282-3AFF-7CBB-82C0548DEB1E}"/>
                  </a:ext>
                </a:extLst>
              </p:cNvPr>
              <p:cNvSpPr txBox="1"/>
              <p:nvPr/>
            </p:nvSpPr>
            <p:spPr>
              <a:xfrm>
                <a:off x="8607514" y="4511439"/>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𝛾</m:t>
                      </m:r>
                    </m:oMath>
                  </m:oMathPara>
                </a14:m>
                <a:endParaRPr lang="en-US" sz="1200" dirty="0"/>
              </a:p>
            </p:txBody>
          </p:sp>
        </mc:Choice>
        <mc:Fallback xmlns="">
          <p:sp>
            <p:nvSpPr>
              <p:cNvPr id="20" name="TextBox 19">
                <a:extLst>
                  <a:ext uri="{FF2B5EF4-FFF2-40B4-BE49-F238E27FC236}">
                    <a16:creationId xmlns:a16="http://schemas.microsoft.com/office/drawing/2014/main" id="{FD6E4E0E-9282-3AFF-7CBB-82C0548DEB1E}"/>
                  </a:ext>
                </a:extLst>
              </p:cNvPr>
              <p:cNvSpPr txBox="1">
                <a:spLocks noRot="1" noChangeAspect="1" noMove="1" noResize="1" noEditPoints="1" noAdjustHandles="1" noChangeArrowheads="1" noChangeShapeType="1" noTextEdit="1"/>
              </p:cNvSpPr>
              <p:nvPr/>
            </p:nvSpPr>
            <p:spPr>
              <a:xfrm>
                <a:off x="8607514" y="4511439"/>
                <a:ext cx="340009" cy="408623"/>
              </a:xfrm>
              <a:prstGeom prst="round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0791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P spid="53" grpId="0" animBg="1"/>
      <p:bldP spid="54"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779B-A779-5951-24AB-35F92CCA3209}"/>
              </a:ext>
            </a:extLst>
          </p:cNvPr>
          <p:cNvSpPr>
            <a:spLocks noGrp="1"/>
          </p:cNvSpPr>
          <p:nvPr>
            <p:ph type="title"/>
          </p:nvPr>
        </p:nvSpPr>
        <p:spPr/>
        <p:txBody>
          <a:bodyPr/>
          <a:lstStyle/>
          <a:p>
            <a:r>
              <a:rPr lang="en-US" dirty="0"/>
              <a:t>A Structural Equation Model of Wage Discrimination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899160-B305-2D41-BBCF-B3F4073A0B68}"/>
                  </a:ext>
                </a:extLst>
              </p:cNvPr>
              <p:cNvSpPr>
                <a:spLocks noGrp="1"/>
              </p:cNvSpPr>
              <p:nvPr>
                <p:ph idx="1"/>
              </p:nvPr>
            </p:nvSpPr>
            <p:spPr>
              <a:xfrm>
                <a:off x="838200" y="1825625"/>
                <a:ext cx="5217809" cy="2178732"/>
              </a:xfrm>
            </p:spPr>
            <p:txBody>
              <a:bodyPr>
                <a:normAutofit fontScale="92500" lnSpcReduction="20000"/>
              </a:bodyPr>
              <a:lstStyle/>
              <a:p>
                <a:r>
                  <a:rPr lang="en-US" dirty="0"/>
                  <a:t>Wage discrimination = </a:t>
                </a:r>
                <a14:m>
                  <m:oMath xmlns:m="http://schemas.openxmlformats.org/officeDocument/2006/math">
                    <m:r>
                      <a:rPr lang="en-US" b="0" i="1" smtClean="0">
                        <a:latin typeface="Cambria Math" panose="02040503050406030204" pitchFamily="18" charset="0"/>
                      </a:rPr>
                      <m:t>𝜅</m:t>
                    </m:r>
                  </m:oMath>
                </a14:m>
                <a:endParaRPr lang="en-US" b="0" dirty="0"/>
              </a:p>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 </m:t>
                    </m:r>
                    <m:r>
                      <a:rPr lang="en-US" b="0" i="1" smtClean="0">
                        <a:latin typeface="Cambria Math" panose="02040503050406030204" pitchFamily="18" charset="0"/>
                      </a:rPr>
                      <m:t>𝐻</m:t>
                    </m:r>
                  </m:oMath>
                </a14:m>
                <a:r>
                  <a:rPr lang="en-US" dirty="0"/>
                  <a:t> recovers </a:t>
                </a:r>
                <a14:m>
                  <m:oMath xmlns:m="http://schemas.openxmlformats.org/officeDocument/2006/math">
                    <m:r>
                      <a:rPr lang="en-US" b="0" i="1" smtClean="0">
                        <a:latin typeface="Cambria Math" panose="02040503050406030204" pitchFamily="18" charset="0"/>
                      </a:rPr>
                      <m:t>𝜅</m:t>
                    </m:r>
                  </m:oMath>
                </a14:m>
                <a:r>
                  <a:rPr lang="en-US" dirty="0"/>
                  <a:t> as </a:t>
                </a:r>
                <a:r>
                  <a:rPr lang="en-US" dirty="0" err="1"/>
                  <a:t>coef</a:t>
                </a:r>
                <a:r>
                  <a:rPr lang="en-US" dirty="0"/>
                  <a:t> on </a:t>
                </a:r>
                <a14:m>
                  <m:oMath xmlns:m="http://schemas.openxmlformats.org/officeDocument/2006/math">
                    <m:r>
                      <a:rPr lang="en-US" b="0" i="1" smtClean="0">
                        <a:latin typeface="Cambria Math" panose="02040503050406030204" pitchFamily="18" charset="0"/>
                      </a:rPr>
                      <m:t>𝐺</m:t>
                    </m:r>
                  </m:oMath>
                </a14:m>
                <a:endParaRPr lang="en-US" dirty="0"/>
              </a:p>
              <a:p>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𝐺</m:t>
                    </m:r>
                  </m:oMath>
                </a14:m>
                <a:r>
                  <a:rPr lang="en-US" dirty="0"/>
                  <a:t> and no heterogeneity in preferences, i.e.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=0</m:t>
                    </m:r>
                  </m:oMath>
                </a14:m>
                <a:r>
                  <a:rPr lang="en-US" dirty="0"/>
                  <a:t>, we learn total discrimination effect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𝜅</m:t>
                      </m:r>
                      <m:r>
                        <a:rPr lang="en-US" b="0" i="1" smtClean="0">
                          <a:latin typeface="Cambria Math" panose="02040503050406030204" pitchFamily="18" charset="0"/>
                        </a:rPr>
                        <m:t>+</m:t>
                      </m:r>
                      <m:r>
                        <a:rPr lang="en-US" b="0" i="1" smtClean="0">
                          <a:latin typeface="Cambria Math" panose="02040503050406030204" pitchFamily="18" charset="0"/>
                        </a:rPr>
                        <m:t>𝜆</m:t>
                      </m:r>
                      <m:d>
                        <m:dPr>
                          <m:ctrlPr>
                            <a:rPr lang="en-US" b="0" i="1" smtClean="0">
                              <a:latin typeface="Cambria Math" panose="02040503050406030204" pitchFamily="18" charset="0"/>
                            </a:rPr>
                          </m:ctrlPr>
                        </m:dPr>
                        <m:e>
                          <m:r>
                            <a:rPr lang="en-US" b="0" i="1" smtClean="0">
                              <a:latin typeface="Cambria Math" panose="02040503050406030204" pitchFamily="18" charset="0"/>
                            </a:rPr>
                            <m:t>𝛿𝜅</m:t>
                          </m:r>
                          <m:r>
                            <a:rPr lang="en-US" b="0" i="1" smtClean="0">
                              <a:latin typeface="Cambria Math" panose="02040503050406030204" pitchFamily="18" charset="0"/>
                            </a:rPr>
                            <m:t>+</m:t>
                          </m:r>
                          <m:r>
                            <a:rPr lang="en-US" b="0" i="1" smtClean="0">
                              <a:latin typeface="Cambria Math" panose="02040503050406030204" pitchFamily="18" charset="0"/>
                            </a:rPr>
                            <m:t>𝜃</m:t>
                          </m:r>
                        </m:e>
                      </m:d>
                    </m:oMath>
                  </m:oMathPara>
                </a14:m>
                <a:endParaRPr lang="en-US" dirty="0"/>
              </a:p>
            </p:txBody>
          </p:sp>
        </mc:Choice>
        <mc:Fallback xmlns="">
          <p:sp>
            <p:nvSpPr>
              <p:cNvPr id="3" name="Content Placeholder 2">
                <a:extLst>
                  <a:ext uri="{FF2B5EF4-FFF2-40B4-BE49-F238E27FC236}">
                    <a16:creationId xmlns:a16="http://schemas.microsoft.com/office/drawing/2014/main" id="{FF899160-B305-2D41-BBCF-B3F4073A0B68}"/>
                  </a:ext>
                </a:extLst>
              </p:cNvPr>
              <p:cNvSpPr>
                <a:spLocks noGrp="1" noRot="1" noChangeAspect="1" noMove="1" noResize="1" noEditPoints="1" noAdjustHandles="1" noChangeArrowheads="1" noChangeShapeType="1" noTextEdit="1"/>
              </p:cNvSpPr>
              <p:nvPr>
                <p:ph idx="1"/>
              </p:nvPr>
            </p:nvSpPr>
            <p:spPr>
              <a:xfrm>
                <a:off x="838200" y="1825625"/>
                <a:ext cx="5217809" cy="2178732"/>
              </a:xfrm>
              <a:blipFill>
                <a:blip r:embed="rId2"/>
                <a:stretch>
                  <a:fillRect l="-1871" t="-6983"/>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9231DBE1-BDBA-BB55-6B4B-C18417C81E7B}"/>
              </a:ext>
            </a:extLst>
          </p:cNvPr>
          <p:cNvSpPr txBox="1"/>
          <p:nvPr/>
        </p:nvSpPr>
        <p:spPr>
          <a:xfrm>
            <a:off x="9429230" y="1786098"/>
            <a:ext cx="2697854"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Abstraction Variable of “Discriminatory Behavior” for wage determination</a:t>
            </a:r>
          </a:p>
        </p:txBody>
      </p:sp>
      <p:sp>
        <p:nvSpPr>
          <p:cNvPr id="51" name="TextBox 50">
            <a:extLst>
              <a:ext uri="{FF2B5EF4-FFF2-40B4-BE49-F238E27FC236}">
                <a16:creationId xmlns:a16="http://schemas.microsoft.com/office/drawing/2014/main" id="{4A455C22-D4EA-6356-24C6-065A25F1AFC0}"/>
              </a:ext>
            </a:extLst>
          </p:cNvPr>
          <p:cNvSpPr txBox="1"/>
          <p:nvPr/>
        </p:nvSpPr>
        <p:spPr>
          <a:xfrm>
            <a:off x="9223213" y="5401461"/>
            <a:ext cx="2879887" cy="13280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Human capital (education, skills, prior experience, </a:t>
            </a:r>
            <a:r>
              <a:rPr lang="en-US" dirty="0" err="1">
                <a:latin typeface="+mj-lt"/>
              </a:rPr>
              <a:t>etc</a:t>
            </a:r>
            <a:r>
              <a:rPr lang="en-US" dirty="0">
                <a:latin typeface="+mj-lt"/>
              </a:rPr>
              <a:t>); labor-relevant characteristics</a:t>
            </a:r>
          </a:p>
        </p:txBody>
      </p:sp>
      <p:sp>
        <p:nvSpPr>
          <p:cNvPr id="52" name="TextBox 51">
            <a:extLst>
              <a:ext uri="{FF2B5EF4-FFF2-40B4-BE49-F238E27FC236}">
                <a16:creationId xmlns:a16="http://schemas.microsoft.com/office/drawing/2014/main" id="{FC394730-7960-E48B-4D14-B7FC93C1D9A9}"/>
              </a:ext>
            </a:extLst>
          </p:cNvPr>
          <p:cNvSpPr txBox="1"/>
          <p:nvPr/>
        </p:nvSpPr>
        <p:spPr>
          <a:xfrm>
            <a:off x="10955682" y="4423149"/>
            <a:ext cx="796235" cy="408623"/>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US" dirty="0">
                <a:latin typeface="+mj-lt"/>
              </a:rPr>
              <a:t>Wage</a:t>
            </a:r>
          </a:p>
        </p:txBody>
      </p:sp>
      <p:sp>
        <p:nvSpPr>
          <p:cNvPr id="53" name="TextBox 52">
            <a:extLst>
              <a:ext uri="{FF2B5EF4-FFF2-40B4-BE49-F238E27FC236}">
                <a16:creationId xmlns:a16="http://schemas.microsoft.com/office/drawing/2014/main" id="{B737F491-6D1E-9706-5446-2FCCC8AF10F2}"/>
              </a:ext>
            </a:extLst>
          </p:cNvPr>
          <p:cNvSpPr txBox="1"/>
          <p:nvPr/>
        </p:nvSpPr>
        <p:spPr>
          <a:xfrm>
            <a:off x="6282267" y="3181343"/>
            <a:ext cx="1766006"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Sensitive Group Attribute (e.g. sex, race)</a:t>
            </a:r>
          </a:p>
        </p:txBody>
      </p:sp>
      <p:sp>
        <p:nvSpPr>
          <p:cNvPr id="54" name="TextBox 53">
            <a:extLst>
              <a:ext uri="{FF2B5EF4-FFF2-40B4-BE49-F238E27FC236}">
                <a16:creationId xmlns:a16="http://schemas.microsoft.com/office/drawing/2014/main" id="{C9145E91-BBE2-4F57-C4B4-96E31F7ECE20}"/>
              </a:ext>
            </a:extLst>
          </p:cNvPr>
          <p:cNvSpPr txBox="1"/>
          <p:nvPr/>
        </p:nvSpPr>
        <p:spPr>
          <a:xfrm>
            <a:off x="5036891" y="5509419"/>
            <a:ext cx="2984031" cy="1021556"/>
          </a:xfrm>
          <a:prstGeom prst="round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r"/>
            <a:r>
              <a:rPr lang="en-US" dirty="0">
                <a:latin typeface="+mj-lt"/>
              </a:rPr>
              <a:t>Abstraction Variable of “Discriminatory Behavior” for human capital acquisition</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539041C8-6C1A-CE35-C0B0-4B9F227055FB}"/>
                  </a:ext>
                </a:extLst>
              </p:cNvPr>
              <p:cNvSpPr/>
              <p:nvPr/>
            </p:nvSpPr>
            <p:spPr>
              <a:xfrm>
                <a:off x="7777502" y="3897660"/>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𝑮</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4" name="Oval 3">
                <a:extLst>
                  <a:ext uri="{FF2B5EF4-FFF2-40B4-BE49-F238E27FC236}">
                    <a16:creationId xmlns:a16="http://schemas.microsoft.com/office/drawing/2014/main" id="{539041C8-6C1A-CE35-C0B0-4B9F227055FB}"/>
                  </a:ext>
                </a:extLst>
              </p:cNvPr>
              <p:cNvSpPr>
                <a:spLocks noRot="1" noChangeAspect="1" noMove="1" noResize="1" noEditPoints="1" noAdjustHandles="1" noChangeArrowheads="1" noChangeShapeType="1" noTextEdit="1"/>
              </p:cNvSpPr>
              <p:nvPr/>
            </p:nvSpPr>
            <p:spPr>
              <a:xfrm>
                <a:off x="7777502" y="3897660"/>
                <a:ext cx="740301" cy="728573"/>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03DE68D0-4F03-45FC-6329-FCD3F5CB711D}"/>
                  </a:ext>
                </a:extLst>
              </p:cNvPr>
              <p:cNvSpPr/>
              <p:nvPr/>
            </p:nvSpPr>
            <p:spPr>
              <a:xfrm>
                <a:off x="10508769" y="3903863"/>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1" i="1" u="none" strike="noStrike" kern="1200" cap="none" spc="0" normalizeH="0" baseline="0" noProof="0" dirty="0" smtClean="0">
                          <a:ln>
                            <a:noFill/>
                          </a:ln>
                          <a:solidFill>
                            <a:prstClr val="white"/>
                          </a:solidFill>
                          <a:effectLst/>
                          <a:uLnTx/>
                          <a:uFillTx/>
                          <a:latin typeface="Cambria Math" panose="02040503050406030204" pitchFamily="18" charset="0"/>
                          <a:ea typeface="+mn-ea"/>
                          <a:cs typeface="+mn-cs"/>
                        </a:rPr>
                        <m:t>𝒀</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5" name="Oval 4">
                <a:extLst>
                  <a:ext uri="{FF2B5EF4-FFF2-40B4-BE49-F238E27FC236}">
                    <a16:creationId xmlns:a16="http://schemas.microsoft.com/office/drawing/2014/main" id="{03DE68D0-4F03-45FC-6329-FCD3F5CB711D}"/>
                  </a:ext>
                </a:extLst>
              </p:cNvPr>
              <p:cNvSpPr>
                <a:spLocks noRot="1" noChangeAspect="1" noMove="1" noResize="1" noEditPoints="1" noAdjustHandles="1" noChangeArrowheads="1" noChangeShapeType="1" noTextEdit="1"/>
              </p:cNvSpPr>
              <p:nvPr/>
            </p:nvSpPr>
            <p:spPr>
              <a:xfrm>
                <a:off x="10508769" y="3903863"/>
                <a:ext cx="740301" cy="728573"/>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B64FFA0-031E-4E84-10E3-59FC5D725B5A}"/>
                  </a:ext>
                </a:extLst>
              </p:cNvPr>
              <p:cNvSpPr/>
              <p:nvPr/>
            </p:nvSpPr>
            <p:spPr>
              <a:xfrm>
                <a:off x="9446530" y="2661162"/>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𝒘</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7" name="Oval 6">
                <a:extLst>
                  <a:ext uri="{FF2B5EF4-FFF2-40B4-BE49-F238E27FC236}">
                    <a16:creationId xmlns:a16="http://schemas.microsoft.com/office/drawing/2014/main" id="{BB64FFA0-031E-4E84-10E3-59FC5D725B5A}"/>
                  </a:ext>
                </a:extLst>
              </p:cNvPr>
              <p:cNvSpPr>
                <a:spLocks noRot="1" noChangeAspect="1" noMove="1" noResize="1" noEditPoints="1" noAdjustHandles="1" noChangeArrowheads="1" noChangeShapeType="1" noTextEdit="1"/>
              </p:cNvSpPr>
              <p:nvPr/>
            </p:nvSpPr>
            <p:spPr>
              <a:xfrm>
                <a:off x="9446530" y="2661162"/>
                <a:ext cx="740301" cy="728573"/>
              </a:xfrm>
              <a:prstGeom prst="ellipse">
                <a:avLst/>
              </a:prstGeom>
              <a:blipFill>
                <a:blip r:embed="rId5"/>
                <a:stretch>
                  <a:fillRect/>
                </a:stretch>
              </a:blipFill>
              <a:ln>
                <a:solidFill>
                  <a:schemeClr val="tx1"/>
                </a:solidFill>
                <a:prstDash val="dash"/>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40AB7A74-6A62-B736-5DE4-837594F8992E}"/>
              </a:ext>
            </a:extLst>
          </p:cNvPr>
          <p:cNvCxnSpPr>
            <a:cxnSpLocks/>
            <a:stCxn id="7" idx="5"/>
            <a:endCxn id="5" idx="1"/>
          </p:cNvCxnSpPr>
          <p:nvPr/>
        </p:nvCxnSpPr>
        <p:spPr>
          <a:xfrm>
            <a:off x="10078416" y="3283038"/>
            <a:ext cx="538768" cy="7275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5673770-4E3B-EA95-9CAE-5110FAA30CD9}"/>
              </a:ext>
            </a:extLst>
          </p:cNvPr>
          <p:cNvCxnSpPr>
            <a:stCxn id="4" idx="7"/>
            <a:endCxn id="7" idx="3"/>
          </p:cNvCxnSpPr>
          <p:nvPr/>
        </p:nvCxnSpPr>
        <p:spPr>
          <a:xfrm flipV="1">
            <a:off x="8409388" y="3283038"/>
            <a:ext cx="1145557" cy="721319"/>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90D41D95-80C2-15A4-B6E8-8CC78A72D03C}"/>
                  </a:ext>
                </a:extLst>
              </p:cNvPr>
              <p:cNvSpPr/>
              <p:nvPr/>
            </p:nvSpPr>
            <p:spPr>
              <a:xfrm>
                <a:off x="8986035" y="4847148"/>
                <a:ext cx="740301" cy="728573"/>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𝑯</m:t>
                      </m:r>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17" name="Oval 16">
                <a:extLst>
                  <a:ext uri="{FF2B5EF4-FFF2-40B4-BE49-F238E27FC236}">
                    <a16:creationId xmlns:a16="http://schemas.microsoft.com/office/drawing/2014/main" id="{90D41D95-80C2-15A4-B6E8-8CC78A72D03C}"/>
                  </a:ext>
                </a:extLst>
              </p:cNvPr>
              <p:cNvSpPr>
                <a:spLocks noRot="1" noChangeAspect="1" noMove="1" noResize="1" noEditPoints="1" noAdjustHandles="1" noChangeArrowheads="1" noChangeShapeType="1" noTextEdit="1"/>
              </p:cNvSpPr>
              <p:nvPr/>
            </p:nvSpPr>
            <p:spPr>
              <a:xfrm>
                <a:off x="8986035" y="4847148"/>
                <a:ext cx="740301" cy="728573"/>
              </a:xfrm>
              <a:prstGeom prst="ellipse">
                <a:avLst/>
              </a:prstGeom>
              <a:blipFill>
                <a:blip r:embed="rId6"/>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5EC8A85C-5931-66E4-3FCA-C9C723F60102}"/>
              </a:ext>
            </a:extLst>
          </p:cNvPr>
          <p:cNvCxnSpPr>
            <a:cxnSpLocks/>
            <a:stCxn id="4" idx="5"/>
            <a:endCxn id="17" idx="1"/>
          </p:cNvCxnSpPr>
          <p:nvPr/>
        </p:nvCxnSpPr>
        <p:spPr>
          <a:xfrm>
            <a:off x="8409388" y="4519536"/>
            <a:ext cx="685062" cy="4343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03755B4-383F-CDA7-2A28-68FD4C391E3E}"/>
              </a:ext>
            </a:extLst>
          </p:cNvPr>
          <p:cNvCxnSpPr>
            <a:cxnSpLocks/>
            <a:stCxn id="17" idx="0"/>
            <a:endCxn id="7" idx="4"/>
          </p:cNvCxnSpPr>
          <p:nvPr/>
        </p:nvCxnSpPr>
        <p:spPr>
          <a:xfrm flipV="1">
            <a:off x="9356186" y="3389735"/>
            <a:ext cx="460495" cy="145741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B0192D-7B48-DC32-389D-F8D051AE2501}"/>
              </a:ext>
            </a:extLst>
          </p:cNvPr>
          <p:cNvCxnSpPr>
            <a:cxnSpLocks/>
            <a:stCxn id="17" idx="7"/>
            <a:endCxn id="5" idx="3"/>
          </p:cNvCxnSpPr>
          <p:nvPr/>
        </p:nvCxnSpPr>
        <p:spPr>
          <a:xfrm flipV="1">
            <a:off x="9617921" y="4525739"/>
            <a:ext cx="999263" cy="42810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22E6EF50-4E59-12BB-8429-5B8C74E9D1CD}"/>
                  </a:ext>
                </a:extLst>
              </p:cNvPr>
              <p:cNvSpPr/>
              <p:nvPr/>
            </p:nvSpPr>
            <p:spPr>
              <a:xfrm>
                <a:off x="7815381" y="5037311"/>
                <a:ext cx="740301" cy="728573"/>
              </a:xfrm>
              <a:prstGeom prst="ellipse">
                <a:avLst/>
              </a:prstGeom>
              <a:solidFill>
                <a:schemeClr val="accent1">
                  <a:lumMod val="60000"/>
                  <a:lumOff val="40000"/>
                </a:schemeClr>
              </a:solidFill>
              <a:ln>
                <a:solidFill>
                  <a:schemeClr val="tx1"/>
                </a:solidFill>
                <a:prstDash val="dash"/>
              </a:ln>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bPr>
                        <m:e>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𝑫</m:t>
                          </m:r>
                        </m:e>
                        <m:sub>
                          <m:r>
                            <a:rPr kumimoji="0" lang="en-US" sz="1802" b="1"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𝒉</m:t>
                          </m:r>
                        </m:sub>
                      </m:sSub>
                    </m:oMath>
                  </m:oMathPara>
                </a14:m>
                <a:endParaRPr kumimoji="0" lang="en-US" sz="1802" b="1" i="0" u="none" strike="noStrike" kern="1200" cap="none" spc="0" normalizeH="0" baseline="0" noProof="0" dirty="0">
                  <a:ln>
                    <a:noFill/>
                  </a:ln>
                  <a:solidFill>
                    <a:prstClr val="white"/>
                  </a:solidFill>
                  <a:effectLst/>
                  <a:uLnTx/>
                  <a:uFillTx/>
                  <a:latin typeface="Calisto MT" panose="02040603050505030304"/>
                  <a:ea typeface="+mn-ea"/>
                  <a:cs typeface="+mn-cs"/>
                </a:endParaRPr>
              </a:p>
            </p:txBody>
          </p:sp>
        </mc:Choice>
        <mc:Fallback xmlns="">
          <p:sp>
            <p:nvSpPr>
              <p:cNvPr id="39" name="Oval 38">
                <a:extLst>
                  <a:ext uri="{FF2B5EF4-FFF2-40B4-BE49-F238E27FC236}">
                    <a16:creationId xmlns:a16="http://schemas.microsoft.com/office/drawing/2014/main" id="{22E6EF50-4E59-12BB-8429-5B8C74E9D1CD}"/>
                  </a:ext>
                </a:extLst>
              </p:cNvPr>
              <p:cNvSpPr>
                <a:spLocks noRot="1" noChangeAspect="1" noMove="1" noResize="1" noEditPoints="1" noAdjustHandles="1" noChangeArrowheads="1" noChangeShapeType="1" noTextEdit="1"/>
              </p:cNvSpPr>
              <p:nvPr/>
            </p:nvSpPr>
            <p:spPr>
              <a:xfrm>
                <a:off x="7815381" y="5037311"/>
                <a:ext cx="740301" cy="728573"/>
              </a:xfrm>
              <a:prstGeom prst="ellipse">
                <a:avLst/>
              </a:prstGeom>
              <a:blipFill>
                <a:blip r:embed="rId7"/>
                <a:stretch>
                  <a:fillRect/>
                </a:stretch>
              </a:blipFill>
              <a:ln>
                <a:solidFill>
                  <a:schemeClr val="tx1"/>
                </a:solidFill>
                <a:prstDash val="dash"/>
              </a:ln>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E71802C4-FCE3-FF63-B6D7-5F1864696AA3}"/>
              </a:ext>
            </a:extLst>
          </p:cNvPr>
          <p:cNvCxnSpPr>
            <a:cxnSpLocks/>
            <a:stCxn id="4" idx="4"/>
            <a:endCxn id="39" idx="0"/>
          </p:cNvCxnSpPr>
          <p:nvPr/>
        </p:nvCxnSpPr>
        <p:spPr>
          <a:xfrm>
            <a:off x="8147653" y="4626233"/>
            <a:ext cx="37879" cy="41107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11EC3AA-CB04-D8D5-EDF9-0A64AB662F85}"/>
              </a:ext>
            </a:extLst>
          </p:cNvPr>
          <p:cNvCxnSpPr>
            <a:cxnSpLocks/>
            <a:stCxn id="39" idx="6"/>
            <a:endCxn id="17" idx="2"/>
          </p:cNvCxnSpPr>
          <p:nvPr/>
        </p:nvCxnSpPr>
        <p:spPr>
          <a:xfrm flipV="1">
            <a:off x="8555682" y="5211435"/>
            <a:ext cx="430353" cy="1901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96EA91-5BB1-7CBC-EC94-DB18194499FC}"/>
                  </a:ext>
                </a:extLst>
              </p:cNvPr>
              <p:cNvSpPr txBox="1"/>
              <p:nvPr/>
            </p:nvSpPr>
            <p:spPr>
              <a:xfrm>
                <a:off x="6206009" y="1303030"/>
                <a:ext cx="2971989" cy="1573197"/>
              </a:xfrm>
              <a:prstGeom prst="wedgeRoundRectCallout">
                <a:avLst>
                  <a:gd name="adj1" fmla="val 55231"/>
                  <a:gd name="adj2" fmla="val 1348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Absence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no inherent differentiation in productivity level driven by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only due to discrimination or differences in human capital</a:t>
                </a:r>
              </a:p>
            </p:txBody>
          </p:sp>
        </mc:Choice>
        <mc:Fallback xmlns="">
          <p:sp>
            <p:nvSpPr>
              <p:cNvPr id="10" name="TextBox 9">
                <a:extLst>
                  <a:ext uri="{FF2B5EF4-FFF2-40B4-BE49-F238E27FC236}">
                    <a16:creationId xmlns:a16="http://schemas.microsoft.com/office/drawing/2014/main" id="{9996EA91-5BB1-7CBC-EC94-DB18194499FC}"/>
                  </a:ext>
                </a:extLst>
              </p:cNvPr>
              <p:cNvSpPr txBox="1">
                <a:spLocks noRot="1" noChangeAspect="1" noMove="1" noResize="1" noEditPoints="1" noAdjustHandles="1" noChangeArrowheads="1" noChangeShapeType="1" noTextEdit="1"/>
              </p:cNvSpPr>
              <p:nvPr/>
            </p:nvSpPr>
            <p:spPr>
              <a:xfrm>
                <a:off x="6206009" y="1303030"/>
                <a:ext cx="2971989" cy="1573197"/>
              </a:xfrm>
              <a:prstGeom prst="wedgeRoundRectCallout">
                <a:avLst>
                  <a:gd name="adj1" fmla="val 55231"/>
                  <a:gd name="adj2" fmla="val 134885"/>
                  <a:gd name="adj3" fmla="val 16667"/>
                </a:avLst>
              </a:prstGeom>
              <a:blipFill>
                <a:blip r:embed="rId8"/>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73A6D8-0319-07C0-6080-5409CE8A600C}"/>
                  </a:ext>
                </a:extLst>
              </p:cNvPr>
              <p:cNvSpPr txBox="1"/>
              <p:nvPr/>
            </p:nvSpPr>
            <p:spPr>
              <a:xfrm>
                <a:off x="1677786" y="4285780"/>
                <a:ext cx="3874262" cy="1082850"/>
              </a:xfrm>
              <a:prstGeom prst="wedgeRoundRectCallout">
                <a:avLst>
                  <a:gd name="adj1" fmla="val 128846"/>
                  <a:gd name="adj2" fmla="val -6185"/>
                  <a:gd name="adj3" fmla="val 16667"/>
                </a:avLst>
              </a:prstGeom>
              <a:solidFill>
                <a:schemeClr val="bg1"/>
              </a:solidFill>
              <a:effectLst>
                <a:outerShdw blurRad="50800" dist="38100" dir="2700000" algn="tl" rotWithShape="0">
                  <a:prstClr val="black">
                    <a:alpha val="40000"/>
                  </a:prstClr>
                </a:outerShdw>
              </a:effectLst>
            </p:spPr>
            <p:txBody>
              <a:bodyPr wrap="square" rtlCol="0">
                <a:spAutoFit/>
              </a:bodyPr>
              <a:lstStyle/>
              <a:p>
                <a:pPr marR="0" lvl="0" algn="r" defTabSz="914400" rtl="0" eaLnBrk="1" fontAlgn="auto" latinLnBrk="0" hangingPunct="1">
                  <a:lnSpc>
                    <a:spcPct val="90000"/>
                  </a:lnSpc>
                  <a:spcBef>
                    <a:spcPts val="100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Existence of arrow </a:t>
                </a:r>
                <a14:m>
                  <m:oMath xmlns:m="http://schemas.openxmlformats.org/officeDocument/2006/math">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𝐺</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𝐻</m:t>
                    </m:r>
                  </m:oMath>
                </a14:m>
                <a:r>
                  <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rPr>
                  <a:t> indicates there is potential heterogeneity</a:t>
                </a:r>
                <a:r>
                  <a:rPr kumimoji="0" lang="en-US" sz="1600" b="0" i="0" u="none" strike="noStrike" kern="1200" cap="none" spc="0" normalizeH="0" noProof="0" dirty="0">
                    <a:ln>
                      <a:noFill/>
                    </a:ln>
                    <a:solidFill>
                      <a:prstClr val="black"/>
                    </a:solidFill>
                    <a:effectLst/>
                    <a:uLnTx/>
                    <a:uFillTx/>
                    <a:latin typeface="Calibri Light" panose="020F0302020204030204"/>
                    <a:ea typeface="+mn-ea"/>
                    <a:cs typeface="+mn-cs"/>
                  </a:rPr>
                  <a:t> in preferences for human capital acquisition (e.g. inherent preferences over different occupations)</a:t>
                </a:r>
                <a:endParaRPr kumimoji="0" lang="en-US" sz="16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mc:Choice>
        <mc:Fallback xmlns="">
          <p:sp>
            <p:nvSpPr>
              <p:cNvPr id="11" name="TextBox 10">
                <a:extLst>
                  <a:ext uri="{FF2B5EF4-FFF2-40B4-BE49-F238E27FC236}">
                    <a16:creationId xmlns:a16="http://schemas.microsoft.com/office/drawing/2014/main" id="{3273A6D8-0319-07C0-6080-5409CE8A600C}"/>
                  </a:ext>
                </a:extLst>
              </p:cNvPr>
              <p:cNvSpPr txBox="1">
                <a:spLocks noRot="1" noChangeAspect="1" noMove="1" noResize="1" noEditPoints="1" noAdjustHandles="1" noChangeArrowheads="1" noChangeShapeType="1" noTextEdit="1"/>
              </p:cNvSpPr>
              <p:nvPr/>
            </p:nvSpPr>
            <p:spPr>
              <a:xfrm>
                <a:off x="1677786" y="4285780"/>
                <a:ext cx="3874262" cy="1082850"/>
              </a:xfrm>
              <a:prstGeom prst="wedgeRoundRectCallout">
                <a:avLst>
                  <a:gd name="adj1" fmla="val 128846"/>
                  <a:gd name="adj2" fmla="val -6185"/>
                  <a:gd name="adj3" fmla="val 16667"/>
                </a:avLst>
              </a:prstGeom>
              <a:blipFill>
                <a:blip r:embed="rId9"/>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3CCE387-0DD7-265F-E389-28F4A400B7C5}"/>
                  </a:ext>
                </a:extLst>
              </p:cNvPr>
              <p:cNvSpPr txBox="1"/>
              <p:nvPr/>
            </p:nvSpPr>
            <p:spPr>
              <a:xfrm>
                <a:off x="10168760" y="342900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𝜅</m:t>
                      </m:r>
                    </m:oMath>
                  </m:oMathPara>
                </a14:m>
                <a:endParaRPr lang="en-US" sz="1200" dirty="0"/>
              </a:p>
            </p:txBody>
          </p:sp>
        </mc:Choice>
        <mc:Fallback xmlns="">
          <p:sp>
            <p:nvSpPr>
              <p:cNvPr id="15" name="TextBox 14">
                <a:extLst>
                  <a:ext uri="{FF2B5EF4-FFF2-40B4-BE49-F238E27FC236}">
                    <a16:creationId xmlns:a16="http://schemas.microsoft.com/office/drawing/2014/main" id="{63CCE387-0DD7-265F-E389-28F4A400B7C5}"/>
                  </a:ext>
                </a:extLst>
              </p:cNvPr>
              <p:cNvSpPr txBox="1">
                <a:spLocks noRot="1" noChangeAspect="1" noMove="1" noResize="1" noEditPoints="1" noAdjustHandles="1" noChangeArrowheads="1" noChangeShapeType="1" noTextEdit="1"/>
              </p:cNvSpPr>
              <p:nvPr/>
            </p:nvSpPr>
            <p:spPr>
              <a:xfrm>
                <a:off x="10168760" y="3429000"/>
                <a:ext cx="340009" cy="408623"/>
              </a:xfrm>
              <a:prstGeom prst="round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E886D6C-64D4-E9B4-A07E-5DCE6134837D}"/>
                  </a:ext>
                </a:extLst>
              </p:cNvPr>
              <p:cNvSpPr txBox="1"/>
              <p:nvPr/>
            </p:nvSpPr>
            <p:spPr>
              <a:xfrm>
                <a:off x="9907024" y="4564718"/>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𝜃</m:t>
                      </m:r>
                    </m:oMath>
                  </m:oMathPara>
                </a14:m>
                <a:endParaRPr lang="en-US" sz="1200" dirty="0"/>
              </a:p>
            </p:txBody>
          </p:sp>
        </mc:Choice>
        <mc:Fallback xmlns="">
          <p:sp>
            <p:nvSpPr>
              <p:cNvPr id="16" name="TextBox 15">
                <a:extLst>
                  <a:ext uri="{FF2B5EF4-FFF2-40B4-BE49-F238E27FC236}">
                    <a16:creationId xmlns:a16="http://schemas.microsoft.com/office/drawing/2014/main" id="{0E886D6C-64D4-E9B4-A07E-5DCE6134837D}"/>
                  </a:ext>
                </a:extLst>
              </p:cNvPr>
              <p:cNvSpPr txBox="1">
                <a:spLocks noRot="1" noChangeAspect="1" noMove="1" noResize="1" noEditPoints="1" noAdjustHandles="1" noChangeArrowheads="1" noChangeShapeType="1" noTextEdit="1"/>
              </p:cNvSpPr>
              <p:nvPr/>
            </p:nvSpPr>
            <p:spPr>
              <a:xfrm>
                <a:off x="9907024" y="4564718"/>
                <a:ext cx="340009" cy="408623"/>
              </a:xfrm>
              <a:prstGeom prst="round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B90CC9-DE51-35C2-AE8B-9C7D5C355B6D}"/>
                  </a:ext>
                </a:extLst>
              </p:cNvPr>
              <p:cNvSpPr txBox="1"/>
              <p:nvPr/>
            </p:nvSpPr>
            <p:spPr>
              <a:xfrm>
                <a:off x="9482707" y="3711144"/>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𝛿</m:t>
                      </m:r>
                    </m:oMath>
                  </m:oMathPara>
                </a14:m>
                <a:endParaRPr lang="en-US" sz="1200" dirty="0"/>
              </a:p>
            </p:txBody>
          </p:sp>
        </mc:Choice>
        <mc:Fallback xmlns="">
          <p:sp>
            <p:nvSpPr>
              <p:cNvPr id="18" name="TextBox 17">
                <a:extLst>
                  <a:ext uri="{FF2B5EF4-FFF2-40B4-BE49-F238E27FC236}">
                    <a16:creationId xmlns:a16="http://schemas.microsoft.com/office/drawing/2014/main" id="{C4B90CC9-DE51-35C2-AE8B-9C7D5C355B6D}"/>
                  </a:ext>
                </a:extLst>
              </p:cNvPr>
              <p:cNvSpPr txBox="1">
                <a:spLocks noRot="1" noChangeAspect="1" noMove="1" noResize="1" noEditPoints="1" noAdjustHandles="1" noChangeArrowheads="1" noChangeShapeType="1" noTextEdit="1"/>
              </p:cNvSpPr>
              <p:nvPr/>
            </p:nvSpPr>
            <p:spPr>
              <a:xfrm>
                <a:off x="9482707" y="3711144"/>
                <a:ext cx="340009" cy="408623"/>
              </a:xfrm>
              <a:prstGeom prst="round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AFDCA4E-ED36-3924-4FB2-1E9860E3756F}"/>
                  </a:ext>
                </a:extLst>
              </p:cNvPr>
              <p:cNvSpPr txBox="1"/>
              <p:nvPr/>
            </p:nvSpPr>
            <p:spPr>
              <a:xfrm>
                <a:off x="8657204" y="5354230"/>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𝜆</m:t>
                      </m:r>
                    </m:oMath>
                  </m:oMathPara>
                </a14:m>
                <a:endParaRPr lang="en-US" sz="1200" dirty="0"/>
              </a:p>
            </p:txBody>
          </p:sp>
        </mc:Choice>
        <mc:Fallback xmlns="">
          <p:sp>
            <p:nvSpPr>
              <p:cNvPr id="19" name="TextBox 18">
                <a:extLst>
                  <a:ext uri="{FF2B5EF4-FFF2-40B4-BE49-F238E27FC236}">
                    <a16:creationId xmlns:a16="http://schemas.microsoft.com/office/drawing/2014/main" id="{7AFDCA4E-ED36-3924-4FB2-1E9860E3756F}"/>
                  </a:ext>
                </a:extLst>
              </p:cNvPr>
              <p:cNvSpPr txBox="1">
                <a:spLocks noRot="1" noChangeAspect="1" noMove="1" noResize="1" noEditPoints="1" noAdjustHandles="1" noChangeArrowheads="1" noChangeShapeType="1" noTextEdit="1"/>
              </p:cNvSpPr>
              <p:nvPr/>
            </p:nvSpPr>
            <p:spPr>
              <a:xfrm>
                <a:off x="8657204" y="5354230"/>
                <a:ext cx="340009" cy="408623"/>
              </a:xfrm>
              <a:prstGeom prst="round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D6E4E0E-9282-3AFF-7CBB-82C0548DEB1E}"/>
                  </a:ext>
                </a:extLst>
              </p:cNvPr>
              <p:cNvSpPr txBox="1"/>
              <p:nvPr/>
            </p:nvSpPr>
            <p:spPr>
              <a:xfrm>
                <a:off x="8607514" y="4511439"/>
                <a:ext cx="340009" cy="408623"/>
              </a:xfrm>
              <a:prstGeom prst="round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𝛾</m:t>
                      </m:r>
                    </m:oMath>
                  </m:oMathPara>
                </a14:m>
                <a:endParaRPr lang="en-US" sz="1200" dirty="0"/>
              </a:p>
            </p:txBody>
          </p:sp>
        </mc:Choice>
        <mc:Fallback xmlns="">
          <p:sp>
            <p:nvSpPr>
              <p:cNvPr id="20" name="TextBox 19">
                <a:extLst>
                  <a:ext uri="{FF2B5EF4-FFF2-40B4-BE49-F238E27FC236}">
                    <a16:creationId xmlns:a16="http://schemas.microsoft.com/office/drawing/2014/main" id="{FD6E4E0E-9282-3AFF-7CBB-82C0548DEB1E}"/>
                  </a:ext>
                </a:extLst>
              </p:cNvPr>
              <p:cNvSpPr txBox="1">
                <a:spLocks noRot="1" noChangeAspect="1" noMove="1" noResize="1" noEditPoints="1" noAdjustHandles="1" noChangeArrowheads="1" noChangeShapeType="1" noTextEdit="1"/>
              </p:cNvSpPr>
              <p:nvPr/>
            </p:nvSpPr>
            <p:spPr>
              <a:xfrm>
                <a:off x="8607514" y="4511439"/>
                <a:ext cx="340009" cy="408623"/>
              </a:xfrm>
              <a:prstGeom prst="round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2266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BAB2-B0B4-173D-9B15-5A8788533E62}"/>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E83CC396-A5AE-BFAB-0939-FCEEB59B7BD3}"/>
              </a:ext>
            </a:extLst>
          </p:cNvPr>
          <p:cNvSpPr>
            <a:spLocks noGrp="1"/>
          </p:cNvSpPr>
          <p:nvPr>
            <p:ph idx="1"/>
          </p:nvPr>
        </p:nvSpPr>
        <p:spPr/>
        <p:txBody>
          <a:bodyPr/>
          <a:lstStyle/>
          <a:p>
            <a:r>
              <a:rPr lang="en-US" dirty="0"/>
              <a:t>Learn the “language” of (linear) structural equation models (SEMs)</a:t>
            </a:r>
          </a:p>
          <a:p>
            <a:r>
              <a:rPr lang="en-US" dirty="0"/>
              <a:t>Connect to “potential outcome” and the “causal diagram” language</a:t>
            </a:r>
          </a:p>
          <a:p>
            <a:r>
              <a:rPr lang="en-US" dirty="0"/>
              <a:t>Introduce “intervention” concepts</a:t>
            </a:r>
          </a:p>
          <a:p>
            <a:r>
              <a:rPr lang="en-US" dirty="0"/>
              <a:t>Introduce some causal diagram concepts</a:t>
            </a:r>
          </a:p>
          <a:p>
            <a:r>
              <a:rPr lang="en-US" dirty="0"/>
              <a:t>Examples of how to use SEMs (direct/indirect effects, collider bias, wage discrimination)</a:t>
            </a:r>
          </a:p>
        </p:txBody>
      </p:sp>
    </p:spTree>
    <p:extLst>
      <p:ext uri="{BB962C8B-B14F-4D97-AF65-F5344CB8AC3E}">
        <p14:creationId xmlns:p14="http://schemas.microsoft.com/office/powerpoint/2010/main" val="8514240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07F8-5C1B-44A2-F3E0-1AD19BC32A7F}"/>
              </a:ext>
            </a:extLst>
          </p:cNvPr>
          <p:cNvSpPr>
            <a:spLocks noGrp="1"/>
          </p:cNvSpPr>
          <p:nvPr>
            <p:ph type="title"/>
          </p:nvPr>
        </p:nvSpPr>
        <p:spPr>
          <a:xfrm>
            <a:off x="1920891" y="1045619"/>
            <a:ext cx="9585306" cy="4240743"/>
          </a:xfrm>
        </p:spPr>
        <p:txBody>
          <a:bodyPr vert="horz" lIns="91440" tIns="45720" rIns="91440" bIns="45720" rtlCol="0" anchor="b">
            <a:normAutofit/>
          </a:bodyPr>
          <a:lstStyle/>
          <a:p>
            <a:pPr>
              <a:spcBef>
                <a:spcPts val="1200"/>
              </a:spcBef>
              <a:spcAft>
                <a:spcPts val="1200"/>
              </a:spcAft>
            </a:pPr>
            <a:r>
              <a:rPr lang="en-US" sz="3600" kern="1200" dirty="0">
                <a:solidFill>
                  <a:schemeClr val="tx1"/>
                </a:solidFill>
              </a:rPr>
              <a:t>SEMs and Causal Diagrams let us disentangle the different flows of “causal influence” and focus on the ones that we care to identify.</a:t>
            </a:r>
          </a:p>
        </p:txBody>
      </p:sp>
      <p:pic>
        <p:nvPicPr>
          <p:cNvPr id="5" name="Graphic 4" descr="Work from home house outline">
            <a:extLst>
              <a:ext uri="{FF2B5EF4-FFF2-40B4-BE49-F238E27FC236}">
                <a16:creationId xmlns:a16="http://schemas.microsoft.com/office/drawing/2014/main" id="{BDD457CB-DCA3-A6C7-9D7D-242EB4DA6C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3" y="4189082"/>
            <a:ext cx="1097280" cy="1097280"/>
          </a:xfrm>
          <a:prstGeom prst="rect">
            <a:avLst/>
          </a:prstGeom>
        </p:spPr>
      </p:pic>
    </p:spTree>
    <p:extLst>
      <p:ext uri="{BB962C8B-B14F-4D97-AF65-F5344CB8AC3E}">
        <p14:creationId xmlns:p14="http://schemas.microsoft.com/office/powerpoint/2010/main" val="151509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60CABC0-CCB8-8FED-87C9-75D4E12F2AB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Structural Equation Models</a:t>
            </a:r>
          </a:p>
        </p:txBody>
      </p:sp>
      <p:pic>
        <p:nvPicPr>
          <p:cNvPr id="5" name="Content Placeholder 4">
            <a:extLst>
              <a:ext uri="{FF2B5EF4-FFF2-40B4-BE49-F238E27FC236}">
                <a16:creationId xmlns:a16="http://schemas.microsoft.com/office/drawing/2014/main" id="{6C82825A-9288-54C9-334D-7F41E359982F}"/>
              </a:ext>
            </a:extLst>
          </p:cNvPr>
          <p:cNvPicPr>
            <a:picLocks noGrp="1" noChangeAspect="1"/>
          </p:cNvPicPr>
          <p:nvPr>
            <p:ph idx="1"/>
          </p:nvPr>
        </p:nvPicPr>
        <p:blipFill>
          <a:blip r:embed="rId2"/>
          <a:stretch>
            <a:fillRect/>
          </a:stretch>
        </p:blipFill>
        <p:spPr>
          <a:xfrm>
            <a:off x="4502428" y="1161921"/>
            <a:ext cx="7225748" cy="4534158"/>
          </a:xfrm>
          <a:prstGeom prst="rect">
            <a:avLst/>
          </a:prstGeom>
        </p:spPr>
      </p:pic>
    </p:spTree>
    <p:extLst>
      <p:ext uri="{BB962C8B-B14F-4D97-AF65-F5344CB8AC3E}">
        <p14:creationId xmlns:p14="http://schemas.microsoft.com/office/powerpoint/2010/main" val="3435484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BD76-CAAE-26D3-24A9-1C3E016E7B4E}"/>
              </a:ext>
            </a:extLst>
          </p:cNvPr>
          <p:cNvSpPr>
            <a:spLocks noGrp="1"/>
          </p:cNvSpPr>
          <p:nvPr>
            <p:ph type="title"/>
          </p:nvPr>
        </p:nvSpPr>
        <p:spPr/>
        <p:txBody>
          <a:bodyPr/>
          <a:lstStyle/>
          <a:p>
            <a:r>
              <a:rPr lang="en-US" dirty="0"/>
              <a:t>The Language of SEMs</a:t>
            </a:r>
          </a:p>
        </p:txBody>
      </p:sp>
      <p:sp>
        <p:nvSpPr>
          <p:cNvPr id="3" name="Text Placeholder 2">
            <a:extLst>
              <a:ext uri="{FF2B5EF4-FFF2-40B4-BE49-F238E27FC236}">
                <a16:creationId xmlns:a16="http://schemas.microsoft.com/office/drawing/2014/main" id="{60D7FC65-84AD-9B1B-434F-0790AE3A25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197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DC6A-9D32-8809-E27A-F738B9338B86}"/>
              </a:ext>
            </a:extLst>
          </p:cNvPr>
          <p:cNvSpPr>
            <a:spLocks noGrp="1"/>
          </p:cNvSpPr>
          <p:nvPr>
            <p:ph type="title"/>
          </p:nvPr>
        </p:nvSpPr>
        <p:spPr/>
        <p:txBody>
          <a:bodyPr/>
          <a:lstStyle/>
          <a:p>
            <a:r>
              <a:rPr lang="en-US" dirty="0"/>
              <a:t>Structural Equation Models (SEMs)</a:t>
            </a:r>
          </a:p>
        </p:txBody>
      </p:sp>
      <p:sp>
        <p:nvSpPr>
          <p:cNvPr id="3" name="Content Placeholder 2">
            <a:extLst>
              <a:ext uri="{FF2B5EF4-FFF2-40B4-BE49-F238E27FC236}">
                <a16:creationId xmlns:a16="http://schemas.microsoft.com/office/drawing/2014/main" id="{F1C94011-FC0F-93D8-ACD2-DEAAF8CE82C8}"/>
              </a:ext>
            </a:extLst>
          </p:cNvPr>
          <p:cNvSpPr>
            <a:spLocks noGrp="1"/>
          </p:cNvSpPr>
          <p:nvPr>
            <p:ph idx="1"/>
          </p:nvPr>
        </p:nvSpPr>
        <p:spPr/>
        <p:txBody>
          <a:bodyPr>
            <a:normAutofit/>
          </a:bodyPr>
          <a:lstStyle/>
          <a:p>
            <a:r>
              <a:rPr lang="en-US" dirty="0"/>
              <a:t>A more “mechanistic” definition of causality</a:t>
            </a:r>
          </a:p>
          <a:p>
            <a:r>
              <a:rPr lang="en-US" dirty="0"/>
              <a:t>Mathematically equivalent to potential outcomes</a:t>
            </a:r>
          </a:p>
          <a:p>
            <a:r>
              <a:rPr lang="en-US" dirty="0"/>
              <a:t>SEMs define “mechanisms” or “structures” of how the world works</a:t>
            </a:r>
          </a:p>
          <a:p>
            <a:r>
              <a:rPr lang="en-US" dirty="0"/>
              <a:t>These “mechanisms” allow one to understand what would be the effects of “interventions”; the causal effect</a:t>
            </a:r>
          </a:p>
          <a:p>
            <a:r>
              <a:rPr lang="en-US" dirty="0"/>
              <a:t>Parameters that go into these mechanisms are “structural” parameters</a:t>
            </a:r>
          </a:p>
          <a:p>
            <a:endParaRPr lang="en-US" dirty="0"/>
          </a:p>
          <a:p>
            <a:r>
              <a:rPr lang="en-US" dirty="0"/>
              <a:t>Goal: identify “structural” parameters from observed data</a:t>
            </a:r>
          </a:p>
        </p:txBody>
      </p:sp>
    </p:spTree>
    <p:extLst>
      <p:ext uri="{BB962C8B-B14F-4D97-AF65-F5344CB8AC3E}">
        <p14:creationId xmlns:p14="http://schemas.microsoft.com/office/powerpoint/2010/main" val="404507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1769-14AA-72E8-B016-C4507D1FA1A9}"/>
              </a:ext>
            </a:extLst>
          </p:cNvPr>
          <p:cNvSpPr>
            <a:spLocks noGrp="1"/>
          </p:cNvSpPr>
          <p:nvPr>
            <p:ph type="title"/>
          </p:nvPr>
        </p:nvSpPr>
        <p:spPr/>
        <p:txBody>
          <a:bodyPr/>
          <a:lstStyle/>
          <a:p>
            <a:r>
              <a:rPr lang="en-US" dirty="0"/>
              <a:t>Example: Demand for Gasoline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6E54AC-F8E4-AD5C-B2AB-DA2BDB8A6D26}"/>
                  </a:ext>
                </a:extLst>
              </p:cNvPr>
              <p:cNvSpPr>
                <a:spLocks noGrp="1"/>
              </p:cNvSpPr>
              <p:nvPr>
                <p:ph idx="1"/>
              </p:nvPr>
            </p:nvSpPr>
            <p:spPr/>
            <p:txBody>
              <a:bodyPr/>
              <a:lstStyle/>
              <a:p>
                <a:r>
                  <a:rPr lang="en-US" dirty="0"/>
                  <a:t>Economic theory tells us that under a log-linear (Cobb-Douglas) model of demand that (log-)demand </a:t>
                </a:r>
                <a14:m>
                  <m:oMath xmlns:m="http://schemas.openxmlformats.org/officeDocument/2006/math">
                    <m:r>
                      <a:rPr lang="en-US" b="0" i="1" smtClean="0">
                        <a:latin typeface="Cambria Math" panose="02040503050406030204" pitchFamily="18" charset="0"/>
                      </a:rPr>
                      <m:t>𝑌</m:t>
                    </m:r>
                  </m:oMath>
                </a14:m>
                <a:r>
                  <a:rPr lang="en-US" dirty="0"/>
                  <a:t> as a function of (log-)price </a:t>
                </a:r>
                <a14:m>
                  <m:oMath xmlns:m="http://schemas.openxmlformats.org/officeDocument/2006/math">
                    <m:r>
                      <a:rPr lang="en-US" b="0" i="1" smtClean="0">
                        <a:latin typeface="Cambria Math" panose="02040503050406030204" pitchFamily="18" charset="0"/>
                      </a:rPr>
                      <m:t>𝑝</m:t>
                    </m:r>
                  </m:oMath>
                </a14:m>
                <a:r>
                  <a:rPr lang="en-US" dirty="0"/>
                  <a:t> should follow a law</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oMath>
                  </m:oMathPara>
                </a14:m>
                <a:endParaRPr lang="en-US" dirty="0"/>
              </a:p>
              <a:p>
                <a14:m>
                  <m:oMath xmlns:m="http://schemas.openxmlformats.org/officeDocument/2006/math">
                    <m:r>
                      <a:rPr lang="en-US" b="0" i="1" smtClean="0">
                        <a:latin typeface="Cambria Math" panose="02040503050406030204" pitchFamily="18" charset="0"/>
                      </a:rPr>
                      <m:t>𝛿</m:t>
                    </m:r>
                  </m:oMath>
                </a14:m>
                <a:r>
                  <a:rPr lang="en-US" dirty="0"/>
                  <a:t> is the price elasticity of demand</a:t>
                </a:r>
              </a:p>
              <a:p>
                <a:r>
                  <a:rPr lang="en-US" dirty="0"/>
                  <a:t>In practice, observed demand is random across house-holds due to un-observed factors (shocks) </a:t>
                </a:r>
                <a14:m>
                  <m:oMath xmlns:m="http://schemas.openxmlformats.org/officeDocument/2006/math">
                    <m:r>
                      <a:rPr lang="en-US" b="0" i="1" smtClean="0">
                        <a:latin typeface="Cambria Math" panose="02040503050406030204" pitchFamily="18" charset="0"/>
                      </a:rPr>
                      <m:t>𝑈</m:t>
                    </m:r>
                  </m:oMath>
                </a14:m>
                <a:endParaRPr lang="en-US" dirty="0"/>
              </a:p>
              <a:p>
                <a:r>
                  <a:rPr lang="en-US" dirty="0"/>
                  <a:t>We can then write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=0</m:t>
                      </m:r>
                    </m:oMath>
                  </m:oMathPara>
                </a14:m>
                <a:endParaRPr lang="en-US" dirty="0"/>
              </a:p>
            </p:txBody>
          </p:sp>
        </mc:Choice>
        <mc:Fallback xmlns="">
          <p:sp>
            <p:nvSpPr>
              <p:cNvPr id="3" name="Content Placeholder 2">
                <a:extLst>
                  <a:ext uri="{FF2B5EF4-FFF2-40B4-BE49-F238E27FC236}">
                    <a16:creationId xmlns:a16="http://schemas.microsoft.com/office/drawing/2014/main" id="{F96E54AC-F8E4-AD5C-B2AB-DA2BDB8A6D26}"/>
                  </a:ext>
                </a:extLst>
              </p:cNvPr>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US">
                    <a:noFill/>
                  </a:rPr>
                  <a:t> </a:t>
                </a:r>
              </a:p>
            </p:txBody>
          </p:sp>
        </mc:Fallback>
      </mc:AlternateContent>
    </p:spTree>
    <p:extLst>
      <p:ext uri="{BB962C8B-B14F-4D97-AF65-F5344CB8AC3E}">
        <p14:creationId xmlns:p14="http://schemas.microsoft.com/office/powerpoint/2010/main" val="2440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84C5-48C7-9B9C-BBCF-955CA3366C6A}"/>
              </a:ext>
            </a:extLst>
          </p:cNvPr>
          <p:cNvSpPr>
            <a:spLocks noGrp="1"/>
          </p:cNvSpPr>
          <p:nvPr>
            <p:ph type="title"/>
          </p:nvPr>
        </p:nvSpPr>
        <p:spPr/>
        <p:txBody>
          <a:bodyPr/>
          <a:lstStyle/>
          <a:p>
            <a:r>
              <a:rPr lang="en-US" dirty="0"/>
              <a:t>SEMs and Potential Outcomes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BBA42D-9F10-F291-7A89-1A21DA93C6E6}"/>
                  </a:ext>
                </a:extLst>
              </p:cNvPr>
              <p:cNvSpPr>
                <a:spLocks noGrp="1"/>
              </p:cNvSpPr>
              <p:nvPr>
                <p:ph idx="1"/>
              </p:nvPr>
            </p:nvSpPr>
            <p:spPr/>
            <p:txBody>
              <a:bodyPr/>
              <a:lstStyle/>
              <a:p>
                <a:r>
                  <a:rPr lang="en-US" dirty="0"/>
                  <a:t>The random variable </a:t>
                </a:r>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a14:m>
                <a:r>
                  <a:rPr lang="en-US" dirty="0"/>
                  <a:t> that is defined by the SEM is equivalent to the “potential outcome” defined by the potential outcome framework</a:t>
                </a:r>
              </a:p>
              <a:p>
                <a:r>
                  <a:rPr lang="en-US" dirty="0"/>
                  <a:t>The stochastic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oMath>
                  </m:oMathPara>
                </a14:m>
                <a:endParaRPr lang="en-US" dirty="0"/>
              </a:p>
              <a:p>
                <a:r>
                  <a:rPr lang="en-US" dirty="0"/>
                  <a:t>Encodes the random outcome if we intervene and set the price to </a:t>
                </a:r>
                <a14:m>
                  <m:oMath xmlns:m="http://schemas.openxmlformats.org/officeDocument/2006/math">
                    <m:r>
                      <a:rPr lang="en-US" b="0" i="1" smtClean="0">
                        <a:latin typeface="Cambria Math" panose="02040503050406030204" pitchFamily="18" charset="0"/>
                      </a:rPr>
                      <m:t>𝑝</m:t>
                    </m:r>
                  </m:oMath>
                </a14:m>
                <a:endParaRPr lang="en-US" dirty="0"/>
              </a:p>
              <a:p>
                <a:r>
                  <a:rPr lang="en-US" dirty="0"/>
                  <a:t>Expected log-demand if we intervene and set price to </a:t>
                </a:r>
                <a14:m>
                  <m:oMath xmlns:m="http://schemas.openxmlformats.org/officeDocument/2006/math">
                    <m:r>
                      <a:rPr lang="en-US" b="0" i="1" smtClean="0">
                        <a:latin typeface="Cambria Math" panose="02040503050406030204" pitchFamily="18" charset="0"/>
                      </a:rPr>
                      <m:t>𝑝</m:t>
                    </m:r>
                  </m:oMath>
                </a14:m>
                <a:r>
                  <a:rPr lang="en-US" dirty="0"/>
                  <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d>
                    </m:oMath>
                  </m:oMathPara>
                </a14:m>
                <a:endParaRPr lang="en-US" dirty="0"/>
              </a:p>
              <a:p>
                <a:r>
                  <a:rPr lang="en-US" dirty="0"/>
                  <a:t>The average causal effect of switching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a14:m>
                <a:r>
                  <a:rPr lang="en-US" dirty="0"/>
                  <a:t>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e>
                          </m:d>
                        </m:e>
                      </m:d>
                    </m:oMath>
                  </m:oMathPara>
                </a14:m>
                <a:endParaRPr lang="en-US" dirty="0"/>
              </a:p>
            </p:txBody>
          </p:sp>
        </mc:Choice>
        <mc:Fallback xmlns="">
          <p:sp>
            <p:nvSpPr>
              <p:cNvPr id="3" name="Content Placeholder 2">
                <a:extLst>
                  <a:ext uri="{FF2B5EF4-FFF2-40B4-BE49-F238E27FC236}">
                    <a16:creationId xmlns:a16="http://schemas.microsoft.com/office/drawing/2014/main" id="{FBBBA42D-9F10-F291-7A89-1A21DA93C6E6}"/>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11439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9302</TotalTime>
  <Words>2441</Words>
  <Application>Microsoft Office PowerPoint</Application>
  <PresentationFormat>Widescreen</PresentationFormat>
  <Paragraphs>352</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Calisto MT</vt:lpstr>
      <vt:lpstr>Cambria Math</vt:lpstr>
      <vt:lpstr>Office Theme</vt:lpstr>
      <vt:lpstr>MS&amp;E 228: Structural Equation Models</vt:lpstr>
      <vt:lpstr>PowerPoint Presentation</vt:lpstr>
      <vt:lpstr>PowerPoint Presentation</vt:lpstr>
      <vt:lpstr>Goals for Today</vt:lpstr>
      <vt:lpstr>Structural Equation Models</vt:lpstr>
      <vt:lpstr>The Language of SEMs</vt:lpstr>
      <vt:lpstr>Structural Equation Models (SEMs)</vt:lpstr>
      <vt:lpstr>Example: Demand for Gasoline</vt:lpstr>
      <vt:lpstr>SEMs and Potential Outcomes</vt:lpstr>
      <vt:lpstr>More Reasonable SEM</vt:lpstr>
      <vt:lpstr>Identification Question</vt:lpstr>
      <vt:lpstr>Conditional Exogeneity</vt:lpstr>
      <vt:lpstr>Conditional Exogeneity Interpretation</vt:lpstr>
      <vt:lpstr>Identification under Conditional Exogeneity</vt:lpstr>
      <vt:lpstr>Structural Model of Price</vt:lpstr>
      <vt:lpstr>Triangular Structural Equation Model (TSEM)</vt:lpstr>
      <vt:lpstr>Triangular Structural Equation Model (TSEM)</vt:lpstr>
      <vt:lpstr>What do we mean by Structural</vt:lpstr>
      <vt:lpstr>SEMs: more “mechanistic” version of potential outcomes  Allow us to determine the explicit structural mechanisms that give rise to the stochastic potential outcomes. </vt:lpstr>
      <vt:lpstr>Parse out which parts of the generative process is endogenous and which part is exogenously driven.  Structural component motivated by a “model” and invariant to shifts in the exogenous components  Structural component allows to answer counterfactual queries, under interventions on endogenous variables</vt:lpstr>
      <vt:lpstr>Visualizing SEMs</vt:lpstr>
      <vt:lpstr>SEMs as Causal Diagrams</vt:lpstr>
      <vt:lpstr>SEMs as Causal Diagrams</vt:lpstr>
      <vt:lpstr>Back-door paths</vt:lpstr>
      <vt:lpstr>Direct and Indirect Effects</vt:lpstr>
      <vt:lpstr>Direct and Indirect Effects</vt:lpstr>
      <vt:lpstr>Causal Diagram representations of a SEM allow us to understand the different “paths of influence”, and how to identify different structural parameters</vt:lpstr>
      <vt:lpstr>Conditioning Gone Wrong</vt:lpstr>
      <vt:lpstr>Colliders</vt:lpstr>
      <vt:lpstr>Colliders</vt:lpstr>
      <vt:lpstr>Birth Length Paradox</vt:lpstr>
      <vt:lpstr>Birth Length Paradox</vt:lpstr>
      <vt:lpstr>Birth Length Paradox</vt:lpstr>
      <vt:lpstr>Birth Length Paradox</vt:lpstr>
      <vt:lpstr>Birth Length Paradox: Visually</vt:lpstr>
      <vt:lpstr>We should not always be conditioning/adjusting for any variable that we have access to.   Some variables (especially those that are “outcomes”) can introduce heavy biases  SEMs and Causal Diagrams is the tool that lets us deduce what is the right adjustment set</vt:lpstr>
      <vt:lpstr>Direct and Indirect Effects for Analysis of Wage Discrimination</vt:lpstr>
      <vt:lpstr>A Structural Equation Model of Wage Discrimination</vt:lpstr>
      <vt:lpstr>A Structural Equation Model of Wage Discrimination</vt:lpstr>
      <vt:lpstr>SEMs and Causal Diagrams let us disentangle the different flows of “causal influence” and focus on the ones that we care to identify.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MS&amp;E 228: Inference in Linear Models</dc:title>
  <dc:creator>Vasilis Syrgkanis</dc:creator>
  <cp:lastModifiedBy>Vasilis Syrgkanis</cp:lastModifiedBy>
  <cp:revision>456</cp:revision>
  <dcterms:created xsi:type="dcterms:W3CDTF">2023-01-16T03:53:17Z</dcterms:created>
  <dcterms:modified xsi:type="dcterms:W3CDTF">2025-01-30T23:14:04Z</dcterms:modified>
</cp:coreProperties>
</file>