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8"/>
  </p:notesMasterIdLst>
  <p:sldIdLst>
    <p:sldId id="256" r:id="rId3"/>
    <p:sldId id="2385" r:id="rId4"/>
    <p:sldId id="2576" r:id="rId5"/>
    <p:sldId id="2544" r:id="rId6"/>
    <p:sldId id="2508" r:id="rId7"/>
    <p:sldId id="2577" r:id="rId8"/>
    <p:sldId id="2578" r:id="rId9"/>
    <p:sldId id="2579" r:id="rId10"/>
    <p:sldId id="2305" r:id="rId11"/>
    <p:sldId id="2311" r:id="rId12"/>
    <p:sldId id="2361" r:id="rId13"/>
    <p:sldId id="2315" r:id="rId14"/>
    <p:sldId id="2314" r:id="rId15"/>
    <p:sldId id="2626" r:id="rId16"/>
    <p:sldId id="2627" r:id="rId17"/>
    <p:sldId id="2318" r:id="rId18"/>
    <p:sldId id="2319" r:id="rId19"/>
    <p:sldId id="2321" r:id="rId20"/>
    <p:sldId id="2790" r:id="rId21"/>
    <p:sldId id="2796" r:id="rId22"/>
    <p:sldId id="2323" r:id="rId23"/>
    <p:sldId id="2324" r:id="rId24"/>
    <p:sldId id="2325" r:id="rId25"/>
    <p:sldId id="2795" r:id="rId26"/>
    <p:sldId id="2617" r:id="rId27"/>
    <p:sldId id="487" r:id="rId28"/>
    <p:sldId id="2584" r:id="rId29"/>
    <p:sldId id="2589" r:id="rId30"/>
    <p:sldId id="592" r:id="rId31"/>
    <p:sldId id="2253" r:id="rId32"/>
    <p:sldId id="2605" r:id="rId33"/>
    <p:sldId id="2797" r:id="rId34"/>
    <p:sldId id="2340" r:id="rId35"/>
    <p:sldId id="2342" r:id="rId36"/>
    <p:sldId id="2618" r:id="rId37"/>
    <p:sldId id="2798" r:id="rId38"/>
    <p:sldId id="2799" r:id="rId39"/>
    <p:sldId id="2801" r:id="rId40"/>
    <p:sldId id="2587" r:id="rId41"/>
    <p:sldId id="2588" r:id="rId42"/>
    <p:sldId id="2590" r:id="rId43"/>
    <p:sldId id="2591" r:id="rId44"/>
    <p:sldId id="2592" r:id="rId45"/>
    <p:sldId id="2595" r:id="rId46"/>
    <p:sldId id="2598" r:id="rId47"/>
    <p:sldId id="2596" r:id="rId48"/>
    <p:sldId id="2597" r:id="rId49"/>
    <p:sldId id="2599" r:id="rId50"/>
    <p:sldId id="2601" r:id="rId51"/>
    <p:sldId id="2622" r:id="rId52"/>
    <p:sldId id="2602" r:id="rId53"/>
    <p:sldId id="2832" r:id="rId54"/>
    <p:sldId id="2802" r:id="rId55"/>
    <p:sldId id="2581" r:id="rId56"/>
    <p:sldId id="2608" r:id="rId57"/>
    <p:sldId id="2829" r:id="rId58"/>
    <p:sldId id="2793" r:id="rId59"/>
    <p:sldId id="2794" r:id="rId60"/>
    <p:sldId id="2830" r:id="rId61"/>
    <p:sldId id="2831" r:id="rId62"/>
    <p:sldId id="2803" r:id="rId63"/>
    <p:sldId id="2603" r:id="rId64"/>
    <p:sldId id="2823" r:id="rId65"/>
    <p:sldId id="2824" r:id="rId66"/>
    <p:sldId id="2825" r:id="rId67"/>
    <p:sldId id="2585" r:id="rId68"/>
    <p:sldId id="2586" r:id="rId69"/>
    <p:sldId id="2327" r:id="rId70"/>
    <p:sldId id="2828" r:id="rId71"/>
    <p:sldId id="2328" r:id="rId72"/>
    <p:sldId id="2329" r:id="rId73"/>
    <p:sldId id="2330" r:id="rId74"/>
    <p:sldId id="2331" r:id="rId75"/>
    <p:sldId id="2332" r:id="rId76"/>
    <p:sldId id="2333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9EA"/>
    <a:srgbClr val="B0BCDE"/>
    <a:srgbClr val="F5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39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ED377-BA95-43A1-87AB-1C158AE39CC0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F7A4B-5B22-4BBA-909F-2ED8A79E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FF6D55-28B4-4450-8EAF-05B5216D5D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379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A93A-301E-927B-5E62-77EC1C413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10BAD-63C2-2311-DFEB-BABEBB904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754BA-0BC5-BFA5-071E-C3DA8C6FC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61CC-D5A8-492A-9C43-9A5AEF25E08D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556ED-D883-1AE6-1329-E5AFA290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965C0-715F-F9B0-87B3-AC8960E2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E5A7-194F-437D-AC17-B456D8ED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81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FB53-301A-8FD1-6B67-819F7A63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E8F57-1755-4C56-D5B7-68B76B114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66AB0-AFCE-CB73-41FB-D3C0A37FD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61CC-D5A8-492A-9C43-9A5AEF25E08D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34320-9273-90AE-3940-1B762A25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26B7C-FA66-7ACD-9D53-1D32E8DB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E5A7-194F-437D-AC17-B456D8ED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20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4A7F-DEEA-3ADF-25DD-163860154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42E57-09F1-D914-32C9-F86DBCB03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2FC6D-5066-048C-A0D5-5CF6CBC8E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61CC-D5A8-492A-9C43-9A5AEF25E08D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0A613-3146-B1B0-E242-706B40FF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BBC47-213F-41D1-067F-D6DAF9E5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E5A7-194F-437D-AC17-B456D8ED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48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FF63-1B87-F2B7-3451-E3BF90EE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AC742-8CF5-0A06-6BD4-6FA4D7336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426D4-E8BB-2A92-7125-511AAFFEC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87561-2A5B-FAEE-2623-22893E3D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61CC-D5A8-492A-9C43-9A5AEF25E08D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82BF5-B89C-301D-4346-92899192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FE17B-0496-0437-98C9-66EC0FDE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E5A7-194F-437D-AC17-B456D8ED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40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2C16-5BE8-B6C1-3A07-8DDF91192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85FAC-22FF-7C56-72E2-88A0D9C1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49446-3DEF-020D-5E85-03C3B7797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D0624-6F33-C7FE-E081-00F56E361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82F530-E0DC-AE2F-C15C-1D242BD4C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10399-D6D7-DA86-4392-1EAE5FB3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61CC-D5A8-492A-9C43-9A5AEF25E08D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AD754C-4A59-C7E1-9565-D4488940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06C53-365C-71A1-4F2C-AEAE01B28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E5A7-194F-437D-AC17-B456D8ED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27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8245-D8DE-5525-E186-DE16EA65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657085-DA2A-B565-66A9-20F3D07F9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61CC-D5A8-492A-9C43-9A5AEF25E08D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90037-01AE-D76B-8D8F-9EA09DFB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49A55-EF2A-6812-6270-E351B9D0F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E5A7-194F-437D-AC17-B456D8ED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4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123E50-E66E-C7C6-FB30-94E82C44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61CC-D5A8-492A-9C43-9A5AEF25E08D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62F63-1F66-5299-CD34-7221A0CED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ED3F9-B7DE-78CF-9EEE-2F36D95C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E5A7-194F-437D-AC17-B456D8ED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417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7698-2FF7-ACA5-D8C1-A9E9EB1B9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7E76B-6629-7B33-6216-8114F55B0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D9748-EF3C-397A-1AF6-6E28A28A4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5F574-EDBC-23C2-AA2D-14B12EB4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61CC-D5A8-492A-9C43-9A5AEF25E08D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C7262-06D6-29A5-67F9-7A7994CA4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CAB17-23A5-B4E0-4430-39A26E7BE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E5A7-194F-437D-AC17-B456D8ED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5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ADD9-195A-DB43-1E83-801448ED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EE63F2-B678-EF7D-4F22-9F3DDED85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CA976-7C8B-E290-1256-99419895F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81B9C-4DFE-C3FC-8AEB-E228A3A49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61CC-D5A8-492A-9C43-9A5AEF25E08D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F0B8-15E1-DA5A-AF99-25C9AA54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6ABED-5525-395D-5003-1ED426B7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E5A7-194F-437D-AC17-B456D8ED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73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9D02-FCD1-8E97-3E68-BD2C2F9F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F0DA4-A65A-4C1A-867A-153E0A131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68D2F-B074-0D26-0248-0D4BBE7A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61CC-D5A8-492A-9C43-9A5AEF25E08D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D4E2B-B586-5AC4-9301-A840A7AC9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FA0A4-4D98-D95B-9251-3514499C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E5A7-194F-437D-AC17-B456D8ED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132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C3BCE5-F043-12F8-ED72-118C7B434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6CC17-2198-4F6A-BE4F-352B3C67C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948CD-909E-46D1-BBDF-D599A869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61CC-D5A8-492A-9C43-9A5AEF25E08D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A28E5-E62C-332A-1132-3D93E1384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0DD1C-2DEC-657D-A92F-3812FD46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6E5A7-194F-437D-AC17-B456D8ED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0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6FA6C-DDFA-D6FC-1708-2696029DE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6C8CD-5E33-4F43-4D91-00B90F701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6F3C2-2CC6-488D-084D-40CD865DD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061CC-D5A8-492A-9C43-9A5AEF25E08D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72919-C064-A290-6117-ED29D61F9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7D4E0-6FE1-B4E5-1FCF-3F8B57D80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6E5A7-194F-437D-AC17-B456D8ED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6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131.png"/><Relationship Id="rId7" Type="http://schemas.openxmlformats.org/officeDocument/2006/relationships/image" Target="../media/image16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1.png"/><Relationship Id="rId10" Type="http://schemas.openxmlformats.org/officeDocument/2006/relationships/image" Target="../media/image190.png"/><Relationship Id="rId4" Type="http://schemas.openxmlformats.org/officeDocument/2006/relationships/image" Target="../media/image159.png"/><Relationship Id="rId9" Type="http://schemas.openxmlformats.org/officeDocument/2006/relationships/image" Target="../media/image1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210.png"/><Relationship Id="rId7" Type="http://schemas.openxmlformats.org/officeDocument/2006/relationships/image" Target="../media/image16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4" Type="http://schemas.openxmlformats.org/officeDocument/2006/relationships/image" Target="../media/image170.png"/><Relationship Id="rId9" Type="http://schemas.openxmlformats.org/officeDocument/2006/relationships/image" Target="../media/image24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3.xml"/><Relationship Id="rId15" Type="http://schemas.openxmlformats.org/officeDocument/2006/relationships/image" Target="../media/image19.png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7.04527" TargetMode="External"/><Relationship Id="rId2" Type="http://schemas.openxmlformats.org/officeDocument/2006/relationships/hyperlink" Target="https://arxiv.org/abs/2110.0303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hyperlink" Target="https://arxiv.org/abs/2203.13887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4.xml"/><Relationship Id="rId15" Type="http://schemas.openxmlformats.org/officeDocument/2006/relationships/image" Target="../media/image1.png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4.14737" TargetMode="External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0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7" Type="http://schemas.openxmlformats.org/officeDocument/2006/relationships/image" Target="../media/image261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5" Type="http://schemas.openxmlformats.org/officeDocument/2006/relationships/image" Target="../media/image242.png"/><Relationship Id="rId4" Type="http://schemas.openxmlformats.org/officeDocument/2006/relationships/image" Target="../media/image231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7" Type="http://schemas.openxmlformats.org/officeDocument/2006/relationships/image" Target="../media/image331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1.png"/><Relationship Id="rId5" Type="http://schemas.openxmlformats.org/officeDocument/2006/relationships/image" Target="../media/image311.png"/><Relationship Id="rId4" Type="http://schemas.openxmlformats.org/officeDocument/2006/relationships/image" Target="../media/image301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61.png"/><Relationship Id="rId7" Type="http://schemas.openxmlformats.org/officeDocument/2006/relationships/image" Target="../media/image49.png"/><Relationship Id="rId2" Type="http://schemas.openxmlformats.org/officeDocument/2006/relationships/image" Target="../media/image3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1.png"/><Relationship Id="rId11" Type="http://schemas.openxmlformats.org/officeDocument/2006/relationships/image" Target="../media/image53.png"/><Relationship Id="rId5" Type="http://schemas.openxmlformats.org/officeDocument/2006/relationships/image" Target="../media/image451.png"/><Relationship Id="rId10" Type="http://schemas.openxmlformats.org/officeDocument/2006/relationships/image" Target="../media/image52.png"/><Relationship Id="rId4" Type="http://schemas.openxmlformats.org/officeDocument/2006/relationships/image" Target="../media/image420.png"/><Relationship Id="rId9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MS&amp;E 228: Inference with Modern Non-Linear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take it to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observe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Want to estimate average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which satisfies: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want to be able to use ML to learn regression function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53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DEC56-6C91-9CCF-989B-E7C1D7A401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do we want 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DEC56-6C91-9CCF-989B-E7C1D7A40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0FA6-384E-B838-0FE9-683855F905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400" dirty="0"/>
              </a:p>
              <a:p>
                <a:r>
                  <a:rPr lang="en-US" sz="2400" b="1" dirty="0">
                    <a:solidFill>
                      <a:srgbClr val="C00000"/>
                    </a:solidFill>
                  </a:rPr>
                  <a:t>Ideally</a:t>
                </a:r>
                <a:r>
                  <a:rPr lang="en-US" sz="2400" dirty="0"/>
                  <a:t> parametric rates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even when we have slower rates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r>
                  <a:rPr lang="en-US" sz="2400" b="1" dirty="0">
                    <a:solidFill>
                      <a:srgbClr val="C00000"/>
                    </a:solidFill>
                  </a:rPr>
                  <a:t>Ideally</a:t>
                </a:r>
                <a:r>
                  <a:rPr lang="en-US" sz="2400" dirty="0"/>
                  <a:t> construction of confidence intervals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b="1" dirty="0">
                    <a:solidFill>
                      <a:srgbClr val="0070C0"/>
                    </a:solidFill>
                  </a:rPr>
                  <a:t>One approach.</a:t>
                </a:r>
                <a:r>
                  <a:rPr lang="en-US" sz="2400" dirty="0"/>
                  <a:t> Asymptotic normality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  <a:p>
                <a:r>
                  <a:rPr lang="en-US" sz="2400" dirty="0"/>
                  <a:t>Implies construction of approximately correct confidence intervals</a:t>
                </a:r>
              </a:p>
              <a:p>
                <a:pPr marL="36900" indent="0" algn="ctr">
                  <a:buNone/>
                </a:pPr>
                <a:r>
                  <a:rPr lang="en-US" sz="2400" dirty="0"/>
                  <a:t>with prob.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400" dirty="0"/>
                  <a:t> 95%: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1.96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pPr marL="3690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0FA6-384E-B838-0FE9-683855F905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477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Estimation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44027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from data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Calculate empirical plug-in average:</a:t>
                </a:r>
              </a:p>
              <a:p>
                <a:pPr marL="369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440270" cy="4351338"/>
              </a:xfrm>
              <a:blipFill>
                <a:blip r:embed="rId4"/>
                <a:stretch>
                  <a:fillRect l="-101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293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Algorithm Gone Wrong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200" y="1690688"/>
            <a:ext cx="9293352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direct non-orthogonal estimator of average effect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.reshape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np.std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558138-ACC9-2073-4701-5BBA5070A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828" y="4155051"/>
            <a:ext cx="3399876" cy="267188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62F665-AD04-5098-A4BB-50F2014DE9A6}"/>
              </a:ext>
            </a:extLst>
          </p:cNvPr>
          <p:cNvCxnSpPr>
            <a:cxnSpLocks/>
          </p:cNvCxnSpPr>
          <p:nvPr/>
        </p:nvCxnSpPr>
        <p:spPr>
          <a:xfrm flipV="1">
            <a:off x="8747811" y="4311376"/>
            <a:ext cx="0" cy="239294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561A072-99BC-69DC-C9D0-18AE0D0A87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96093" y="4800166"/>
                <a:ext cx="4422536" cy="160072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180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000" b="1" i="0" u="sng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Simple Example</a:t>
                </a:r>
                <a:endParaRPr kumimoji="0" lang="en-US" sz="2000" b="0" i="1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eqArr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∼&amp;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  <m:d>
                            <m:d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20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∼&amp;</m:t>
                          </m:r>
                          <m:r>
                            <m:rPr>
                              <m:sty m:val="p"/>
                            </m:rPr>
                            <a:rPr kumimoji="0" lang="en-US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Binomial</m:t>
                          </m:r>
                          <m:d>
                            <m:d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0.5+</m:t>
                              </m:r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clip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,−0.4, 0.4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∼&amp;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  <m:d>
                            <m:d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0,1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561A072-99BC-69DC-C9D0-18AE0D0A8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093" y="4800166"/>
                <a:ext cx="4422536" cy="160072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57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Estimation Algorithm (Draft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9312" y="1571625"/>
                <a:ext cx="8606724" cy="371474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Split the data in half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On first half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Calculate empirical plug-in average on second half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pPr marL="369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9312" y="1571625"/>
                <a:ext cx="8606724" cy="3714749"/>
              </a:xfrm>
              <a:blipFill>
                <a:blip r:embed="rId2"/>
                <a:stretch>
                  <a:fillRect l="-921" t="-1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52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Estimation Algorithm (Draft 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571625"/>
                <a:ext cx="9610164" cy="371474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Split data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parts,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For each part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,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using data from all parts except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Calculate average over all data:</a:t>
                </a:r>
              </a:p>
              <a:p>
                <a:pPr marL="369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571625"/>
                <a:ext cx="9610164" cy="3714749"/>
              </a:xfrm>
              <a:blipFill>
                <a:blip r:embed="rId3"/>
                <a:stretch>
                  <a:fillRect l="-888" t="-1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19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Algorithm (Draft 3) Gone Wrong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127285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est2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direct non-orthogonal estimator with sample splitting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KFold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n_splits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).split(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].reshape(-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].shape[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].shape[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np.std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77B67B-5078-5228-4B89-3F6027E4D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813" y="4211470"/>
            <a:ext cx="3433987" cy="261927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4FC52C-913F-3BFA-6D89-98B9AAF41E45}"/>
              </a:ext>
            </a:extLst>
          </p:cNvPr>
          <p:cNvCxnSpPr>
            <a:cxnSpLocks/>
          </p:cNvCxnSpPr>
          <p:nvPr/>
        </p:nvCxnSpPr>
        <p:spPr>
          <a:xfrm flipV="1">
            <a:off x="8437048" y="4320209"/>
            <a:ext cx="0" cy="240269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2509A381-1BEA-ACE0-9C08-B9FFD03F44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96093" y="4800166"/>
                <a:ext cx="4422536" cy="160072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180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000" b="1" i="0" u="sng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Simple Example</a:t>
                </a:r>
                <a:endParaRPr kumimoji="0" lang="en-US" sz="2000" b="0" i="1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eqArr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∼&amp;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  <m:d>
                            <m:d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20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∼&amp;</m:t>
                          </m:r>
                          <m:r>
                            <m:rPr>
                              <m:sty m:val="p"/>
                            </m:rPr>
                            <a:rPr kumimoji="0" lang="en-US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Binomial</m:t>
                          </m:r>
                          <m:d>
                            <m:d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0.5+</m:t>
                              </m:r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clip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,−0.4, 0.4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∼&amp;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  <m:d>
                            <m:d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0,1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2509A381-1BEA-ACE0-9C08-B9FFD03F4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093" y="4800166"/>
                <a:ext cx="4422536" cy="160072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76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9F57D7-6576-7E27-534A-09D7C2595C8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19119" y="2994356"/>
                <a:ext cx="10353762" cy="12573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When is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-asymptotically normal?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9F57D7-6576-7E27-534A-09D7C2595C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9119" y="2994356"/>
                <a:ext cx="10353762" cy="1257300"/>
              </a:xfrm>
              <a:blipFill>
                <a:blip r:embed="rId2"/>
                <a:stretch>
                  <a:fillRect l="-2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137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9F57D7-6576-7E27-534A-09D7C2595C8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19119" y="2994356"/>
                <a:ext cx="10353762" cy="12573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When is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-asymptotically normal?</a:t>
                </a:r>
                <a:br>
                  <a:rPr lang="en-US" dirty="0"/>
                </a:br>
                <a:r>
                  <a:rPr lang="en-US" dirty="0"/>
                  <a:t>We need to change the moment we use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9F57D7-6576-7E27-534A-09D7C2595C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9119" y="2994356"/>
                <a:ext cx="10353762" cy="12573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854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34B-183C-7C2D-C82E-76377709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Debiased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1AFAA-72F5-AB6C-43CE-08ABF327C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9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5200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Causal Effect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+mj-lt"/>
                  </a:rPr>
                  <a:t>We observe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+mj-lt"/>
                  </a:rPr>
                  <a:t>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latin typeface="+mj-lt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+mj-lt"/>
                  </a:rPr>
                  <a:t>Want to estimate average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, which satisfies: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The identification formula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 is sensitive to variations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Any bias or error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>
                    <a:latin typeface="+mj-lt"/>
                  </a:rPr>
                  <a:t> propagates to bias or error in moment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Can we add a correction that corrects the biases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5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941D-9F0C-43DF-DCDE-2E1FD73F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Formula for 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E76C6-8F1A-1593-6209-526660E38E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rgbClr val="C00000"/>
                    </a:solidFill>
                    <a:latin typeface="+mj-lt"/>
                  </a:rPr>
                  <a:t>Key Idea.</a:t>
                </a:r>
                <a:r>
                  <a:rPr lang="en-US" sz="2400" dirty="0">
                    <a:latin typeface="+mj-lt"/>
                  </a:rPr>
                  <a:t> Add a debiasing correction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? </a:t>
                </a:r>
              </a:p>
              <a:p>
                <a:r>
                  <a:rPr lang="en-US" sz="2400" dirty="0"/>
                  <a:t>Insensitivity: Take derivative with respect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in any direction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lit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If this holds then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/>
                  <a:t> is very wrong but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is correct: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E76C6-8F1A-1593-6209-526660E38E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FC3184-B70B-7D6A-2409-A2308B207BBB}"/>
              </a:ext>
            </a:extLst>
          </p:cNvPr>
          <p:cNvSpPr/>
          <p:nvPr/>
        </p:nvSpPr>
        <p:spPr>
          <a:xfrm>
            <a:off x="7986644" y="2121864"/>
            <a:ext cx="1842496" cy="692014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28579A-F48A-4F14-BC67-6AFE45B4E80B}"/>
              </a:ext>
            </a:extLst>
          </p:cNvPr>
          <p:cNvSpPr txBox="1"/>
          <p:nvPr/>
        </p:nvSpPr>
        <p:spPr>
          <a:xfrm>
            <a:off x="7709771" y="1475533"/>
            <a:ext cx="23962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Regression residual is a proxy that g is biased</a:t>
            </a:r>
          </a:p>
        </p:txBody>
      </p:sp>
    </p:spTree>
    <p:extLst>
      <p:ext uri="{BB962C8B-B14F-4D97-AF65-F5344CB8AC3E}">
        <p14:creationId xmlns:p14="http://schemas.microsoft.com/office/powerpoint/2010/main" val="3754969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89E0-A267-5744-7A43-15D31C0B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Propensity Weighting (IPW)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A5C827-2B40-F609-D907-E98851045F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400" dirty="0"/>
                  <a:t>The following works: inverse propensity scoring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>
                  <a:spcAft>
                    <a:spcPts val="2400"/>
                  </a:spcAft>
                </a:pPr>
                <a:r>
                  <a:rPr lang="en-US" sz="2400" dirty="0"/>
                  <a:t>Sketch: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A5C827-2B40-F609-D907-E98851045F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44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5EAD6-AF2F-04D1-1977-F8C32476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Formula is Insensitive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79AEBD-DE86-D1A4-9712-96FA99A748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Take derivative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in any direction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Take derivative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in any direction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79AEBD-DE86-D1A4-9712-96FA99A748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165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A4EA8-9258-4AFB-BFE0-AC918F97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Normality of De-biased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3EB6D-3C3D-4D35-AEDA-44E8340072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774693"/>
                <a:ext cx="10440006" cy="4826301"/>
              </a:xfrm>
            </p:spPr>
            <p:txBody>
              <a:bodyPr>
                <a:normAutofit/>
              </a:bodyPr>
              <a:lstStyle/>
              <a:p>
                <a:pPr marL="369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2400" i="1" dirty="0"/>
                  <a:t>Assume</a:t>
                </a:r>
                <a:r>
                  <a:rPr lang="en-US" sz="2400" dirty="0"/>
                  <a:t> that propensities are bounded away from 0 and 1 (strict overlap)</a:t>
                </a:r>
              </a:p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2400" dirty="0"/>
                  <a:t> </a:t>
                </a:r>
                <a:r>
                  <a:rPr lang="en-US" sz="2400" i="1" dirty="0"/>
                  <a:t>Assume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2400" dirty="0"/>
                  <a:t> estimated on separate sample (or cross-fitting), are consistent and:</a:t>
                </a:r>
              </a:p>
              <a:p>
                <a:pPr marL="36900" indent="0">
                  <a:lnSpc>
                    <a:spcPct val="100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Aft>
                    <a:spcPts val="1800"/>
                  </a:spcAft>
                </a:pPr>
                <a:r>
                  <a:rPr lang="en-US" sz="2400" i="1" dirty="0"/>
                  <a:t>Assume</a:t>
                </a:r>
                <a:r>
                  <a:rPr lang="en-US" sz="2400" dirty="0"/>
                  <a:t> random variables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400" dirty="0"/>
                  <a:t> have bounded fourth moments</a:t>
                </a:r>
              </a:p>
              <a:p>
                <a:pPr>
                  <a:lnSpc>
                    <a:spcPct val="100000"/>
                  </a:lnSpc>
                  <a:spcAft>
                    <a:spcPts val="1800"/>
                  </a:spcAft>
                </a:pPr>
                <a:r>
                  <a:rPr lang="en-US" sz="2400" dirty="0"/>
                  <a:t>Then:</a:t>
                </a:r>
              </a:p>
              <a:p>
                <a:pPr marL="369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𝑉𝑎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36900" indent="0">
                  <a:lnSpc>
                    <a:spcPct val="100000"/>
                  </a:lnSpc>
                  <a:buNone/>
                </a:pPr>
                <a:endParaRPr lang="en-US" sz="2400" dirty="0"/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3EB6D-3C3D-4D35-AEDA-44E8340072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774693"/>
                <a:ext cx="10440006" cy="4826301"/>
              </a:xfrm>
              <a:blipFill>
                <a:blip r:embed="rId2"/>
                <a:stretch>
                  <a:fillRect l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254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65" y="81492"/>
            <a:ext cx="10515600" cy="1325563"/>
          </a:xfrm>
        </p:spPr>
        <p:txBody>
          <a:bodyPr/>
          <a:lstStyle/>
          <a:p>
            <a:r>
              <a:rPr lang="en-US" dirty="0"/>
              <a:t>Python Pseudocode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410629" y="1288457"/>
            <a:ext cx="11523138" cy="51398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KFold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n_splits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nfolds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shuffle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y.shape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y.shape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we will fit a model E[Y| D, X] by fitting a separate model for D==0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and a separate model for D==1.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(X, y):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 a model on training data that received zero and predict on all test data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modely.fit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][D[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y[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][D[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]).predict(X[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 a model on training data that received one and predict on all test data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modely.fit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][D[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y[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][D[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]).predict(X[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prediction for observed treatment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D) +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D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propensity scores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X, D,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predict_proba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n_jobs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)[:,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np.clip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trimming,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trimming)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doubly robust quantity for every sample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(y -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(D/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D)/(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np.var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X.shape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y -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 -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drhat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921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34B-183C-7C2D-C82E-76377709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Treatments under Partial Linearity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1AFAA-72F5-AB6C-43CE-08ABF327C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58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519863" cy="401955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Relevant in many applications: dose-response curve in healthcare, effect of price on demand, return-on-investment</a:t>
                </a:r>
              </a:p>
              <a:p>
                <a:r>
                  <a:rPr lang="en-US" sz="2400" dirty="0"/>
                  <a:t>Assume conditional exogeneity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sz="2400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Assume partially linear response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Equivalently, a partial linearity condition on the conditional expectation function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36900" indent="0">
                  <a:buNone/>
                </a:pPr>
                <a:endParaRPr lang="en-US" sz="2400" dirty="0"/>
              </a:p>
              <a:p>
                <a:r>
                  <a:rPr lang="en-US" sz="2400" b="0" dirty="0"/>
                  <a:t>Parameter of interest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is constant marginal effect of treatment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519863" cy="4019550"/>
              </a:xfrm>
              <a:blipFill>
                <a:blip r:embed="rId2"/>
                <a:stretch>
                  <a:fillRect l="-695" t="-2580" b="-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54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F8E5-C913-D80F-F41F-BCBF242E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of FWL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187E-B8E4-5400-FF49-EC4982536B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Let’s define a slight variant of </a:t>
                </a:r>
                <a:r>
                  <a:rPr lang="en-US" dirty="0" err="1"/>
                  <a:t>residualization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Generalization of FWL theorem to partially linear models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acc>
                            <m:accPr>
                              <m:chr m:val="̃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Let’s consider the residual outcome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187E-B8E4-5400-FF49-EC4982536B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702212-D496-6FA5-6276-01835533BC4F}"/>
              </a:ext>
            </a:extLst>
          </p:cNvPr>
          <p:cNvSpPr/>
          <p:nvPr/>
        </p:nvSpPr>
        <p:spPr>
          <a:xfrm>
            <a:off x="3976631" y="4271617"/>
            <a:ext cx="1112204" cy="534504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922376-033F-45A0-13F5-2EBD3D606396}"/>
                  </a:ext>
                </a:extLst>
              </p:cNvPr>
              <p:cNvSpPr txBox="1"/>
              <p:nvPr/>
            </p:nvSpPr>
            <p:spPr>
              <a:xfrm>
                <a:off x="4852698" y="3947758"/>
                <a:ext cx="354918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white">
                        <a:lumMod val="50000"/>
                      </a:prstClr>
                    </a:solidFill>
                    <a:latin typeface="Calibri Light"/>
                  </a:rPr>
                  <a:t>Regression m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rPr>
                  <a:t>odel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h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</m:d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rPr>
                  <a:t> predicting the outcome from the controls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922376-033F-45A0-13F5-2EBD3D606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698" y="3947758"/>
                <a:ext cx="3549181" cy="646331"/>
              </a:xfrm>
              <a:prstGeom prst="rect">
                <a:avLst/>
              </a:prstGeom>
              <a:blipFill>
                <a:blip r:embed="rId3"/>
                <a:stretch>
                  <a:fillRect t="-5660" r="-103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77E3043-C564-97CA-3FAB-6F07ED30C6E7}"/>
              </a:ext>
            </a:extLst>
          </p:cNvPr>
          <p:cNvSpPr/>
          <p:nvPr/>
        </p:nvSpPr>
        <p:spPr>
          <a:xfrm>
            <a:off x="4500092" y="5653505"/>
            <a:ext cx="1112204" cy="534504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E50DDD-5696-027A-8C58-D4A9F196760F}"/>
                  </a:ext>
                </a:extLst>
              </p:cNvPr>
              <p:cNvSpPr txBox="1"/>
              <p:nvPr/>
            </p:nvSpPr>
            <p:spPr>
              <a:xfrm>
                <a:off x="4321409" y="6176963"/>
                <a:ext cx="354918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white">
                        <a:lumMod val="50000"/>
                      </a:prstClr>
                    </a:solidFill>
                    <a:latin typeface="Calibri Light"/>
                  </a:rPr>
                  <a:t>Regression m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rPr>
                  <a:t>odel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</m:d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rPr>
                  <a:t> predicting the treatment from the controls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E50DDD-5696-027A-8C58-D4A9F1967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409" y="6176963"/>
                <a:ext cx="3549181" cy="646331"/>
              </a:xfrm>
              <a:prstGeom prst="rect">
                <a:avLst/>
              </a:prstGeom>
              <a:blipFill>
                <a:blip r:embed="rId4"/>
                <a:stretch>
                  <a:fillRect t="-4717" r="-68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56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Method: Double 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1"/>
                <a:ext cx="7650877" cy="2475230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</a:rPr>
                  <a:t>Double ML.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Split samples in half</a:t>
                </a:r>
              </a:p>
              <a:p>
                <a:pPr lvl="1"/>
                <a:r>
                  <a:rPr lang="en-US" sz="1800" dirty="0"/>
                  <a:t>Regress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Regress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endParaRPr lang="en-US" sz="1800" dirty="0"/>
              </a:p>
              <a:p>
                <a:pPr lvl="1"/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1"/>
                <a:ext cx="7650877" cy="2475230"/>
              </a:xfrm>
              <a:blipFill>
                <a:blip r:embed="rId2"/>
                <a:stretch>
                  <a:fillRect l="-717" t="-2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2E1367-03E9-4CCE-9FB5-5EB6FF017E1A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2E1367-03E9-4CCE-9FB5-5EB6FF017E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8AFD1F3-E346-4120-97E3-40014FED964F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8AFD1F3-E346-4120-97E3-40014FED9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920BC4-0707-44FA-834D-8960170A8EB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CE6115-2C2A-42FF-B3B2-EC593F7AD0CF}"/>
                  </a:ext>
                </a:extLst>
              </p:cNvPr>
              <p:cNvSpPr txBox="1"/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CE6115-2C2A-42FF-B3B2-EC593F7AD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DAE61A1-8DEB-431E-832A-F8622A08327B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𝑫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DAE61A1-8DEB-431E-832A-F8622A083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C18802-AE6B-47E8-9378-BD1A9CE141A4}"/>
              </a:ext>
            </a:extLst>
          </p:cNvPr>
          <p:cNvCxnSpPr>
            <a:cxnSpLocks/>
            <a:stCxn id="5" idx="7"/>
            <a:endCxn id="13" idx="3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ECDB01-8B9D-42C3-AB85-7264617F899C}"/>
              </a:ext>
            </a:extLst>
          </p:cNvPr>
          <p:cNvCxnSpPr>
            <a:cxnSpLocks/>
            <a:stCxn id="13" idx="5"/>
            <a:endCxn id="7" idx="1"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D7AE59-2FA0-46DD-BFBB-FE00168FB696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380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D7AE59-2FA0-46DD-BFBB-FE00168FB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3805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FA4E88-D6B4-44DF-A52A-92682E1F9E9A}"/>
                  </a:ext>
                </a:extLst>
              </p:cNvPr>
              <p:cNvSpPr txBox="1"/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FA4E88-D6B4-44DF-A52A-92682E1F9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A9B8C1-4234-49FE-8546-B3AECDA4C0BF}"/>
                  </a:ext>
                </a:extLst>
              </p:cNvPr>
              <p:cNvSpPr txBox="1"/>
              <p:nvPr/>
            </p:nvSpPr>
            <p:spPr>
              <a:xfrm>
                <a:off x="9519726" y="4879112"/>
                <a:ext cx="27763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A9B8C1-4234-49FE-8546-B3AECDA4C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726" y="4879112"/>
                <a:ext cx="2776386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02902A1-94E9-482D-A848-716AFAAF1B9D}"/>
              </a:ext>
            </a:extLst>
          </p:cNvPr>
          <p:cNvSpPr/>
          <p:nvPr/>
        </p:nvSpPr>
        <p:spPr>
          <a:xfrm>
            <a:off x="8184748" y="4043680"/>
            <a:ext cx="3336692" cy="835432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0ED4B8E-0B5E-406C-96FD-3CB1A95BC0BF}"/>
              </a:ext>
            </a:extLst>
          </p:cNvPr>
          <p:cNvSpPr/>
          <p:nvPr/>
        </p:nvSpPr>
        <p:spPr>
          <a:xfrm rot="18946981">
            <a:off x="7909828" y="3351996"/>
            <a:ext cx="3006951" cy="835432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68B88F7-1A89-42E6-BA87-B1DD7ACFFA86}"/>
                  </a:ext>
                </a:extLst>
              </p:cNvPr>
              <p:cNvSpPr txBox="1"/>
              <p:nvPr/>
            </p:nvSpPr>
            <p:spPr>
              <a:xfrm>
                <a:off x="11532171" y="4236467"/>
                <a:ext cx="31540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h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68B88F7-1A89-42E6-BA87-B1DD7ACFF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171" y="4236467"/>
                <a:ext cx="315409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E163B60-9376-4278-9634-8D790F457C9A}"/>
                  </a:ext>
                </a:extLst>
              </p:cNvPr>
              <p:cNvSpPr txBox="1"/>
              <p:nvPr/>
            </p:nvSpPr>
            <p:spPr>
              <a:xfrm>
                <a:off x="8817447" y="3042888"/>
                <a:ext cx="31540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E163B60-9376-4278-9634-8D790F457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447" y="3042888"/>
                <a:ext cx="315409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70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538791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Method: Double 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7746282" cy="4310803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</a:rPr>
                  <a:t>Double ML.</a:t>
                </a:r>
                <a:r>
                  <a:rPr lang="en-US" sz="2000" dirty="0"/>
                  <a:t> Split samples in half</a:t>
                </a:r>
              </a:p>
              <a:p>
                <a:pPr lvl="1"/>
                <a:r>
                  <a:rPr lang="en-US" sz="1800" dirty="0"/>
                  <a:t>Regress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Regress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Construct residuals on other half,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Run OLS on residuals: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∼</m:t>
                    </m:r>
                    <m:acc>
                      <m:accPr>
                        <m:chr m:val="̂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1800" dirty="0"/>
                  <a:t> to get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sz="1800" dirty="0"/>
              </a:p>
              <a:p>
                <a:pPr lvl="1"/>
                <a:endParaRPr lang="en-US" sz="1800" dirty="0"/>
              </a:p>
              <a:p>
                <a:r>
                  <a:rPr lang="en-US" sz="2000" dirty="0"/>
                  <a:t>Final OLS, </a:t>
                </a:r>
                <a:r>
                  <a:rPr lang="en-US" sz="2000" i="1" dirty="0"/>
                  <a:t>in population limit</a:t>
                </a:r>
                <a:r>
                  <a:rPr lang="en-US" sz="2000" dirty="0"/>
                  <a:t>, equivalent to solving normal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̃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Define the </a:t>
                </a:r>
                <a:r>
                  <a:rPr lang="en-US" sz="2000" i="1" dirty="0"/>
                  <a:t>formula</a:t>
                </a:r>
                <a:r>
                  <a:rPr lang="en-US" sz="2000" dirty="0"/>
                  <a:t>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Final OLS, </a:t>
                </a:r>
                <a:r>
                  <a:rPr lang="en-US" sz="2000" i="1" dirty="0"/>
                  <a:t>in population limit</a:t>
                </a:r>
                <a:r>
                  <a:rPr lang="en-US" sz="2000" dirty="0"/>
                  <a:t>, equivalent to solving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  <a:p>
                <a:pPr marL="3690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7746282" cy="4310803"/>
              </a:xfrm>
              <a:blipFill>
                <a:blip r:embed="rId2"/>
                <a:stretch>
                  <a:fillRect l="-708" t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2E1367-03E9-4CCE-9FB5-5EB6FF017E1A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2E1367-03E9-4CCE-9FB5-5EB6FF017E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hord 6">
                <a:extLst>
                  <a:ext uri="{FF2B5EF4-FFF2-40B4-BE49-F238E27FC236}">
                    <a16:creationId xmlns:a16="http://schemas.microsoft.com/office/drawing/2014/main" id="{A8AFD1F3-E346-4120-97E3-40014FED964F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chord">
                <a:avLst>
                  <a:gd name="adj1" fmla="val 12915571"/>
                  <a:gd name="adj2" fmla="val 8411327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Chord 6">
                <a:extLst>
                  <a:ext uri="{FF2B5EF4-FFF2-40B4-BE49-F238E27FC236}">
                    <a16:creationId xmlns:a16="http://schemas.microsoft.com/office/drawing/2014/main" id="{A8AFD1F3-E346-4120-97E3-40014FED9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chord">
                <a:avLst>
                  <a:gd name="adj1" fmla="val 12915571"/>
                  <a:gd name="adj2" fmla="val 841132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920BC4-0707-44FA-834D-8960170A8EB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7DAE61A1-8DEB-431E-832A-F8622A08327B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chord">
                <a:avLst>
                  <a:gd name="adj1" fmla="val 11682918"/>
                  <a:gd name="adj2" fmla="val 465373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𝑫</m:t>
                          </m:r>
                        </m:e>
                      </m:acc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7DAE61A1-8DEB-431E-832A-F8622A083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chord">
                <a:avLst>
                  <a:gd name="adj1" fmla="val 11682918"/>
                  <a:gd name="adj2" fmla="val 4653734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C18802-AE6B-47E8-9378-BD1A9CE141A4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ECDB01-8B9D-42C3-AB85-7264617F899C}"/>
              </a:ext>
            </a:extLst>
          </p:cNvPr>
          <p:cNvCxnSpPr>
            <a:cxnSpLocks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D7AE59-2FA0-46DD-BFBB-FE00168FB696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380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D7AE59-2FA0-46DD-BFBB-FE00168FB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3805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FA4E88-D6B4-44DF-A52A-92682E1F9E9A}"/>
                  </a:ext>
                </a:extLst>
              </p:cNvPr>
              <p:cNvSpPr txBox="1"/>
              <p:nvPr/>
            </p:nvSpPr>
            <p:spPr>
              <a:xfrm>
                <a:off x="9428322" y="2505219"/>
                <a:ext cx="2613967" cy="376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FA4E88-D6B4-44DF-A52A-92682E1F9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22" y="2505219"/>
                <a:ext cx="2613967" cy="376193"/>
              </a:xfrm>
              <a:prstGeom prst="rect">
                <a:avLst/>
              </a:prstGeom>
              <a:blipFill>
                <a:blip r:embed="rId8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A9B8C1-4234-49FE-8546-B3AECDA4C0BF}"/>
                  </a:ext>
                </a:extLst>
              </p:cNvPr>
              <p:cNvSpPr txBox="1"/>
              <p:nvPr/>
            </p:nvSpPr>
            <p:spPr>
              <a:xfrm>
                <a:off x="9990667" y="4879112"/>
                <a:ext cx="2305445" cy="376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A9B8C1-4234-49FE-8546-B3AECDA4C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667" y="4879112"/>
                <a:ext cx="2305445" cy="376193"/>
              </a:xfrm>
              <a:prstGeom prst="rect">
                <a:avLst/>
              </a:prstGeom>
              <a:blipFill>
                <a:blip r:embed="rId9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889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Insensitivity of Double ML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440006" cy="4310803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The </a:t>
                </a:r>
                <a:r>
                  <a:rPr lang="en-US" sz="2000" i="1" dirty="0"/>
                  <a:t>formula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is insensitive to the nuisance functions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36900" indent="0">
                  <a:buNone/>
                </a:pPr>
                <a:endParaRPr lang="en-US" sz="2000" dirty="0"/>
              </a:p>
              <a:p>
                <a:pPr marL="379800" indent="-342900">
                  <a:spcAft>
                    <a:spcPts val="1200"/>
                  </a:spcAft>
                </a:pPr>
                <a:r>
                  <a:rPr lang="en-US" sz="2000" dirty="0"/>
                  <a:t>Directional derivative with respect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 marL="379800" indent="-342900"/>
                <a:endParaRPr lang="en-US" sz="2000" dirty="0"/>
              </a:p>
              <a:p>
                <a:pPr marL="379800" indent="-342900">
                  <a:spcAft>
                    <a:spcPts val="1200"/>
                  </a:spcAft>
                </a:pPr>
                <a:r>
                  <a:rPr lang="en-US" sz="2000" dirty="0"/>
                  <a:t>Directional derivative with respect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 marL="36900" indent="0">
                  <a:buNone/>
                </a:pPr>
                <a:endParaRPr lang="en-US" sz="2000" dirty="0"/>
              </a:p>
              <a:p>
                <a:pPr marL="3690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440006" cy="4310803"/>
              </a:xfrm>
              <a:blipFill>
                <a:blip r:embed="rId2"/>
                <a:stretch>
                  <a:fillRect l="-525" t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04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D132C-47E7-C501-7464-46BA11CE3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6ADC-6823-5A73-85E1-615F0C4AC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Normality of </a:t>
            </a:r>
            <a:r>
              <a:rPr lang="en-US" dirty="0" err="1"/>
              <a:t>DoubleML</a:t>
            </a:r>
            <a:r>
              <a:rPr lang="en-US" dirty="0"/>
              <a:t>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030BD-490F-7764-BDCB-0D025703E6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774693"/>
                <a:ext cx="10440006" cy="4826301"/>
              </a:xfrm>
            </p:spPr>
            <p:txBody>
              <a:bodyPr>
                <a:normAutofit/>
              </a:bodyPr>
              <a:lstStyle/>
              <a:p>
                <a:pPr marL="369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=0⇔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2400" i="1" dirty="0"/>
                  <a:t>Assume</a:t>
                </a:r>
                <a:r>
                  <a:rPr lang="en-US" sz="2400" dirty="0"/>
                  <a:t>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sepChr m:val="∣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 (average overlap)</a:t>
                </a:r>
              </a:p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2400" dirty="0"/>
                  <a:t> </a:t>
                </a:r>
                <a:r>
                  <a:rPr lang="en-US" sz="2400" i="1" dirty="0"/>
                  <a:t>Assume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400" dirty="0"/>
                  <a:t> estimated on separate sample (or cross-fitting), are consistent and:</a:t>
                </a:r>
              </a:p>
              <a:p>
                <a:pPr marL="36900" indent="0">
                  <a:lnSpc>
                    <a:spcPct val="100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RMSE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RMSE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RMSE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Aft>
                    <a:spcPts val="1800"/>
                  </a:spcAft>
                </a:pPr>
                <a:r>
                  <a:rPr lang="en-US" sz="2400" i="1" dirty="0"/>
                  <a:t>Assume</a:t>
                </a:r>
                <a:r>
                  <a:rPr lang="en-US" sz="2400" dirty="0"/>
                  <a:t> random variables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have bounded fourth moments</a:t>
                </a: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36900" indent="0">
                  <a:lnSpc>
                    <a:spcPct val="100000"/>
                  </a:lnSpc>
                  <a:buNone/>
                </a:pPr>
                <a:endParaRPr lang="en-US" sz="2400" dirty="0"/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030BD-490F-7764-BDCB-0D025703E6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774693"/>
                <a:ext cx="10440006" cy="4826301"/>
              </a:xfrm>
              <a:blipFill>
                <a:blip r:embed="rId2"/>
                <a:stretch>
                  <a:fillRect l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6DD849-8CD8-F56E-538C-00BBAD046C11}"/>
              </a:ext>
            </a:extLst>
          </p:cNvPr>
          <p:cNvSpPr/>
          <p:nvPr/>
        </p:nvSpPr>
        <p:spPr>
          <a:xfrm>
            <a:off x="1494630" y="5550562"/>
            <a:ext cx="2860802" cy="534504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9891A-3B8A-185F-9B46-C942C2CFDB18}"/>
              </a:ext>
            </a:extLst>
          </p:cNvPr>
          <p:cNvSpPr txBox="1"/>
          <p:nvPr/>
        </p:nvSpPr>
        <p:spPr>
          <a:xfrm>
            <a:off x="1151099" y="6181578"/>
            <a:ext cx="3119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latin typeface="Calibri Light"/>
              </a:rPr>
              <a:t>Estimate asymptotically normal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A859AA0-D65F-4860-02F8-E8E003A105A8}"/>
              </a:ext>
            </a:extLst>
          </p:cNvPr>
          <p:cNvSpPr/>
          <p:nvPr/>
        </p:nvSpPr>
        <p:spPr>
          <a:xfrm>
            <a:off x="4778943" y="5332397"/>
            <a:ext cx="2738388" cy="9920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F6B80C-618C-C17C-9443-E1B2F28E3A05}"/>
              </a:ext>
            </a:extLst>
          </p:cNvPr>
          <p:cNvSpPr txBox="1"/>
          <p:nvPr/>
        </p:nvSpPr>
        <p:spPr>
          <a:xfrm>
            <a:off x="4583115" y="6324140"/>
            <a:ext cx="3119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latin typeface="Calibri Light"/>
              </a:rPr>
              <a:t>Asymptotic variance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3A7AA5-4158-BF86-F15E-788B411CE05C}"/>
              </a:ext>
            </a:extLst>
          </p:cNvPr>
          <p:cNvSpPr/>
          <p:nvPr/>
        </p:nvSpPr>
        <p:spPr>
          <a:xfrm>
            <a:off x="7940842" y="5330351"/>
            <a:ext cx="2756528" cy="9920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F82978-ABCC-1BBD-6623-C3B3688D3BF3}"/>
                  </a:ext>
                </a:extLst>
              </p:cNvPr>
              <p:cNvSpPr txBox="1"/>
              <p:nvPr/>
            </p:nvSpPr>
            <p:spPr>
              <a:xfrm>
                <a:off x="7756566" y="6238331"/>
                <a:ext cx="4543031" cy="585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white">
                        <a:lumMod val="50000"/>
                      </a:prstClr>
                    </a:solidFill>
                    <a:latin typeface="Calibri Light"/>
                  </a:rPr>
                  <a:t>Estimate of variance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rPr>
                  <a:t> 95%</a:t>
                </a:r>
                <a:r>
                  <a:rPr kumimoji="0" lang="en-US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rPr>
                  <a:t> CI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sz="1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𝜃</m:t>
                        </m:r>
                        <m:r>
                          <a:rPr kumimoji="0" lang="en-US" sz="1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±1.96</m:t>
                        </m:r>
                        <m:f>
                          <m:fPr>
                            <m:ctrlPr>
                              <a:rPr kumimoji="0" lang="en-US" sz="18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kumimoji="0" lang="en-US" sz="1800" b="0" i="1" u="none" strike="noStrike" kern="1200" cap="none" spc="0" normalizeH="0" noProof="0" smtClean="0">
                                    <a:ln>
                                      <a:noFill/>
                                    </a:ln>
                                    <a:solidFill>
                                      <a:prstClr val="white">
                                        <a:lumMod val="50000"/>
                                      </a:prst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n-US" sz="1800" b="0" i="1" u="none" strike="noStrike" kern="1200" cap="none" spc="0" normalizeH="0" noProof="0" smtClean="0">
                                    <a:ln>
                                      <a:noFill/>
                                    </a:ln>
                                    <a:solidFill>
                                      <a:prstClr val="white">
                                        <a:lumMod val="50000"/>
                                      </a:prst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𝜎</m:t>
                                </m:r>
                              </m:e>
                            </m:acc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kumimoji="0" lang="en-US" sz="1800" b="0" i="1" u="none" strike="noStrike" kern="1200" cap="none" spc="0" normalizeH="0" noProof="0" smtClean="0">
                                    <a:ln>
                                      <a:noFill/>
                                    </a:ln>
                                    <a:solidFill>
                                      <a:prstClr val="white">
                                        <a:lumMod val="50000"/>
                                      </a:prst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0" lang="en-US" sz="1800" b="0" i="1" u="none" strike="noStrike" kern="1200" cap="none" spc="0" normalizeH="0" noProof="0" smtClean="0">
                                    <a:ln>
                                      <a:noFill/>
                                    </a:ln>
                                    <a:solidFill>
                                      <a:prstClr val="white">
                                        <a:lumMod val="50000"/>
                                      </a:prst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F82978-ABCC-1BBD-6623-C3B3688D3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566" y="6238331"/>
                <a:ext cx="4543031" cy="585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3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F727E69-0185-135C-B1EA-94A1225E4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138" y="4249222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Algorithm (Draft 3) Gone Right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25853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dml2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orthogonal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with sample-splitting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38AC52-62DC-946B-C60E-4CA915B65EA3}"/>
              </a:ext>
            </a:extLst>
          </p:cNvPr>
          <p:cNvCxnSpPr/>
          <p:nvPr/>
        </p:nvCxnSpPr>
        <p:spPr>
          <a:xfrm flipV="1">
            <a:off x="5640018" y="4456790"/>
            <a:ext cx="0" cy="2114093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512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Algorithm (Draft 3) Gone Right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econml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LinearDML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LinearDML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(y, D,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=X).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effect_inference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8F2A99A-358B-3ECD-7E07-541648D6F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138" y="4249222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FA48AE-D88E-A5B2-6E62-C5CB85BAAD82}"/>
              </a:ext>
            </a:extLst>
          </p:cNvPr>
          <p:cNvCxnSpPr>
            <a:cxnSpLocks/>
          </p:cNvCxnSpPr>
          <p:nvPr/>
        </p:nvCxnSpPr>
        <p:spPr>
          <a:xfrm flipV="1">
            <a:off x="5640018" y="4456790"/>
            <a:ext cx="0" cy="2114093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5059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≈&amp;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≈&amp;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  <m:acc>
                                    <m:accPr>
                                      <m:chr m:val="̃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4A10CA-64D4-B263-743D-392079CAFC24}"/>
              </a:ext>
            </a:extLst>
          </p:cNvPr>
          <p:cNvSpPr/>
          <p:nvPr/>
        </p:nvSpPr>
        <p:spPr>
          <a:xfrm>
            <a:off x="2688164" y="2951741"/>
            <a:ext cx="2413225" cy="715484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C11961-31A4-90A5-BBB2-41D48BB2144B}"/>
              </a:ext>
            </a:extLst>
          </p:cNvPr>
          <p:cNvSpPr txBox="1"/>
          <p:nvPr/>
        </p:nvSpPr>
        <p:spPr>
          <a:xfrm>
            <a:off x="5415092" y="3001915"/>
            <a:ext cx="58994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latin typeface="Calibri Light"/>
              </a:rPr>
              <a:t>Due to insensitivity of the formula and fast enough rates of the nuisance models, we can ignore the error in the residuals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D5E9FF5-2D18-F03D-0A68-9C200563B8E4}"/>
              </a:ext>
            </a:extLst>
          </p:cNvPr>
          <p:cNvSpPr/>
          <p:nvPr/>
        </p:nvSpPr>
        <p:spPr>
          <a:xfrm>
            <a:off x="2741106" y="5240949"/>
            <a:ext cx="2543168" cy="77002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D99A28-8EDF-2548-F1A5-F265D35E91E6}"/>
                  </a:ext>
                </a:extLst>
              </p:cNvPr>
              <p:cNvSpPr txBox="1"/>
              <p:nvPr/>
            </p:nvSpPr>
            <p:spPr>
              <a:xfrm>
                <a:off x="129219" y="6098422"/>
                <a:ext cx="4760415" cy="7011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white">
                        <a:lumMod val="50000"/>
                      </a:prstClr>
                    </a:solidFill>
                    <a:latin typeface="Calibri Light"/>
                  </a:rPr>
                  <a:t>By law of large numbers, the denominator can be replaced by the expectation,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solidFill>
                                      <a:prstClr val="white">
                                        <a:lumMod val="50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prstClr val="white">
                                        <a:lumMod val="50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solidFill>
                                      <a:prstClr val="white">
                                        <a:lumMod val="50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prstClr val="white">
                                        <a:lumMod val="50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D99A28-8EDF-2548-F1A5-F265D35E9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19" y="6098422"/>
                <a:ext cx="4760415" cy="701154"/>
              </a:xfrm>
              <a:prstGeom prst="rect">
                <a:avLst/>
              </a:prstGeom>
              <a:blipFill>
                <a:blip r:embed="rId3"/>
                <a:stretch>
                  <a:fillRect l="-512" t="-4348" r="-166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770F6ED-7384-BD52-3855-6C3CDB392465}"/>
              </a:ext>
            </a:extLst>
          </p:cNvPr>
          <p:cNvSpPr/>
          <p:nvPr/>
        </p:nvSpPr>
        <p:spPr>
          <a:xfrm>
            <a:off x="7562094" y="5174888"/>
            <a:ext cx="3078629" cy="1038219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CEF90A-BD71-2CF7-C813-62DD21D3108E}"/>
              </a:ext>
            </a:extLst>
          </p:cNvPr>
          <p:cNvSpPr txBox="1"/>
          <p:nvPr/>
        </p:nvSpPr>
        <p:spPr>
          <a:xfrm>
            <a:off x="6961546" y="6156846"/>
            <a:ext cx="4760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latin typeface="Calibri Light"/>
              </a:rPr>
              <a:t>Central Limit Theorem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57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  <p:bldP spid="9" grpId="0"/>
      <p:bldP spid="10" grpId="0" animBg="1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46B04-BD09-5B83-6197-F6A49984F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71EF9-6440-8F89-9985-B30D50A9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(Extended) Partially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B8F0CA-F9C7-8EB3-1258-C14EEB937B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519863" cy="40195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Relevant in many applications: dose-response curve in healthcare, effect of price on demand, return-on-investment</a:t>
                </a:r>
              </a:p>
              <a:p>
                <a:r>
                  <a:rPr lang="en-US" sz="2400" dirty="0"/>
                  <a:t>Assume conditional exogeneity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sz="2400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Assume partially linear response, for a known feature map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  <a:p>
                <a:pPr marL="36900" indent="0">
                  <a:buNone/>
                </a:pPr>
                <a:endParaRPr lang="en-US" sz="2400" dirty="0"/>
              </a:p>
              <a:p>
                <a:r>
                  <a:rPr lang="en-US" sz="2400" b="0" dirty="0"/>
                  <a:t>Parameter of interest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b="1" dirty="0"/>
                  <a:t>Example:</a:t>
                </a:r>
                <a:r>
                  <a:rPr lang="en-US" sz="2400" dirty="0"/>
                  <a:t> in pricing applications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B8F0CA-F9C7-8EB3-1258-C14EEB937B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519863" cy="4019550"/>
              </a:xfrm>
              <a:blipFill>
                <a:blip r:embed="rId2"/>
                <a:stretch>
                  <a:fillRect l="-811" t="-2883" b="-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3593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02C85-CA52-1DEA-618A-EA22A40C0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061FB-557C-1026-E7AE-53DFCA91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Method: (Extended) Double 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9B3E6-4C6B-1405-BAD5-99A3BF374D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440005" cy="4310803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</a:rPr>
                  <a:t>Double ML.</a:t>
                </a:r>
                <a:r>
                  <a:rPr lang="en-US" sz="2000" dirty="0"/>
                  <a:t> Split samples in half</a:t>
                </a:r>
              </a:p>
              <a:p>
                <a:pPr lvl="1"/>
                <a:r>
                  <a:rPr lang="en-US" sz="1800" dirty="0"/>
                  <a:t>Regress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Regress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Construct residuals on other half,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Run OLS on residuals: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∼</m:t>
                    </m:r>
                    <m:acc>
                      <m:accPr>
                        <m:chr m:val="̃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1800" dirty="0"/>
                  <a:t> to get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sz="1800" dirty="0"/>
              </a:p>
              <a:p>
                <a:pPr lvl="1"/>
                <a:endParaRPr lang="en-US" sz="1800" dirty="0"/>
              </a:p>
              <a:p>
                <a:r>
                  <a:rPr lang="en-US" sz="2000" dirty="0"/>
                  <a:t>Final OLS, in population limit, equivalent to solving normal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̃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Define the </a:t>
                </a:r>
                <a:r>
                  <a:rPr lang="en-US" sz="2000" i="1" dirty="0"/>
                  <a:t>formula</a:t>
                </a:r>
                <a:r>
                  <a:rPr lang="en-US" sz="2000" dirty="0"/>
                  <a:t>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 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OLS is equivalent to solving with respect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  <a:p>
                <a:pPr marL="3690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9B3E6-4C6B-1405-BAD5-99A3BF374D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440005" cy="4310803"/>
              </a:xfrm>
              <a:blipFill>
                <a:blip r:embed="rId2"/>
                <a:stretch>
                  <a:fillRect l="-526" t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4121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8A442-9CC1-1300-CB9F-128E7D166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4B1F-2DF5-D492-6CE8-5A147AE4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Normality of </a:t>
            </a:r>
            <a:r>
              <a:rPr lang="en-US" dirty="0" err="1"/>
              <a:t>DoubleML</a:t>
            </a:r>
            <a:r>
              <a:rPr lang="en-US" dirty="0"/>
              <a:t>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33BE2F-CEA4-5942-7DAB-96EB97C943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774693"/>
                <a:ext cx="10440006" cy="4826301"/>
              </a:xfrm>
            </p:spPr>
            <p:txBody>
              <a:bodyPr>
                <a:normAutofit/>
              </a:bodyPr>
              <a:lstStyle/>
              <a:p>
                <a:pPr marL="369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=0⇔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2400" i="1" dirty="0"/>
                  <a:t>Assume</a:t>
                </a:r>
                <a:r>
                  <a:rPr lang="en-US" sz="2400" dirty="0"/>
                  <a:t>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≽0</m:t>
                    </m:r>
                  </m:oMath>
                </a14:m>
                <a:r>
                  <a:rPr lang="en-US" sz="2400" dirty="0"/>
                  <a:t> (minimum eigenvalue bounded away)</a:t>
                </a:r>
              </a:p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2400" dirty="0"/>
                  <a:t> </a:t>
                </a:r>
                <a:r>
                  <a:rPr lang="en-US" sz="2400" i="1" dirty="0"/>
                  <a:t>Assume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400" dirty="0"/>
                  <a:t> estimated on separate sample (or cross-fitting), are consistent and:</a:t>
                </a:r>
              </a:p>
              <a:p>
                <a:pPr marL="36900" indent="0">
                  <a:lnSpc>
                    <a:spcPct val="100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RMSE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RMSE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RMSE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Aft>
                    <a:spcPts val="1800"/>
                  </a:spcAft>
                </a:pPr>
                <a:r>
                  <a:rPr lang="en-US" sz="2400" i="1" dirty="0"/>
                  <a:t>Assume</a:t>
                </a:r>
                <a:r>
                  <a:rPr lang="en-US" sz="2400" dirty="0"/>
                  <a:t> random variables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have bounded fourth moments</a:t>
                </a: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  <m:acc>
                                    <m:accPr>
                                      <m:chr m:val="̂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33BE2F-CEA4-5942-7DAB-96EB97C943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774693"/>
                <a:ext cx="10440006" cy="4826301"/>
              </a:xfrm>
              <a:blipFill>
                <a:blip r:embed="rId2"/>
                <a:stretch>
                  <a:fillRect l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F71B5D0-72FB-2478-0646-56A010FE794F}"/>
              </a:ext>
            </a:extLst>
          </p:cNvPr>
          <p:cNvSpPr/>
          <p:nvPr/>
        </p:nvSpPr>
        <p:spPr>
          <a:xfrm>
            <a:off x="5664467" y="4804315"/>
            <a:ext cx="4629752" cy="1038219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24155A-2C5F-CB5F-97F9-E4F047D33F3E}"/>
              </a:ext>
            </a:extLst>
          </p:cNvPr>
          <p:cNvSpPr txBox="1"/>
          <p:nvPr/>
        </p:nvSpPr>
        <p:spPr>
          <a:xfrm>
            <a:off x="5533804" y="5954663"/>
            <a:ext cx="47604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prstClr val="white">
                    <a:lumMod val="50000"/>
                  </a:prstClr>
                </a:solidFill>
                <a:latin typeface="Calibri Light"/>
              </a:rPr>
              <a:t>Sandwich formula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  <a:latin typeface="Calibri Light"/>
              </a:rPr>
              <a:t> for heteroskedasticity-robust standard errors in OLS packages (HC0)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534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8B74E-E94D-11D5-FB97-EA19DBFFF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384C9-69F4-B4EC-DACA-E7E98521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Variants of </a:t>
            </a:r>
            <a:br>
              <a:rPr lang="en-US" dirty="0"/>
            </a:br>
            <a:r>
              <a:rPr lang="en-US" dirty="0"/>
              <a:t>Cross-Fitting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519634-8D42-23F9-3E6C-B48BF458D6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8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5DFA-171F-2782-EFF9-C62805C8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Last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024F5-24D3-4B92-FD14-E3896B08F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874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8B91D-E55D-F7F6-1B8F-E03667AEB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9E36-4E03-0AD1-82B1-82A7C5A7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and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8D83E-C33B-0C57-B7CB-881B27637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choose among many models or perform stacking, we can just use a stacked or </a:t>
            </a:r>
            <a:r>
              <a:rPr lang="en-US" dirty="0" err="1"/>
              <a:t>automl</a:t>
            </a:r>
            <a:r>
              <a:rPr lang="en-US" dirty="0"/>
              <a:t> model in place of each ML model</a:t>
            </a:r>
          </a:p>
        </p:txBody>
      </p:sp>
    </p:spTree>
    <p:extLst>
      <p:ext uri="{BB962C8B-B14F-4D97-AF65-F5344CB8AC3E}">
        <p14:creationId xmlns:p14="http://schemas.microsoft.com/office/powerpoint/2010/main" val="12674525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5F8A3-10E9-D05C-34D2-CA3BE6BE4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2F81-8467-8D14-12D0-6D870A53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ML Models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9E95F6-8278-48E9-0C9B-4D3C8E1AD93F}"/>
              </a:ext>
            </a:extLst>
          </p:cNvPr>
          <p:cNvSpPr txBox="1"/>
          <p:nvPr/>
        </p:nvSpPr>
        <p:spPr>
          <a:xfrm>
            <a:off x="838199" y="1529758"/>
            <a:ext cx="10515599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orthogonal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with sample-splitting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StackingRegressor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[rf,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nnet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gbf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lasso]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StackingRegressor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[rf,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nnet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gbf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lasso]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*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np.sqrt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.shape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54527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4721B-3601-EB7F-4A8D-6C872FD5A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0AE7-B102-6E5B-0244-BA6F256AA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r>
              <a:rPr lang="en-US" dirty="0"/>
              <a:t> Models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643D04-B85E-1203-E3A7-383953A60890}"/>
              </a:ext>
            </a:extLst>
          </p:cNvPr>
          <p:cNvSpPr txBox="1"/>
          <p:nvPr/>
        </p:nvSpPr>
        <p:spPr>
          <a:xfrm>
            <a:off x="838199" y="1529758"/>
            <a:ext cx="10515599" cy="31393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flaml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import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AutoML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69CD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orthogonal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with sample-splitting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AutoML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AutoML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*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np.sqrt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.shape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6125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05D20-EFC3-6069-F90F-F86A510F6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E291C-091A-ABA2-4231-2B804C06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and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3BA83-BA94-BC21-7F1B-AFF08036E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choose among many models or perform stacking, we can just use a stacked or </a:t>
            </a:r>
            <a:r>
              <a:rPr lang="en-US" dirty="0" err="1"/>
              <a:t>automl</a:t>
            </a:r>
            <a:r>
              <a:rPr lang="en-US" dirty="0"/>
              <a:t> model in place of each ML model</a:t>
            </a:r>
          </a:p>
          <a:p>
            <a:r>
              <a:rPr lang="en-US" dirty="0"/>
              <a:t>Model selection or stacking done many times within each training fold</a:t>
            </a:r>
          </a:p>
          <a:p>
            <a:r>
              <a:rPr lang="en-US" dirty="0"/>
              <a:t>Computationally expensive and statistically lossy</a:t>
            </a:r>
          </a:p>
          <a:p>
            <a:endParaRPr lang="en-US" dirty="0"/>
          </a:p>
          <a:p>
            <a:r>
              <a:rPr lang="en-US" dirty="0"/>
              <a:t>Can we use all the data to at least select among models?</a:t>
            </a:r>
          </a:p>
        </p:txBody>
      </p:sp>
    </p:spTree>
    <p:extLst>
      <p:ext uri="{BB962C8B-B14F-4D97-AF65-F5344CB8AC3E}">
        <p14:creationId xmlns:p14="http://schemas.microsoft.com/office/powerpoint/2010/main" val="20278523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F714D-42C9-71C8-8FB0-DB611DF90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F9F7-1142-1ABD-964E-3885C575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r>
              <a:rPr lang="en-US" dirty="0"/>
              <a:t> Estimation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20F05-71C5-5298-BEDB-52003DE90D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Split the data in half </a:t>
                </a:r>
                <a:r>
                  <a:rPr lang="en-US" sz="2800" i="1" dirty="0"/>
                  <a:t>(in practice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i="1" dirty="0"/>
                  <a:t> folds)</a:t>
                </a:r>
              </a:p>
              <a:p>
                <a:r>
                  <a:rPr lang="en-US" sz="2800" dirty="0"/>
                  <a:t>On first half,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8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second half</a:t>
                </a:r>
              </a:p>
              <a:p>
                <a:r>
                  <a:rPr lang="en-US" dirty="0"/>
                  <a:t>On second half, estimate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8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first half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r>
                  <a:rPr lang="en-US" dirty="0"/>
                  <a:t>Choose the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ℓ∈{1,…,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/>
                  <a:t> that optimizes out-of-sample RMSE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r>
                  <a:rPr lang="en-US" sz="2800" dirty="0"/>
                  <a:t>On all data,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(ℓ)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20F05-71C5-5298-BEDB-52003DE90D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 l="-907" t="-3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8581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8C0B6-7019-CE74-B23A-5DA08A246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E546-BD23-F999-2DB3-D8F5484A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FFDDAD-1AC9-8A3D-94E8-6FA1DE794B1F}"/>
              </a:ext>
            </a:extLst>
          </p:cNvPr>
          <p:cNvSpPr txBox="1"/>
          <p:nvPr/>
        </p:nvSpPr>
        <p:spPr>
          <a:xfrm>
            <a:off x="838199" y="1529758"/>
            <a:ext cx="10515599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orthogonal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with semi-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crossfitting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cross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predict with many models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[rf,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gbf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lasso]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[rf,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gbf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lasso]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select models with best out of fold performance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np.argmin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axis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best_d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np.argmin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axis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best_d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go with their corresponding residuals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*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np.sqrt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.shape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07860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DCD92-B207-D9CB-9204-50A1E9320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23C81-4245-E98E-DF88-1FA643C87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C173AC-B865-B049-4391-5F5EDC17C1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the number of models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small, then “spillover” is ok and approach still works. For practical purposes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should be thought as constant.</a:t>
                </a:r>
              </a:p>
              <a:p>
                <a:r>
                  <a:rPr lang="en-US" dirty="0"/>
                  <a:t>Under further regularity, provably asymptotic normality holds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e>
                          </m:func>
                        </m:e>
                      </m:ra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145B4-158F-D3C1-A688-534602775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8763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A1DF8-F1D8-F14B-4595-8354A55F5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3288-2941-19AB-D28E-3DC442DDE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r>
              <a:rPr lang="en-US" dirty="0"/>
              <a:t> with Stacking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46D75-F376-B96E-31D3-732BB6C858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4098156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Split the data in half </a:t>
                </a:r>
                <a:r>
                  <a:rPr lang="en-US" sz="2800" i="1" dirty="0"/>
                  <a:t>(in practice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i="1" dirty="0"/>
                  <a:t> folds)</a:t>
                </a:r>
              </a:p>
              <a:p>
                <a:r>
                  <a:rPr lang="en-US" sz="2800" dirty="0"/>
                  <a:t>On first half,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8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second half</a:t>
                </a:r>
              </a:p>
              <a:p>
                <a:r>
                  <a:rPr lang="en-US" dirty="0"/>
                  <a:t>On second half, estimate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8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first half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Construct weights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on the models using all the data (stacking)</a:t>
                </a:r>
              </a:p>
              <a:p>
                <a:r>
                  <a:rPr lang="en-US" sz="2800" dirty="0"/>
                  <a:t>Define stacked models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bSup>
                      </m:e>
                    </m:nary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On all data,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46D75-F376-B96E-31D3-732BB6C858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4098156"/>
              </a:xfrm>
              <a:blipFill>
                <a:blip r:embed="rId2"/>
                <a:stretch>
                  <a:fillRect l="-907" t="-3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6008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18E93-249C-9210-BB7D-AE873D7A8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8D43-A558-83BE-B3B8-8D6A0D2E8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r>
              <a:rPr lang="en-US" dirty="0"/>
              <a:t> with Stacking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A498-6F99-5904-A65B-293095CF6E9E}"/>
              </a:ext>
            </a:extLst>
          </p:cNvPr>
          <p:cNvSpPr txBox="1"/>
          <p:nvPr/>
        </p:nvSpPr>
        <p:spPr>
          <a:xfrm>
            <a:off x="838199" y="1529758"/>
            <a:ext cx="10515599" cy="42473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orthogonal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with semi-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crossfitting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stacking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cross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predict with many models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[rf,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gbf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lasso]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ypreds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]).T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[rf,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gbf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lasso]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Dpreds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]).T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calculate stacked residuals by finding optimal coefficients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weigthing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out-of-sample predictions by these coefficients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LinearRegression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().fit(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ypreds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).predict(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ypreds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LinearRegression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().fit(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Dpreds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).predict(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Dpreds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go with the stacked residuals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*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np.sqrt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.shape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8176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4C5E6-B4F1-1ABE-AF31-2714A619A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374D-2A49-450D-F787-3A566CB0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E400E2-5532-9534-ABBE-4662CCA20D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the number of models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small, then “spillover” is ok and approach still works. For practical purposes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should be thought as constant.</a:t>
                </a:r>
              </a:p>
              <a:p>
                <a:r>
                  <a:rPr lang="en-US" dirty="0"/>
                  <a:t>Under further regularity, provably asymptotic normality holds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ra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Equivalent view of cross-fitting with stacking (lens of FWL theorem)</a:t>
                </a:r>
              </a:p>
              <a:p>
                <a:r>
                  <a:rPr lang="en-US" dirty="0"/>
                  <a:t>Construct out of fold predictions based on many ML models</a:t>
                </a:r>
              </a:p>
              <a:p>
                <a:r>
                  <a:rPr lang="en-US" dirty="0"/>
                  <a:t>Use these predictions as engineered 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a simple OLS regression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Use the coefficient and standard error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from this final OLS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145B4-158F-D3C1-A688-534602775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0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50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5CA99A-F408-C1C1-11BB-2C0E79490DBE}"/>
                  </a:ext>
                </a:extLst>
              </p:cNvPr>
              <p:cNvSpPr txBox="1"/>
              <p:nvPr/>
            </p:nvSpPr>
            <p:spPr>
              <a:xfrm>
                <a:off x="3007640" y="4351445"/>
                <a:ext cx="5510039" cy="1464231"/>
              </a:xfrm>
              <a:prstGeom prst="wedgeRoundRectCallout">
                <a:avLst>
                  <a:gd name="adj1" fmla="val 29382"/>
                  <a:gd name="adj2" fmla="val -65703"/>
                  <a:gd name="adj3" fmla="val 16667"/>
                </a:avLst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So I need to estimate this </a:t>
                </a:r>
                <a:r>
                  <a:rPr lang="en-US" sz="2000" b="1" dirty="0">
                    <a:solidFill>
                      <a:prstClr val="black"/>
                    </a:solidFill>
                    <a:latin typeface="Calibri Light" panose="020F0302020204030204"/>
                  </a:rPr>
                  <a:t>bigger predictive model, predicting the outcome from the treatment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000" b="1" dirty="0">
                    <a:solidFill>
                      <a:prstClr val="black"/>
                    </a:solidFill>
                    <a:latin typeface="Calibri Light" panose="020F0302020204030204"/>
                  </a:rPr>
                  <a:t> and the controls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000" b="1" dirty="0">
                    <a:solidFill>
                      <a:prstClr val="black"/>
                    </a:solidFill>
                    <a:latin typeface="Calibri Light" panose="020F0302020204030204"/>
                  </a:rPr>
                  <a:t>, </a:t>
                </a:r>
                <a:r>
                  <a:rPr lang="en-US" sz="2000" b="1" dirty="0">
                    <a:solidFill>
                      <a:srgbClr val="C00000"/>
                    </a:solidFill>
                    <a:latin typeface="Calibri Light" panose="020F0302020204030204"/>
                  </a:rPr>
                  <a:t>in some manner</a:t>
                </a:r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. Then average the predictive values over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 fixing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400" dirty="0"/>
                  <a:t>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5CA99A-F408-C1C1-11BB-2C0E79490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640" y="4351445"/>
                <a:ext cx="5510039" cy="1464231"/>
              </a:xfrm>
              <a:prstGeom prst="wedgeRoundRectCallout">
                <a:avLst>
                  <a:gd name="adj1" fmla="val 29382"/>
                  <a:gd name="adj2" fmla="val -65703"/>
                  <a:gd name="adj3" fmla="val 16667"/>
                </a:avLst>
              </a:prstGeom>
              <a:blipFill>
                <a:blip r:embed="rId15"/>
                <a:stretch>
                  <a:fillRect b="-14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0924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54CF1-A65D-6367-59DD-0C11D90BC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C23-2725-39E0-134C-4F4C2654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Theory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488B5-CB00-CF82-53F4-8BD92A21E5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560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1FBF-895F-4333-9B16-242DE05E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Estimation from Moment Restrictions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14D27-5CD3-4063-9067-F6EF92D7B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353761" cy="371474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Observe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i.i.d.</a:t>
                </a:r>
                <a:r>
                  <a:rPr lang="en-US" dirty="0"/>
                  <a:t> from data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3000"/>
                  </a:spcAft>
                </a:pPr>
                <a:r>
                  <a:rPr lang="en-US" dirty="0"/>
                  <a:t>Parameter of interest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is identified as the solution to a set of </a:t>
                </a:r>
                <a:r>
                  <a:rPr lang="en-US" i="1" dirty="0"/>
                  <a:t>population formulas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i="1" dirty="0"/>
              </a:p>
              <a:p>
                <a:pPr marL="0" indent="0">
                  <a:buNone/>
                </a:pPr>
                <a:endParaRPr lang="en-US" b="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a function we don’t care (</a:t>
                </a:r>
                <a:r>
                  <a:rPr lang="en-US" i="1" dirty="0">
                    <a:solidFill>
                      <a:srgbClr val="C00000"/>
                    </a:solidFill>
                  </a:rPr>
                  <a:t>nuisance function</a:t>
                </a:r>
                <a:r>
                  <a:rPr lang="en-US" dirty="0"/>
                  <a:t>) but need to estimate from data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14D27-5CD3-4063-9067-F6EF92D7B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353761" cy="3714749"/>
              </a:xfrm>
              <a:blipFill>
                <a:blip r:embed="rId2"/>
                <a:stretch>
                  <a:fillRect l="-530" t="-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89443C-AC84-D969-0846-273659FAB1E8}"/>
              </a:ext>
            </a:extLst>
          </p:cNvPr>
          <p:cNvSpPr/>
          <p:nvPr/>
        </p:nvSpPr>
        <p:spPr>
          <a:xfrm>
            <a:off x="3965608" y="3177650"/>
            <a:ext cx="4008923" cy="67246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349D84-8247-56FA-61C7-6273BDF75876}"/>
                  </a:ext>
                </a:extLst>
              </p:cNvPr>
              <p:cNvSpPr txBox="1"/>
              <p:nvPr/>
            </p:nvSpPr>
            <p:spPr>
              <a:xfrm>
                <a:off x="8056345" y="2996050"/>
                <a:ext cx="4048377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1" dirty="0">
                    <a:solidFill>
                      <a:srgbClr val="C00000"/>
                    </a:solidFill>
                    <a:latin typeface="Calibri Light"/>
                  </a:rPr>
                  <a:t>Vector of moment restrictions</a:t>
                </a:r>
                <a:r>
                  <a:rPr lang="en-US" dirty="0">
                    <a:solidFill>
                      <a:prstClr val="white">
                        <a:lumMod val="50000"/>
                      </a:prstClr>
                    </a:solidFill>
                    <a:latin typeface="Calibri Light"/>
                  </a:rPr>
                  <a:t> that distribution</a:t>
                </a:r>
                <a:r>
                  <a:rPr lang="en-US" i="1" dirty="0">
                    <a:solidFill>
                      <a:prstClr val="white">
                        <a:lumMod val="50000"/>
                      </a:prstClr>
                    </a:solidFill>
                    <a:latin typeface="Calibri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rPr>
                  <a:t> needs to satisfy and which have a unique solution with respect to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𝜃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349D84-8247-56FA-61C7-6273BDF75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345" y="2996050"/>
                <a:ext cx="4048377" cy="923330"/>
              </a:xfrm>
              <a:prstGeom prst="rect">
                <a:avLst/>
              </a:prstGeom>
              <a:blipFill>
                <a:blip r:embed="rId3"/>
                <a:stretch>
                  <a:fillRect l="-151" t="-3289" r="-904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1219B2A-37DC-9259-9998-37F21A96268A}"/>
              </a:ext>
            </a:extLst>
          </p:cNvPr>
          <p:cNvSpPr txBox="1"/>
          <p:nvPr/>
        </p:nvSpPr>
        <p:spPr>
          <a:xfrm>
            <a:off x="9294413" y="4761452"/>
            <a:ext cx="2632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rgbClr val="C00000"/>
                </a:solidFill>
                <a:latin typeface="Calibri Light"/>
              </a:rPr>
              <a:t>(ATE for binary treatment)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31B995-EBD1-7DC1-F7ED-94AEA2D86409}"/>
              </a:ext>
            </a:extLst>
          </p:cNvPr>
          <p:cNvSpPr txBox="1"/>
          <p:nvPr/>
        </p:nvSpPr>
        <p:spPr>
          <a:xfrm>
            <a:off x="9171272" y="5185314"/>
            <a:ext cx="2554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rgbClr val="C00000"/>
                </a:solidFill>
                <a:latin typeface="Calibri Light"/>
              </a:rPr>
              <a:t>(ATE under PLR model)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29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F1468-31E1-6936-CFB0-695EC2AE8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2DF8-2D79-8738-36B2-961E357D2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Sample-Splitting Estimation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3863E0-FCF0-8C40-0095-B16D0DA381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Split the data in half</a:t>
                </a:r>
              </a:p>
              <a:p>
                <a:r>
                  <a:rPr lang="en-US" sz="2400" dirty="0"/>
                  <a:t>On first half,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and predict on second half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On second half, calculate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400" dirty="0"/>
                  <a:t> to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3863E0-FCF0-8C40-0095-B16D0DA381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 l="-907" t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8780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6684B-6BCC-7282-79DD-DA5742A35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C6F11-985D-9922-4A4B-AE4C43A0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Cross-fitting Estimation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356A55-B903-03D6-97E7-7A33FFE67F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Split the data in half</a:t>
                </a:r>
              </a:p>
              <a:p>
                <a:r>
                  <a:rPr lang="en-US" sz="2800" dirty="0"/>
                  <a:t>On first half,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second half</a:t>
                </a:r>
              </a:p>
              <a:p>
                <a:r>
                  <a:rPr lang="en-US" dirty="0"/>
                  <a:t>On second half,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first half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On all data,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In practice use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≈3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5</m:t>
                    </m:r>
                  </m:oMath>
                </a14:m>
                <a:r>
                  <a:rPr lang="en-US" sz="2800" dirty="0"/>
                  <a:t> folds: for each fold, train on all other folds and predict on that fold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356A55-B903-03D6-97E7-7A33FFE67F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 l="-737" t="-3448" b="-1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4515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1FBF-895F-4333-9B16-242DE05E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Neyman Orthogonality (Insensitivity)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14D27-5CD3-4063-9067-F6EF92D7B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353761" cy="3714749"/>
              </a:xfrm>
            </p:spPr>
            <p:txBody>
              <a:bodyPr>
                <a:normAutofit/>
              </a:bodyPr>
              <a:lstStyle/>
              <a:p>
                <a:pPr marL="3690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n-US" sz="2800" dirty="0"/>
                  <a:t>Moment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sz="2800" dirty="0"/>
                  <a:t> is </a:t>
                </a:r>
                <a:r>
                  <a:rPr lang="en-US" sz="2800" dirty="0" err="1">
                    <a:solidFill>
                      <a:srgbClr val="C00000"/>
                    </a:solidFill>
                  </a:rPr>
                  <a:t>Neyman</a:t>
                </a:r>
                <a:r>
                  <a:rPr lang="en-US" sz="2800" dirty="0">
                    <a:solidFill>
                      <a:srgbClr val="C00000"/>
                    </a:solidFill>
                  </a:rPr>
                  <a:t> orthogonal</a:t>
                </a:r>
                <a:r>
                  <a:rPr lang="en-US" sz="2800" dirty="0"/>
                  <a:t> if for any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/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14D27-5CD3-4063-9067-F6EF92D7B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353761" cy="3714749"/>
              </a:xfrm>
              <a:blipFill>
                <a:blip r:embed="rId2"/>
                <a:stretch>
                  <a:fillRect l="-1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451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Main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If moment is </a:t>
                </a:r>
                <a:r>
                  <a:rPr lang="en-US" sz="2200" dirty="0" err="1"/>
                  <a:t>Neyman</a:t>
                </a:r>
                <a:r>
                  <a:rPr lang="en-US" sz="2200" dirty="0"/>
                  <a:t> orthogonal and RMSE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2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−1/4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b="0" i="1" dirty="0"/>
                  <a:t>, </a:t>
                </a:r>
                <a:r>
                  <a:rPr lang="en-US" sz="2200" dirty="0"/>
                  <a:t>plus regularity conditions</a:t>
                </a:r>
                <a:endParaRPr lang="en-US" sz="2200" b="0" i="1" dirty="0"/>
              </a:p>
              <a:p>
                <a:pPr marL="36900" indent="0">
                  <a:buNone/>
                </a:pPr>
                <a:endParaRPr lang="en-US" sz="2200" b="0" i="1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200" b="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200" b="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0,</m:t>
                          </m:r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200" b="0" i="0" smtClean="0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e>
                                    <m:sub>
                                      <m:r>
                                        <a:rPr lang="en-US" sz="2200" b="0" i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220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marL="36900" indent="0">
                  <a:buNone/>
                </a:pPr>
                <a:endParaRPr lang="en-US" sz="2200" b="0" i="1" dirty="0"/>
              </a:p>
              <a:p>
                <a:pPr marL="0" indent="0">
                  <a:buNone/>
                </a:pPr>
                <a:r>
                  <a:rPr lang="en-US" sz="2200" dirty="0"/>
                  <a:t>w</a:t>
                </a:r>
                <a:r>
                  <a:rPr lang="en-US" sz="2200" b="0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2363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F6A84-47BD-D702-1B14-51316A65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Debiasing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60B664-B3C6-B330-5BE7-D875AE16D2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Quite generally, start with any formula that identifies your parameter</a:t>
                </a:r>
              </a:p>
              <a:p>
                <a:r>
                  <a:rPr lang="en-US" dirty="0"/>
                  <a:t>You can turn it into an “insensitive formula” to nuisance functions</a:t>
                </a:r>
              </a:p>
              <a:p>
                <a:r>
                  <a:rPr lang="en-US" dirty="0"/>
                  <a:t>Typically add a debiasing term multiplied by an appropriate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function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See e.g.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  <a:effectLst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[2110.03031] </a:t>
                </a:r>
                <a:r>
                  <a:rPr lang="en-US" sz="2000" dirty="0" err="1">
                    <a:solidFill>
                      <a:schemeClr val="accent1"/>
                    </a:solidFill>
                    <a:effectLst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RieszNet</a:t>
                </a:r>
                <a:r>
                  <a:rPr lang="en-US" sz="2000" dirty="0">
                    <a:solidFill>
                      <a:schemeClr val="accent1"/>
                    </a:solidFill>
                    <a:effectLst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 and </a:t>
                </a:r>
                <a:r>
                  <a:rPr lang="en-US" sz="2000" dirty="0" err="1">
                    <a:solidFill>
                      <a:schemeClr val="accent1"/>
                    </a:solidFill>
                    <a:effectLst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ForestRiesz</a:t>
                </a:r>
                <a:r>
                  <a:rPr lang="en-US" sz="2000" dirty="0">
                    <a:solidFill>
                      <a:schemeClr val="accent1"/>
                    </a:solidFill>
                    <a:effectLst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: Automatic Debiased Machine Learning with Neural Nets and Random Forests</a:t>
                </a:r>
                <a:endParaRPr lang="en-US" sz="2000" dirty="0">
                  <a:solidFill>
                    <a:schemeClr val="accent1"/>
                  </a:solidFill>
                  <a:effectLst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[2307.04527] Automatic Debiased Machine Learning for Covariate Shifts</a:t>
                </a:r>
                <a:endParaRPr lang="en-US" sz="2000" dirty="0">
                  <a:solidFill>
                    <a:schemeClr val="accent1"/>
                  </a:solidFill>
                  <a:effectLst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1"/>
                    </a:solidFill>
                    <a:effectLst/>
                    <a:hlinkClick r:id="rId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[2203.13887] Automatic Debiased Machine Learning for Dynamic Treatment Effects (arxiv.org)</a:t>
                </a:r>
                <a:endParaRPr lang="en-US" sz="2000" dirty="0">
                  <a:solidFill>
                    <a:schemeClr val="accent1"/>
                  </a:solidFill>
                  <a:effectLst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60B664-B3C6-B330-5BE7-D875AE16D2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80215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7A5F0-0628-4861-9A6A-88544391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Parameters Defined via Linear Functionals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7889D2-53C5-4999-AFD6-E5FFF4DFAE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400" dirty="0">
                    <a:latin typeface="+mj-lt"/>
                  </a:rPr>
                  <a:t>Suppose parameter of interest defined as:</a:t>
                </a: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+mj-lt"/>
                  </a:rPr>
                  <a:t>   for some known moment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+mj-lt"/>
                  </a:rPr>
                  <a:t> that is linear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sz="24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Examples</a:t>
                </a:r>
              </a:p>
              <a:p>
                <a:pPr lvl="1"/>
                <a:r>
                  <a:rPr lang="en-US" sz="2000" dirty="0">
                    <a:latin typeface="+mj-lt"/>
                  </a:rPr>
                  <a:t>Average Treatment Effect: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endParaRPr lang="en-US" sz="2000" dirty="0">
                  <a:latin typeface="+mj-lt"/>
                </a:endParaRPr>
              </a:p>
              <a:p>
                <a:pPr lvl="1"/>
                <a:r>
                  <a:rPr lang="en-US" sz="2000" dirty="0">
                    <a:latin typeface="+mj-lt"/>
                  </a:rPr>
                  <a:t>Average Policy Effect: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sz="2000" dirty="0">
                  <a:latin typeface="+mj-lt"/>
                </a:endParaRPr>
              </a:p>
              <a:p>
                <a:pPr lvl="1"/>
                <a:r>
                  <a:rPr lang="en-US" sz="2000" dirty="0">
                    <a:latin typeface="+mj-lt"/>
                  </a:rPr>
                  <a:t>Average Derivative: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endParaRPr lang="en-US" sz="2000" dirty="0">
                  <a:latin typeface="+mj-lt"/>
                </a:endParaRPr>
              </a:p>
              <a:p>
                <a:pPr lvl="1"/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7889D2-53C5-4999-AFD6-E5FFF4DFAE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0335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A4EA8-9258-4AFB-BFE0-AC918F97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De-biased Moment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3EB6D-3C3D-4D35-AEDA-44E8340072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577165" cy="4461510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400" dirty="0">
                    <a:latin typeface="+mj-lt"/>
                  </a:rPr>
                  <a:t>Suppose parameter of interest defined as of the form:</a:t>
                </a: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+mj-lt"/>
                  </a:rPr>
                  <a:t>   for some known moment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+mj-lt"/>
                  </a:rPr>
                  <a:t> that is linear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sz="240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Then debiased version of the moment is of the form:</a:t>
                </a:r>
              </a:p>
              <a:p>
                <a:pPr marL="36900" indent="0">
                  <a:spcAft>
                    <a:spcPts val="2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latin typeface="+mj-lt"/>
                </a:endParaRPr>
              </a:p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dirty="0" err="1">
                    <a:latin typeface="+mj-lt"/>
                  </a:rPr>
                  <a:t>Riesz</a:t>
                </a:r>
                <a:r>
                  <a:rPr lang="en-US" sz="2400" dirty="0">
                    <a:latin typeface="+mj-lt"/>
                  </a:rPr>
                  <a:t> Representer (RR) of linear functional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3EB6D-3C3D-4D35-AEDA-44E8340072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577165" cy="4461510"/>
              </a:xfrm>
              <a:blipFill>
                <a:blip r:embed="rId2"/>
                <a:stretch>
                  <a:fillRect l="-807" t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22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D57D-70BD-4FB6-8E62-035C5E3A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Debiasing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F45489-02D3-43E8-8EC0-53A908B776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851485" cy="430948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Traditionally:</a:t>
                </a:r>
                <a:r>
                  <a:rPr lang="en-US" dirty="0"/>
                  <a:t> characterize how RR looks like and perform plug-in estimation</a:t>
                </a:r>
              </a:p>
              <a:p>
                <a:pPr marL="0" indent="0">
                  <a:buNone/>
                </a:pPr>
                <a:r>
                  <a:rPr lang="en-US" dirty="0"/>
                  <a:t>Average Treatment Effect: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dirty="0"/>
                  <a:t>Average Policy Effect: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dirty="0"/>
                  <a:t>Average Derivative: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Can we circumvent the characterization step and estimate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directly?</a:t>
                </a:r>
                <a:r>
                  <a:rPr lang="en-US" dirty="0"/>
                  <a:t> </a:t>
                </a:r>
                <a:r>
                  <a:rPr lang="en-US" sz="2300" dirty="0"/>
                  <a:t>[Newey’94, Chen-Liao’14, Chernozhukov, Newey, Singh’18, </a:t>
                </a:r>
                <a:r>
                  <a:rPr lang="en-US" sz="2300" dirty="0" err="1"/>
                  <a:t>Smucler</a:t>
                </a:r>
                <a:r>
                  <a:rPr lang="en-US" sz="2300" dirty="0"/>
                  <a:t>, </a:t>
                </a:r>
                <a:r>
                  <a:rPr lang="en-US" sz="2300" dirty="0" err="1"/>
                  <a:t>Rotnitzky</a:t>
                </a:r>
                <a:r>
                  <a:rPr lang="en-US" sz="2300" dirty="0"/>
                  <a:t>, Robins, 19, Chernozhukov, Newey, S., Singh’19-21, Chernozhukov, Newey, </a:t>
                </a:r>
                <a:r>
                  <a:rPr lang="en-US" sz="2300" dirty="0" err="1"/>
                  <a:t>Quintas</a:t>
                </a:r>
                <a:r>
                  <a:rPr lang="en-US" sz="2300" dirty="0"/>
                  <a:t>-Martinez, S.’21]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F45489-02D3-43E8-8EC0-53A908B776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851485" cy="4309482"/>
              </a:xfrm>
              <a:blipFill>
                <a:blip r:embed="rId2"/>
                <a:stretch>
                  <a:fillRect l="-730" t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38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761513-9C71-DACF-2435-D634DC97BE37}"/>
                  </a:ext>
                </a:extLst>
              </p:cNvPr>
              <p:cNvSpPr txBox="1"/>
              <p:nvPr/>
            </p:nvSpPr>
            <p:spPr>
              <a:xfrm>
                <a:off x="2951864" y="4130834"/>
                <a:ext cx="5510039" cy="1737360"/>
              </a:xfrm>
              <a:prstGeom prst="wedgeRoundRectCallout">
                <a:avLst>
                  <a:gd name="adj1" fmla="val 83069"/>
                  <a:gd name="adj2" fmla="val -52882"/>
                  <a:gd name="adj3" fmla="val 16667"/>
                </a:avLst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There is no way to validate my causal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, given the data that I have! I cannot observe counterfactuals. The best alternative is to </a:t>
                </a:r>
                <a:r>
                  <a:rPr lang="en-US" sz="2000" b="1" dirty="0">
                    <a:solidFill>
                      <a:prstClr val="black"/>
                    </a:solidFill>
                    <a:latin typeface="Calibri Light" panose="020F0302020204030204"/>
                  </a:rPr>
                  <a:t>quantify uncertainty of my estimate</a:t>
                </a:r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 to see how confident I should be in the result.</a:t>
                </a:r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761513-9C71-DACF-2435-D634DC97B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864" y="4130834"/>
                <a:ext cx="5510039" cy="1737360"/>
              </a:xfrm>
              <a:prstGeom prst="wedgeRoundRectCallout">
                <a:avLst>
                  <a:gd name="adj1" fmla="val 83069"/>
                  <a:gd name="adj2" fmla="val -52882"/>
                  <a:gd name="adj3" fmla="val 16667"/>
                </a:avLst>
              </a:prstGeom>
              <a:blipFill>
                <a:blip r:embed="rId15"/>
                <a:stretch>
                  <a:fillRect b="-37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7586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A110-8938-4330-9CB2-7FA1A2A2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Automatic Debiasing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284E8-0A1C-4615-AE1F-538BA0F8AA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The RR is the minimizer of the loss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By RR property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Loss is equivalent to an incomplete square loss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Therefore,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Fast statistical learning rates based on modern statistical learning theory techniques can be derived based on this interpretation + practical ML algorithms (</a:t>
                </a:r>
                <a:r>
                  <a:rPr lang="en-US" dirty="0" err="1"/>
                  <a:t>RieszNet</a:t>
                </a:r>
                <a:r>
                  <a:rPr lang="en-US" dirty="0"/>
                  <a:t>, </a:t>
                </a:r>
                <a:r>
                  <a:rPr lang="en-US" dirty="0" err="1"/>
                  <a:t>ForestRiesz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284E8-0A1C-4615-AE1F-538BA0F8AA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42FB598-D97C-579F-2F28-8DCFE03C7B9A}"/>
              </a:ext>
            </a:extLst>
          </p:cNvPr>
          <p:cNvSpPr txBox="1"/>
          <p:nvPr/>
        </p:nvSpPr>
        <p:spPr>
          <a:xfrm>
            <a:off x="838200" y="1286000"/>
            <a:ext cx="10596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  <a:hlinkClick r:id="rId3"/>
              </a:rPr>
              <a:t>[2104.14737] Automatic Debiased Machine Learning via Neural Nets for Generalized Linear Regression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767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4B388-007C-9E39-19A8-FDFF4D3D1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DE81-3F65-BC1F-02A3-89916368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</a:t>
            </a:r>
            <a:br>
              <a:rPr lang="en-US" dirty="0"/>
            </a:br>
            <a:r>
              <a:rPr lang="en-US" dirty="0"/>
              <a:t>General Theory (Expanded)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EFAD8-A021-0BF5-5384-28DA0E8AC8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847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Theorem (expanded)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800" dirty="0"/>
                  <a:t>If moment is </a:t>
                </a:r>
                <a:r>
                  <a:rPr lang="en-US" sz="2800" dirty="0" err="1">
                    <a:solidFill>
                      <a:srgbClr val="C00000"/>
                    </a:solidFill>
                  </a:rPr>
                  <a:t>Neyman</a:t>
                </a:r>
                <a:r>
                  <a:rPr lang="en-US" sz="2800" dirty="0">
                    <a:solidFill>
                      <a:srgbClr val="C00000"/>
                    </a:solidFill>
                  </a:rPr>
                  <a:t> orthogonal</a:t>
                </a:r>
                <a:r>
                  <a:rPr lang="en-US" sz="2800" dirty="0"/>
                  <a:t> and RMSE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800" dirty="0"/>
                  <a:t> goes down at 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</m:sSup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dirty="0"/>
                  <a:t>plus regularity conditions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1/4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Then the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:r>
                  <a:rPr lang="en-US" sz="2800" i="1" dirty="0">
                    <a:solidFill>
                      <a:srgbClr val="7030A0"/>
                    </a:solidFill>
                  </a:rPr>
                  <a:t>asymptotically linear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2800" dirty="0"/>
              </a:p>
              <a:p>
                <a:r>
                  <a:rPr lang="en-US" sz="2800" dirty="0"/>
                  <a:t>Consequently, it is </a:t>
                </a:r>
                <a:r>
                  <a:rPr lang="en-US" sz="2800" i="1" dirty="0">
                    <a:solidFill>
                      <a:srgbClr val="7030A0"/>
                    </a:solidFill>
                  </a:rPr>
                  <a:t>asymptotically normal</a:t>
                </a:r>
                <a:endParaRPr lang="en-US" sz="2800" b="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2800" i="1" dirty="0"/>
              </a:p>
              <a:p>
                <a:r>
                  <a:rPr lang="en-US" sz="2800" i="1" dirty="0">
                    <a:solidFill>
                      <a:srgbClr val="7030A0"/>
                    </a:solidFill>
                  </a:rPr>
                  <a:t>Confidence intervals</a:t>
                </a:r>
                <a:r>
                  <a:rPr lang="en-US" sz="2800" dirty="0"/>
                  <a:t> for any projection based on estimate of variance are asymptotically valid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368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9A447B-FCA0-E73B-33BD-C86ADDC4B662}"/>
                  </a:ext>
                </a:extLst>
              </p:cNvPr>
              <p:cNvSpPr txBox="1"/>
              <p:nvPr/>
            </p:nvSpPr>
            <p:spPr>
              <a:xfrm>
                <a:off x="7090834" y="682735"/>
                <a:ext cx="4588933" cy="539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Define RMSE: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𝐿</m:t>
                            </m:r>
                          </m:e>
                          <m:sup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  <m:sSup>
                              <m:sSupPr>
                                <m:ctrlP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ra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9A447B-FCA0-E73B-33BD-C86ADDC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834" y="682735"/>
                <a:ext cx="4588933" cy="539571"/>
              </a:xfrm>
              <a:prstGeom prst="rect">
                <a:avLst/>
              </a:prstGeom>
              <a:blipFill>
                <a:blip r:embed="rId3"/>
                <a:stretch>
                  <a:fillRect l="-22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D14AF1AD-A5AC-7916-9DE0-4D2E7239D691}"/>
              </a:ext>
            </a:extLst>
          </p:cNvPr>
          <p:cNvSpPr/>
          <p:nvPr/>
        </p:nvSpPr>
        <p:spPr>
          <a:xfrm>
            <a:off x="2895600" y="3598333"/>
            <a:ext cx="1917699" cy="321734"/>
          </a:xfrm>
          <a:prstGeom prst="wedgeRoundRectCallout">
            <a:avLst>
              <a:gd name="adj1" fmla="val 8248"/>
              <a:gd name="adj2" fmla="val -10723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influence function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354C9710-E900-08D8-E4A1-FCD2A9C72127}"/>
              </a:ext>
            </a:extLst>
          </p:cNvPr>
          <p:cNvSpPr/>
          <p:nvPr/>
        </p:nvSpPr>
        <p:spPr>
          <a:xfrm>
            <a:off x="8919633" y="2302933"/>
            <a:ext cx="3141133" cy="846668"/>
          </a:xfrm>
          <a:prstGeom prst="wedgeRoundRectCallout">
            <a:avLst>
              <a:gd name="adj1" fmla="val -70139"/>
              <a:gd name="adj2" fmla="val 5060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Jacobian of moments with respect to parameter; relates to identification strength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559F4354-862B-DF49-F7F8-8136503E0066}"/>
              </a:ext>
            </a:extLst>
          </p:cNvPr>
          <p:cNvSpPr/>
          <p:nvPr/>
        </p:nvSpPr>
        <p:spPr>
          <a:xfrm>
            <a:off x="8793961" y="4111625"/>
            <a:ext cx="2369339" cy="846668"/>
          </a:xfrm>
          <a:prstGeom prst="wedgeRoundRectCallout">
            <a:avLst>
              <a:gd name="adj1" fmla="val -83897"/>
              <a:gd name="adj2" fmla="val 10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Covariance of the influence function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6E07C035-6B10-7B03-7DE2-6E036C735130}"/>
              </a:ext>
            </a:extLst>
          </p:cNvPr>
          <p:cNvSpPr/>
          <p:nvPr/>
        </p:nvSpPr>
        <p:spPr>
          <a:xfrm>
            <a:off x="10102062" y="6204478"/>
            <a:ext cx="1874039" cy="524933"/>
          </a:xfrm>
          <a:prstGeom prst="wedgeRoundRectCallout">
            <a:avLst>
              <a:gd name="adj1" fmla="val -66051"/>
              <a:gd name="adj2" fmla="val -10311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Empirical average of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jacobian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998AC6EC-64D7-F6E4-B2DC-2D4AC479586D}"/>
              </a:ext>
            </a:extLst>
          </p:cNvPr>
          <p:cNvSpPr/>
          <p:nvPr/>
        </p:nvSpPr>
        <p:spPr>
          <a:xfrm>
            <a:off x="6774662" y="6204477"/>
            <a:ext cx="2019299" cy="524933"/>
          </a:xfrm>
          <a:prstGeom prst="wedgeRoundRectCallout">
            <a:avLst>
              <a:gd name="adj1" fmla="val -66051"/>
              <a:gd name="adj2" fmla="val -10311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Approximate influence function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EB57F1B0-F418-3E1A-444A-D71FE3A0C2EF}"/>
              </a:ext>
            </a:extLst>
          </p:cNvPr>
          <p:cNvSpPr/>
          <p:nvPr/>
        </p:nvSpPr>
        <p:spPr>
          <a:xfrm>
            <a:off x="3810000" y="6204476"/>
            <a:ext cx="2355061" cy="524933"/>
          </a:xfrm>
          <a:prstGeom prst="wedgeRoundRectCallout">
            <a:avLst>
              <a:gd name="adj1" fmla="val -16334"/>
              <a:gd name="adj2" fmla="val -10795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Empirical variance of approximate influence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DA99A644-4A28-A4A5-4B8D-1633B582B3DE}"/>
              </a:ext>
            </a:extLst>
          </p:cNvPr>
          <p:cNvSpPr/>
          <p:nvPr/>
        </p:nvSpPr>
        <p:spPr>
          <a:xfrm>
            <a:off x="4890868" y="3598333"/>
            <a:ext cx="3903093" cy="846668"/>
          </a:xfrm>
          <a:prstGeom prst="wedgeRoundRectCallout">
            <a:avLst>
              <a:gd name="adj1" fmla="val -12075"/>
              <a:gd name="adj2" fmla="val -6937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influence is a linear transformation of the moment; transforming from “moment space” to “parameter space”</a:t>
            </a:r>
          </a:p>
        </p:txBody>
      </p:sp>
    </p:spTree>
    <p:extLst>
      <p:ext uri="{BB962C8B-B14F-4D97-AF65-F5344CB8AC3E}">
        <p14:creationId xmlns:p14="http://schemas.microsoft.com/office/powerpoint/2010/main" val="389473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1" grpId="0" animBg="1"/>
      <p:bldP spid="12" grpId="0" animBg="1"/>
      <p:bldP spid="13" grpId="0" animBg="1"/>
      <p:bldP spid="14" grpId="0" animBg="1"/>
      <p:bldP spid="15" grpId="0" animBg="1"/>
      <p:bldP spid="15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65" y="81492"/>
            <a:ext cx="10515600" cy="1325563"/>
          </a:xfrm>
        </p:spPr>
        <p:txBody>
          <a:bodyPr/>
          <a:lstStyle/>
          <a:p>
            <a:r>
              <a:rPr lang="en-US" dirty="0"/>
              <a:t>Python Pseudocode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732363" y="1097958"/>
            <a:ext cx="10515599" cy="56323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General DML pseudocode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general_dml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nfolds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jacobian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nuisance_estimator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construct out-of-fold predictions from the nuisance estimator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nuisance_estimator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nfolds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use these predictions to define the empirical moment equation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with respect to theta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avg_moment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solve for the empirical moment equation equals zero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fsolve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avg_moment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calculate empirical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jacobian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with respect to theta, evaluated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at the estimates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thetahat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ghat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jacobian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construct approximate influence function for each sample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@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np.linalg.pinv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).T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variance estimate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estimate and standard error for any projection ell of the parameters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thetahat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stderr_ell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stderr_ell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with Corners Rounded 2">
                <a:extLst>
                  <a:ext uri="{FF2B5EF4-FFF2-40B4-BE49-F238E27FC236}">
                    <a16:creationId xmlns:a16="http://schemas.microsoft.com/office/drawing/2014/main" id="{F5AF70EB-33B4-9307-C097-572721D5DD6B}"/>
                  </a:ext>
                </a:extLst>
              </p:cNvPr>
              <p:cNvSpPr/>
              <p:nvPr/>
            </p:nvSpPr>
            <p:spPr>
              <a:xfrm>
                <a:off x="8106829" y="1135314"/>
                <a:ext cx="3550599" cy="846668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out of fold and predict</a:t>
                </a:r>
              </a:p>
            </p:txBody>
          </p:sp>
        </mc:Choice>
        <mc:Fallback xmlns="">
          <p:sp>
            <p:nvSpPr>
              <p:cNvPr id="3" name="Speech Bubble: Rectangle with Corners Rounded 2">
                <a:extLst>
                  <a:ext uri="{FF2B5EF4-FFF2-40B4-BE49-F238E27FC236}">
                    <a16:creationId xmlns:a16="http://schemas.microsoft.com/office/drawing/2014/main" id="{F5AF70EB-33B4-9307-C097-572721D5DD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829" y="1135314"/>
                <a:ext cx="3550599" cy="846668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7C84CD99-E7F6-A41A-72F8-35E81982E400}"/>
                  </a:ext>
                </a:extLst>
              </p:cNvPr>
              <p:cNvSpPr/>
              <p:nvPr/>
            </p:nvSpPr>
            <p:spPr>
              <a:xfrm>
                <a:off x="8153722" y="2000187"/>
                <a:ext cx="3953871" cy="846668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Construct cross-fitted moment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7C84CD99-E7F6-A41A-72F8-35E81982E4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722" y="2000187"/>
                <a:ext cx="3953871" cy="846668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84B8E86D-EAB6-9B72-2B1A-02AF06BC1824}"/>
                  </a:ext>
                </a:extLst>
              </p:cNvPr>
              <p:cNvSpPr/>
              <p:nvPr/>
            </p:nvSpPr>
            <p:spPr>
              <a:xfrm>
                <a:off x="84407" y="2240641"/>
                <a:ext cx="1463890" cy="846668"/>
              </a:xfrm>
              <a:prstGeom prst="wedgeRoundRectCallout">
                <a:avLst>
                  <a:gd name="adj1" fmla="val 116931"/>
                  <a:gd name="adj2" fmla="val 89930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Solve that moment = 0 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wrt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84B8E86D-EAB6-9B72-2B1A-02AF06BC18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7" y="2240641"/>
                <a:ext cx="1463890" cy="846668"/>
              </a:xfrm>
              <a:prstGeom prst="wedgeRoundRectCallout">
                <a:avLst>
                  <a:gd name="adj1" fmla="val 116931"/>
                  <a:gd name="adj2" fmla="val 89930"/>
                  <a:gd name="adj3" fmla="val 16667"/>
                </a:avLst>
              </a:prstGeom>
              <a:blipFill>
                <a:blip r:embed="rId4"/>
                <a:stretch>
                  <a:fillRect t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2DC9FC65-3E10-73C4-9409-C5724C13AFE2}"/>
                  </a:ext>
                </a:extLst>
              </p:cNvPr>
              <p:cNvSpPr/>
              <p:nvPr/>
            </p:nvSpPr>
            <p:spPr>
              <a:xfrm>
                <a:off x="9622302" y="3587812"/>
                <a:ext cx="2424332" cy="846668"/>
              </a:xfrm>
              <a:prstGeom prst="wedgeRoundRectCallout">
                <a:avLst>
                  <a:gd name="adj1" fmla="val -146762"/>
                  <a:gd name="adj2" fmla="val 36207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Calculate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</m:acc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2DC9FC65-3E10-73C4-9409-C5724C13A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302" y="3587812"/>
                <a:ext cx="2424332" cy="846668"/>
              </a:xfrm>
              <a:prstGeom prst="wedgeRoundRectCallout">
                <a:avLst>
                  <a:gd name="adj1" fmla="val -146762"/>
                  <a:gd name="adj2" fmla="val 36207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8FED8DE3-2965-CF10-41B5-9E1B7BF672EA}"/>
                  </a:ext>
                </a:extLst>
              </p:cNvPr>
              <p:cNvSpPr/>
              <p:nvPr/>
            </p:nvSpPr>
            <p:spPr>
              <a:xfrm>
                <a:off x="9054905" y="4559844"/>
                <a:ext cx="3085514" cy="970583"/>
              </a:xfrm>
              <a:prstGeom prst="wedgeRoundRectCallout">
                <a:avLst>
                  <a:gd name="adj1" fmla="val -134058"/>
                  <a:gd name="adj2" fmla="val 1150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Approximate influence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8FED8DE3-2965-CF10-41B5-9E1B7BF67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05" y="4559844"/>
                <a:ext cx="3085514" cy="970583"/>
              </a:xfrm>
              <a:prstGeom prst="wedgeRoundRectCallout">
                <a:avLst>
                  <a:gd name="adj1" fmla="val -134058"/>
                  <a:gd name="adj2" fmla="val 1150"/>
                  <a:gd name="adj3" fmla="val 16667"/>
                </a:avLst>
              </a:prstGeom>
              <a:blipFill>
                <a:blip r:embed="rId6"/>
                <a:stretch>
                  <a:fillRect t="-1282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B31C51E5-B5E1-902A-F1B3-58DF12CA2E21}"/>
                  </a:ext>
                </a:extLst>
              </p:cNvPr>
              <p:cNvSpPr/>
              <p:nvPr/>
            </p:nvSpPr>
            <p:spPr>
              <a:xfrm>
                <a:off x="9054905" y="5644873"/>
                <a:ext cx="3085514" cy="970583"/>
              </a:xfrm>
              <a:prstGeom prst="wedgeRoundRectCallout">
                <a:avLst>
                  <a:gd name="adj1" fmla="val -132994"/>
                  <a:gd name="adj2" fmla="val -72287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Empirical covariance of estimate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B31C51E5-B5E1-902A-F1B3-58DF12CA2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05" y="5644873"/>
                <a:ext cx="3085514" cy="970583"/>
              </a:xfrm>
              <a:prstGeom prst="wedgeRoundRectCallout">
                <a:avLst>
                  <a:gd name="adj1" fmla="val -132994"/>
                  <a:gd name="adj2" fmla="val -72287"/>
                  <a:gd name="adj3" fmla="val 16667"/>
                </a:avLst>
              </a:prstGeom>
              <a:blipFill>
                <a:blip r:embed="rId7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06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Theorem (linear moments)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800" dirty="0"/>
                  <a:t>If moments are linear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dirty="0"/>
                  <a:t>Estimate is closed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Then the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:r>
                  <a:rPr lang="en-US" sz="2800" i="1" dirty="0"/>
                  <a:t>asymptotically linear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Consequently, it is </a:t>
                </a:r>
                <a:r>
                  <a:rPr lang="en-US" sz="2800" i="1" dirty="0"/>
                  <a:t>asymptotically normal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i="1" dirty="0"/>
              </a:p>
              <a:p>
                <a:r>
                  <a:rPr lang="en-US" sz="2800" i="1" dirty="0"/>
                  <a:t>Confidence intervals</a:t>
                </a:r>
                <a:r>
                  <a:rPr lang="en-US" sz="2800" dirty="0"/>
                  <a:t> for any projection based on estimate of variance are asymptotically valid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368" t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052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65" y="81492"/>
            <a:ext cx="10515600" cy="1325563"/>
          </a:xfrm>
        </p:spPr>
        <p:txBody>
          <a:bodyPr/>
          <a:lstStyle/>
          <a:p>
            <a:r>
              <a:rPr lang="en-US" dirty="0"/>
              <a:t>Python Pseudocode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410629" y="1288457"/>
            <a:ext cx="11247970" cy="53553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General DML pseudocode for linear moments: m(Z; theta, g) = nu(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Z;g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- alpha(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Z;g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theta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general_dml_linear_moment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nfolds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jacobian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nuisance_estimator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construct out-of-fold predictions from the nuisance estimator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nuisance_estimator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nfolds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use these predictions to define the empirical moment equation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and solve explicitly with respect to theta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avg_nu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solve for the empirical moment equation equals zero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invJhat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np.linalg.pinv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invJhat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avg_nu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construct approximate influence function for each sample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@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@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invJhat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variance estimate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estimate and standard error for any projection ell of the parameters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thetahat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stderr_ell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stderr_ell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with Corners Rounded 2">
                <a:extLst>
                  <a:ext uri="{FF2B5EF4-FFF2-40B4-BE49-F238E27FC236}">
                    <a16:creationId xmlns:a16="http://schemas.microsoft.com/office/drawing/2014/main" id="{C1F197C3-B9B0-E140-0C48-8356D08EFB43}"/>
                  </a:ext>
                </a:extLst>
              </p:cNvPr>
              <p:cNvSpPr/>
              <p:nvPr/>
            </p:nvSpPr>
            <p:spPr>
              <a:xfrm>
                <a:off x="7938276" y="1375071"/>
                <a:ext cx="3550599" cy="846668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out of fold and predict</a:t>
                </a:r>
              </a:p>
            </p:txBody>
          </p:sp>
        </mc:Choice>
        <mc:Fallback xmlns="">
          <p:sp>
            <p:nvSpPr>
              <p:cNvPr id="3" name="Speech Bubble: Rectangle with Corners Rounded 2">
                <a:extLst>
                  <a:ext uri="{FF2B5EF4-FFF2-40B4-BE49-F238E27FC236}">
                    <a16:creationId xmlns:a16="http://schemas.microsoft.com/office/drawing/2014/main" id="{C1F197C3-B9B0-E140-0C48-8356D08EFB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276" y="1375071"/>
                <a:ext cx="3550599" cy="846668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D330EC96-A5FD-9D6E-CA18-943BECC46078}"/>
                  </a:ext>
                </a:extLst>
              </p:cNvPr>
              <p:cNvSpPr/>
              <p:nvPr/>
            </p:nvSpPr>
            <p:spPr>
              <a:xfrm>
                <a:off x="6688924" y="2677550"/>
                <a:ext cx="4129131" cy="441071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cross-fitted 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jacobian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D330EC96-A5FD-9D6E-CA18-943BECC460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924" y="2677550"/>
                <a:ext cx="4129131" cy="441071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79A89A41-479F-B2AF-100E-A5614534FA35}"/>
                  </a:ext>
                </a:extLst>
              </p:cNvPr>
              <p:cNvSpPr/>
              <p:nvPr/>
            </p:nvSpPr>
            <p:spPr>
              <a:xfrm>
                <a:off x="5727304" y="3835563"/>
                <a:ext cx="4421944" cy="507824"/>
              </a:xfrm>
              <a:prstGeom prst="wedgeRoundRectCallout">
                <a:avLst>
                  <a:gd name="adj1" fmla="val -72493"/>
                  <a:gd name="adj2" fmla="val 12209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Closed form solution: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79A89A41-479F-B2AF-100E-A5614534FA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304" y="3835563"/>
                <a:ext cx="4421944" cy="507824"/>
              </a:xfrm>
              <a:prstGeom prst="wedgeRoundRectCallout">
                <a:avLst>
                  <a:gd name="adj1" fmla="val -72493"/>
                  <a:gd name="adj2" fmla="val 12209"/>
                  <a:gd name="adj3" fmla="val 16667"/>
                </a:avLst>
              </a:prstGeom>
              <a:blipFill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DA75A80A-54F8-9E9B-33A9-33A98272BFD9}"/>
                  </a:ext>
                </a:extLst>
              </p:cNvPr>
              <p:cNvSpPr/>
              <p:nvPr/>
            </p:nvSpPr>
            <p:spPr>
              <a:xfrm>
                <a:off x="9054905" y="4650247"/>
                <a:ext cx="3085514" cy="970583"/>
              </a:xfrm>
              <a:prstGeom prst="wedgeRoundRectCallout">
                <a:avLst>
                  <a:gd name="adj1" fmla="val -103055"/>
                  <a:gd name="adj2" fmla="val 1633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Approximate influence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DA75A80A-54F8-9E9B-33A9-33A98272BF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05" y="4650247"/>
                <a:ext cx="3085514" cy="970583"/>
              </a:xfrm>
              <a:prstGeom prst="wedgeRoundRectCallout">
                <a:avLst>
                  <a:gd name="adj1" fmla="val -103055"/>
                  <a:gd name="adj2" fmla="val 1633"/>
                  <a:gd name="adj3" fmla="val 16667"/>
                </a:avLst>
              </a:prstGeom>
              <a:blipFill>
                <a:blip r:embed="rId5"/>
                <a:stretch>
                  <a:fillRect t="-1266" b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E4D35BA3-7E20-EC32-F146-B2A4740AA650}"/>
                  </a:ext>
                </a:extLst>
              </p:cNvPr>
              <p:cNvSpPr/>
              <p:nvPr/>
            </p:nvSpPr>
            <p:spPr>
              <a:xfrm>
                <a:off x="9054905" y="5644873"/>
                <a:ext cx="3085514" cy="970583"/>
              </a:xfrm>
              <a:prstGeom prst="wedgeRoundRectCallout">
                <a:avLst>
                  <a:gd name="adj1" fmla="val -141049"/>
                  <a:gd name="adj2" fmla="val -78085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Empirical covariance of estimate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E4D35BA3-7E20-EC32-F146-B2A4740AA6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05" y="5644873"/>
                <a:ext cx="3085514" cy="970583"/>
              </a:xfrm>
              <a:prstGeom prst="wedgeRoundRectCallout">
                <a:avLst>
                  <a:gd name="adj1" fmla="val -141049"/>
                  <a:gd name="adj2" fmla="val -78085"/>
                  <a:gd name="adj3" fmla="val 16667"/>
                </a:avLst>
              </a:prstGeom>
              <a:blipFill>
                <a:blip r:embed="rId6"/>
                <a:stretch>
                  <a:fillRect b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8D90276F-ADEA-6D56-051D-4D6D7497034D}"/>
                  </a:ext>
                </a:extLst>
              </p:cNvPr>
              <p:cNvSpPr/>
              <p:nvPr/>
            </p:nvSpPr>
            <p:spPr>
              <a:xfrm>
                <a:off x="6688924" y="3192592"/>
                <a:ext cx="4129131" cy="396398"/>
              </a:xfrm>
              <a:prstGeom prst="wedgeRoundRectCallout">
                <a:avLst>
                  <a:gd name="adj1" fmla="val -76069"/>
                  <a:gd name="adj2" fmla="val 15118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cross-fitted 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offset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8D90276F-ADEA-6D56-051D-4D6D749703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924" y="3192592"/>
                <a:ext cx="4129131" cy="396398"/>
              </a:xfrm>
              <a:prstGeom prst="wedgeRoundRectCallout">
                <a:avLst>
                  <a:gd name="adj1" fmla="val -76069"/>
                  <a:gd name="adj2" fmla="val 15118"/>
                  <a:gd name="adj3" fmla="val 16667"/>
                </a:avLst>
              </a:prstGeom>
              <a:blipFill>
                <a:blip r:embed="rId7"/>
                <a:stretch>
                  <a:fillRect t="-303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85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  <p:bldP spid="8" grpId="0" animBg="1"/>
      <p:bldP spid="9" grpId="0" animBg="1"/>
      <p:bldP spid="9" grpI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34B-183C-7C2D-C82E-76377709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the Main Theorem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1AFAA-72F5-AB6C-43CE-08ABF327C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884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47B15B-118B-DB83-E5BF-272CA0A83A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Linear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Moments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47B15B-118B-DB83-E5BF-272CA0A83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DC7E8-3053-8EF9-0842-E2236CDA57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will restrict attention to a broad class that simplifies proof</a:t>
                </a:r>
              </a:p>
              <a:p>
                <a:endParaRPr lang="en-US" dirty="0"/>
              </a:p>
              <a:p>
                <a:r>
                  <a:rPr lang="en-US" dirty="0"/>
                  <a:t>Moment is linear in target parameter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Expected moment also linear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DC7E8-3053-8EF9-0842-E2236CDA5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2738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49598C6-D1EF-72B0-3740-FF3CE53846A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Proof Ingredients: Linear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Moments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49598C6-D1EF-72B0-3740-FF3CE53846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we expect by concentration and sample splitting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−1/2</m:t>
                        </m:r>
                      </m:sup>
                    </m:sSup>
                  </m:oMath>
                </a14:m>
                <a:endParaRPr lang="en-US" sz="2000" dirty="0"/>
              </a:p>
              <a:p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2000" dirty="0"/>
                  <a:t>we expect by </a:t>
                </a:r>
                <a:r>
                  <a:rPr lang="en-US" sz="2000" dirty="0" err="1"/>
                  <a:t>Neyman</a:t>
                </a:r>
                <a:r>
                  <a:rPr lang="en-US" sz="2000" dirty="0"/>
                  <a:t> orthogonality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𝑅𝑀𝑆𝐸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Since moment is linear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is Lipschitz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is invertible: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More fine-grained analysis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/>
                  <a:t> term, shows: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  <a:blipFill>
                <a:blip r:embed="rId3"/>
                <a:stretch>
                  <a:fillRect l="-521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63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C51A-940F-39FC-179E-B6734AD6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Main Theorem (visually)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5CF3EE-1962-EAF8-C6EB-A3B2656753C0}"/>
                  </a:ext>
                </a:extLst>
              </p:cNvPr>
              <p:cNvSpPr txBox="1"/>
              <p:nvPr/>
            </p:nvSpPr>
            <p:spPr>
              <a:xfrm>
                <a:off x="461114" y="1371084"/>
                <a:ext cx="2306116" cy="2464058"/>
              </a:xfrm>
              <a:prstGeom prst="wedgeRoundRectCallout">
                <a:avLst>
                  <a:gd name="adj1" fmla="val 126757"/>
                  <a:gd name="adj2" fmla="val 16286"/>
                  <a:gd name="adj3" fmla="val 16667"/>
                </a:avLst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CLT </a:t>
                </a:r>
              </a:p>
              <a:p>
                <a:pPr algn="ctr"/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</a:t>
                </a:r>
              </a:p>
              <a:p>
                <a:pPr algn="ctr"/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sample-splitting</a:t>
                </a:r>
              </a:p>
              <a:p>
                <a:pPr algn="ctr"/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</a:t>
                </a:r>
              </a:p>
              <a:p>
                <a:pPr algn="ctr"/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concentration </a:t>
                </a:r>
              </a:p>
              <a:p>
                <a:pPr algn="ctr"/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</a:t>
                </a:r>
                <a:endParaRPr kumimoji="0" lang="en-US" sz="2000" b="0" i="1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0070C0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</m:acc>
                      <m:r>
                        <a:rPr kumimoji="0" lang="en-US" sz="2000" b="0" i="0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→</m:t>
                      </m:r>
                      <m:sSub>
                        <m:sSubPr>
                          <m:ctrlP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5CF3EE-1962-EAF8-C6EB-A3B265675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14" y="1371084"/>
                <a:ext cx="2306116" cy="2464058"/>
              </a:xfrm>
              <a:prstGeom prst="wedgeRoundRectCallout">
                <a:avLst>
                  <a:gd name="adj1" fmla="val 126757"/>
                  <a:gd name="adj2" fmla="val 16286"/>
                  <a:gd name="adj3" fmla="val 16667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9A9220-07BC-FC9A-D551-99E337DBAD5E}"/>
                  </a:ext>
                </a:extLst>
              </p:cNvPr>
              <p:cNvSpPr txBox="1"/>
              <p:nvPr/>
            </p:nvSpPr>
            <p:spPr>
              <a:xfrm>
                <a:off x="8534399" y="3963997"/>
                <a:ext cx="1892301" cy="4458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9A9220-07BC-FC9A-D551-99E337DBA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399" y="3963997"/>
                <a:ext cx="1892301" cy="4458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437BCA-D43C-5CD1-2FBE-D60A76AAF472}"/>
                  </a:ext>
                </a:extLst>
              </p:cNvPr>
              <p:cNvSpPr txBox="1"/>
              <p:nvPr/>
            </p:nvSpPr>
            <p:spPr>
              <a:xfrm>
                <a:off x="3085790" y="3325964"/>
                <a:ext cx="6096000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437BCA-D43C-5CD1-2FBE-D60A76AAF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790" y="3325964"/>
                <a:ext cx="6096000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1E03B4-C3C4-E101-75C5-06C759C1C0E3}"/>
                  </a:ext>
                </a:extLst>
              </p:cNvPr>
              <p:cNvSpPr txBox="1"/>
              <p:nvPr/>
            </p:nvSpPr>
            <p:spPr>
              <a:xfrm>
                <a:off x="5778501" y="2204288"/>
                <a:ext cx="1955800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𝑀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1E03B4-C3C4-E101-75C5-06C759C1C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1" y="2204288"/>
                <a:ext cx="1955800" cy="5091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4BB3C5-BF2F-DF4F-7CBA-ACB457BFE284}"/>
                  </a:ext>
                </a:extLst>
              </p:cNvPr>
              <p:cNvSpPr txBox="1"/>
              <p:nvPr/>
            </p:nvSpPr>
            <p:spPr>
              <a:xfrm>
                <a:off x="7294033" y="4460340"/>
                <a:ext cx="207856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4BB3C5-BF2F-DF4F-7CBA-ACB457BFE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033" y="4460340"/>
                <a:ext cx="2078567" cy="461665"/>
              </a:xfrm>
              <a:prstGeom prst="rect">
                <a:avLst/>
              </a:prstGeom>
              <a:blipFill>
                <a:blip r:embed="rId6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896B53-D5A9-C582-9496-995525F2F95B}"/>
                  </a:ext>
                </a:extLst>
              </p:cNvPr>
              <p:cNvSpPr txBox="1"/>
              <p:nvPr/>
            </p:nvSpPr>
            <p:spPr>
              <a:xfrm>
                <a:off x="1540933" y="4340269"/>
                <a:ext cx="1976469" cy="4458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kumimoji="0" lang="en-US" sz="20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20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896B53-D5A9-C582-9496-995525F2F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933" y="4340269"/>
                <a:ext cx="1976469" cy="445891"/>
              </a:xfrm>
              <a:prstGeom prst="rect">
                <a:avLst/>
              </a:prstGeom>
              <a:blipFill>
                <a:blip r:embed="rId7"/>
                <a:stretch>
                  <a:fillRect t="-2740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1FB7C92-E26E-AD04-34AE-746912CD24C0}"/>
                  </a:ext>
                </a:extLst>
              </p:cNvPr>
              <p:cNvSpPr txBox="1"/>
              <p:nvPr/>
            </p:nvSpPr>
            <p:spPr>
              <a:xfrm>
                <a:off x="9008533" y="1489224"/>
                <a:ext cx="3028486" cy="1855402"/>
              </a:xfrm>
              <a:prstGeom prst="wedgeRoundRectCallout">
                <a:avLst>
                  <a:gd name="adj1" fmla="val -42220"/>
                  <a:gd name="adj2" fmla="val 86001"/>
                  <a:gd name="adj3" fmla="val 16667"/>
                </a:avLst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2</a:t>
                </a:r>
                <a:r>
                  <a:rPr kumimoji="0" lang="en-US" sz="2000" b="0" i="0" u="none" strike="noStrike" kern="1200" cap="none" spc="0" normalizeH="0" baseline="3000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nd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order Taylor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orthogonality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</m:acc>
                          <m:r>
                            <a:rPr kumimoji="0" lang="en-US" sz="2000" b="0" i="0" u="none" strike="noStrike" kern="1200" cap="none" spc="0" normalizeH="0" baseline="0" noProof="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−1/4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1FB7C92-E26E-AD04-34AE-746912CD2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533" y="1489224"/>
                <a:ext cx="3028486" cy="1855402"/>
              </a:xfrm>
              <a:prstGeom prst="wedgeRoundRectCallout">
                <a:avLst>
                  <a:gd name="adj1" fmla="val -42220"/>
                  <a:gd name="adj2" fmla="val 86001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32626EC-8347-352D-914C-0800EDEF19E8}"/>
                  </a:ext>
                </a:extLst>
              </p:cNvPr>
              <p:cNvSpPr txBox="1"/>
              <p:nvPr/>
            </p:nvSpPr>
            <p:spPr>
              <a:xfrm>
                <a:off x="4444998" y="2846173"/>
                <a:ext cx="136736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0,</m:t>
                          </m:r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</m:d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32626EC-8347-352D-914C-0800EDEF1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998" y="2846173"/>
                <a:ext cx="136736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7A564C9-4414-B373-EDAB-0E98E548E87F}"/>
              </a:ext>
            </a:extLst>
          </p:cNvPr>
          <p:cNvSpPr/>
          <p:nvPr/>
        </p:nvSpPr>
        <p:spPr>
          <a:xfrm>
            <a:off x="5846229" y="2163233"/>
            <a:ext cx="1274236" cy="177211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Sign 32">
            <a:extLst>
              <a:ext uri="{FF2B5EF4-FFF2-40B4-BE49-F238E27FC236}">
                <a16:creationId xmlns:a16="http://schemas.microsoft.com/office/drawing/2014/main" id="{C2E1F20E-EBCC-DC9D-A112-E8EC1BECCB42}"/>
              </a:ext>
            </a:extLst>
          </p:cNvPr>
          <p:cNvSpPr/>
          <p:nvPr/>
        </p:nvSpPr>
        <p:spPr>
          <a:xfrm rot="5400000">
            <a:off x="6229347" y="2913401"/>
            <a:ext cx="508000" cy="266700"/>
          </a:xfrm>
          <a:prstGeom prst="mathMinu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63A81C5-FEBD-3C3E-45EA-9994DE0DF10A}"/>
              </a:ext>
            </a:extLst>
          </p:cNvPr>
          <p:cNvSpPr/>
          <p:nvPr/>
        </p:nvSpPr>
        <p:spPr>
          <a:xfrm>
            <a:off x="7376581" y="3265166"/>
            <a:ext cx="1313392" cy="177211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inus Sign 34">
            <a:extLst>
              <a:ext uri="{FF2B5EF4-FFF2-40B4-BE49-F238E27FC236}">
                <a16:creationId xmlns:a16="http://schemas.microsoft.com/office/drawing/2014/main" id="{CF1920DE-068B-7817-05AF-3FA3DD27312A}"/>
              </a:ext>
            </a:extLst>
          </p:cNvPr>
          <p:cNvSpPr/>
          <p:nvPr/>
        </p:nvSpPr>
        <p:spPr>
          <a:xfrm rot="5400000">
            <a:off x="7779277" y="4035473"/>
            <a:ext cx="508000" cy="266700"/>
          </a:xfrm>
          <a:prstGeom prst="mathMin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DEFED2E-E39B-F8A9-2DF6-D33CC7511DE9}"/>
                  </a:ext>
                </a:extLst>
              </p:cNvPr>
              <p:cNvSpPr txBox="1"/>
              <p:nvPr/>
            </p:nvSpPr>
            <p:spPr>
              <a:xfrm>
                <a:off x="3496420" y="5159845"/>
                <a:ext cx="2184713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DEFED2E-E39B-F8A9-2DF6-D33CC751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420" y="5159845"/>
                <a:ext cx="2184713" cy="5091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135F74B-B53C-24F5-AB3C-F4C10DB199BB}"/>
              </a:ext>
            </a:extLst>
          </p:cNvPr>
          <p:cNvSpPr/>
          <p:nvPr/>
        </p:nvSpPr>
        <p:spPr>
          <a:xfrm>
            <a:off x="3574364" y="3267963"/>
            <a:ext cx="2028824" cy="2502070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inus Sign 40">
            <a:extLst>
              <a:ext uri="{FF2B5EF4-FFF2-40B4-BE49-F238E27FC236}">
                <a16:creationId xmlns:a16="http://schemas.microsoft.com/office/drawing/2014/main" id="{2DC517A6-30FF-6811-F6C6-21702E496CA8}"/>
              </a:ext>
            </a:extLst>
          </p:cNvPr>
          <p:cNvSpPr/>
          <p:nvPr/>
        </p:nvSpPr>
        <p:spPr>
          <a:xfrm rot="5400000">
            <a:off x="4334929" y="4362550"/>
            <a:ext cx="508000" cy="266700"/>
          </a:xfrm>
          <a:prstGeom prst="mathMin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64385FA-A24E-A4D3-32A0-F79A9159F29A}"/>
                  </a:ext>
                </a:extLst>
              </p:cNvPr>
              <p:cNvSpPr txBox="1"/>
              <p:nvPr/>
            </p:nvSpPr>
            <p:spPr>
              <a:xfrm>
                <a:off x="466089" y="5291287"/>
                <a:ext cx="2306116" cy="1123712"/>
              </a:xfrm>
              <a:prstGeom prst="wedgeRoundRectCallout">
                <a:avLst>
                  <a:gd name="adj1" fmla="val 46721"/>
                  <a:gd name="adj2" fmla="val -95979"/>
                  <a:gd name="adj3" fmla="val 16667"/>
                </a:avLst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Lipschitz</a:t>
                </a:r>
                <a:r>
                  <a:rPr kumimoji="0" lang="en-US" sz="20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  <m:d>
                      <m:dPr>
                        <m:ctrlPr>
                          <a:rPr kumimoji="0" lang="en-US" sz="2000" b="0" i="1" u="none" strike="noStrike" kern="1200" cap="none" spc="0" normalizeH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</m:d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</a:p>
              <a:p>
                <a:pPr algn="ctr"/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</a:t>
                </a:r>
                <a:endParaRPr kumimoji="0" lang="en-US" sz="2000" b="0" i="1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7030A0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</m:acc>
                      <m:r>
                        <a:rPr kumimoji="0" lang="en-US" sz="2000" b="0" i="0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→</m:t>
                      </m:r>
                      <m:sSub>
                        <m:sSubPr>
                          <m:ctrlP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64385FA-A24E-A4D3-32A0-F79A9159F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89" y="5291287"/>
                <a:ext cx="2306116" cy="1123712"/>
              </a:xfrm>
              <a:prstGeom prst="wedgeRoundRectCallout">
                <a:avLst>
                  <a:gd name="adj1" fmla="val 46721"/>
                  <a:gd name="adj2" fmla="val -95979"/>
                  <a:gd name="adj3" fmla="val 16667"/>
                </a:avLst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10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11" grpId="0"/>
      <p:bldP spid="19" grpId="0"/>
      <p:bldP spid="23" grpId="0"/>
      <p:bldP spid="27" grpId="0" animBg="1"/>
      <p:bldP spid="31" grpId="0"/>
      <p:bldP spid="32" grpId="0" animBg="1"/>
      <p:bldP spid="33" grpId="0" animBg="1"/>
      <p:bldP spid="34" grpId="0" animBg="1"/>
      <p:bldP spid="35" grpId="0" animBg="1"/>
      <p:bldP spid="39" grpId="0"/>
      <p:bldP spid="40" grpId="0" animBg="1"/>
      <p:bldP spid="41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A713-3F9D-4EEA-5C79-C23B818A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7C28F-4663-29CB-3066-6470665C0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for Confidence Intervals for ATE with non-linear models</a:t>
            </a:r>
          </a:p>
          <a:p>
            <a:r>
              <a:rPr lang="en-US" dirty="0"/>
              <a:t>General </a:t>
            </a:r>
            <a:r>
              <a:rPr lang="en-US" dirty="0" err="1"/>
              <a:t>Neyman</a:t>
            </a:r>
            <a:r>
              <a:rPr lang="en-US" dirty="0"/>
              <a:t> Orthogonality Framework (Double/Debiased ML)</a:t>
            </a:r>
          </a:p>
          <a:p>
            <a:r>
              <a:rPr lang="en-US" dirty="0"/>
              <a:t>Methods for Confidence Intervals for ATE in a partially-linear model</a:t>
            </a:r>
          </a:p>
          <a:p>
            <a:r>
              <a:rPr lang="en-US" dirty="0"/>
              <a:t>Sample-splitting and cross-fitting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Proof sketch of main theorem*</a:t>
            </a:r>
          </a:p>
        </p:txBody>
      </p:sp>
    </p:spTree>
    <p:extLst>
      <p:ext uri="{BB962C8B-B14F-4D97-AF65-F5344CB8AC3E}">
        <p14:creationId xmlns:p14="http://schemas.microsoft.com/office/powerpoint/2010/main" val="168571430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C51A-940F-39FC-179E-B6734AD6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Main Theorem (algebraically)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Since moment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sz="2400" dirty="0"/>
                  <a:t>  is linear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&amp;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eqAr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RMSE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Thus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DFA20F9C-1BC4-5232-5769-8506757D5B44}"/>
              </a:ext>
            </a:extLst>
          </p:cNvPr>
          <p:cNvSpPr/>
          <p:nvPr/>
        </p:nvSpPr>
        <p:spPr>
          <a:xfrm rot="5400000">
            <a:off x="4787796" y="4048967"/>
            <a:ext cx="201167" cy="210312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F6892A42-A3CF-CC30-257A-E806E29EFDF7}"/>
              </a:ext>
            </a:extLst>
          </p:cNvPr>
          <p:cNvSpPr/>
          <p:nvPr/>
        </p:nvSpPr>
        <p:spPr>
          <a:xfrm rot="5400000">
            <a:off x="7274964" y="4041651"/>
            <a:ext cx="201167" cy="210312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5CF3EE-1962-EAF8-C6EB-A3B2656753C0}"/>
                  </a:ext>
                </a:extLst>
              </p:cNvPr>
              <p:cNvSpPr txBox="1"/>
              <p:nvPr/>
            </p:nvSpPr>
            <p:spPr>
              <a:xfrm>
                <a:off x="3714292" y="5237685"/>
                <a:ext cx="2306116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→</m:t>
                      </m:r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0,</m:t>
                          </m:r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  <a:p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latin typeface="Calisto MT" panose="02040603050505030304"/>
                  </a:rPr>
                  <a:t>via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CLT </a:t>
                </a:r>
              </a:p>
              <a:p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sample-splitting + concentration </a:t>
                </a:r>
              </a:p>
              <a:p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</m:acc>
                    <m:r>
                      <a:rPr kumimoji="0" lang="en-US" sz="2000" b="0" i="0" u="none" strike="noStrike" kern="1200" cap="none" spc="0" normalizeH="0" baseline="0" noProof="0" dirty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5CF3EE-1962-EAF8-C6EB-A3B265675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292" y="5237685"/>
                <a:ext cx="2306116" cy="16312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9A9220-07BC-FC9A-D551-99E337DBAD5E}"/>
                  </a:ext>
                </a:extLst>
              </p:cNvPr>
              <p:cNvSpPr txBox="1"/>
              <p:nvPr/>
            </p:nvSpPr>
            <p:spPr>
              <a:xfrm>
                <a:off x="6133790" y="5237072"/>
                <a:ext cx="2849272" cy="11072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  <a:p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latin typeface="Calisto MT" panose="02040603050505030304"/>
                  </a:rPr>
                  <a:t>via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orthogonality </a:t>
                </a:r>
              </a:p>
              <a:p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  <m:r>
                          <a:rPr lang="en-US" sz="2000" dirty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𝑜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e>
                          <m:sup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−1/4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9A9220-07BC-FC9A-D551-99E337DBA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790" y="5237072"/>
                <a:ext cx="2849272" cy="11072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80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/>
      <p:bldP spid="1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C51A-940F-39FC-179E-B6734AD6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Main Theorem: Orthogonality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effectLst/>
                  </a:rPr>
                  <a:t>By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</a:rPr>
                  <a:t>Neyman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</a:rPr>
                  <a:t> orthogonality and bounded second derivative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sz="2400" b="0" i="1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</a:rPr>
                  <a:t>w.r.t.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sz="2400" b="0" i="1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  <m:r>
                                    <a:rPr lang="en-US" sz="2400" dirty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ffectLst/>
                </a:endParaRPr>
              </a:p>
              <a:p>
                <a:endParaRPr lang="en-US" sz="2400" dirty="0">
                  <a:solidFill>
                    <a:schemeClr val="tx1"/>
                  </a:solidFill>
                  <a:effectLst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effectLst/>
                  </a:rPr>
                  <a:t>Thus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41CC6122-589D-0AA0-FC60-5A1E11A8664F}"/>
              </a:ext>
            </a:extLst>
          </p:cNvPr>
          <p:cNvSpPr/>
          <p:nvPr/>
        </p:nvSpPr>
        <p:spPr>
          <a:xfrm rot="5400000">
            <a:off x="5592468" y="3302816"/>
            <a:ext cx="201167" cy="2103121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0DFDDF-2D4D-C95E-8A4E-CB10F7576B3C}"/>
                  </a:ext>
                </a:extLst>
              </p:cNvPr>
              <p:cNvSpPr txBox="1"/>
              <p:nvPr/>
            </p:nvSpPr>
            <p:spPr>
              <a:xfrm>
                <a:off x="4539993" y="4454960"/>
                <a:ext cx="2306116" cy="439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>
                  <a:solidFill>
                    <a:srgbClr val="C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0DFDDF-2D4D-C95E-8A4E-CB10F7576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993" y="4454960"/>
                <a:ext cx="2306116" cy="4397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65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C51A-940F-39FC-179E-B6734AD6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Main Theorem: Sample-Splitting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Linearity of moment + (sample-splitting and concentration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 </m:t>
                    </m:r>
                    <m:d>
                      <m:dPr>
                        <m:begChr m:val="‖"/>
                        <m:endChr m:val="‖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):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690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Thus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77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C51A-940F-39FC-179E-B6734AD6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Main Theorem: Sample-Splitting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988035" cy="441944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Note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  <m: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  <a:effectLst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effectLst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By sample splitting,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 are 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</a:rPr>
                  <a:t>i.i.d.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. By variance decomposition (concentration)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effectLst/>
                </a:endParaRPr>
              </a:p>
              <a:p>
                <a:endParaRPr lang="en-US" sz="2000" dirty="0">
                  <a:solidFill>
                    <a:schemeClr val="tx1"/>
                  </a:solidFill>
                  <a:effectLst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Thus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  <m:r>
                                    <a:rPr lang="en-US" sz="2000" dirty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988035" cy="4419448"/>
              </a:xfrm>
              <a:blipFill>
                <a:blip r:embed="rId2"/>
                <a:stretch>
                  <a:fillRect l="-499" t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0004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CD15-87D5-1309-0D47-D057D0E5B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9C393-6046-14E5-2389-2EC6CD555A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So far 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is invertible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by concentration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Thus, we have asymptotic linearity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By CLT we get the theorem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9C393-6046-14E5-2389-2EC6CD555A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42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If moment is </a:t>
                </a:r>
                <a:r>
                  <a:rPr lang="en-US" sz="2800" dirty="0" err="1"/>
                  <a:t>Neyman</a:t>
                </a:r>
                <a:r>
                  <a:rPr lang="en-US" sz="2800" dirty="0"/>
                  <a:t> orthogonal and RMSE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−1/4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*</a:t>
                </a:r>
              </a:p>
              <a:p>
                <a:pPr marL="3690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p>
                                      <m: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3690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pPr marL="36900" indent="0" algn="r">
                  <a:buNone/>
                </a:pPr>
                <a:r>
                  <a:rPr lang="en-US" sz="2800" dirty="0"/>
                  <a:t>*plus regularity conditions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1060" t="-2047" r="-1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506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587CE-0AA4-7296-6DA6-34D6C20A6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Example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34C6F-514B-D802-A110-188EBFDC92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97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FE98-3F07-DF6E-D543-535236CA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Identification under Conditional </a:t>
            </a:r>
            <a:r>
              <a:rPr lang="en-US" dirty="0" err="1"/>
              <a:t>Ignorability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E1062-D6B4-DD22-EFC9-E2685FA90E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Once we condition on enough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that affect treatment assignment, remnant variation in D is exogenous (as-if trial)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i="1" spc="-800">
                                <a:latin typeface="Cambria Math" panose="02040503050406030204" pitchFamily="18" charset="0"/>
                              </a:rPr>
                              <m:t>⊥⊥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∣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conditional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ignorability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Why useful: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Average treatment effect is “identified” as (g-formula):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E1062-D6B4-DD22-EFC9-E2685FA90E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1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11570</TotalTime>
  <Words>6160</Words>
  <Application>Microsoft Office PowerPoint</Application>
  <PresentationFormat>Widescreen</PresentationFormat>
  <Paragraphs>732</Paragraphs>
  <Slides>75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75</vt:i4>
      </vt:variant>
    </vt:vector>
  </HeadingPairs>
  <TitlesOfParts>
    <vt:vector size="83" baseType="lpstr">
      <vt:lpstr>Arial</vt:lpstr>
      <vt:lpstr>Calibri</vt:lpstr>
      <vt:lpstr>Calibri Light</vt:lpstr>
      <vt:lpstr>Calisto MT</vt:lpstr>
      <vt:lpstr>Cambria Math</vt:lpstr>
      <vt:lpstr>Consolas</vt:lpstr>
      <vt:lpstr>Office Theme</vt:lpstr>
      <vt:lpstr>1_Office Theme</vt:lpstr>
      <vt:lpstr>MS&amp;E 228: Inference with Modern Non-Linear Prediction</vt:lpstr>
      <vt:lpstr>PowerPoint Presentation</vt:lpstr>
      <vt:lpstr>PowerPoint Presentation</vt:lpstr>
      <vt:lpstr>Recap of Last Lecture</vt:lpstr>
      <vt:lpstr>Causal Inference Pipeline</vt:lpstr>
      <vt:lpstr>Causal Inference Pipeline</vt:lpstr>
      <vt:lpstr>Goals for Today</vt:lpstr>
      <vt:lpstr>The Example Problem</vt:lpstr>
      <vt:lpstr>Identification under Conditional Ignorability</vt:lpstr>
      <vt:lpstr>Let’s take it to data</vt:lpstr>
      <vt:lpstr>What do we want from θ ̂?</vt:lpstr>
      <vt:lpstr>Natural Estimation Algorithm</vt:lpstr>
      <vt:lpstr>Natural Algorithm Gone Wrong</vt:lpstr>
      <vt:lpstr>Natural Estimation Algorithm (Draft 2)</vt:lpstr>
      <vt:lpstr>Natural Estimation Algorithm (Draft 3)</vt:lpstr>
      <vt:lpstr>Natural Algorithm (Draft 3) Gone Wrong</vt:lpstr>
      <vt:lpstr>When is estimate θ ̂ √n-asymptotically normal?</vt:lpstr>
      <vt:lpstr>When is estimate θ ̂ √n-asymptotically normal? We need to change the moment we use</vt:lpstr>
      <vt:lpstr> Debiased Machine Learning</vt:lpstr>
      <vt:lpstr>Average Causal Effect Example</vt:lpstr>
      <vt:lpstr>Better Formula for ATE</vt:lpstr>
      <vt:lpstr>Inverse Propensity Weighting (IPW)</vt:lpstr>
      <vt:lpstr>New Formula is Insensitive</vt:lpstr>
      <vt:lpstr>Asymptotic Normality of De-biased Estimate</vt:lpstr>
      <vt:lpstr>Python Pseudocode</vt:lpstr>
      <vt:lpstr>Continuous Treatments under Partial Linearity</vt:lpstr>
      <vt:lpstr>Partially Linear Model</vt:lpstr>
      <vt:lpstr>Generalization of FWL Theorem</vt:lpstr>
      <vt:lpstr>Orthogonal Method: Double ML</vt:lpstr>
      <vt:lpstr>Orthogonal Method: Double ML</vt:lpstr>
      <vt:lpstr>Insensitivity of Double ML Method</vt:lpstr>
      <vt:lpstr>Asymptotic Normality of DoubleML Estimate</vt:lpstr>
      <vt:lpstr>Natural Algorithm (Draft 3) Gone Right</vt:lpstr>
      <vt:lpstr>Natural Algorithm (Draft 3) Gone Right</vt:lpstr>
      <vt:lpstr>Proof sketch</vt:lpstr>
      <vt:lpstr>(Extended) Partially Linear Model</vt:lpstr>
      <vt:lpstr>Orthogonal Method: (Extended) Double ML</vt:lpstr>
      <vt:lpstr>Asymptotic Normality of DoubleML Estimate</vt:lpstr>
      <vt:lpstr>Practical Variants of  Cross-Fitting</vt:lpstr>
      <vt:lpstr>Stacking and Model Selection</vt:lpstr>
      <vt:lpstr>Stacking ML Models</vt:lpstr>
      <vt:lpstr>AutoML Models</vt:lpstr>
      <vt:lpstr>Stacking and Model Selection</vt:lpstr>
      <vt:lpstr>Semi-Crossfitting Estimation Algorithm</vt:lpstr>
      <vt:lpstr>Semi-Crossfitting</vt:lpstr>
      <vt:lpstr>Semi-Crossfitting</vt:lpstr>
      <vt:lpstr>Semi-Crossfitting with Stacking</vt:lpstr>
      <vt:lpstr>Semi-Crossfitting with Stacking</vt:lpstr>
      <vt:lpstr>Semi-Crossfitting</vt:lpstr>
      <vt:lpstr>General Theory</vt:lpstr>
      <vt:lpstr>Estimation from Moment Restrictions</vt:lpstr>
      <vt:lpstr>Sample-Splitting Estimation Algorithm</vt:lpstr>
      <vt:lpstr>Cross-fitting Estimation Algorithm</vt:lpstr>
      <vt:lpstr>Neyman Orthogonality (Insensitivity)</vt:lpstr>
      <vt:lpstr>Main Theorem</vt:lpstr>
      <vt:lpstr>Automatic Debiasing</vt:lpstr>
      <vt:lpstr>Example: Parameters Defined via Linear Functionals</vt:lpstr>
      <vt:lpstr>De-biased Moment</vt:lpstr>
      <vt:lpstr>Automatic Debiasing</vt:lpstr>
      <vt:lpstr>Automatic Debiasing</vt:lpstr>
      <vt:lpstr>Appendix: General Theory (Expanded)</vt:lpstr>
      <vt:lpstr>Main Theorem (expanded)</vt:lpstr>
      <vt:lpstr>Python Pseudocode</vt:lpstr>
      <vt:lpstr>Main Theorem (linear moments)</vt:lpstr>
      <vt:lpstr>Python Pseudocode</vt:lpstr>
      <vt:lpstr>Proving the Main Theorem</vt:lpstr>
      <vt:lpstr>Linear in θ Moments</vt:lpstr>
      <vt:lpstr>Proof Ingredients: Linear in θ Moments</vt:lpstr>
      <vt:lpstr>Proof of Main Theorem (visually)</vt:lpstr>
      <vt:lpstr>Proof of Main Theorem (algebraically)</vt:lpstr>
      <vt:lpstr>Proof of Main Theorem: Orthogonality</vt:lpstr>
      <vt:lpstr>Proof of Main Theorem: Sample-Splitting (1)</vt:lpstr>
      <vt:lpstr>Proof of Main Theorem: Sample-Splitting (2)</vt:lpstr>
      <vt:lpstr>Concluding</vt:lpstr>
      <vt:lpstr>Main Theorem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810</cp:revision>
  <dcterms:created xsi:type="dcterms:W3CDTF">2023-01-16T03:53:17Z</dcterms:created>
  <dcterms:modified xsi:type="dcterms:W3CDTF">2025-02-21T00:23:01Z</dcterms:modified>
</cp:coreProperties>
</file>