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Oswald"/>
      <p:regular r:id="rId27"/>
      <p:bold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SourceSansPr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16fdf0bc11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16fdf0bc1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17c8865c37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17c8865c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From the information provided, the dataset has </a:t>
            </a:r>
            <a:r>
              <a:rPr b="1" lang="en" sz="1050">
                <a:solidFill>
                  <a:schemeClr val="dk1"/>
                </a:solidFill>
                <a:highlight>
                  <a:srgbClr val="FFFFFF"/>
                </a:highlight>
              </a:rPr>
              <a:t>8763</a:t>
            </a:r>
            <a:r>
              <a:rPr lang="en" sz="1050">
                <a:solidFill>
                  <a:schemeClr val="dk1"/>
                </a:solidFill>
                <a:highlight>
                  <a:srgbClr val="FFFFFF"/>
                </a:highlight>
              </a:rPr>
              <a:t> rows and </a:t>
            </a:r>
            <a:r>
              <a:rPr b="1" lang="en" sz="1050">
                <a:solidFill>
                  <a:schemeClr val="dk1"/>
                </a:solidFill>
                <a:highlight>
                  <a:srgbClr val="FFFFFF"/>
                </a:highlight>
              </a:rPr>
              <a:t>49</a:t>
            </a:r>
            <a:r>
              <a:rPr lang="en" sz="1050">
                <a:solidFill>
                  <a:schemeClr val="dk1"/>
                </a:solidFill>
                <a:highlight>
                  <a:srgbClr val="FFFFFF"/>
                </a:highlight>
              </a:rPr>
              <a:t> features.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There were  two categorical variables, while the remaining </a:t>
            </a:r>
            <a:r>
              <a:rPr b="1" lang="en" sz="1050">
                <a:solidFill>
                  <a:schemeClr val="dk1"/>
                </a:solidFill>
                <a:highlight>
                  <a:srgbClr val="FFFFFF"/>
                </a:highlight>
              </a:rPr>
              <a:t>47</a:t>
            </a:r>
            <a:r>
              <a:rPr lang="en" sz="1050">
                <a:solidFill>
                  <a:schemeClr val="dk1"/>
                </a:solidFill>
                <a:highlight>
                  <a:srgbClr val="FFFFFF"/>
                </a:highlight>
              </a:rPr>
              <a:t> features were numeric. Because regression models can only be built using numerical data, we must ensure that our whole data frame conforms to this rule. We must convert all categorical data into numeric through a process known as Dummy Variable Encoding.</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We had a rather clean dataset, except for the column titled Valencia_pressure which has </a:t>
            </a:r>
            <a:r>
              <a:rPr b="1" lang="en" sz="1050">
                <a:solidFill>
                  <a:schemeClr val="dk1"/>
                </a:solidFill>
                <a:highlight>
                  <a:srgbClr val="FFFFFF"/>
                </a:highlight>
              </a:rPr>
              <a:t>2068 empty rows</a:t>
            </a:r>
            <a:r>
              <a:rPr lang="en" sz="1050">
                <a:solidFill>
                  <a:schemeClr val="dk1"/>
                </a:solidFill>
                <a:highlight>
                  <a:srgbClr val="FFFFFF"/>
                </a:highlight>
              </a:rPr>
              <a:t>. Such a problem will halt any modeling efforts we apply because no model can be trained on blank data points. We will therefore fill in our missing values, being numerical, with the median value.</a:t>
            </a:r>
            <a:endParaRPr sz="1050">
              <a:solidFill>
                <a:schemeClr val="accent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17c8865c37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17c8865c3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Usina line graph, we discovered that the shortfall changes with the seasons.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From the plot, we can observe that load_shortfall rises throughout </a:t>
            </a:r>
            <a:r>
              <a:rPr b="1" lang="en" sz="1050">
                <a:solidFill>
                  <a:schemeClr val="dk1"/>
                </a:solidFill>
                <a:highlight>
                  <a:schemeClr val="accent4"/>
                </a:highlight>
              </a:rPr>
              <a:t>Spring</a:t>
            </a:r>
            <a:r>
              <a:rPr lang="en" sz="1050">
                <a:solidFill>
                  <a:schemeClr val="dk1"/>
                </a:solidFill>
                <a:highlight>
                  <a:schemeClr val="accent4"/>
                </a:highlight>
              </a:rPr>
              <a:t> </a:t>
            </a:r>
            <a:r>
              <a:rPr lang="en" sz="1050">
                <a:solidFill>
                  <a:schemeClr val="dk1"/>
                </a:solidFill>
                <a:highlight>
                  <a:srgbClr val="FFFFFF"/>
                </a:highlight>
              </a:rPr>
              <a:t>and reaches a </a:t>
            </a:r>
            <a:r>
              <a:rPr lang="en" sz="1050">
                <a:solidFill>
                  <a:schemeClr val="dk1"/>
                </a:solidFill>
                <a:highlight>
                  <a:srgbClr val="FFFFFF"/>
                </a:highlight>
              </a:rPr>
              <a:t>plateau</a:t>
            </a:r>
            <a:r>
              <a:rPr lang="en" sz="1050">
                <a:solidFill>
                  <a:schemeClr val="dk1"/>
                </a:solidFill>
                <a:highlight>
                  <a:srgbClr val="FFFFFF"/>
                </a:highlight>
              </a:rPr>
              <a:t> during </a:t>
            </a:r>
            <a:r>
              <a:rPr b="1" lang="en" sz="1050">
                <a:solidFill>
                  <a:schemeClr val="dk1"/>
                </a:solidFill>
                <a:highlight>
                  <a:schemeClr val="accent4"/>
                </a:highlight>
              </a:rPr>
              <a:t>Summer</a:t>
            </a:r>
            <a:r>
              <a:rPr lang="en" sz="1050">
                <a:solidFill>
                  <a:schemeClr val="dk1"/>
                </a:solidFill>
                <a:highlight>
                  <a:srgbClr val="FFFFFF"/>
                </a:highlight>
              </a:rPr>
              <a:t>. It then begins a gradual descent through </a:t>
            </a:r>
            <a:r>
              <a:rPr b="1" lang="en" sz="1050">
                <a:solidFill>
                  <a:schemeClr val="dk1"/>
                </a:solidFill>
                <a:highlight>
                  <a:schemeClr val="accent4"/>
                </a:highlight>
              </a:rPr>
              <a:t>Autumn</a:t>
            </a:r>
            <a:r>
              <a:rPr lang="en" sz="1050">
                <a:solidFill>
                  <a:schemeClr val="dk1"/>
                </a:solidFill>
                <a:highlight>
                  <a:schemeClr val="accent4"/>
                </a:highlight>
              </a:rPr>
              <a:t> </a:t>
            </a:r>
            <a:r>
              <a:rPr lang="en" sz="1050">
                <a:solidFill>
                  <a:schemeClr val="dk1"/>
                </a:solidFill>
                <a:highlight>
                  <a:srgbClr val="FFFFFF"/>
                </a:highlight>
              </a:rPr>
              <a:t>and into </a:t>
            </a:r>
            <a:r>
              <a:rPr b="1" lang="en" sz="1050">
                <a:solidFill>
                  <a:schemeClr val="dk1"/>
                </a:solidFill>
                <a:highlight>
                  <a:schemeClr val="accent4"/>
                </a:highlight>
              </a:rPr>
              <a:t>Winter</a:t>
            </a:r>
            <a:r>
              <a:rPr lang="en" sz="1050">
                <a:solidFill>
                  <a:schemeClr val="dk1"/>
                </a:solidFill>
                <a:highlight>
                  <a:srgbClr val="FFFFFF"/>
                </a:highlight>
              </a:rPr>
              <a:t>.</a:t>
            </a:r>
            <a:endParaRPr sz="105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17c8865c37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17c8865c3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Furthermore, from the Line Graph, some interesting observations can be made.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We noted that the shortfall decreases from </a:t>
            </a:r>
            <a:r>
              <a:rPr lang="en" sz="1050">
                <a:solidFill>
                  <a:schemeClr val="dk1"/>
                </a:solidFill>
                <a:highlight>
                  <a:schemeClr val="accent4"/>
                </a:highlight>
              </a:rPr>
              <a:t>Friday into the weekend, Saturday and Sunday</a:t>
            </a:r>
            <a:r>
              <a:rPr lang="en" sz="1050">
                <a:solidFill>
                  <a:schemeClr val="dk1"/>
                </a:solidFill>
                <a:highlight>
                  <a:srgbClr val="FFFFFF"/>
                </a:highlight>
              </a:rPr>
              <a:t>.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Monday, identified as 0, is the first day of the week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17c8865c37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17c8865c3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We can observe that the load shortfall decreases between 12AM (Midnight) and 6AM</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rgbClr val="FF0000"/>
                </a:solidFill>
                <a:highlight>
                  <a:srgbClr val="FFFFFF"/>
                </a:highlight>
              </a:rPr>
              <a:t>We should conclude on the main relationships observed above between time and </a:t>
            </a:r>
            <a:r>
              <a:rPr lang="en" sz="1050">
                <a:solidFill>
                  <a:srgbClr val="FF0000"/>
                </a:solidFill>
                <a:highlight>
                  <a:srgbClr val="FFFFFF"/>
                </a:highlight>
              </a:rPr>
              <a:t>load shortfall</a:t>
            </a:r>
            <a:r>
              <a:rPr lang="en" sz="1050">
                <a:solidFill>
                  <a:srgbClr val="FF0000"/>
                </a:solidFill>
                <a:highlight>
                  <a:srgbClr val="FFFFFF"/>
                </a:highlight>
              </a:rPr>
              <a:t>.</a:t>
            </a:r>
            <a:endParaRPr sz="1050">
              <a:solidFill>
                <a:srgbClr val="FF0000"/>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17c8865c37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17c8865c3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17c8865c37_0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17c8865c3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Redundant info</a:t>
            </a:r>
            <a:endParaRPr b="1"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The first step in cleaning our data will be to remove columns that we deem unnecessary. In our case, the second column of our DataSet, </a:t>
            </a:r>
            <a:r>
              <a:rPr i="1" lang="en" sz="1050">
                <a:solidFill>
                  <a:schemeClr val="dk1"/>
                </a:solidFill>
                <a:highlight>
                  <a:srgbClr val="FFFFFF"/>
                </a:highlight>
              </a:rPr>
              <a:t>Unnamed: 0</a:t>
            </a:r>
            <a:r>
              <a:rPr lang="en" sz="1050">
                <a:solidFill>
                  <a:schemeClr val="dk1"/>
                </a:solidFill>
                <a:highlight>
                  <a:srgbClr val="FFFFFF"/>
                </a:highlight>
              </a:rPr>
              <a:t> does not actually contribute any real observations to the dataset.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Time related features</a:t>
            </a:r>
            <a:endParaRPr b="1"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After established that there have been valuable insights from the EDA's time-related plots, we need to create these features. We anticipate that by adding them into our dataframe, the predictive accuracy of our models later on will be greatly enhanced</a:t>
            </a:r>
            <a:endParaRPr b="1" sz="1050">
              <a:solidFill>
                <a:schemeClr val="dk1"/>
              </a:solidFill>
              <a:highlight>
                <a:srgbClr val="FFFFFF"/>
              </a:highlight>
            </a:endParaRPr>
          </a:p>
          <a:p>
            <a:pPr indent="0" lvl="0" marL="0" rtl="0" algn="l">
              <a:spcBef>
                <a:spcPts val="0"/>
              </a:spcBef>
              <a:spcAft>
                <a:spcPts val="0"/>
              </a:spcAft>
              <a:buNone/>
            </a:pPr>
            <a:r>
              <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Empty values</a:t>
            </a:r>
            <a:endParaRPr b="1"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Among our earlier observations, we discovered that the column, </a:t>
            </a:r>
            <a:r>
              <a:rPr i="1" lang="en" sz="1050">
                <a:solidFill>
                  <a:schemeClr val="dk1"/>
                </a:solidFill>
                <a:highlight>
                  <a:srgbClr val="FFFFFF"/>
                </a:highlight>
              </a:rPr>
              <a:t>Valencia_pressure</a:t>
            </a:r>
            <a:r>
              <a:rPr lang="en" sz="1050">
                <a:solidFill>
                  <a:schemeClr val="dk1"/>
                </a:solidFill>
                <a:highlight>
                  <a:srgbClr val="FFFFFF"/>
                </a:highlight>
              </a:rPr>
              <a:t> is missing some of its values. This problem will hinder the process of model building. To resolve this we will use data imputation to add median value to empty values.</a:t>
            </a:r>
            <a:endParaRPr b="1" sz="1050">
              <a:solidFill>
                <a:schemeClr val="dk1"/>
              </a:solidFill>
              <a:highlight>
                <a:srgbClr val="FFFFFF"/>
              </a:highlight>
            </a:endParaRPr>
          </a:p>
          <a:p>
            <a:pPr indent="0" lvl="0" marL="0" rtl="0" algn="l">
              <a:spcBef>
                <a:spcPts val="0"/>
              </a:spcBef>
              <a:spcAft>
                <a:spcPts val="0"/>
              </a:spcAft>
              <a:buNone/>
            </a:pPr>
            <a:r>
              <a:t/>
            </a:r>
            <a:endParaRPr b="1"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Convert categorical data</a:t>
            </a:r>
            <a:endParaRPr b="1"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We need to convert all our categorical columns/variables into numerical because we plan to use regression models which reject non-numerical data.</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Next we scaled the data using the StandardScaler() from sklearn</a:t>
            </a:r>
            <a:r>
              <a:rPr lang="en" sz="1050">
                <a:solidFill>
                  <a:srgbClr val="FF0000"/>
                </a:solidFill>
                <a:highlight>
                  <a:srgbClr val="FFFFFF"/>
                </a:highlight>
              </a:rPr>
              <a:t>… briefly explain what the scaling achieves</a:t>
            </a:r>
            <a:endParaRPr sz="1050">
              <a:solidFill>
                <a:srgbClr val="FF0000"/>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17c8865c37_0_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17c8865c3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17ea827975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17ea82797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why regression was selected - prediction of the load_shortfall.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are all models that work well with features that have no linearity with the target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built the following 5 models, utilising sklearn’s train-test split as well as hyperparameter tuning.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We need to add a brief explanation of each. With key differences.</a:t>
            </a:r>
            <a:endParaRPr>
              <a:solidFill>
                <a:schemeClr val="dk1"/>
              </a:solidFill>
            </a:endParaRPr>
          </a:p>
          <a:p>
            <a:pPr indent="-292100" lvl="0" marL="457200" rtl="0" algn="l">
              <a:spcBef>
                <a:spcPts val="0"/>
              </a:spcBef>
              <a:spcAft>
                <a:spcPts val="0"/>
              </a:spcAft>
              <a:buClr>
                <a:srgbClr val="1D2228"/>
              </a:buClr>
              <a:buSzPts val="1000"/>
              <a:buChar char="●"/>
            </a:pPr>
            <a:r>
              <a:rPr lang="en" sz="1000">
                <a:solidFill>
                  <a:srgbClr val="1D2228"/>
                </a:solidFill>
                <a:highlight>
                  <a:schemeClr val="lt1"/>
                </a:highlight>
              </a:rPr>
              <a:t>SVR: The algorithm acknowledges the </a:t>
            </a:r>
            <a:r>
              <a:rPr lang="en" sz="1000">
                <a:solidFill>
                  <a:srgbClr val="1D2228"/>
                </a:solidFill>
                <a:highlight>
                  <a:schemeClr val="lt1"/>
                </a:highlight>
              </a:rPr>
              <a:t>presence</a:t>
            </a:r>
            <a:r>
              <a:rPr lang="en" sz="1000">
                <a:solidFill>
                  <a:srgbClr val="1D2228"/>
                </a:solidFill>
                <a:highlight>
                  <a:schemeClr val="lt1"/>
                </a:highlight>
              </a:rPr>
              <a:t> of non-linearity in the data.</a:t>
            </a:r>
            <a:endParaRPr sz="1000">
              <a:solidFill>
                <a:srgbClr val="1D2228"/>
              </a:solidFill>
              <a:highlight>
                <a:schemeClr val="lt1"/>
              </a:highlight>
            </a:endParaRPr>
          </a:p>
          <a:p>
            <a:pPr indent="-292100" lvl="0" marL="457200" rtl="0" algn="l">
              <a:spcBef>
                <a:spcPts val="0"/>
              </a:spcBef>
              <a:spcAft>
                <a:spcPts val="0"/>
              </a:spcAft>
              <a:buClr>
                <a:srgbClr val="1D2228"/>
              </a:buClr>
              <a:buSzPts val="1000"/>
              <a:buChar char="●"/>
            </a:pPr>
            <a:r>
              <a:rPr lang="en" sz="1000">
                <a:solidFill>
                  <a:srgbClr val="1D2228"/>
                </a:solidFill>
                <a:highlight>
                  <a:schemeClr val="lt1"/>
                </a:highlight>
              </a:rPr>
              <a:t>Decision Tree: Good algo for both classification and regression problems. The nodes represents the features, the branches represent the decision rules and leaves represent the outcome.</a:t>
            </a:r>
            <a:endParaRPr sz="1000">
              <a:solidFill>
                <a:srgbClr val="1D2228"/>
              </a:solidFill>
              <a:highlight>
                <a:schemeClr val="lt1"/>
              </a:highlight>
            </a:endParaRPr>
          </a:p>
          <a:p>
            <a:pPr indent="-292100" lvl="0" marL="457200" rtl="0" algn="l">
              <a:spcBef>
                <a:spcPts val="0"/>
              </a:spcBef>
              <a:spcAft>
                <a:spcPts val="0"/>
              </a:spcAft>
              <a:buClr>
                <a:srgbClr val="1D2228"/>
              </a:buClr>
              <a:buSzPts val="1000"/>
              <a:buChar char="●"/>
            </a:pPr>
            <a:r>
              <a:rPr lang="en" sz="1000">
                <a:solidFill>
                  <a:srgbClr val="1D2228"/>
                </a:solidFill>
                <a:highlight>
                  <a:schemeClr val="lt1"/>
                </a:highlight>
              </a:rPr>
              <a:t>Random Forest: Ensemble method that combines predictions from multiple decision trees. </a:t>
            </a:r>
            <a:endParaRPr sz="1000">
              <a:solidFill>
                <a:srgbClr val="1D2228"/>
              </a:solidFill>
              <a:highlight>
                <a:schemeClr val="lt1"/>
              </a:highlight>
            </a:endParaRPr>
          </a:p>
          <a:p>
            <a:pPr indent="-292100" lvl="0" marL="457200" rtl="0" algn="l">
              <a:spcBef>
                <a:spcPts val="0"/>
              </a:spcBef>
              <a:spcAft>
                <a:spcPts val="0"/>
              </a:spcAft>
              <a:buClr>
                <a:srgbClr val="1D2228"/>
              </a:buClr>
              <a:buSzPts val="1000"/>
              <a:buChar char="●"/>
            </a:pPr>
            <a:r>
              <a:rPr lang="en" sz="1000">
                <a:solidFill>
                  <a:srgbClr val="1D2228"/>
                </a:solidFill>
                <a:highlight>
                  <a:schemeClr val="lt1"/>
                </a:highlight>
              </a:rPr>
              <a:t>Lasso: Adv - It performs both variable selection and regularisation so that the accuracy of the model is enhanced. Here we have many features.</a:t>
            </a:r>
            <a:endParaRPr sz="1000">
              <a:solidFill>
                <a:srgbClr val="1D2228"/>
              </a:solidFill>
              <a:highlight>
                <a:schemeClr val="lt1"/>
              </a:highlight>
            </a:endParaRPr>
          </a:p>
          <a:p>
            <a:pPr indent="-292100" lvl="0" marL="457200" rtl="0" algn="l">
              <a:spcBef>
                <a:spcPts val="0"/>
              </a:spcBef>
              <a:spcAft>
                <a:spcPts val="0"/>
              </a:spcAft>
              <a:buClr>
                <a:srgbClr val="1D2228"/>
              </a:buClr>
              <a:buSzPts val="1000"/>
              <a:buChar char="●"/>
            </a:pPr>
            <a:r>
              <a:rPr lang="en" sz="1000">
                <a:solidFill>
                  <a:srgbClr val="1D2228"/>
                </a:solidFill>
                <a:highlight>
                  <a:schemeClr val="lt1"/>
                </a:highlight>
              </a:rPr>
              <a:t>Ridge: It’s a method model tuning that’s used to </a:t>
            </a:r>
            <a:r>
              <a:rPr lang="en" sz="1000">
                <a:solidFill>
                  <a:srgbClr val="1D2228"/>
                </a:solidFill>
                <a:highlight>
                  <a:schemeClr val="lt1"/>
                </a:highlight>
              </a:rPr>
              <a:t>analyze</a:t>
            </a:r>
            <a:r>
              <a:rPr lang="en" sz="1000">
                <a:solidFill>
                  <a:srgbClr val="1D2228"/>
                </a:solidFill>
                <a:highlight>
                  <a:schemeClr val="lt1"/>
                </a:highlight>
              </a:rPr>
              <a:t> data that has </a:t>
            </a:r>
            <a:r>
              <a:rPr lang="en" sz="1000">
                <a:solidFill>
                  <a:srgbClr val="1D2228"/>
                </a:solidFill>
                <a:highlight>
                  <a:schemeClr val="lt1"/>
                </a:highlight>
              </a:rPr>
              <a:t>multicollinearity</a:t>
            </a:r>
            <a:r>
              <a:rPr lang="en" sz="1000">
                <a:solidFill>
                  <a:srgbClr val="1D2228"/>
                </a:solidFill>
                <a:highlight>
                  <a:schemeClr val="lt1"/>
                </a:highlight>
              </a:rPr>
              <a:t> problems.</a:t>
            </a:r>
            <a:endParaRPr sz="1000">
              <a:solidFill>
                <a:srgbClr val="1D2228"/>
              </a:solidFill>
              <a:highlight>
                <a:schemeClr val="lt1"/>
              </a:highlight>
            </a:endParaRPr>
          </a:p>
          <a:p>
            <a:pPr indent="0" lvl="0" marL="0" rtl="0" algn="l">
              <a:spcBef>
                <a:spcPts val="0"/>
              </a:spcBef>
              <a:spcAft>
                <a:spcPts val="0"/>
              </a:spcAft>
              <a:buNone/>
            </a:pPr>
            <a:r>
              <a:t/>
            </a:r>
            <a:endParaRPr sz="1000">
              <a:solidFill>
                <a:srgbClr val="1D2228"/>
              </a:solidFill>
              <a:highlight>
                <a:srgbClr val="FFFF00"/>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17ea827975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17ea8279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MSE is a </a:t>
            </a:r>
            <a:r>
              <a:rPr lang="en"/>
              <a:t>performance</a:t>
            </a:r>
            <a:r>
              <a:rPr lang="en"/>
              <a:t> metric used to assess the ability of the model to predict unseen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considers the difference between the predicted outcome and the actual outcome.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graph we see that SVR has the lowest MSE. Indicating that it has a higher predictive accuracy.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17ea827975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17ea82797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day, I’m Stanford Gibson, a Data Scientist from Skyscraper Solutions.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 very excited to present to you with our solution, but before I do that let me introduce the rest of the team.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 joined by Ibrahim David, Bidemi Dairo, Ebere Ezeudemba and Oluwaleke Oni. </a:t>
            </a:r>
            <a:r>
              <a:rPr lang="en">
                <a:highlight>
                  <a:schemeClr val="accent4"/>
                </a:highlight>
              </a:rPr>
              <a:t>Next I’ll take you through the agenda.</a:t>
            </a:r>
            <a:endParaRPr>
              <a:highlight>
                <a:schemeClr val="accent4"/>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17ea827975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17ea82797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17ea827975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17ea82797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8324A"/>
                </a:solidFill>
                <a:highlight>
                  <a:schemeClr val="accent4"/>
                </a:highlight>
              </a:rPr>
              <a:t>The Support Vector Regression</a:t>
            </a:r>
            <a:r>
              <a:rPr lang="en">
                <a:solidFill>
                  <a:srgbClr val="28324A"/>
                </a:solidFill>
              </a:rPr>
              <a:t> </a:t>
            </a:r>
            <a:r>
              <a:rPr lang="en">
                <a:solidFill>
                  <a:srgbClr val="28324A"/>
                </a:solidFill>
              </a:rPr>
              <a:t>Model was selected as it was the best performing model. </a:t>
            </a:r>
            <a:r>
              <a:rPr lang="en" sz="1050">
                <a:solidFill>
                  <a:schemeClr val="dk1"/>
                </a:solidFill>
                <a:highlight>
                  <a:srgbClr val="FFFFFF"/>
                </a:highlight>
              </a:rPr>
              <a:t>It produced a lower RMSE (Root Mean Square Error) value of </a:t>
            </a:r>
            <a:r>
              <a:rPr lang="en" sz="1050">
                <a:solidFill>
                  <a:schemeClr val="dk1"/>
                </a:solidFill>
                <a:highlight>
                  <a:srgbClr val="EFF0F1"/>
                </a:highlight>
              </a:rPr>
              <a:t>2829.730672, resulting in a higher accuracy.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highlight>
                  <a:schemeClr val="accent4"/>
                </a:highlight>
              </a:rPr>
              <a:t>By being able to predict future load shortfalls with a high degree of accuracy, will greatly allow the Government of Spain to effectively manage energy</a:t>
            </a:r>
            <a:r>
              <a:rPr lang="en">
                <a:solidFill>
                  <a:schemeClr val="dk1"/>
                </a:solidFill>
                <a:highlight>
                  <a:srgbClr val="FFFFFF"/>
                </a:highlight>
              </a:rPr>
              <a:t> supply to </a:t>
            </a:r>
            <a:r>
              <a:rPr lang="en">
                <a:solidFill>
                  <a:schemeClr val="dk1"/>
                </a:solidFill>
                <a:highlight>
                  <a:srgbClr val="FFFFFF"/>
                </a:highlight>
              </a:rPr>
              <a:t>cater to its domestic needs and offset the use of fossil fuel with renewable energy sources. That means a lower electricity price, and that has impacts on everything in the economy. A lower electricity price reduces the cost of production, and increases profit.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17c8865c37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17c8865c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part of this presentation, we’ll discuss:</a:t>
            </a:r>
            <a:endParaRPr/>
          </a:p>
          <a:p>
            <a:pPr indent="-298450" lvl="0" marL="457200" rtl="0" algn="l">
              <a:spcBef>
                <a:spcPts val="600"/>
              </a:spcBef>
              <a:spcAft>
                <a:spcPts val="0"/>
              </a:spcAft>
              <a:buClr>
                <a:srgbClr val="28324A"/>
              </a:buClr>
              <a:buSzPts val="1100"/>
              <a:buFont typeface="Arial"/>
              <a:buAutoNum type="arabicPeriod"/>
            </a:pPr>
            <a:r>
              <a:rPr lang="en">
                <a:solidFill>
                  <a:srgbClr val="28324A"/>
                </a:solidFill>
              </a:rPr>
              <a:t>Purpose</a:t>
            </a:r>
            <a:endParaRPr>
              <a:solidFill>
                <a:srgbClr val="28324A"/>
              </a:solidFill>
            </a:endParaRPr>
          </a:p>
          <a:p>
            <a:pPr indent="-298450" lvl="0" marL="457200" rtl="0" algn="l">
              <a:spcBef>
                <a:spcPts val="0"/>
              </a:spcBef>
              <a:spcAft>
                <a:spcPts val="0"/>
              </a:spcAft>
              <a:buClr>
                <a:srgbClr val="28324A"/>
              </a:buClr>
              <a:buSzPts val="1100"/>
              <a:buFont typeface="Arial"/>
              <a:buAutoNum type="arabicPeriod"/>
            </a:pPr>
            <a:r>
              <a:rPr lang="en">
                <a:solidFill>
                  <a:srgbClr val="28324A"/>
                </a:solidFill>
              </a:rPr>
              <a:t>Exploratory Data Analysis</a:t>
            </a:r>
            <a:endParaRPr>
              <a:solidFill>
                <a:srgbClr val="28324A"/>
              </a:solidFill>
            </a:endParaRPr>
          </a:p>
          <a:p>
            <a:pPr indent="-298450" lvl="0" marL="457200" rtl="0" algn="l">
              <a:spcBef>
                <a:spcPts val="0"/>
              </a:spcBef>
              <a:spcAft>
                <a:spcPts val="0"/>
              </a:spcAft>
              <a:buClr>
                <a:srgbClr val="28324A"/>
              </a:buClr>
              <a:buSzPts val="1100"/>
              <a:buFont typeface="Arial"/>
              <a:buAutoNum type="arabicPeriod"/>
            </a:pPr>
            <a:r>
              <a:rPr lang="en">
                <a:solidFill>
                  <a:srgbClr val="28324A"/>
                </a:solidFill>
              </a:rPr>
              <a:t>Data Engineering</a:t>
            </a:r>
            <a:endParaRPr>
              <a:solidFill>
                <a:srgbClr val="28324A"/>
              </a:solidFill>
            </a:endParaRPr>
          </a:p>
          <a:p>
            <a:pPr indent="-298450" lvl="0" marL="457200" rtl="0" algn="l">
              <a:spcBef>
                <a:spcPts val="0"/>
              </a:spcBef>
              <a:spcAft>
                <a:spcPts val="0"/>
              </a:spcAft>
              <a:buClr>
                <a:srgbClr val="28324A"/>
              </a:buClr>
              <a:buSzPts val="1100"/>
              <a:buFont typeface="Arial"/>
              <a:buAutoNum type="arabicPeriod"/>
            </a:pPr>
            <a:r>
              <a:rPr lang="en">
                <a:solidFill>
                  <a:srgbClr val="28324A"/>
                </a:solidFill>
              </a:rPr>
              <a:t>Model Building and Selection</a:t>
            </a:r>
            <a:endParaRPr>
              <a:solidFill>
                <a:srgbClr val="28324A"/>
              </a:solidFill>
            </a:endParaRPr>
          </a:p>
          <a:p>
            <a:pPr indent="-298450" lvl="0" marL="457200" rtl="0" algn="l">
              <a:spcBef>
                <a:spcPts val="0"/>
              </a:spcBef>
              <a:spcAft>
                <a:spcPts val="0"/>
              </a:spcAft>
              <a:buClr>
                <a:srgbClr val="28324A"/>
              </a:buClr>
              <a:buSzPts val="1100"/>
              <a:buFont typeface="Arial"/>
              <a:buAutoNum type="arabicPeriod"/>
            </a:pPr>
            <a:r>
              <a:rPr lang="en">
                <a:solidFill>
                  <a:srgbClr val="28324A"/>
                </a:solidFill>
                <a:highlight>
                  <a:schemeClr val="accent4"/>
                </a:highlight>
              </a:rPr>
              <a:t>Conclusion</a:t>
            </a:r>
            <a:endParaRPr>
              <a:highlight>
                <a:schemeClr val="accent4"/>
              </a:highlight>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out our </a:t>
            </a:r>
            <a:r>
              <a:rPr lang="en">
                <a:highlight>
                  <a:schemeClr val="accent4"/>
                </a:highlight>
              </a:rPr>
              <a:t>purpose.</a:t>
            </a:r>
            <a:endParaRPr>
              <a:highlight>
                <a:schemeClr val="accent4"/>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6fdf0bc11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16fdf0bc1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I’m sure you’d agree with me, that in all countries, the supply of electricity plays a large role in the livelihood of its citizens. </a:t>
            </a:r>
            <a:endParaRPr>
              <a:solidFill>
                <a:schemeClr val="dk1"/>
              </a:solidFill>
              <a:highlight>
                <a:srgbClr val="FFFFFF"/>
              </a:highlight>
            </a:endParaRPr>
          </a:p>
          <a:p>
            <a:pPr indent="0" lvl="0" marL="0" rtl="0" algn="l">
              <a:lnSpc>
                <a:spcPct val="115000"/>
              </a:lnSpc>
              <a:spcBef>
                <a:spcPts val="800"/>
              </a:spcBef>
              <a:spcAft>
                <a:spcPts val="0"/>
              </a:spcAft>
              <a:buNone/>
            </a:pPr>
            <a:r>
              <a:rPr lang="en">
                <a:solidFill>
                  <a:schemeClr val="dk1"/>
                </a:solidFill>
                <a:highlight>
                  <a:srgbClr val="FFFFFF"/>
                </a:highlight>
              </a:rPr>
              <a:t>However, events such as global warming has shown that using of purely non-renewable sources </a:t>
            </a:r>
            <a:r>
              <a:rPr lang="en">
                <a:solidFill>
                  <a:schemeClr val="dk1"/>
                </a:solidFill>
                <a:highlight>
                  <a:schemeClr val="accent4"/>
                </a:highlight>
              </a:rPr>
              <a:t>is not sustainable.</a:t>
            </a:r>
            <a:endParaRPr>
              <a:solidFill>
                <a:schemeClr val="dk1"/>
              </a:solidFill>
              <a:highlight>
                <a:schemeClr val="accent4"/>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lnSpc>
                <a:spcPct val="115000"/>
              </a:lnSpc>
              <a:spcBef>
                <a:spcPts val="800"/>
              </a:spcBef>
              <a:spcAft>
                <a:spcPts val="800"/>
              </a:spcAft>
              <a:buClr>
                <a:schemeClr val="dk1"/>
              </a:buClr>
              <a:buSzPts val="1100"/>
              <a:buFont typeface="Arial"/>
              <a:buNone/>
            </a:pPr>
            <a:r>
              <a:t/>
            </a:r>
            <a:endParaRPr>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17ea827975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17ea82797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accent4"/>
                </a:highlight>
              </a:rPr>
              <a:t>The problem</a:t>
            </a:r>
            <a:r>
              <a:rPr lang="en">
                <a:solidFill>
                  <a:schemeClr val="dk1"/>
                </a:solidFill>
                <a:highlight>
                  <a:srgbClr val="FFFFFF"/>
                </a:highlight>
              </a:rPr>
              <a:t> is that the use of fossil fuels, such as coal, oil and natural gas is severely damaging our environment. Causing local pollution where they’re produced and used, and their ongoing use is causing lasting harm to the climate of our entire planet such as the greenhouse gases causing global warming.</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highlight>
                  <a:schemeClr val="accent4"/>
                </a:highlight>
              </a:rPr>
              <a:t>Whereas renewable sources such solar,</a:t>
            </a:r>
            <a:r>
              <a:rPr lang="en">
                <a:solidFill>
                  <a:schemeClr val="dk1"/>
                </a:solidFill>
                <a:highlight>
                  <a:srgbClr val="FFFFFF"/>
                </a:highlight>
              </a:rPr>
              <a:t> wind and hydroelectric energy generate no emissions, thereby reducing pollutants in the air and water. Switching to renewables requires far less investment as opposed to building new coal or nuclear power plants.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Using renewable energy creates proven environmental, economic and even human health benefits. So why are we here and how does it relate to Spain?</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17c8865c37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17c8865c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n">
                <a:solidFill>
                  <a:schemeClr val="dk1"/>
                </a:solidFill>
                <a:highlight>
                  <a:schemeClr val="accent4"/>
                </a:highlight>
              </a:rPr>
              <a:t>The Government of Spain</a:t>
            </a:r>
            <a:r>
              <a:rPr lang="en">
                <a:solidFill>
                  <a:schemeClr val="dk1"/>
                </a:solidFill>
                <a:highlight>
                  <a:srgbClr val="FFFFFF"/>
                </a:highlight>
              </a:rPr>
              <a:t> is considering expanding its renewable energy resource infrastructure investments.So they’ve</a:t>
            </a:r>
            <a:r>
              <a:rPr lang="en">
                <a:solidFill>
                  <a:schemeClr val="dk1"/>
                </a:solidFill>
                <a:highlight>
                  <a:srgbClr val="FFFFFF"/>
                </a:highlight>
              </a:rPr>
              <a:t> been tracking the different energy sources available within their country.</a:t>
            </a:r>
            <a:endParaRPr>
              <a:solidFill>
                <a:schemeClr val="dk1"/>
              </a:solidFill>
              <a:highlight>
                <a:srgbClr val="FFFFFF"/>
              </a:highlight>
            </a:endParaRPr>
          </a:p>
          <a:p>
            <a:pPr indent="0" lvl="0" marL="0" rtl="0" algn="l">
              <a:lnSpc>
                <a:spcPct val="115000"/>
              </a:lnSpc>
              <a:spcBef>
                <a:spcPts val="800"/>
              </a:spcBef>
              <a:spcAft>
                <a:spcPts val="0"/>
              </a:spcAft>
              <a:buNone/>
            </a:pPr>
            <a:r>
              <a:rPr lang="en">
                <a:solidFill>
                  <a:schemeClr val="dk1"/>
                </a:solidFill>
                <a:highlight>
                  <a:srgbClr val="FFFFFF"/>
                </a:highlight>
              </a:rPr>
              <a:t>As such, they require information on the trends and patterns of the country's renewable sources and fossil fuel energy generation capacity. </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a:solidFill>
                  <a:schemeClr val="dk1"/>
                </a:solidFill>
                <a:highlight>
                  <a:schemeClr val="accent4"/>
                </a:highlight>
              </a:rPr>
              <a:t>Let’s look at the data that was supplied.</a:t>
            </a:r>
            <a:endParaRPr>
              <a:solidFill>
                <a:schemeClr val="dk1"/>
              </a:solidFill>
              <a:highlight>
                <a:schemeClr val="accent4"/>
              </a:highlight>
            </a:endParaRPr>
          </a:p>
          <a:p>
            <a:pPr indent="0" lvl="0" marL="0" rtl="0" algn="l">
              <a:spcBef>
                <a:spcPts val="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17c8865c37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17c8865c3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highlight>
                  <a:schemeClr val="lt1"/>
                </a:highlight>
              </a:rPr>
              <a:t>This dataset contains information about the weather conditions in various Spanish cities for the time of 2015-2017. These cities include; </a:t>
            </a:r>
            <a:endParaRPr sz="1050">
              <a:solidFill>
                <a:schemeClr val="dk1"/>
              </a:solidFill>
              <a:highlight>
                <a:schemeClr val="lt1"/>
              </a:highlight>
            </a:endParaRPr>
          </a:p>
          <a:p>
            <a:pPr indent="-295275" lvl="0" marL="457200" rtl="0" algn="l">
              <a:lnSpc>
                <a:spcPct val="115000"/>
              </a:lnSpc>
              <a:spcBef>
                <a:spcPts val="300"/>
              </a:spcBef>
              <a:spcAft>
                <a:spcPts val="0"/>
              </a:spcAft>
              <a:buClr>
                <a:schemeClr val="dk1"/>
              </a:buClr>
              <a:buSzPts val="1050"/>
              <a:buChar char="●"/>
            </a:pPr>
            <a:r>
              <a:rPr lang="en" sz="1050">
                <a:solidFill>
                  <a:schemeClr val="dk1"/>
                </a:solidFill>
                <a:highlight>
                  <a:schemeClr val="lt1"/>
                </a:highlight>
              </a:rPr>
              <a:t>Madrid</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Valencia</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Seville</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Bilbao</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Barcelona</a:t>
            </a:r>
            <a:endParaRPr sz="1050">
              <a:solidFill>
                <a:schemeClr val="dk1"/>
              </a:solidFill>
              <a:highlight>
                <a:schemeClr val="lt1"/>
              </a:highlight>
            </a:endParaRPr>
          </a:p>
          <a:p>
            <a:pPr indent="0" lvl="0" marL="0" rtl="0" algn="l">
              <a:lnSpc>
                <a:spcPct val="115000"/>
              </a:lnSpc>
              <a:spcBef>
                <a:spcPts val="2700"/>
              </a:spcBef>
              <a:spcAft>
                <a:spcPts val="0"/>
              </a:spcAft>
              <a:buNone/>
            </a:pPr>
            <a:r>
              <a:rPr lang="en" sz="1050">
                <a:solidFill>
                  <a:schemeClr val="dk1"/>
                </a:solidFill>
                <a:highlight>
                  <a:schemeClr val="lt1"/>
                </a:highlight>
              </a:rPr>
              <a:t>The weather categories, used as predictor variables, in the test and train data-sets includes:</a:t>
            </a:r>
            <a:endParaRPr sz="1050">
              <a:solidFill>
                <a:schemeClr val="dk1"/>
              </a:solidFill>
              <a:highlight>
                <a:schemeClr val="lt1"/>
              </a:highlight>
            </a:endParaRPr>
          </a:p>
          <a:p>
            <a:pPr indent="-295275" lvl="0" marL="457200" rtl="0" algn="l">
              <a:lnSpc>
                <a:spcPct val="115000"/>
              </a:lnSpc>
              <a:spcBef>
                <a:spcPts val="2700"/>
              </a:spcBef>
              <a:spcAft>
                <a:spcPts val="0"/>
              </a:spcAft>
              <a:buClr>
                <a:schemeClr val="dk1"/>
              </a:buClr>
              <a:buSzPts val="1050"/>
              <a:buChar char="●"/>
            </a:pPr>
            <a:r>
              <a:rPr lang="en" sz="1050">
                <a:solidFill>
                  <a:schemeClr val="dk1"/>
                </a:solidFill>
                <a:highlight>
                  <a:schemeClr val="lt1"/>
                </a:highlight>
              </a:rPr>
              <a:t>wind_speed</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wind_degree</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rain_1h</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rain_3h</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humidity</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clouds_all</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pressure</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Snow_3h</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Temperature</a:t>
            </a:r>
            <a:endParaRPr sz="1050">
              <a:solidFill>
                <a:schemeClr val="dk1"/>
              </a:solidFill>
              <a:highlight>
                <a:schemeClr val="lt1"/>
              </a:highlight>
            </a:endParaRPr>
          </a:p>
          <a:p>
            <a:pPr indent="0" lvl="0" marL="0" rtl="0" algn="l">
              <a:spcBef>
                <a:spcPts val="2700"/>
              </a:spcBef>
              <a:spcAft>
                <a:spcPts val="0"/>
              </a:spcAft>
              <a:buClr>
                <a:schemeClr val="dk1"/>
              </a:buClr>
              <a:buSzPts val="1100"/>
              <a:buFont typeface="Arial"/>
              <a:buNone/>
            </a:pPr>
            <a:r>
              <a:rPr lang="en" sz="1050">
                <a:solidFill>
                  <a:schemeClr val="dk1"/>
                </a:solidFill>
                <a:highlight>
                  <a:schemeClr val="lt1"/>
                </a:highlight>
              </a:rPr>
              <a:t>The train dataset also has information about the three hourly load shortfalls for the same period. </a:t>
            </a:r>
            <a:endParaRPr sz="10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chemeClr val="lt1"/>
                </a:highlight>
              </a:rPr>
              <a:t>This shortfall is the difference between the energy generated by means of fossil fuels and renewable sources.</a:t>
            </a:r>
            <a:endParaRPr sz="10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chemeClr val="accent4"/>
                </a:highlight>
              </a:rPr>
              <a:t>Next we’ll look at the Process we followed to derive our proposed solution.</a:t>
            </a:r>
            <a:endParaRPr sz="1050">
              <a:solidFill>
                <a:schemeClr val="dk1"/>
              </a:solidFill>
              <a:highlight>
                <a:schemeClr val="accent4"/>
              </a:highlight>
            </a:endParaRPr>
          </a:p>
          <a:p>
            <a:pPr indent="0" lvl="0" marL="0" rtl="0" algn="l">
              <a:lnSpc>
                <a:spcPct val="115000"/>
              </a:lnSpc>
              <a:spcBef>
                <a:spcPts val="300"/>
              </a:spcBef>
              <a:spcAft>
                <a:spcPts val="0"/>
              </a:spcAft>
              <a:buNone/>
            </a:pPr>
            <a:r>
              <a:t/>
            </a:r>
            <a:endParaRPr sz="1050">
              <a:solidFill>
                <a:schemeClr val="dk1"/>
              </a:solidFill>
              <a:highlight>
                <a:srgbClr val="FFFFFF"/>
              </a:highlight>
            </a:endParaRPr>
          </a:p>
          <a:p>
            <a:pPr indent="0" lvl="0" marL="0" rtl="0" algn="l">
              <a:spcBef>
                <a:spcPts val="27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16fdf0bc11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16fdf0bc1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28324A"/>
                </a:solidFill>
                <a:latin typeface="Source Sans Pro"/>
                <a:ea typeface="Source Sans Pro"/>
                <a:cs typeface="Source Sans Pro"/>
                <a:sym typeface="Source Sans Pro"/>
              </a:rPr>
              <a:t>The process we followed can be broken into five steps, during which, we:</a:t>
            </a:r>
            <a:endParaRPr>
              <a:solidFill>
                <a:srgbClr val="28324A"/>
              </a:solidFill>
              <a:latin typeface="Source Sans Pro"/>
              <a:ea typeface="Source Sans Pro"/>
              <a:cs typeface="Source Sans Pro"/>
              <a:sym typeface="Source Sans Pro"/>
            </a:endParaRPr>
          </a:p>
          <a:p>
            <a:pPr indent="0" lvl="0" marL="0" rtl="0" algn="l">
              <a:spcBef>
                <a:spcPts val="600"/>
              </a:spcBef>
              <a:spcAft>
                <a:spcPts val="0"/>
              </a:spcAft>
              <a:buNone/>
            </a:pPr>
            <a:r>
              <a:rPr b="1" lang="en">
                <a:solidFill>
                  <a:srgbClr val="28324A"/>
                </a:solidFill>
                <a:highlight>
                  <a:schemeClr val="accent4"/>
                </a:highlight>
                <a:latin typeface="Source Sans Pro"/>
                <a:ea typeface="Source Sans Pro"/>
                <a:cs typeface="Source Sans Pro"/>
                <a:sym typeface="Source Sans Pro"/>
              </a:rPr>
              <a:t>OBTAINED </a:t>
            </a:r>
            <a:r>
              <a:rPr lang="en">
                <a:solidFill>
                  <a:srgbClr val="28324A"/>
                </a:solidFill>
                <a:latin typeface="Source Sans Pro"/>
                <a:ea typeface="Source Sans Pro"/>
                <a:cs typeface="Source Sans Pro"/>
                <a:sym typeface="Source Sans Pro"/>
              </a:rPr>
              <a:t> data from relevant sources which in this case was Kaggle.</a:t>
            </a:r>
            <a:endParaRPr>
              <a:solidFill>
                <a:srgbClr val="28324A"/>
              </a:solidFill>
              <a:latin typeface="Source Sans Pro"/>
              <a:ea typeface="Source Sans Pro"/>
              <a:cs typeface="Source Sans Pro"/>
              <a:sym typeface="Source Sans Pro"/>
            </a:endParaRPr>
          </a:p>
          <a:p>
            <a:pPr indent="0" lvl="0" marL="0" rtl="0" algn="l">
              <a:spcBef>
                <a:spcPts val="600"/>
              </a:spcBef>
              <a:spcAft>
                <a:spcPts val="0"/>
              </a:spcAft>
              <a:buNone/>
            </a:pPr>
            <a:r>
              <a:rPr lang="en">
                <a:solidFill>
                  <a:srgbClr val="28324A"/>
                </a:solidFill>
                <a:latin typeface="Source Sans Pro"/>
                <a:ea typeface="Source Sans Pro"/>
                <a:cs typeface="Source Sans Pro"/>
                <a:sym typeface="Source Sans Pro"/>
              </a:rPr>
              <a:t>Thereafter we </a:t>
            </a:r>
            <a:r>
              <a:rPr b="1" lang="en">
                <a:solidFill>
                  <a:srgbClr val="28324A"/>
                </a:solidFill>
                <a:highlight>
                  <a:schemeClr val="accent4"/>
                </a:highlight>
                <a:latin typeface="Source Sans Pro"/>
                <a:ea typeface="Source Sans Pro"/>
                <a:cs typeface="Source Sans Pro"/>
                <a:sym typeface="Source Sans Pro"/>
              </a:rPr>
              <a:t>CLEANED </a:t>
            </a:r>
            <a:r>
              <a:rPr lang="en">
                <a:solidFill>
                  <a:srgbClr val="28324A"/>
                </a:solidFill>
                <a:latin typeface="Source Sans Pro"/>
                <a:ea typeface="Source Sans Pro"/>
                <a:cs typeface="Source Sans Pro"/>
                <a:sym typeface="Source Sans Pro"/>
              </a:rPr>
              <a:t>the data to formats that the machine understands.</a:t>
            </a:r>
            <a:endParaRPr>
              <a:solidFill>
                <a:srgbClr val="28324A"/>
              </a:solidFill>
              <a:latin typeface="Source Sans Pro"/>
              <a:ea typeface="Source Sans Pro"/>
              <a:cs typeface="Source Sans Pro"/>
              <a:sym typeface="Source Sans Pro"/>
            </a:endParaRPr>
          </a:p>
          <a:p>
            <a:pPr indent="0" lvl="0" marL="0" rtl="0" algn="l">
              <a:spcBef>
                <a:spcPts val="600"/>
              </a:spcBef>
              <a:spcAft>
                <a:spcPts val="0"/>
              </a:spcAft>
              <a:buNone/>
            </a:pPr>
            <a:r>
              <a:rPr lang="en">
                <a:solidFill>
                  <a:srgbClr val="28324A"/>
                </a:solidFill>
                <a:latin typeface="Source Sans Pro"/>
                <a:ea typeface="Source Sans Pro"/>
                <a:cs typeface="Source Sans Pro"/>
                <a:sym typeface="Source Sans Pro"/>
              </a:rPr>
              <a:t>This allowed us to </a:t>
            </a:r>
            <a:r>
              <a:rPr b="1" lang="en">
                <a:solidFill>
                  <a:srgbClr val="28324A"/>
                </a:solidFill>
                <a:highlight>
                  <a:schemeClr val="accent4"/>
                </a:highlight>
                <a:latin typeface="Source Sans Pro"/>
                <a:ea typeface="Source Sans Pro"/>
                <a:cs typeface="Source Sans Pro"/>
                <a:sym typeface="Source Sans Pro"/>
              </a:rPr>
              <a:t>EXPLORE </a:t>
            </a:r>
            <a:r>
              <a:rPr lang="en">
                <a:solidFill>
                  <a:srgbClr val="28324A"/>
                </a:solidFill>
                <a:latin typeface="Source Sans Pro"/>
                <a:ea typeface="Source Sans Pro"/>
                <a:cs typeface="Source Sans Pro"/>
                <a:sym typeface="Source Sans Pro"/>
              </a:rPr>
              <a:t>the data, looking significant patterns and trends using statistical methods.</a:t>
            </a:r>
            <a:endParaRPr>
              <a:solidFill>
                <a:srgbClr val="28324A"/>
              </a:solidFill>
              <a:latin typeface="Source Sans Pro"/>
              <a:ea typeface="Source Sans Pro"/>
              <a:cs typeface="Source Sans Pro"/>
              <a:sym typeface="Source Sans Pro"/>
            </a:endParaRPr>
          </a:p>
          <a:p>
            <a:pPr indent="0" lvl="0" marL="0" rtl="0" algn="l">
              <a:spcBef>
                <a:spcPts val="600"/>
              </a:spcBef>
              <a:spcAft>
                <a:spcPts val="0"/>
              </a:spcAft>
              <a:buNone/>
            </a:pPr>
            <a:r>
              <a:rPr lang="en">
                <a:solidFill>
                  <a:srgbClr val="28324A"/>
                </a:solidFill>
                <a:latin typeface="Source Sans Pro"/>
                <a:ea typeface="Source Sans Pro"/>
                <a:cs typeface="Source Sans Pro"/>
                <a:sym typeface="Source Sans Pro"/>
              </a:rPr>
              <a:t>Once we found these trends and patterns we </a:t>
            </a:r>
            <a:r>
              <a:rPr b="1" lang="en">
                <a:solidFill>
                  <a:srgbClr val="28324A"/>
                </a:solidFill>
                <a:highlight>
                  <a:schemeClr val="accent4"/>
                </a:highlight>
                <a:latin typeface="Source Sans Pro"/>
                <a:ea typeface="Source Sans Pro"/>
                <a:cs typeface="Source Sans Pro"/>
                <a:sym typeface="Source Sans Pro"/>
              </a:rPr>
              <a:t>CONSTRUCTED </a:t>
            </a:r>
            <a:r>
              <a:rPr lang="en">
                <a:solidFill>
                  <a:srgbClr val="28324A"/>
                </a:solidFill>
                <a:latin typeface="Source Sans Pro"/>
                <a:ea typeface="Source Sans Pro"/>
                <a:cs typeface="Source Sans Pro"/>
                <a:sym typeface="Source Sans Pro"/>
              </a:rPr>
              <a:t>various models to predict and forecast.</a:t>
            </a:r>
            <a:endParaRPr>
              <a:solidFill>
                <a:srgbClr val="28324A"/>
              </a:solidFill>
              <a:latin typeface="Source Sans Pro"/>
              <a:ea typeface="Source Sans Pro"/>
              <a:cs typeface="Source Sans Pro"/>
              <a:sym typeface="Source Sans Pro"/>
            </a:endParaRPr>
          </a:p>
          <a:p>
            <a:pPr indent="0" lvl="0" marL="0" rtl="0" algn="l">
              <a:spcBef>
                <a:spcPts val="600"/>
              </a:spcBef>
              <a:spcAft>
                <a:spcPts val="0"/>
              </a:spcAft>
              <a:buNone/>
            </a:pPr>
            <a:r>
              <a:rPr lang="en">
                <a:solidFill>
                  <a:srgbClr val="28324A"/>
                </a:solidFill>
                <a:latin typeface="Source Sans Pro"/>
                <a:ea typeface="Source Sans Pro"/>
                <a:cs typeface="Source Sans Pro"/>
                <a:sym typeface="Source Sans Pro"/>
              </a:rPr>
              <a:t>Finally, we </a:t>
            </a:r>
            <a:r>
              <a:rPr b="1" lang="en">
                <a:solidFill>
                  <a:srgbClr val="28324A"/>
                </a:solidFill>
                <a:highlight>
                  <a:schemeClr val="accent4"/>
                </a:highlight>
                <a:latin typeface="Source Sans Pro"/>
                <a:ea typeface="Source Sans Pro"/>
                <a:cs typeface="Source Sans Pro"/>
                <a:sym typeface="Source Sans Pro"/>
              </a:rPr>
              <a:t>INTERPRETED </a:t>
            </a:r>
            <a:r>
              <a:rPr lang="en">
                <a:solidFill>
                  <a:srgbClr val="28324A"/>
                </a:solidFill>
                <a:latin typeface="Source Sans Pro"/>
                <a:ea typeface="Source Sans Pro"/>
                <a:cs typeface="Source Sans Pro"/>
                <a:sym typeface="Source Sans Pro"/>
              </a:rPr>
              <a:t>the results and created our final solution. </a:t>
            </a:r>
            <a:endParaRPr>
              <a:solidFill>
                <a:srgbClr val="28324A"/>
              </a:solidFill>
              <a:latin typeface="Source Sans Pro"/>
              <a:ea typeface="Source Sans Pro"/>
              <a:cs typeface="Source Sans Pro"/>
              <a:sym typeface="Source Sans Pro"/>
            </a:endParaRPr>
          </a:p>
          <a:p>
            <a:pPr indent="0" lvl="0" marL="0" rtl="0" algn="l">
              <a:spcBef>
                <a:spcPts val="600"/>
              </a:spcBef>
              <a:spcAft>
                <a:spcPts val="0"/>
              </a:spcAft>
              <a:buNone/>
            </a:pPr>
            <a:r>
              <a:rPr lang="en">
                <a:solidFill>
                  <a:srgbClr val="28324A"/>
                </a:solidFill>
                <a:latin typeface="Source Sans Pro"/>
                <a:ea typeface="Source Sans Pro"/>
                <a:cs typeface="Source Sans Pro"/>
                <a:sym typeface="Source Sans Pro"/>
              </a:rPr>
              <a:t>Next I’ll hand over to Ibrahim to take us through the Exploratory Data Analysis phase.</a:t>
            </a:r>
            <a:endParaRPr>
              <a:solidFill>
                <a:srgbClr val="28324A"/>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t/>
            </a:r>
            <a:endParaRPr>
              <a:solidFill>
                <a:srgbClr val="28324A"/>
              </a:solidFill>
              <a:latin typeface="Source Sans Pro"/>
              <a:ea typeface="Source Sans Pro"/>
              <a:cs typeface="Source Sans Pro"/>
              <a:sym typeface="Source Sans Pr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type="ctrTitle"/>
          </p:nvPr>
        </p:nvSpPr>
        <p:spPr>
          <a:xfrm>
            <a:off x="593550" y="3006350"/>
            <a:ext cx="7956900" cy="115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Spain Electricity Shortfall Solution</a:t>
            </a:r>
            <a:endParaRPr sz="4000"/>
          </a:p>
        </p:txBody>
      </p:sp>
      <p:sp>
        <p:nvSpPr>
          <p:cNvPr id="465" name="Google Shape;465;p13"/>
          <p:cNvSpPr txBox="1"/>
          <p:nvPr>
            <p:ph idx="4294967295" type="subTitle"/>
          </p:nvPr>
        </p:nvSpPr>
        <p:spPr>
          <a:xfrm>
            <a:off x="3462075" y="3848550"/>
            <a:ext cx="5088300" cy="7848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a:solidFill>
                  <a:schemeClr val="lt1"/>
                </a:solidFill>
              </a:rPr>
              <a:t>Presented by: Skyscraper Solutions</a:t>
            </a:r>
            <a:endParaRPr>
              <a:solidFill>
                <a:schemeClr val="lt1"/>
              </a:solidFill>
            </a:endParaRPr>
          </a:p>
          <a:p>
            <a:pPr indent="0" lvl="0" marL="0" rtl="0" algn="r">
              <a:spcBef>
                <a:spcPts val="600"/>
              </a:spcBef>
              <a:spcAft>
                <a:spcPts val="0"/>
              </a:spcAft>
              <a:buNone/>
            </a:pPr>
            <a:r>
              <a:rPr lang="en">
                <a:solidFill>
                  <a:schemeClr val="lt1"/>
                </a:solidFill>
              </a:rPr>
              <a:t>Presentation date: 05 March 2022</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2"/>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Exploratory Data Analysis</a:t>
            </a:r>
            <a:endParaRPr/>
          </a:p>
        </p:txBody>
      </p:sp>
      <p:sp>
        <p:nvSpPr>
          <p:cNvPr id="587" name="Google Shape;587;p22"/>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Spain Electricity Shortfall </a:t>
            </a:r>
            <a:r>
              <a:rPr lang="en">
                <a:solidFill>
                  <a:schemeClr val="lt1"/>
                </a:solidFill>
              </a:rPr>
              <a:t>Solution</a:t>
            </a:r>
            <a:endParaRPr/>
          </a:p>
        </p:txBody>
      </p:sp>
      <p:sp>
        <p:nvSpPr>
          <p:cNvPr id="588" name="Google Shape;588;p22"/>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2</a:t>
            </a:r>
            <a:endParaRPr sz="12000">
              <a:solidFill>
                <a:schemeClr val="accent2"/>
              </a:solidFill>
            </a:endParaRPr>
          </a:p>
        </p:txBody>
      </p:sp>
      <p:sp>
        <p:nvSpPr>
          <p:cNvPr id="589" name="Google Shape;589;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3"/>
          <p:cNvSpPr txBox="1"/>
          <p:nvPr>
            <p:ph idx="4294967295" type="ctrTitle"/>
          </p:nvPr>
        </p:nvSpPr>
        <p:spPr>
          <a:xfrm>
            <a:off x="685800" y="938985"/>
            <a:ext cx="7772400" cy="62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Source Sans Pro"/>
                <a:ea typeface="Source Sans Pro"/>
                <a:cs typeface="Source Sans Pro"/>
                <a:sym typeface="Source Sans Pro"/>
              </a:rPr>
              <a:t>8763 </a:t>
            </a:r>
            <a:r>
              <a:rPr lang="en" sz="3500">
                <a:solidFill>
                  <a:schemeClr val="accent2"/>
                </a:solidFill>
                <a:latin typeface="Source Sans Pro"/>
                <a:ea typeface="Source Sans Pro"/>
                <a:cs typeface="Source Sans Pro"/>
                <a:sym typeface="Source Sans Pro"/>
              </a:rPr>
              <a:t>rows</a:t>
            </a:r>
            <a:r>
              <a:rPr lang="en" sz="3500">
                <a:latin typeface="Source Sans Pro"/>
                <a:ea typeface="Source Sans Pro"/>
                <a:cs typeface="Source Sans Pro"/>
                <a:sym typeface="Source Sans Pro"/>
              </a:rPr>
              <a:t> </a:t>
            </a:r>
            <a:r>
              <a:rPr lang="en" sz="3500">
                <a:solidFill>
                  <a:schemeClr val="accent2"/>
                </a:solidFill>
                <a:latin typeface="Source Sans Pro"/>
                <a:ea typeface="Source Sans Pro"/>
                <a:cs typeface="Source Sans Pro"/>
                <a:sym typeface="Source Sans Pro"/>
              </a:rPr>
              <a:t>and</a:t>
            </a:r>
            <a:r>
              <a:rPr lang="en" sz="3500">
                <a:latin typeface="Source Sans Pro"/>
                <a:ea typeface="Source Sans Pro"/>
                <a:cs typeface="Source Sans Pro"/>
                <a:sym typeface="Source Sans Pro"/>
              </a:rPr>
              <a:t> 49 </a:t>
            </a:r>
            <a:r>
              <a:rPr lang="en" sz="3500">
                <a:solidFill>
                  <a:schemeClr val="accent2"/>
                </a:solidFill>
                <a:latin typeface="Source Sans Pro"/>
                <a:ea typeface="Source Sans Pro"/>
                <a:cs typeface="Source Sans Pro"/>
                <a:sym typeface="Source Sans Pro"/>
              </a:rPr>
              <a:t>features</a:t>
            </a:r>
            <a:r>
              <a:rPr b="0" lang="en" sz="3500">
                <a:solidFill>
                  <a:srgbClr val="000000"/>
                </a:solidFill>
                <a:highlight>
                  <a:srgbClr val="FFFFFF"/>
                </a:highlight>
                <a:latin typeface="Source Sans Pro"/>
                <a:ea typeface="Source Sans Pro"/>
                <a:cs typeface="Source Sans Pro"/>
                <a:sym typeface="Source Sans Pro"/>
              </a:rPr>
              <a:t> </a:t>
            </a:r>
            <a:endParaRPr sz="3500">
              <a:solidFill>
                <a:schemeClr val="accent2"/>
              </a:solidFill>
              <a:latin typeface="Source Sans Pro"/>
              <a:ea typeface="Source Sans Pro"/>
              <a:cs typeface="Source Sans Pro"/>
              <a:sym typeface="Source Sans Pro"/>
            </a:endParaRPr>
          </a:p>
        </p:txBody>
      </p:sp>
      <p:sp>
        <p:nvSpPr>
          <p:cNvPr id="595" name="Google Shape;595;p23"/>
          <p:cNvSpPr txBox="1"/>
          <p:nvPr>
            <p:ph idx="4294967295" type="subTitle"/>
          </p:nvPr>
        </p:nvSpPr>
        <p:spPr>
          <a:xfrm>
            <a:off x="685800" y="396052"/>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600"/>
              <a:t>Started with:</a:t>
            </a:r>
            <a:endParaRPr sz="2600"/>
          </a:p>
        </p:txBody>
      </p:sp>
      <p:sp>
        <p:nvSpPr>
          <p:cNvPr id="596" name="Google Shape;596;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7" name="Google Shape;597;p23"/>
          <p:cNvSpPr txBox="1"/>
          <p:nvPr>
            <p:ph idx="4294967295" type="ctrTitle"/>
          </p:nvPr>
        </p:nvSpPr>
        <p:spPr>
          <a:xfrm>
            <a:off x="685800" y="2245849"/>
            <a:ext cx="7772400" cy="54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Source Sans Pro"/>
                <a:ea typeface="Source Sans Pro"/>
                <a:cs typeface="Source Sans Pro"/>
                <a:sym typeface="Source Sans Pro"/>
              </a:rPr>
              <a:t>2068</a:t>
            </a:r>
            <a:r>
              <a:rPr lang="en" sz="3500">
                <a:solidFill>
                  <a:schemeClr val="accent2"/>
                </a:solidFill>
                <a:latin typeface="Source Sans Pro"/>
                <a:ea typeface="Source Sans Pro"/>
                <a:cs typeface="Source Sans Pro"/>
                <a:sym typeface="Source Sans Pro"/>
              </a:rPr>
              <a:t> missing </a:t>
            </a:r>
            <a:r>
              <a:rPr lang="en" sz="3500">
                <a:solidFill>
                  <a:schemeClr val="accent2"/>
                </a:solidFill>
                <a:latin typeface="Source Sans Pro"/>
                <a:ea typeface="Source Sans Pro"/>
                <a:cs typeface="Source Sans Pro"/>
                <a:sym typeface="Source Sans Pro"/>
              </a:rPr>
              <a:t>values</a:t>
            </a:r>
            <a:endParaRPr sz="3500">
              <a:solidFill>
                <a:schemeClr val="accent2"/>
              </a:solidFill>
              <a:latin typeface="Source Sans Pro"/>
              <a:ea typeface="Source Sans Pro"/>
              <a:cs typeface="Source Sans Pro"/>
              <a:sym typeface="Source Sans Pro"/>
            </a:endParaRPr>
          </a:p>
        </p:txBody>
      </p:sp>
      <p:sp>
        <p:nvSpPr>
          <p:cNvPr id="598" name="Google Shape;598;p23"/>
          <p:cNvSpPr txBox="1"/>
          <p:nvPr>
            <p:ph idx="4294967295" type="subTitle"/>
          </p:nvPr>
        </p:nvSpPr>
        <p:spPr>
          <a:xfrm>
            <a:off x="685800" y="1668479"/>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600"/>
              <a:t>We found</a:t>
            </a:r>
            <a:r>
              <a:rPr lang="en" sz="2600"/>
              <a:t>:</a:t>
            </a:r>
            <a:endParaRPr sz="2600"/>
          </a:p>
        </p:txBody>
      </p:sp>
      <p:sp>
        <p:nvSpPr>
          <p:cNvPr id="599" name="Google Shape;599;p23"/>
          <p:cNvSpPr txBox="1"/>
          <p:nvPr>
            <p:ph idx="4294967295" type="ctrTitle"/>
          </p:nvPr>
        </p:nvSpPr>
        <p:spPr>
          <a:xfrm>
            <a:off x="685800" y="3508175"/>
            <a:ext cx="7772400" cy="54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Source Sans Pro"/>
                <a:ea typeface="Source Sans Pro"/>
                <a:cs typeface="Source Sans Pro"/>
                <a:sym typeface="Source Sans Pro"/>
              </a:rPr>
              <a:t>Time series </a:t>
            </a:r>
            <a:r>
              <a:rPr lang="en" sz="3500">
                <a:solidFill>
                  <a:schemeClr val="accent2"/>
                </a:solidFill>
                <a:latin typeface="Source Sans Pro"/>
                <a:ea typeface="Source Sans Pro"/>
                <a:cs typeface="Source Sans Pro"/>
                <a:sym typeface="Source Sans Pro"/>
              </a:rPr>
              <a:t>v</a:t>
            </a:r>
            <a:r>
              <a:rPr lang="en" sz="3500">
                <a:solidFill>
                  <a:schemeClr val="accent2"/>
                </a:solidFill>
                <a:latin typeface="Source Sans Pro"/>
                <a:ea typeface="Source Sans Pro"/>
                <a:cs typeface="Source Sans Pro"/>
                <a:sym typeface="Source Sans Pro"/>
              </a:rPr>
              <a:t>alues</a:t>
            </a:r>
            <a:endParaRPr sz="3500">
              <a:solidFill>
                <a:schemeClr val="accent2"/>
              </a:solidFill>
              <a:latin typeface="Source Sans Pro"/>
              <a:ea typeface="Source Sans Pro"/>
              <a:cs typeface="Source Sans Pro"/>
              <a:sym typeface="Source Sans Pro"/>
            </a:endParaRPr>
          </a:p>
        </p:txBody>
      </p:sp>
      <p:sp>
        <p:nvSpPr>
          <p:cNvPr id="600" name="Google Shape;600;p23"/>
          <p:cNvSpPr txBox="1"/>
          <p:nvPr>
            <p:ph idx="4294967295" type="subTitle"/>
          </p:nvPr>
        </p:nvSpPr>
        <p:spPr>
          <a:xfrm>
            <a:off x="784375" y="2939760"/>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600"/>
              <a:t>Of interest</a:t>
            </a:r>
            <a:r>
              <a:rPr lang="en" sz="2600"/>
              <a:t>:</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6" name="Google Shape;606;p24"/>
          <p:cNvSpPr/>
          <p:nvPr/>
        </p:nvSpPr>
        <p:spPr>
          <a:xfrm>
            <a:off x="3972594" y="2679690"/>
            <a:ext cx="231721" cy="312195"/>
          </a:xfrm>
          <a:prstGeom prst="rect">
            <a:avLst/>
          </a:prstGeom>
        </p:spPr>
        <p:txBody>
          <a:bodyPr>
            <a:prstTxWarp prst="textPlain"/>
          </a:bodyPr>
          <a:lstStyle/>
          <a:p>
            <a:pPr lvl="0" algn="ctr"/>
            <a:r>
              <a:rPr b="1" i="0">
                <a:ln>
                  <a:noFill/>
                </a:ln>
                <a:solidFill>
                  <a:schemeClr val="lt1"/>
                </a:solidFill>
                <a:latin typeface="Oswald"/>
              </a:rPr>
              <a:t>x</a:t>
            </a:r>
          </a:p>
        </p:txBody>
      </p:sp>
      <p:pic>
        <p:nvPicPr>
          <p:cNvPr id="607" name="Google Shape;607;p24"/>
          <p:cNvPicPr preferRelativeResize="0"/>
          <p:nvPr/>
        </p:nvPicPr>
        <p:blipFill>
          <a:blip r:embed="rId3">
            <a:alphaModFix/>
          </a:blip>
          <a:stretch>
            <a:fillRect/>
          </a:stretch>
        </p:blipFill>
        <p:spPr>
          <a:xfrm>
            <a:off x="435875" y="775700"/>
            <a:ext cx="8272251" cy="3433425"/>
          </a:xfrm>
          <a:prstGeom prst="rect">
            <a:avLst/>
          </a:prstGeom>
          <a:noFill/>
          <a:ln>
            <a:noFill/>
          </a:ln>
        </p:spPr>
      </p:pic>
      <p:sp>
        <p:nvSpPr>
          <p:cNvPr id="608" name="Google Shape;608;p24"/>
          <p:cNvSpPr txBox="1"/>
          <p:nvPr/>
        </p:nvSpPr>
        <p:spPr>
          <a:xfrm>
            <a:off x="1790275" y="1210200"/>
            <a:ext cx="971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Source Sans Pro"/>
                <a:ea typeface="Source Sans Pro"/>
                <a:cs typeface="Source Sans Pro"/>
                <a:sym typeface="Source Sans Pro"/>
              </a:rPr>
              <a:t>Spring</a:t>
            </a:r>
            <a:endParaRPr b="1">
              <a:solidFill>
                <a:srgbClr val="FF9900"/>
              </a:solidFill>
              <a:latin typeface="Source Sans Pro"/>
              <a:ea typeface="Source Sans Pro"/>
              <a:cs typeface="Source Sans Pro"/>
              <a:sym typeface="Source Sans Pro"/>
            </a:endParaRPr>
          </a:p>
        </p:txBody>
      </p:sp>
      <p:sp>
        <p:nvSpPr>
          <p:cNvPr id="609" name="Google Shape;609;p24"/>
          <p:cNvSpPr txBox="1"/>
          <p:nvPr/>
        </p:nvSpPr>
        <p:spPr>
          <a:xfrm>
            <a:off x="4461600" y="1610400"/>
            <a:ext cx="971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Source Sans Pro"/>
                <a:ea typeface="Source Sans Pro"/>
                <a:cs typeface="Source Sans Pro"/>
                <a:sym typeface="Source Sans Pro"/>
              </a:rPr>
              <a:t>Summer</a:t>
            </a:r>
            <a:endParaRPr b="1">
              <a:solidFill>
                <a:srgbClr val="FF9900"/>
              </a:solidFill>
              <a:latin typeface="Source Sans Pro"/>
              <a:ea typeface="Source Sans Pro"/>
              <a:cs typeface="Source Sans Pro"/>
              <a:sym typeface="Source Sans Pro"/>
            </a:endParaRPr>
          </a:p>
        </p:txBody>
      </p:sp>
      <p:sp>
        <p:nvSpPr>
          <p:cNvPr id="610" name="Google Shape;610;p24"/>
          <p:cNvSpPr txBox="1"/>
          <p:nvPr/>
        </p:nvSpPr>
        <p:spPr>
          <a:xfrm>
            <a:off x="6975475" y="1024600"/>
            <a:ext cx="15813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Source Sans Pro"/>
                <a:ea typeface="Source Sans Pro"/>
                <a:cs typeface="Source Sans Pro"/>
                <a:sym typeface="Source Sans Pro"/>
              </a:rPr>
              <a:t>Autumn &amp; Winter</a:t>
            </a:r>
            <a:endParaRPr b="1">
              <a:solidFill>
                <a:srgbClr val="FF9900"/>
              </a:solidFill>
              <a:latin typeface="Source Sans Pro"/>
              <a:ea typeface="Source Sans Pro"/>
              <a:cs typeface="Source Sans Pro"/>
              <a:sym typeface="Source Sans Pro"/>
            </a:endParaRPr>
          </a:p>
        </p:txBody>
      </p:sp>
      <p:sp>
        <p:nvSpPr>
          <p:cNvPr id="611" name="Google Shape;611;p24"/>
          <p:cNvSpPr txBox="1"/>
          <p:nvPr>
            <p:ph type="title"/>
          </p:nvPr>
        </p:nvSpPr>
        <p:spPr>
          <a:xfrm>
            <a:off x="0" y="0"/>
            <a:ext cx="9144000" cy="94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SEASON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25"/>
          <p:cNvSpPr txBox="1"/>
          <p:nvPr/>
        </p:nvSpPr>
        <p:spPr>
          <a:xfrm>
            <a:off x="6340275" y="3802175"/>
            <a:ext cx="971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Source Sans Pro"/>
                <a:ea typeface="Source Sans Pro"/>
                <a:cs typeface="Source Sans Pro"/>
                <a:sym typeface="Source Sans Pro"/>
              </a:rPr>
              <a:t>Weekend</a:t>
            </a:r>
            <a:endParaRPr b="1">
              <a:solidFill>
                <a:srgbClr val="FF9900"/>
              </a:solidFill>
              <a:latin typeface="Source Sans Pro"/>
              <a:ea typeface="Source Sans Pro"/>
              <a:cs typeface="Source Sans Pro"/>
              <a:sym typeface="Source Sans Pro"/>
            </a:endParaRPr>
          </a:p>
        </p:txBody>
      </p:sp>
      <p:sp>
        <p:nvSpPr>
          <p:cNvPr id="617" name="Google Shape;617;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8" name="Google Shape;618;p25"/>
          <p:cNvSpPr/>
          <p:nvPr/>
        </p:nvSpPr>
        <p:spPr>
          <a:xfrm>
            <a:off x="3972594" y="2679690"/>
            <a:ext cx="231721" cy="312195"/>
          </a:xfrm>
          <a:prstGeom prst="rect">
            <a:avLst/>
          </a:prstGeom>
        </p:spPr>
        <p:txBody>
          <a:bodyPr>
            <a:prstTxWarp prst="textPlain"/>
          </a:bodyPr>
          <a:lstStyle/>
          <a:p>
            <a:pPr lvl="0" algn="ctr"/>
            <a:r>
              <a:rPr b="1" i="0">
                <a:ln>
                  <a:noFill/>
                </a:ln>
                <a:solidFill>
                  <a:schemeClr val="lt1"/>
                </a:solidFill>
                <a:latin typeface="Oswald"/>
              </a:rPr>
              <a:t>x</a:t>
            </a:r>
          </a:p>
        </p:txBody>
      </p:sp>
      <p:sp>
        <p:nvSpPr>
          <p:cNvPr id="619" name="Google Shape;619;p25"/>
          <p:cNvSpPr/>
          <p:nvPr/>
        </p:nvSpPr>
        <p:spPr>
          <a:xfrm rot="-5400000">
            <a:off x="6736775" y="2785850"/>
            <a:ext cx="231600" cy="1902300"/>
          </a:xfrm>
          <a:prstGeom prst="leftBrace">
            <a:avLst>
              <a:gd fmla="val 50000" name="adj1"/>
              <a:gd fmla="val 50000" name="adj2"/>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txBox="1"/>
          <p:nvPr/>
        </p:nvSpPr>
        <p:spPr>
          <a:xfrm>
            <a:off x="3370825" y="3802175"/>
            <a:ext cx="971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Source Sans Pro"/>
                <a:ea typeface="Source Sans Pro"/>
                <a:cs typeface="Source Sans Pro"/>
                <a:sym typeface="Source Sans Pro"/>
              </a:rPr>
              <a:t>Weekday</a:t>
            </a:r>
            <a:endParaRPr b="1">
              <a:solidFill>
                <a:srgbClr val="FF9900"/>
              </a:solidFill>
              <a:latin typeface="Source Sans Pro"/>
              <a:ea typeface="Source Sans Pro"/>
              <a:cs typeface="Source Sans Pro"/>
              <a:sym typeface="Source Sans Pro"/>
            </a:endParaRPr>
          </a:p>
        </p:txBody>
      </p:sp>
      <p:sp>
        <p:nvSpPr>
          <p:cNvPr id="621" name="Google Shape;621;p25"/>
          <p:cNvSpPr/>
          <p:nvPr/>
        </p:nvSpPr>
        <p:spPr>
          <a:xfrm rot="-5400000">
            <a:off x="3769825" y="1740200"/>
            <a:ext cx="231600" cy="3993600"/>
          </a:xfrm>
          <a:prstGeom prst="leftBrace">
            <a:avLst>
              <a:gd fmla="val 50000" name="adj1"/>
              <a:gd fmla="val 50000" name="adj2"/>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2" name="Google Shape;622;p25"/>
          <p:cNvPicPr preferRelativeResize="0"/>
          <p:nvPr/>
        </p:nvPicPr>
        <p:blipFill>
          <a:blip r:embed="rId3">
            <a:alphaModFix/>
          </a:blip>
          <a:stretch>
            <a:fillRect/>
          </a:stretch>
        </p:blipFill>
        <p:spPr>
          <a:xfrm>
            <a:off x="995350" y="943200"/>
            <a:ext cx="7153275" cy="2590800"/>
          </a:xfrm>
          <a:prstGeom prst="rect">
            <a:avLst/>
          </a:prstGeom>
          <a:noFill/>
          <a:ln>
            <a:noFill/>
          </a:ln>
        </p:spPr>
      </p:pic>
      <p:sp>
        <p:nvSpPr>
          <p:cNvPr id="623" name="Google Shape;623;p25"/>
          <p:cNvSpPr txBox="1"/>
          <p:nvPr>
            <p:ph type="title"/>
          </p:nvPr>
        </p:nvSpPr>
        <p:spPr>
          <a:xfrm>
            <a:off x="0" y="0"/>
            <a:ext cx="9144000" cy="94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DAY </a:t>
            </a:r>
            <a:r>
              <a:rPr lang="en">
                <a:solidFill>
                  <a:schemeClr val="accent2"/>
                </a:solidFill>
              </a:rPr>
              <a:t>OF</a:t>
            </a:r>
            <a:r>
              <a:rPr lang="en"/>
              <a:t> WEEK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9" name="Google Shape;629;p26"/>
          <p:cNvSpPr/>
          <p:nvPr/>
        </p:nvSpPr>
        <p:spPr>
          <a:xfrm>
            <a:off x="3972594" y="2679690"/>
            <a:ext cx="231721" cy="312195"/>
          </a:xfrm>
          <a:prstGeom prst="rect">
            <a:avLst/>
          </a:prstGeom>
        </p:spPr>
        <p:txBody>
          <a:bodyPr>
            <a:prstTxWarp prst="textPlain"/>
          </a:bodyPr>
          <a:lstStyle/>
          <a:p>
            <a:pPr lvl="0" algn="ctr"/>
            <a:r>
              <a:rPr b="1" i="0">
                <a:ln>
                  <a:noFill/>
                </a:ln>
                <a:solidFill>
                  <a:schemeClr val="lt1"/>
                </a:solidFill>
                <a:latin typeface="Oswald"/>
              </a:rPr>
              <a:t>x</a:t>
            </a:r>
          </a:p>
        </p:txBody>
      </p:sp>
      <p:pic>
        <p:nvPicPr>
          <p:cNvPr id="630" name="Google Shape;630;p26"/>
          <p:cNvPicPr preferRelativeResize="0"/>
          <p:nvPr/>
        </p:nvPicPr>
        <p:blipFill>
          <a:blip r:embed="rId3">
            <a:alphaModFix/>
          </a:blip>
          <a:stretch>
            <a:fillRect/>
          </a:stretch>
        </p:blipFill>
        <p:spPr>
          <a:xfrm>
            <a:off x="947125" y="771700"/>
            <a:ext cx="7097226" cy="2762300"/>
          </a:xfrm>
          <a:prstGeom prst="rect">
            <a:avLst/>
          </a:prstGeom>
          <a:noFill/>
          <a:ln>
            <a:noFill/>
          </a:ln>
        </p:spPr>
      </p:pic>
      <p:cxnSp>
        <p:nvCxnSpPr>
          <p:cNvPr id="631" name="Google Shape;631;p26"/>
          <p:cNvCxnSpPr/>
          <p:nvPr/>
        </p:nvCxnSpPr>
        <p:spPr>
          <a:xfrm>
            <a:off x="2276475" y="1295400"/>
            <a:ext cx="1133400" cy="1257300"/>
          </a:xfrm>
          <a:prstGeom prst="straightConnector1">
            <a:avLst/>
          </a:prstGeom>
          <a:noFill/>
          <a:ln cap="flat" cmpd="sng" w="9525">
            <a:solidFill>
              <a:srgbClr val="FF9900"/>
            </a:solidFill>
            <a:prstDash val="solid"/>
            <a:round/>
            <a:headEnd len="med" w="med" type="none"/>
            <a:tailEnd len="med" w="med" type="triangle"/>
          </a:ln>
        </p:spPr>
      </p:cxnSp>
      <p:sp>
        <p:nvSpPr>
          <p:cNvPr id="632" name="Google Shape;632;p26"/>
          <p:cNvSpPr txBox="1"/>
          <p:nvPr/>
        </p:nvSpPr>
        <p:spPr>
          <a:xfrm>
            <a:off x="2638500" y="1249475"/>
            <a:ext cx="1133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Source Sans Pro"/>
                <a:ea typeface="Source Sans Pro"/>
                <a:cs typeface="Source Sans Pro"/>
                <a:sym typeface="Source Sans Pro"/>
              </a:rPr>
              <a:t>12AM - 6AM</a:t>
            </a:r>
            <a:endParaRPr b="1">
              <a:solidFill>
                <a:srgbClr val="FF9900"/>
              </a:solidFill>
              <a:latin typeface="Source Sans Pro"/>
              <a:ea typeface="Source Sans Pro"/>
              <a:cs typeface="Source Sans Pro"/>
              <a:sym typeface="Source Sans Pro"/>
            </a:endParaRPr>
          </a:p>
        </p:txBody>
      </p:sp>
      <p:sp>
        <p:nvSpPr>
          <p:cNvPr id="633" name="Google Shape;633;p26"/>
          <p:cNvSpPr txBox="1"/>
          <p:nvPr>
            <p:ph type="title"/>
          </p:nvPr>
        </p:nvSpPr>
        <p:spPr>
          <a:xfrm>
            <a:off x="0" y="0"/>
            <a:ext cx="9144000" cy="94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HOUR </a:t>
            </a:r>
            <a:r>
              <a:rPr lang="en">
                <a:solidFill>
                  <a:schemeClr val="accent2"/>
                </a:solidFill>
              </a:rPr>
              <a:t>OF</a:t>
            </a:r>
            <a:r>
              <a:rPr lang="en"/>
              <a:t> DAY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par>
                                <p:cTn fill="hold" nodeType="with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27"/>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Data Engineering</a:t>
            </a:r>
            <a:endParaRPr/>
          </a:p>
        </p:txBody>
      </p:sp>
      <p:sp>
        <p:nvSpPr>
          <p:cNvPr id="639" name="Google Shape;639;p27"/>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Spain Electricity Shortfall </a:t>
            </a:r>
            <a:r>
              <a:rPr lang="en">
                <a:solidFill>
                  <a:schemeClr val="lt1"/>
                </a:solidFill>
              </a:rPr>
              <a:t>Solution</a:t>
            </a:r>
            <a:endParaRPr/>
          </a:p>
        </p:txBody>
      </p:sp>
      <p:sp>
        <p:nvSpPr>
          <p:cNvPr id="640" name="Google Shape;640;p27"/>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3</a:t>
            </a:r>
            <a:endParaRPr sz="12000">
              <a:solidFill>
                <a:schemeClr val="accent2"/>
              </a:solidFill>
            </a:endParaRPr>
          </a:p>
        </p:txBody>
      </p:sp>
      <p:sp>
        <p:nvSpPr>
          <p:cNvPr id="641" name="Google Shape;641;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7" name="Google Shape;647;p28"/>
          <p:cNvSpPr/>
          <p:nvPr/>
        </p:nvSpPr>
        <p:spPr>
          <a:xfrm>
            <a:off x="4648137" y="943200"/>
            <a:ext cx="3678600" cy="1385700"/>
          </a:xfrm>
          <a:prstGeom prst="rect">
            <a:avLst/>
          </a:prstGeom>
          <a:solidFill>
            <a:srgbClr val="EFF0F1"/>
          </a:solidFill>
          <a:ln>
            <a:noFill/>
          </a:ln>
        </p:spPr>
        <p:txBody>
          <a:bodyPr anchorCtr="0" anchor="t" bIns="91425" lIns="1371600" spcFirstLastPara="1" rIns="91425" wrap="square" tIns="91425">
            <a:noAutofit/>
          </a:bodyPr>
          <a:lstStyle/>
          <a:p>
            <a:pPr indent="0" lvl="0" marL="0" rtl="0" algn="r">
              <a:spcBef>
                <a:spcPts val="0"/>
              </a:spcBef>
              <a:spcAft>
                <a:spcPts val="0"/>
              </a:spcAft>
              <a:buNone/>
            </a:pPr>
            <a:r>
              <a:rPr b="1" lang="en">
                <a:solidFill>
                  <a:schemeClr val="dk1"/>
                </a:solidFill>
                <a:latin typeface="Source Sans Pro"/>
                <a:ea typeface="Source Sans Pro"/>
                <a:cs typeface="Source Sans Pro"/>
                <a:sym typeface="Source Sans Pro"/>
              </a:rPr>
              <a:t>Missing values</a:t>
            </a:r>
            <a:endParaRPr b="1">
              <a:solidFill>
                <a:schemeClr val="dk1"/>
              </a:solidFill>
              <a:latin typeface="Source Sans Pro"/>
              <a:ea typeface="Source Sans Pro"/>
              <a:cs typeface="Source Sans Pro"/>
              <a:sym typeface="Source Sans Pro"/>
            </a:endParaRPr>
          </a:p>
          <a:p>
            <a:pPr indent="0" lvl="0" marL="0" rtl="0" algn="r">
              <a:spcBef>
                <a:spcPts val="600"/>
              </a:spcBef>
              <a:spcAft>
                <a:spcPts val="0"/>
              </a:spcAft>
              <a:buNone/>
            </a:pPr>
            <a:r>
              <a:rPr lang="en">
                <a:solidFill>
                  <a:schemeClr val="dk1"/>
                </a:solidFill>
                <a:latin typeface="Source Sans Pro"/>
                <a:ea typeface="Source Sans Pro"/>
                <a:cs typeface="Source Sans Pro"/>
                <a:sym typeface="Source Sans Pro"/>
              </a:rPr>
              <a:t>'Valencia_pressure'</a:t>
            </a:r>
            <a:endParaRPr>
              <a:solidFill>
                <a:schemeClr val="dk1"/>
              </a:solidFill>
              <a:latin typeface="Source Sans Pro"/>
              <a:ea typeface="Source Sans Pro"/>
              <a:cs typeface="Source Sans Pro"/>
              <a:sym typeface="Source Sans Pro"/>
            </a:endParaRPr>
          </a:p>
          <a:p>
            <a:pPr indent="0" lvl="0" marL="0" rtl="0" algn="r">
              <a:spcBef>
                <a:spcPts val="600"/>
              </a:spcBef>
              <a:spcAft>
                <a:spcPts val="600"/>
              </a:spcAft>
              <a:buNone/>
            </a:pPr>
            <a:r>
              <a:rPr lang="en">
                <a:solidFill>
                  <a:schemeClr val="dk1"/>
                </a:solidFill>
                <a:latin typeface="Source Sans Pro"/>
                <a:ea typeface="Source Sans Pro"/>
                <a:cs typeface="Source Sans Pro"/>
                <a:sym typeface="Source Sans Pro"/>
              </a:rPr>
              <a:t>Median</a:t>
            </a:r>
            <a:endParaRPr b="1">
              <a:solidFill>
                <a:schemeClr val="dk1"/>
              </a:solidFill>
              <a:latin typeface="Source Sans Pro"/>
              <a:ea typeface="Source Sans Pro"/>
              <a:cs typeface="Source Sans Pro"/>
              <a:sym typeface="Source Sans Pro"/>
            </a:endParaRPr>
          </a:p>
        </p:txBody>
      </p:sp>
      <p:sp>
        <p:nvSpPr>
          <p:cNvPr id="648" name="Google Shape;648;p28"/>
          <p:cNvSpPr txBox="1"/>
          <p:nvPr>
            <p:ph type="title"/>
          </p:nvPr>
        </p:nvSpPr>
        <p:spPr>
          <a:xfrm>
            <a:off x="0" y="0"/>
            <a:ext cx="9144000" cy="94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t>
            </a:r>
            <a:r>
              <a:rPr lang="en">
                <a:solidFill>
                  <a:schemeClr val="accent2"/>
                </a:solidFill>
              </a:rPr>
              <a:t>ENGINEERING</a:t>
            </a:r>
            <a:endParaRPr/>
          </a:p>
        </p:txBody>
      </p:sp>
      <p:sp>
        <p:nvSpPr>
          <p:cNvPr id="649" name="Google Shape;649;p28"/>
          <p:cNvSpPr/>
          <p:nvPr/>
        </p:nvSpPr>
        <p:spPr>
          <a:xfrm>
            <a:off x="817275" y="943200"/>
            <a:ext cx="3678600" cy="1385700"/>
          </a:xfrm>
          <a:prstGeom prst="rect">
            <a:avLst/>
          </a:prstGeom>
          <a:solidFill>
            <a:srgbClr val="EFF0F1"/>
          </a:soli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Redundant info</a:t>
            </a:r>
            <a:endParaRPr b="1">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rPr lang="en">
                <a:latin typeface="Source Sans Pro"/>
                <a:ea typeface="Source Sans Pro"/>
                <a:cs typeface="Source Sans Pro"/>
                <a:sym typeface="Source Sans Pro"/>
              </a:rPr>
              <a:t>'Unnamed: 0'</a:t>
            </a:r>
            <a:endParaRPr>
              <a:solidFill>
                <a:schemeClr val="dk1"/>
              </a:solidFill>
              <a:latin typeface="Source Sans Pro"/>
              <a:ea typeface="Source Sans Pro"/>
              <a:cs typeface="Source Sans Pro"/>
              <a:sym typeface="Source Sans Pro"/>
            </a:endParaRPr>
          </a:p>
          <a:p>
            <a:pPr indent="0" lvl="0" marL="0" rtl="0" algn="l">
              <a:spcBef>
                <a:spcPts val="0"/>
              </a:spcBef>
              <a:spcAft>
                <a:spcPts val="600"/>
              </a:spcAft>
              <a:buNone/>
            </a:pPr>
            <a:r>
              <a:t/>
            </a:r>
            <a:endParaRPr>
              <a:solidFill>
                <a:schemeClr val="dk1"/>
              </a:solidFill>
              <a:latin typeface="Source Sans Pro"/>
              <a:ea typeface="Source Sans Pro"/>
              <a:cs typeface="Source Sans Pro"/>
              <a:sym typeface="Source Sans Pro"/>
            </a:endParaRPr>
          </a:p>
        </p:txBody>
      </p:sp>
      <p:grpSp>
        <p:nvGrpSpPr>
          <p:cNvPr id="650" name="Google Shape;650;p28"/>
          <p:cNvGrpSpPr/>
          <p:nvPr/>
        </p:nvGrpSpPr>
        <p:grpSpPr>
          <a:xfrm>
            <a:off x="817275" y="2419575"/>
            <a:ext cx="3678600" cy="1385700"/>
            <a:chOff x="817275" y="943200"/>
            <a:chExt cx="3678600" cy="1385700"/>
          </a:xfrm>
        </p:grpSpPr>
        <p:sp>
          <p:nvSpPr>
            <p:cNvPr id="651" name="Google Shape;651;p28"/>
            <p:cNvSpPr/>
            <p:nvPr/>
          </p:nvSpPr>
          <p:spPr>
            <a:xfrm>
              <a:off x="817275" y="943200"/>
              <a:ext cx="3678600" cy="1385700"/>
            </a:xfrm>
            <a:prstGeom prst="rect">
              <a:avLst/>
            </a:prstGeom>
            <a:solidFill>
              <a:srgbClr val="EFF0F1"/>
            </a:soli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T</a:t>
              </a:r>
              <a:r>
                <a:rPr b="1" lang="en">
                  <a:solidFill>
                    <a:schemeClr val="dk1"/>
                  </a:solidFill>
                  <a:latin typeface="Source Sans Pro"/>
                  <a:ea typeface="Source Sans Pro"/>
                  <a:cs typeface="Source Sans Pro"/>
                  <a:sym typeface="Source Sans Pro"/>
                </a:rPr>
                <a:t>ime related features</a:t>
              </a:r>
              <a:endParaRPr b="1">
                <a:solidFill>
                  <a:schemeClr val="dk1"/>
                </a:solidFill>
                <a:latin typeface="Source Sans Pro"/>
                <a:ea typeface="Source Sans Pro"/>
                <a:cs typeface="Source Sans Pro"/>
                <a:sym typeface="Source Sans Pro"/>
              </a:endParaRPr>
            </a:p>
            <a:p>
              <a:pPr indent="-317500" lvl="0" marL="457200" rtl="0" algn="l">
                <a:spcBef>
                  <a:spcPts val="600"/>
                </a:spcBef>
                <a:spcAft>
                  <a:spcPts val="0"/>
                </a:spcAft>
                <a:buClr>
                  <a:schemeClr val="dk1"/>
                </a:buClr>
                <a:buSzPts val="1400"/>
                <a:buFont typeface="Source Sans Pro"/>
                <a:buChar char="●"/>
              </a:pPr>
              <a:r>
                <a:rPr lang="en">
                  <a:latin typeface="Source Sans Pro"/>
                  <a:ea typeface="Source Sans Pro"/>
                  <a:cs typeface="Source Sans Pro"/>
                  <a:sym typeface="Source Sans Pro"/>
                </a:rPr>
                <a:t>hour</a:t>
              </a:r>
              <a:endParaRPr>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weekday</a:t>
              </a:r>
              <a:endParaRPr>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week of year</a:t>
              </a:r>
              <a:endParaRPr>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a:latin typeface="Source Sans Pro"/>
                  <a:ea typeface="Source Sans Pro"/>
                  <a:cs typeface="Source Sans Pro"/>
                  <a:sym typeface="Source Sans Pro"/>
                </a:rPr>
                <a:t>year</a:t>
              </a:r>
              <a:endParaRPr>
                <a:solidFill>
                  <a:schemeClr val="dk1"/>
                </a:solidFill>
                <a:latin typeface="Source Sans Pro"/>
                <a:ea typeface="Source Sans Pro"/>
                <a:cs typeface="Source Sans Pro"/>
                <a:sym typeface="Source Sans Pro"/>
              </a:endParaRPr>
            </a:p>
            <a:p>
              <a:pPr indent="0" lvl="0" marL="0" rtl="0" algn="l">
                <a:spcBef>
                  <a:spcPts val="0"/>
                </a:spcBef>
                <a:spcAft>
                  <a:spcPts val="600"/>
                </a:spcAft>
                <a:buNone/>
              </a:pPr>
              <a:r>
                <a:t/>
              </a:r>
              <a:endParaRPr>
                <a:solidFill>
                  <a:schemeClr val="dk1"/>
                </a:solidFill>
                <a:latin typeface="Source Sans Pro"/>
                <a:ea typeface="Source Sans Pro"/>
                <a:cs typeface="Source Sans Pro"/>
                <a:sym typeface="Source Sans Pro"/>
              </a:endParaRPr>
            </a:p>
          </p:txBody>
        </p:sp>
        <p:sp>
          <p:nvSpPr>
            <p:cNvPr id="652" name="Google Shape;652;p28"/>
            <p:cNvSpPr txBox="1"/>
            <p:nvPr/>
          </p:nvSpPr>
          <p:spPr>
            <a:xfrm>
              <a:off x="2724150" y="1215538"/>
              <a:ext cx="1657500" cy="1046700"/>
            </a:xfrm>
            <a:prstGeom prst="rect">
              <a:avLst/>
            </a:prstGeom>
            <a:solidFill>
              <a:srgbClr val="EFF0F1"/>
            </a:solid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day</a:t>
              </a:r>
              <a:endParaRPr>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day of year</a:t>
              </a:r>
              <a:endParaRPr>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month</a:t>
              </a:r>
              <a:endParaRPr>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a:latin typeface="Source Sans Pro"/>
                  <a:ea typeface="Source Sans Pro"/>
                  <a:cs typeface="Source Sans Pro"/>
                  <a:sym typeface="Source Sans Pro"/>
                </a:rPr>
                <a:t>seasons</a:t>
              </a:r>
              <a:endParaRPr>
                <a:latin typeface="Source Sans Pro"/>
                <a:ea typeface="Source Sans Pro"/>
                <a:cs typeface="Source Sans Pro"/>
                <a:sym typeface="Source Sans Pro"/>
              </a:endParaRPr>
            </a:p>
          </p:txBody>
        </p:sp>
      </p:grpSp>
      <p:grpSp>
        <p:nvGrpSpPr>
          <p:cNvPr id="653" name="Google Shape;653;p28"/>
          <p:cNvGrpSpPr/>
          <p:nvPr/>
        </p:nvGrpSpPr>
        <p:grpSpPr>
          <a:xfrm>
            <a:off x="4648125" y="2419575"/>
            <a:ext cx="3678612" cy="1385700"/>
            <a:chOff x="4648125" y="2419575"/>
            <a:chExt cx="3678612" cy="1385700"/>
          </a:xfrm>
        </p:grpSpPr>
        <p:sp>
          <p:nvSpPr>
            <p:cNvPr id="654" name="Google Shape;654;p28"/>
            <p:cNvSpPr/>
            <p:nvPr/>
          </p:nvSpPr>
          <p:spPr>
            <a:xfrm>
              <a:off x="4648137" y="2419575"/>
              <a:ext cx="3678600" cy="1385700"/>
            </a:xfrm>
            <a:prstGeom prst="rect">
              <a:avLst/>
            </a:prstGeom>
            <a:solidFill>
              <a:srgbClr val="EFF0F1"/>
            </a:solidFill>
            <a:ln>
              <a:noFill/>
            </a:ln>
          </p:spPr>
          <p:txBody>
            <a:bodyPr anchorCtr="0" anchor="t" bIns="91425" lIns="1371600" spcFirstLastPara="1" rIns="91425" wrap="square" tIns="91425">
              <a:noAutofit/>
            </a:bodyPr>
            <a:lstStyle/>
            <a:p>
              <a:pPr indent="0" lvl="0" marL="0" rtl="0" algn="r">
                <a:spcBef>
                  <a:spcPts val="0"/>
                </a:spcBef>
                <a:spcAft>
                  <a:spcPts val="600"/>
                </a:spcAft>
                <a:buNone/>
              </a:pPr>
              <a:r>
                <a:t/>
              </a:r>
              <a:endParaRPr b="1">
                <a:solidFill>
                  <a:schemeClr val="dk1"/>
                </a:solidFill>
                <a:latin typeface="Source Sans Pro"/>
                <a:ea typeface="Source Sans Pro"/>
                <a:cs typeface="Source Sans Pro"/>
                <a:sym typeface="Source Sans Pro"/>
              </a:endParaRPr>
            </a:p>
          </p:txBody>
        </p:sp>
        <p:sp>
          <p:nvSpPr>
            <p:cNvPr id="655" name="Google Shape;655;p28"/>
            <p:cNvSpPr txBox="1"/>
            <p:nvPr/>
          </p:nvSpPr>
          <p:spPr>
            <a:xfrm>
              <a:off x="4648125" y="2419575"/>
              <a:ext cx="3678600" cy="985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latin typeface="Source Sans Pro"/>
                  <a:ea typeface="Source Sans Pro"/>
                  <a:cs typeface="Source Sans Pro"/>
                  <a:sym typeface="Source Sans Pro"/>
                </a:rPr>
                <a:t>Convert categorical data into dummies</a:t>
              </a:r>
              <a:endParaRPr b="1">
                <a:solidFill>
                  <a:schemeClr val="dk1"/>
                </a:solidFill>
                <a:latin typeface="Source Sans Pro"/>
                <a:ea typeface="Source Sans Pro"/>
                <a:cs typeface="Source Sans Pro"/>
                <a:sym typeface="Source Sans Pro"/>
              </a:endParaRPr>
            </a:p>
            <a:p>
              <a:pPr indent="0" lvl="0" marL="0" rtl="0" algn="r">
                <a:spcBef>
                  <a:spcPts val="600"/>
                </a:spcBef>
                <a:spcAft>
                  <a:spcPts val="0"/>
                </a:spcAft>
                <a:buNone/>
              </a:pPr>
              <a:r>
                <a:rPr b="1" lang="en">
                  <a:solidFill>
                    <a:schemeClr val="dk1"/>
                  </a:solidFill>
                  <a:latin typeface="Source Sans Pro"/>
                  <a:ea typeface="Source Sans Pro"/>
                  <a:cs typeface="Source Sans Pro"/>
                  <a:sym typeface="Source Sans Pro"/>
                </a:rPr>
                <a:t>[</a:t>
              </a:r>
              <a:r>
                <a:rPr lang="en">
                  <a:solidFill>
                    <a:schemeClr val="dk1"/>
                  </a:solidFill>
                  <a:latin typeface="Source Sans Pro"/>
                  <a:ea typeface="Source Sans Pro"/>
                  <a:cs typeface="Source Sans Pro"/>
                  <a:sym typeface="Source Sans Pro"/>
                </a:rPr>
                <a:t>Valencia_wind_deg</a:t>
              </a:r>
              <a:r>
                <a:rPr b="1" lang="en">
                  <a:solidFill>
                    <a:schemeClr val="dk1"/>
                  </a:solidFill>
                  <a:latin typeface="Source Sans Pro"/>
                  <a:ea typeface="Source Sans Pro"/>
                  <a:cs typeface="Source Sans Pro"/>
                  <a:sym typeface="Source Sans Pro"/>
                </a:rPr>
                <a:t>], [</a:t>
              </a:r>
              <a:r>
                <a:rPr lang="en">
                  <a:solidFill>
                    <a:schemeClr val="dk1"/>
                  </a:solidFill>
                  <a:latin typeface="Source Sans Pro"/>
                  <a:ea typeface="Source Sans Pro"/>
                  <a:cs typeface="Source Sans Pro"/>
                  <a:sym typeface="Source Sans Pro"/>
                </a:rPr>
                <a:t>Seville_pressure</a:t>
              </a:r>
              <a:r>
                <a:rPr b="1" lang="en">
                  <a:solidFill>
                    <a:schemeClr val="dk1"/>
                  </a:solidFill>
                  <a:latin typeface="Source Sans Pro"/>
                  <a:ea typeface="Source Sans Pro"/>
                  <a:cs typeface="Source Sans Pro"/>
                  <a:sym typeface="Source Sans Pro"/>
                </a:rPr>
                <a:t>] </a:t>
              </a:r>
              <a:endParaRPr b="1">
                <a:solidFill>
                  <a:schemeClr val="dk1"/>
                </a:solidFill>
                <a:latin typeface="Source Sans Pro"/>
                <a:ea typeface="Source Sans Pro"/>
                <a:cs typeface="Source Sans Pro"/>
                <a:sym typeface="Source Sans Pro"/>
              </a:endParaRPr>
            </a:p>
            <a:p>
              <a:pPr indent="0" lvl="0" marL="0" rtl="0" algn="r">
                <a:spcBef>
                  <a:spcPts val="600"/>
                </a:spcBef>
                <a:spcAft>
                  <a:spcPts val="600"/>
                </a:spcAft>
                <a:buNone/>
              </a:pPr>
              <a:r>
                <a:rPr lang="en">
                  <a:solidFill>
                    <a:schemeClr val="dk1"/>
                  </a:solidFill>
                  <a:latin typeface="Source Sans Pro"/>
                  <a:ea typeface="Source Sans Pro"/>
                  <a:cs typeface="Source Sans Pro"/>
                  <a:sym typeface="Source Sans Pro"/>
                </a:rPr>
                <a:t>time related features</a:t>
              </a:r>
              <a:endParaRPr>
                <a:latin typeface="Source Sans Pro"/>
                <a:ea typeface="Source Sans Pro"/>
                <a:cs typeface="Source Sans Pro"/>
                <a:sym typeface="Source Sans Pro"/>
              </a:endParaRPr>
            </a:p>
          </p:txBody>
        </p:sp>
      </p:grpSp>
      <p:sp>
        <p:nvSpPr>
          <p:cNvPr id="656" name="Google Shape;656;p28"/>
          <p:cNvSpPr/>
          <p:nvPr/>
        </p:nvSpPr>
        <p:spPr>
          <a:xfrm>
            <a:off x="3888750" y="1804950"/>
            <a:ext cx="1314600" cy="1114500"/>
          </a:xfrm>
          <a:prstGeom prst="ellipse">
            <a:avLst/>
          </a:prstGeom>
          <a:solidFill>
            <a:schemeClr val="accent5"/>
          </a:solidFill>
          <a:ln cap="flat" cmpd="sng" w="9525">
            <a:solidFill>
              <a:srgbClr val="EFF0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Source Sans Pro"/>
                <a:ea typeface="Source Sans Pro"/>
                <a:cs typeface="Source Sans Pro"/>
                <a:sym typeface="Source Sans Pro"/>
              </a:rPr>
              <a:t>SCALED</a:t>
            </a:r>
            <a:endParaRPr sz="17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000"/>
                                        <p:tgtEl>
                                          <p:spTgt spid="6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29"/>
          <p:cNvSpPr txBox="1"/>
          <p:nvPr>
            <p:ph type="ctrTitle"/>
          </p:nvPr>
        </p:nvSpPr>
        <p:spPr>
          <a:xfrm>
            <a:off x="1327450" y="3031150"/>
            <a:ext cx="61965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Model Building and Selection</a:t>
            </a:r>
            <a:endParaRPr/>
          </a:p>
        </p:txBody>
      </p:sp>
      <p:sp>
        <p:nvSpPr>
          <p:cNvPr id="662" name="Google Shape;662;p29"/>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Spain Electricity Shortfall </a:t>
            </a:r>
            <a:r>
              <a:rPr lang="en">
                <a:solidFill>
                  <a:schemeClr val="lt1"/>
                </a:solidFill>
              </a:rPr>
              <a:t>Solution</a:t>
            </a:r>
            <a:endParaRPr/>
          </a:p>
        </p:txBody>
      </p:sp>
      <p:sp>
        <p:nvSpPr>
          <p:cNvPr id="663" name="Google Shape;663;p29"/>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4</a:t>
            </a:r>
            <a:endParaRPr sz="12000">
              <a:solidFill>
                <a:schemeClr val="accent2"/>
              </a:solidFill>
            </a:endParaRPr>
          </a:p>
        </p:txBody>
      </p:sp>
      <p:sp>
        <p:nvSpPr>
          <p:cNvPr id="664" name="Google Shape;664;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0" name="Google Shape;670;p30"/>
          <p:cNvSpPr txBox="1"/>
          <p:nvPr>
            <p:ph type="title"/>
          </p:nvPr>
        </p:nvSpPr>
        <p:spPr>
          <a:xfrm>
            <a:off x="0" y="0"/>
            <a:ext cx="9144000" cy="94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a:t>
            </a:r>
            <a:r>
              <a:rPr lang="en">
                <a:solidFill>
                  <a:schemeClr val="accent2"/>
                </a:solidFill>
              </a:rPr>
              <a:t>BUILDING</a:t>
            </a:r>
            <a:endParaRPr/>
          </a:p>
        </p:txBody>
      </p:sp>
      <p:sp>
        <p:nvSpPr>
          <p:cNvPr id="671" name="Google Shape;671;p30"/>
          <p:cNvSpPr txBox="1"/>
          <p:nvPr>
            <p:ph idx="4294967295" type="body"/>
          </p:nvPr>
        </p:nvSpPr>
        <p:spPr>
          <a:xfrm>
            <a:off x="1115125" y="1116550"/>
            <a:ext cx="6996600" cy="149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following models were built:</a:t>
            </a:r>
            <a:endParaRPr/>
          </a:p>
          <a:p>
            <a:pPr indent="-355600" lvl="0" marL="457200" rtl="0" algn="l">
              <a:spcBef>
                <a:spcPts val="600"/>
              </a:spcBef>
              <a:spcAft>
                <a:spcPts val="0"/>
              </a:spcAft>
              <a:buSzPts val="2000"/>
              <a:buChar char="◉"/>
            </a:pPr>
            <a:r>
              <a:rPr lang="en"/>
              <a:t>Support Vector Regression</a:t>
            </a:r>
            <a:endParaRPr/>
          </a:p>
          <a:p>
            <a:pPr indent="-355600" lvl="0" marL="457200" rtl="0" algn="l">
              <a:spcBef>
                <a:spcPts val="0"/>
              </a:spcBef>
              <a:spcAft>
                <a:spcPts val="0"/>
              </a:spcAft>
              <a:buSzPts val="2000"/>
              <a:buChar char="◉"/>
            </a:pPr>
            <a:r>
              <a:rPr lang="en"/>
              <a:t>Decision Tree Regression</a:t>
            </a:r>
            <a:endParaRPr/>
          </a:p>
          <a:p>
            <a:pPr indent="-355600" lvl="0" marL="457200" rtl="0" algn="l">
              <a:spcBef>
                <a:spcPts val="0"/>
              </a:spcBef>
              <a:spcAft>
                <a:spcPts val="0"/>
              </a:spcAft>
              <a:buSzPts val="2000"/>
              <a:buChar char="◉"/>
            </a:pPr>
            <a:r>
              <a:rPr lang="en"/>
              <a:t>Random Forest Regression</a:t>
            </a:r>
            <a:endParaRPr/>
          </a:p>
          <a:p>
            <a:pPr indent="-355600" lvl="0" marL="457200" rtl="0" algn="l">
              <a:spcBef>
                <a:spcPts val="0"/>
              </a:spcBef>
              <a:spcAft>
                <a:spcPts val="0"/>
              </a:spcAft>
              <a:buSzPts val="2000"/>
              <a:buChar char="◉"/>
            </a:pPr>
            <a:r>
              <a:rPr lang="en"/>
              <a:t>Lasso Regression</a:t>
            </a:r>
            <a:endParaRPr/>
          </a:p>
          <a:p>
            <a:pPr indent="-355600" lvl="0" marL="457200" rtl="0" algn="l">
              <a:spcBef>
                <a:spcPts val="0"/>
              </a:spcBef>
              <a:spcAft>
                <a:spcPts val="0"/>
              </a:spcAft>
              <a:buSzPts val="2000"/>
              <a:buChar char="◉"/>
            </a:pPr>
            <a:r>
              <a:rPr lang="en"/>
              <a:t>Ridge Regression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7" name="Google Shape;677;p31"/>
          <p:cNvSpPr txBox="1"/>
          <p:nvPr>
            <p:ph type="title"/>
          </p:nvPr>
        </p:nvSpPr>
        <p:spPr>
          <a:xfrm>
            <a:off x="0" y="0"/>
            <a:ext cx="9144000" cy="7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a:t>
            </a:r>
            <a:r>
              <a:rPr lang="en">
                <a:solidFill>
                  <a:schemeClr val="accent2"/>
                </a:solidFill>
              </a:rPr>
              <a:t>COMPARISON</a:t>
            </a:r>
            <a:endParaRPr/>
          </a:p>
        </p:txBody>
      </p:sp>
      <p:pic>
        <p:nvPicPr>
          <p:cNvPr id="678" name="Google Shape;678;p31"/>
          <p:cNvPicPr preferRelativeResize="0"/>
          <p:nvPr/>
        </p:nvPicPr>
        <p:blipFill>
          <a:blip r:embed="rId3">
            <a:alphaModFix/>
          </a:blip>
          <a:stretch>
            <a:fillRect/>
          </a:stretch>
        </p:blipFill>
        <p:spPr>
          <a:xfrm>
            <a:off x="2863025" y="351150"/>
            <a:ext cx="4016325" cy="4221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1" name="Google Shape;471;p14"/>
          <p:cNvPicPr preferRelativeResize="0"/>
          <p:nvPr/>
        </p:nvPicPr>
        <p:blipFill>
          <a:blip r:embed="rId3">
            <a:alphaModFix/>
          </a:blip>
          <a:stretch>
            <a:fillRect/>
          </a:stretch>
        </p:blipFill>
        <p:spPr>
          <a:xfrm>
            <a:off x="6552575" y="1398950"/>
            <a:ext cx="2041500" cy="2627650"/>
          </a:xfrm>
          <a:prstGeom prst="rect">
            <a:avLst/>
          </a:prstGeom>
          <a:noFill/>
          <a:ln>
            <a:noFill/>
          </a:ln>
        </p:spPr>
      </p:pic>
      <p:pic>
        <p:nvPicPr>
          <p:cNvPr id="472" name="Google Shape;472;p14"/>
          <p:cNvPicPr preferRelativeResize="0"/>
          <p:nvPr/>
        </p:nvPicPr>
        <p:blipFill>
          <a:blip r:embed="rId4">
            <a:alphaModFix/>
          </a:blip>
          <a:stretch>
            <a:fillRect/>
          </a:stretch>
        </p:blipFill>
        <p:spPr>
          <a:xfrm>
            <a:off x="2171325" y="858995"/>
            <a:ext cx="1761500" cy="1770731"/>
          </a:xfrm>
          <a:prstGeom prst="rect">
            <a:avLst/>
          </a:prstGeom>
          <a:noFill/>
          <a:ln>
            <a:noFill/>
          </a:ln>
        </p:spPr>
      </p:pic>
      <p:pic>
        <p:nvPicPr>
          <p:cNvPr id="473" name="Google Shape;473;p14"/>
          <p:cNvPicPr preferRelativeResize="0"/>
          <p:nvPr/>
        </p:nvPicPr>
        <p:blipFill>
          <a:blip r:embed="rId5">
            <a:alphaModFix/>
          </a:blip>
          <a:stretch>
            <a:fillRect/>
          </a:stretch>
        </p:blipFill>
        <p:spPr>
          <a:xfrm>
            <a:off x="4068400" y="2832050"/>
            <a:ext cx="1761500" cy="1691738"/>
          </a:xfrm>
          <a:prstGeom prst="rect">
            <a:avLst/>
          </a:prstGeom>
          <a:noFill/>
          <a:ln>
            <a:noFill/>
          </a:ln>
        </p:spPr>
      </p:pic>
      <p:sp>
        <p:nvSpPr>
          <p:cNvPr id="474" name="Google Shape;474;p14"/>
          <p:cNvSpPr txBox="1"/>
          <p:nvPr>
            <p:ph idx="4294967295" type="body"/>
          </p:nvPr>
        </p:nvSpPr>
        <p:spPr>
          <a:xfrm>
            <a:off x="2108600" y="434375"/>
            <a:ext cx="1970100" cy="42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Ebere Ezeudemba</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t/>
            </a:r>
            <a:endParaRPr sz="1800"/>
          </a:p>
        </p:txBody>
      </p:sp>
      <p:sp>
        <p:nvSpPr>
          <p:cNvPr id="475" name="Google Shape;475;p14"/>
          <p:cNvSpPr txBox="1"/>
          <p:nvPr>
            <p:ph idx="4294967295" type="body"/>
          </p:nvPr>
        </p:nvSpPr>
        <p:spPr>
          <a:xfrm>
            <a:off x="2376313" y="2398300"/>
            <a:ext cx="1594500" cy="42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Ibrahim David</a:t>
            </a:r>
            <a:endParaRPr sz="1800"/>
          </a:p>
        </p:txBody>
      </p:sp>
      <p:sp>
        <p:nvSpPr>
          <p:cNvPr id="476" name="Google Shape;476;p14"/>
          <p:cNvSpPr txBox="1"/>
          <p:nvPr>
            <p:ph idx="4294967295" type="body"/>
          </p:nvPr>
        </p:nvSpPr>
        <p:spPr>
          <a:xfrm>
            <a:off x="4263225" y="434375"/>
            <a:ext cx="1594500" cy="42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Bidemi Dairo</a:t>
            </a:r>
            <a:endParaRPr sz="1800"/>
          </a:p>
        </p:txBody>
      </p:sp>
      <p:sp>
        <p:nvSpPr>
          <p:cNvPr id="477" name="Google Shape;477;p14"/>
          <p:cNvSpPr txBox="1"/>
          <p:nvPr>
            <p:ph idx="4294967295" type="body"/>
          </p:nvPr>
        </p:nvSpPr>
        <p:spPr>
          <a:xfrm>
            <a:off x="414500" y="1490915"/>
            <a:ext cx="1594500" cy="42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Oluwaleke Oni</a:t>
            </a:r>
            <a:endParaRPr sz="1800"/>
          </a:p>
        </p:txBody>
      </p:sp>
      <p:sp>
        <p:nvSpPr>
          <p:cNvPr id="478" name="Google Shape;478;p14"/>
          <p:cNvSpPr txBox="1"/>
          <p:nvPr>
            <p:ph idx="4294967295" type="body"/>
          </p:nvPr>
        </p:nvSpPr>
        <p:spPr>
          <a:xfrm>
            <a:off x="4068400" y="2422050"/>
            <a:ext cx="1826700" cy="42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Stanford GIbson</a:t>
            </a:r>
            <a:endParaRPr sz="1800"/>
          </a:p>
        </p:txBody>
      </p:sp>
      <p:pic>
        <p:nvPicPr>
          <p:cNvPr id="479" name="Google Shape;479;p14"/>
          <p:cNvPicPr preferRelativeResize="0"/>
          <p:nvPr/>
        </p:nvPicPr>
        <p:blipFill>
          <a:blip r:embed="rId6">
            <a:alphaModFix/>
          </a:blip>
          <a:stretch>
            <a:fillRect/>
          </a:stretch>
        </p:blipFill>
        <p:spPr>
          <a:xfrm>
            <a:off x="2238879" y="2838812"/>
            <a:ext cx="1761500" cy="1659751"/>
          </a:xfrm>
          <a:prstGeom prst="rect">
            <a:avLst/>
          </a:prstGeom>
          <a:noFill/>
          <a:ln>
            <a:noFill/>
          </a:ln>
        </p:spPr>
      </p:pic>
      <p:pic>
        <p:nvPicPr>
          <p:cNvPr id="480" name="Google Shape;480;p14"/>
          <p:cNvPicPr preferRelativeResize="0"/>
          <p:nvPr/>
        </p:nvPicPr>
        <p:blipFill>
          <a:blip r:embed="rId7">
            <a:alphaModFix/>
          </a:blip>
          <a:stretch>
            <a:fillRect/>
          </a:stretch>
        </p:blipFill>
        <p:spPr>
          <a:xfrm>
            <a:off x="4163575" y="890950"/>
            <a:ext cx="1499350" cy="1659750"/>
          </a:xfrm>
          <a:prstGeom prst="rect">
            <a:avLst/>
          </a:prstGeom>
          <a:noFill/>
          <a:ln>
            <a:noFill/>
          </a:ln>
        </p:spPr>
      </p:pic>
      <p:pic>
        <p:nvPicPr>
          <p:cNvPr id="481" name="Google Shape;481;p14"/>
          <p:cNvPicPr preferRelativeResize="0"/>
          <p:nvPr/>
        </p:nvPicPr>
        <p:blipFill>
          <a:blip r:embed="rId8">
            <a:alphaModFix/>
          </a:blip>
          <a:stretch>
            <a:fillRect/>
          </a:stretch>
        </p:blipFill>
        <p:spPr>
          <a:xfrm>
            <a:off x="423496" y="1979965"/>
            <a:ext cx="1385504" cy="1925225"/>
          </a:xfrm>
          <a:prstGeom prst="rect">
            <a:avLst/>
          </a:prstGeom>
          <a:noFill/>
          <a:ln>
            <a:noFill/>
          </a:ln>
        </p:spPr>
      </p:pic>
      <p:sp>
        <p:nvSpPr>
          <p:cNvPr id="482" name="Google Shape;482;p14"/>
          <p:cNvSpPr txBox="1"/>
          <p:nvPr>
            <p:ph idx="4294967295" type="title"/>
          </p:nvPr>
        </p:nvSpPr>
        <p:spPr>
          <a:xfrm>
            <a:off x="0" y="0"/>
            <a:ext cx="9144000" cy="94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t>
            </a:r>
            <a:r>
              <a:rPr lang="en">
                <a:solidFill>
                  <a:schemeClr val="accent2"/>
                </a:solidFill>
              </a:rPr>
              <a:t>TEAM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2"/>
          <p:cNvSpPr txBox="1"/>
          <p:nvPr>
            <p:ph type="ctrTitle"/>
          </p:nvPr>
        </p:nvSpPr>
        <p:spPr>
          <a:xfrm>
            <a:off x="1327450" y="3031150"/>
            <a:ext cx="61965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Conclusion</a:t>
            </a:r>
            <a:endParaRPr/>
          </a:p>
        </p:txBody>
      </p:sp>
      <p:sp>
        <p:nvSpPr>
          <p:cNvPr id="684" name="Google Shape;684;p32"/>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Spain Electricity Shortfall </a:t>
            </a:r>
            <a:r>
              <a:rPr lang="en">
                <a:solidFill>
                  <a:schemeClr val="lt1"/>
                </a:solidFill>
              </a:rPr>
              <a:t>Solution</a:t>
            </a:r>
            <a:endParaRPr/>
          </a:p>
        </p:txBody>
      </p:sp>
      <p:sp>
        <p:nvSpPr>
          <p:cNvPr id="685" name="Google Shape;685;p32"/>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5</a:t>
            </a:r>
            <a:endParaRPr sz="12000">
              <a:solidFill>
                <a:schemeClr val="accent2"/>
              </a:solidFill>
            </a:endParaRPr>
          </a:p>
        </p:txBody>
      </p:sp>
      <p:sp>
        <p:nvSpPr>
          <p:cNvPr id="686" name="Google Shape;686;p3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2" name="Google Shape;692;p33"/>
          <p:cNvSpPr txBox="1"/>
          <p:nvPr>
            <p:ph idx="4294967295" type="ctrTitle"/>
          </p:nvPr>
        </p:nvSpPr>
        <p:spPr>
          <a:xfrm>
            <a:off x="1186600" y="1979194"/>
            <a:ext cx="7243800" cy="106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Source Sans Pro"/>
                <a:ea typeface="Source Sans Pro"/>
                <a:cs typeface="Source Sans Pro"/>
                <a:sym typeface="Source Sans Pro"/>
              </a:rPr>
              <a:t>The </a:t>
            </a:r>
            <a:r>
              <a:rPr lang="en" sz="3500">
                <a:solidFill>
                  <a:schemeClr val="accent2"/>
                </a:solidFill>
                <a:latin typeface="Source Sans Pro"/>
                <a:ea typeface="Source Sans Pro"/>
                <a:cs typeface="Source Sans Pro"/>
                <a:sym typeface="Source Sans Pro"/>
              </a:rPr>
              <a:t>optimal </a:t>
            </a:r>
            <a:r>
              <a:rPr lang="en" sz="3500">
                <a:latin typeface="Source Sans Pro"/>
                <a:ea typeface="Source Sans Pro"/>
                <a:cs typeface="Source Sans Pro"/>
                <a:sym typeface="Source Sans Pro"/>
              </a:rPr>
              <a:t>use of fossil fuel and renewable energy sources</a:t>
            </a:r>
            <a:endParaRPr sz="3500">
              <a:latin typeface="Source Sans Pro"/>
              <a:ea typeface="Source Sans Pro"/>
              <a:cs typeface="Source Sans Pro"/>
              <a:sym typeface="Source Sans Pro"/>
            </a:endParaRPr>
          </a:p>
        </p:txBody>
      </p:sp>
      <p:sp>
        <p:nvSpPr>
          <p:cNvPr id="693" name="Google Shape;693;p33"/>
          <p:cNvSpPr txBox="1"/>
          <p:nvPr>
            <p:ph type="title"/>
          </p:nvPr>
        </p:nvSpPr>
        <p:spPr>
          <a:xfrm>
            <a:off x="1186600" y="1508913"/>
            <a:ext cx="6996600" cy="53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600">
                <a:solidFill>
                  <a:schemeClr val="dk1"/>
                </a:solidFill>
                <a:latin typeface="Source Sans Pro"/>
                <a:ea typeface="Source Sans Pro"/>
                <a:cs typeface="Source Sans Pro"/>
                <a:sym typeface="Source Sans Pro"/>
              </a:rPr>
              <a:t>B</a:t>
            </a:r>
            <a:r>
              <a:rPr b="0" lang="en" sz="2600">
                <a:solidFill>
                  <a:schemeClr val="dk1"/>
                </a:solidFill>
                <a:latin typeface="Source Sans Pro"/>
                <a:ea typeface="Source Sans Pro"/>
                <a:cs typeface="Source Sans Pro"/>
                <a:sym typeface="Source Sans Pro"/>
              </a:rPr>
              <a:t>enefits</a:t>
            </a:r>
            <a:endParaRPr/>
          </a:p>
        </p:txBody>
      </p:sp>
      <p:sp>
        <p:nvSpPr>
          <p:cNvPr id="694" name="Google Shape;694;p33"/>
          <p:cNvSpPr txBox="1"/>
          <p:nvPr>
            <p:ph type="title"/>
          </p:nvPr>
        </p:nvSpPr>
        <p:spPr>
          <a:xfrm>
            <a:off x="1186600" y="3247877"/>
            <a:ext cx="6996600" cy="94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Source Sans Pro"/>
                <a:ea typeface="Source Sans Pro"/>
                <a:cs typeface="Source Sans Pro"/>
                <a:sym typeface="Source Sans Pro"/>
              </a:rPr>
              <a:t>API link:</a:t>
            </a:r>
            <a:r>
              <a:rPr b="0" lang="en" sz="2600">
                <a:solidFill>
                  <a:schemeClr val="dk1"/>
                </a:solidFill>
                <a:latin typeface="Source Sans Pro"/>
                <a:ea typeface="Source Sans Pro"/>
                <a:cs typeface="Source Sans Pro"/>
                <a:sym typeface="Source Sans Pro"/>
              </a:rPr>
              <a:t> http://34.243.175.121:5000/api_v0.1</a:t>
            </a:r>
            <a:endParaRPr b="0" sz="2600">
              <a:latin typeface="Source Sans Pro"/>
              <a:ea typeface="Source Sans Pro"/>
              <a:cs typeface="Source Sans Pro"/>
              <a:sym typeface="Source Sans Pro"/>
            </a:endParaRPr>
          </a:p>
        </p:txBody>
      </p:sp>
      <p:sp>
        <p:nvSpPr>
          <p:cNvPr id="695" name="Google Shape;695;p33"/>
          <p:cNvSpPr txBox="1"/>
          <p:nvPr>
            <p:ph idx="4294967295" type="ctrTitle"/>
          </p:nvPr>
        </p:nvSpPr>
        <p:spPr>
          <a:xfrm>
            <a:off x="1063000" y="658605"/>
            <a:ext cx="7243800" cy="53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Source Sans Pro"/>
                <a:ea typeface="Source Sans Pro"/>
                <a:cs typeface="Source Sans Pro"/>
                <a:sym typeface="Source Sans Pro"/>
              </a:rPr>
              <a:t>Support Vector Regression</a:t>
            </a:r>
            <a:endParaRPr sz="3500">
              <a:latin typeface="Source Sans Pro"/>
              <a:ea typeface="Source Sans Pro"/>
              <a:cs typeface="Source Sans Pro"/>
              <a:sym typeface="Source Sans Pro"/>
            </a:endParaRPr>
          </a:p>
        </p:txBody>
      </p:sp>
      <p:sp>
        <p:nvSpPr>
          <p:cNvPr id="696" name="Google Shape;696;p33"/>
          <p:cNvSpPr txBox="1"/>
          <p:nvPr>
            <p:ph type="title"/>
          </p:nvPr>
        </p:nvSpPr>
        <p:spPr>
          <a:xfrm>
            <a:off x="1047750" y="0"/>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600">
                <a:solidFill>
                  <a:schemeClr val="dk1"/>
                </a:solidFill>
                <a:latin typeface="Source Sans Pro"/>
                <a:ea typeface="Source Sans Pro"/>
                <a:cs typeface="Source Sans Pro"/>
                <a:sym typeface="Source Sans Pro"/>
              </a:rPr>
              <a:t>Model selected</a:t>
            </a:r>
            <a:endParaRPr sz="26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000"/>
                                        <p:tgtEl>
                                          <p:spTgt spid="6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par>
                                <p:cTn fill="hold" nodeType="with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4"/>
          <p:cNvSpPr txBox="1"/>
          <p:nvPr>
            <p:ph idx="4294967295" type="ctrTitle"/>
          </p:nvPr>
        </p:nvSpPr>
        <p:spPr>
          <a:xfrm>
            <a:off x="1275150" y="1991850"/>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THANKS!</a:t>
            </a:r>
            <a:endParaRPr sz="10000"/>
          </a:p>
        </p:txBody>
      </p:sp>
      <p:sp>
        <p:nvSpPr>
          <p:cNvPr id="702" name="Google Shape;702;p3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1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AutoNum type="arabicPeriod"/>
            </a:pPr>
            <a:r>
              <a:rPr lang="en"/>
              <a:t>Purpose</a:t>
            </a:r>
            <a:endParaRPr/>
          </a:p>
          <a:p>
            <a:pPr indent="-355600" lvl="0" marL="457200" rtl="0" algn="l">
              <a:spcBef>
                <a:spcPts val="0"/>
              </a:spcBef>
              <a:spcAft>
                <a:spcPts val="0"/>
              </a:spcAft>
              <a:buSzPts val="2000"/>
              <a:buAutoNum type="arabicPeriod"/>
            </a:pPr>
            <a:r>
              <a:rPr lang="en"/>
              <a:t>Exploratory</a:t>
            </a:r>
            <a:r>
              <a:rPr lang="en"/>
              <a:t> Data Analysis</a:t>
            </a:r>
            <a:endParaRPr/>
          </a:p>
          <a:p>
            <a:pPr indent="-355600" lvl="0" marL="457200" rtl="0" algn="l">
              <a:spcBef>
                <a:spcPts val="0"/>
              </a:spcBef>
              <a:spcAft>
                <a:spcPts val="0"/>
              </a:spcAft>
              <a:buSzPts val="2000"/>
              <a:buAutoNum type="arabicPeriod"/>
            </a:pPr>
            <a:r>
              <a:rPr lang="en"/>
              <a:t>Data Engineering</a:t>
            </a:r>
            <a:endParaRPr/>
          </a:p>
          <a:p>
            <a:pPr indent="-355600" lvl="0" marL="457200" rtl="0" algn="l">
              <a:spcBef>
                <a:spcPts val="0"/>
              </a:spcBef>
              <a:spcAft>
                <a:spcPts val="0"/>
              </a:spcAft>
              <a:buSzPts val="2000"/>
              <a:buAutoNum type="arabicPeriod"/>
            </a:pPr>
            <a:r>
              <a:rPr lang="en"/>
              <a:t>Model Building and Selection</a:t>
            </a:r>
            <a:endParaRPr/>
          </a:p>
          <a:p>
            <a:pPr indent="-355600" lvl="0" marL="457200" rtl="0" algn="l">
              <a:spcBef>
                <a:spcPts val="0"/>
              </a:spcBef>
              <a:spcAft>
                <a:spcPts val="0"/>
              </a:spcAft>
              <a:buSzPts val="2000"/>
              <a:buAutoNum type="arabicPeriod"/>
            </a:pPr>
            <a:r>
              <a:rPr lang="en"/>
              <a:t>Conclusion</a:t>
            </a:r>
            <a:endParaRPr/>
          </a:p>
          <a:p>
            <a:pPr indent="0" lvl="0" marL="0" rtl="0" algn="l">
              <a:spcBef>
                <a:spcPts val="600"/>
              </a:spcBef>
              <a:spcAft>
                <a:spcPts val="0"/>
              </a:spcAft>
              <a:buNone/>
            </a:pPr>
            <a:r>
              <a:rPr lang="en"/>
              <a:t> </a:t>
            </a:r>
            <a:endParaRPr/>
          </a:p>
        </p:txBody>
      </p:sp>
      <p:sp>
        <p:nvSpPr>
          <p:cNvPr id="488" name="Google Shape;488;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15"/>
          <p:cNvSpPr txBox="1"/>
          <p:nvPr>
            <p:ph type="title"/>
          </p:nvPr>
        </p:nvSpPr>
        <p:spPr>
          <a:xfrm>
            <a:off x="0" y="0"/>
            <a:ext cx="9144000" cy="94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AGENDA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6"/>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Purpose</a:t>
            </a:r>
            <a:endParaRPr/>
          </a:p>
        </p:txBody>
      </p:sp>
      <p:sp>
        <p:nvSpPr>
          <p:cNvPr id="495" name="Google Shape;495;p16"/>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Spain Electricity Shortfall Solution</a:t>
            </a:r>
            <a:endParaRPr/>
          </a:p>
        </p:txBody>
      </p:sp>
      <p:sp>
        <p:nvSpPr>
          <p:cNvPr id="496" name="Google Shape;496;p16"/>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1</a:t>
            </a:r>
            <a:endParaRPr sz="12000">
              <a:solidFill>
                <a:schemeClr val="accent2"/>
              </a:solidFill>
            </a:endParaRPr>
          </a:p>
        </p:txBody>
      </p:sp>
      <p:sp>
        <p:nvSpPr>
          <p:cNvPr id="497" name="Google Shape;497;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17"/>
          <p:cNvSpPr txBox="1"/>
          <p:nvPr>
            <p:ph idx="4294967295" type="ctrTitle"/>
          </p:nvPr>
        </p:nvSpPr>
        <p:spPr>
          <a:xfrm>
            <a:off x="636463" y="252325"/>
            <a:ext cx="7871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300"/>
              <a:t>Global </a:t>
            </a:r>
            <a:r>
              <a:rPr lang="en" sz="6300">
                <a:solidFill>
                  <a:schemeClr val="accent2"/>
                </a:solidFill>
              </a:rPr>
              <a:t>Energy</a:t>
            </a:r>
            <a:r>
              <a:rPr lang="en" sz="6300"/>
              <a:t> Shortage</a:t>
            </a:r>
            <a:endParaRPr sz="6300"/>
          </a:p>
        </p:txBody>
      </p:sp>
      <p:sp>
        <p:nvSpPr>
          <p:cNvPr id="503" name="Google Shape;503;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17"/>
          <p:cNvSpPr/>
          <p:nvPr/>
        </p:nvSpPr>
        <p:spPr>
          <a:xfrm>
            <a:off x="780476" y="1850350"/>
            <a:ext cx="3894058" cy="1811483"/>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txBox="1"/>
          <p:nvPr>
            <p:ph idx="4294967295" type="body"/>
          </p:nvPr>
        </p:nvSpPr>
        <p:spPr>
          <a:xfrm>
            <a:off x="4674200" y="2169288"/>
            <a:ext cx="4260600" cy="926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300">
                <a:solidFill>
                  <a:schemeClr val="accent2"/>
                </a:solidFill>
              </a:rPr>
              <a:t>Unsustainable</a:t>
            </a:r>
            <a:r>
              <a:rPr b="1" lang="en" sz="2300">
                <a:solidFill>
                  <a:srgbClr val="188FFF"/>
                </a:solidFill>
              </a:rPr>
              <a:t> </a:t>
            </a:r>
            <a:r>
              <a:rPr lang="en" sz="2300"/>
              <a:t>use of non-renewable sources of energy</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11" name="Google Shape;511;p18"/>
          <p:cNvGrpSpPr/>
          <p:nvPr/>
        </p:nvGrpSpPr>
        <p:grpSpPr>
          <a:xfrm>
            <a:off x="2201861" y="659215"/>
            <a:ext cx="4358821" cy="1325273"/>
            <a:chOff x="2443513" y="618500"/>
            <a:chExt cx="4740425" cy="1647325"/>
          </a:xfrm>
        </p:grpSpPr>
        <p:pic>
          <p:nvPicPr>
            <p:cNvPr id="512" name="Google Shape;512;p18"/>
            <p:cNvPicPr preferRelativeResize="0"/>
            <p:nvPr/>
          </p:nvPicPr>
          <p:blipFill>
            <a:blip r:embed="rId3">
              <a:alphaModFix/>
            </a:blip>
            <a:stretch>
              <a:fillRect/>
            </a:stretch>
          </p:blipFill>
          <p:spPr>
            <a:xfrm>
              <a:off x="5680188" y="692950"/>
              <a:ext cx="1503750" cy="1498425"/>
            </a:xfrm>
            <a:prstGeom prst="rect">
              <a:avLst/>
            </a:prstGeom>
            <a:noFill/>
            <a:ln>
              <a:noFill/>
            </a:ln>
          </p:spPr>
        </p:pic>
        <p:pic>
          <p:nvPicPr>
            <p:cNvPr id="513" name="Google Shape;513;p18"/>
            <p:cNvPicPr preferRelativeResize="0"/>
            <p:nvPr/>
          </p:nvPicPr>
          <p:blipFill>
            <a:blip r:embed="rId4">
              <a:alphaModFix/>
            </a:blip>
            <a:stretch>
              <a:fillRect/>
            </a:stretch>
          </p:blipFill>
          <p:spPr>
            <a:xfrm>
              <a:off x="4069013" y="692950"/>
              <a:ext cx="1498425" cy="1498425"/>
            </a:xfrm>
            <a:prstGeom prst="rect">
              <a:avLst/>
            </a:prstGeom>
            <a:noFill/>
            <a:ln>
              <a:noFill/>
            </a:ln>
          </p:spPr>
        </p:pic>
        <p:pic>
          <p:nvPicPr>
            <p:cNvPr id="514" name="Google Shape;514;p18"/>
            <p:cNvPicPr preferRelativeResize="0"/>
            <p:nvPr/>
          </p:nvPicPr>
          <p:blipFill>
            <a:blip r:embed="rId5">
              <a:alphaModFix/>
            </a:blip>
            <a:stretch>
              <a:fillRect/>
            </a:stretch>
          </p:blipFill>
          <p:spPr>
            <a:xfrm>
              <a:off x="2443513" y="618500"/>
              <a:ext cx="1625525" cy="1647325"/>
            </a:xfrm>
            <a:prstGeom prst="rect">
              <a:avLst/>
            </a:prstGeom>
            <a:noFill/>
            <a:ln>
              <a:noFill/>
            </a:ln>
          </p:spPr>
        </p:pic>
      </p:grpSp>
      <p:sp>
        <p:nvSpPr>
          <p:cNvPr id="515" name="Google Shape;515;p18"/>
          <p:cNvSpPr txBox="1"/>
          <p:nvPr>
            <p:ph idx="4294967295" type="title"/>
          </p:nvPr>
        </p:nvSpPr>
        <p:spPr>
          <a:xfrm>
            <a:off x="1047750" y="0"/>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a:t>
            </a:r>
            <a:r>
              <a:rPr lang="en">
                <a:solidFill>
                  <a:schemeClr val="accent2"/>
                </a:solidFill>
              </a:rPr>
              <a:t>PROBLEM</a:t>
            </a:r>
            <a:endParaRPr/>
          </a:p>
        </p:txBody>
      </p:sp>
      <p:grpSp>
        <p:nvGrpSpPr>
          <p:cNvPr id="516" name="Google Shape;516;p18"/>
          <p:cNvGrpSpPr/>
          <p:nvPr/>
        </p:nvGrpSpPr>
        <p:grpSpPr>
          <a:xfrm>
            <a:off x="2224575" y="2535147"/>
            <a:ext cx="4335958" cy="1325273"/>
            <a:chOff x="2504400" y="2306550"/>
            <a:chExt cx="4642850" cy="1647325"/>
          </a:xfrm>
        </p:grpSpPr>
        <p:pic>
          <p:nvPicPr>
            <p:cNvPr id="517" name="Google Shape;517;p18"/>
            <p:cNvPicPr preferRelativeResize="0"/>
            <p:nvPr/>
          </p:nvPicPr>
          <p:blipFill>
            <a:blip r:embed="rId6">
              <a:alphaModFix/>
            </a:blip>
            <a:stretch>
              <a:fillRect/>
            </a:stretch>
          </p:blipFill>
          <p:spPr>
            <a:xfrm>
              <a:off x="2504400" y="2343775"/>
              <a:ext cx="1503750" cy="1572875"/>
            </a:xfrm>
            <a:prstGeom prst="rect">
              <a:avLst/>
            </a:prstGeom>
            <a:noFill/>
            <a:ln>
              <a:noFill/>
            </a:ln>
          </p:spPr>
        </p:pic>
        <p:pic>
          <p:nvPicPr>
            <p:cNvPr id="518" name="Google Shape;518;p18"/>
            <p:cNvPicPr preferRelativeResize="0"/>
            <p:nvPr/>
          </p:nvPicPr>
          <p:blipFill>
            <a:blip r:embed="rId7">
              <a:alphaModFix/>
            </a:blip>
            <a:stretch>
              <a:fillRect/>
            </a:stretch>
          </p:blipFill>
          <p:spPr>
            <a:xfrm>
              <a:off x="4069025" y="2306550"/>
              <a:ext cx="1498425" cy="1647325"/>
            </a:xfrm>
            <a:prstGeom prst="rect">
              <a:avLst/>
            </a:prstGeom>
            <a:noFill/>
            <a:ln>
              <a:noFill/>
            </a:ln>
          </p:spPr>
        </p:pic>
        <p:pic>
          <p:nvPicPr>
            <p:cNvPr id="519" name="Google Shape;519;p18"/>
            <p:cNvPicPr preferRelativeResize="0"/>
            <p:nvPr/>
          </p:nvPicPr>
          <p:blipFill>
            <a:blip r:embed="rId8">
              <a:alphaModFix/>
            </a:blip>
            <a:stretch>
              <a:fillRect/>
            </a:stretch>
          </p:blipFill>
          <p:spPr>
            <a:xfrm>
              <a:off x="5716875" y="2306550"/>
              <a:ext cx="1430375" cy="1647325"/>
            </a:xfrm>
            <a:prstGeom prst="rect">
              <a:avLst/>
            </a:prstGeom>
            <a:noFill/>
            <a:ln>
              <a:noFill/>
            </a:ln>
          </p:spPr>
        </p:pic>
      </p:grpSp>
      <p:sp>
        <p:nvSpPr>
          <p:cNvPr id="520" name="Google Shape;520;p18"/>
          <p:cNvSpPr txBox="1"/>
          <p:nvPr>
            <p:ph idx="4294967295" type="title"/>
          </p:nvPr>
        </p:nvSpPr>
        <p:spPr>
          <a:xfrm>
            <a:off x="1073700" y="1828050"/>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a:t>
            </a:r>
            <a:r>
              <a:rPr lang="en">
                <a:solidFill>
                  <a:schemeClr val="accent2"/>
                </a:solidFill>
              </a:rPr>
              <a:t>SOLUTION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6" name="Google Shape;526;p19"/>
          <p:cNvSpPr txBox="1"/>
          <p:nvPr/>
        </p:nvSpPr>
        <p:spPr>
          <a:xfrm>
            <a:off x="847650" y="1785550"/>
            <a:ext cx="74487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Source Sans Pro"/>
                <a:ea typeface="Source Sans Pro"/>
                <a:cs typeface="Source Sans Pro"/>
                <a:sym typeface="Source Sans Pro"/>
              </a:rPr>
              <a:t>To create a model which predicts the shortfall between Spain’s </a:t>
            </a:r>
            <a:r>
              <a:rPr b="1" lang="en" sz="2200">
                <a:solidFill>
                  <a:schemeClr val="accent5"/>
                </a:solidFill>
                <a:latin typeface="Source Sans Pro"/>
                <a:ea typeface="Source Sans Pro"/>
                <a:cs typeface="Source Sans Pro"/>
                <a:sym typeface="Source Sans Pro"/>
              </a:rPr>
              <a:t>renewable </a:t>
            </a:r>
            <a:r>
              <a:rPr lang="en" sz="2200">
                <a:solidFill>
                  <a:schemeClr val="dk1"/>
                </a:solidFill>
                <a:latin typeface="Source Sans Pro"/>
                <a:ea typeface="Source Sans Pro"/>
                <a:cs typeface="Source Sans Pro"/>
                <a:sym typeface="Source Sans Pro"/>
              </a:rPr>
              <a:t>and</a:t>
            </a:r>
            <a:r>
              <a:rPr b="1" lang="en" sz="2200">
                <a:solidFill>
                  <a:schemeClr val="accent3"/>
                </a:solidFill>
                <a:latin typeface="Source Sans Pro"/>
                <a:ea typeface="Source Sans Pro"/>
                <a:cs typeface="Source Sans Pro"/>
                <a:sym typeface="Source Sans Pro"/>
              </a:rPr>
              <a:t> fossil fuel energy</a:t>
            </a:r>
            <a:r>
              <a:rPr lang="en" sz="2200">
                <a:solidFill>
                  <a:schemeClr val="dk1"/>
                </a:solidFill>
                <a:latin typeface="Source Sans Pro"/>
                <a:ea typeface="Source Sans Pro"/>
                <a:cs typeface="Source Sans Pro"/>
                <a:sym typeface="Source Sans Pro"/>
              </a:rPr>
              <a:t> generation sources.  </a:t>
            </a:r>
            <a:endParaRPr sz="2200">
              <a:solidFill>
                <a:schemeClr val="dk1"/>
              </a:solidFill>
              <a:latin typeface="Source Sans Pro"/>
              <a:ea typeface="Source Sans Pro"/>
              <a:cs typeface="Source Sans Pro"/>
              <a:sym typeface="Source Sans Pro"/>
            </a:endParaRPr>
          </a:p>
        </p:txBody>
      </p:sp>
      <p:sp>
        <p:nvSpPr>
          <p:cNvPr id="527" name="Google Shape;527;p19"/>
          <p:cNvSpPr/>
          <p:nvPr/>
        </p:nvSpPr>
        <p:spPr>
          <a:xfrm>
            <a:off x="1423037" y="807775"/>
            <a:ext cx="6297930" cy="3233309"/>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19"/>
          <p:cNvGrpSpPr/>
          <p:nvPr/>
        </p:nvGrpSpPr>
        <p:grpSpPr>
          <a:xfrm>
            <a:off x="4008702" y="467170"/>
            <a:ext cx="3712261" cy="1318375"/>
            <a:chOff x="4008702" y="467170"/>
            <a:chExt cx="3712261" cy="1318375"/>
          </a:xfrm>
        </p:grpSpPr>
        <p:cxnSp>
          <p:nvCxnSpPr>
            <p:cNvPr id="529" name="Google Shape;529;p19"/>
            <p:cNvCxnSpPr>
              <a:stCxn id="530" idx="1"/>
            </p:cNvCxnSpPr>
            <p:nvPr/>
          </p:nvCxnSpPr>
          <p:spPr>
            <a:xfrm flipH="1">
              <a:off x="4193863" y="667270"/>
              <a:ext cx="1999500" cy="852000"/>
            </a:xfrm>
            <a:prstGeom prst="straightConnector1">
              <a:avLst/>
            </a:prstGeom>
            <a:noFill/>
            <a:ln cap="flat" cmpd="sng" w="9525">
              <a:solidFill>
                <a:srgbClr val="FF9900"/>
              </a:solidFill>
              <a:prstDash val="solid"/>
              <a:round/>
              <a:headEnd len="med" w="med" type="none"/>
              <a:tailEnd len="med" w="med" type="triangle"/>
            </a:ln>
          </p:spPr>
        </p:cxnSp>
        <p:sp>
          <p:nvSpPr>
            <p:cNvPr id="530" name="Google Shape;530;p19"/>
            <p:cNvSpPr txBox="1"/>
            <p:nvPr/>
          </p:nvSpPr>
          <p:spPr>
            <a:xfrm>
              <a:off x="6193363" y="467170"/>
              <a:ext cx="15276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9900"/>
                  </a:solidFill>
                  <a:latin typeface="Source Sans Pro"/>
                  <a:ea typeface="Source Sans Pro"/>
                  <a:cs typeface="Source Sans Pro"/>
                  <a:sym typeface="Source Sans Pro"/>
                </a:rPr>
                <a:t>Spain</a:t>
              </a:r>
              <a:endParaRPr b="1">
                <a:solidFill>
                  <a:srgbClr val="FF9900"/>
                </a:solidFill>
                <a:latin typeface="Source Sans Pro"/>
                <a:ea typeface="Source Sans Pro"/>
                <a:cs typeface="Source Sans Pro"/>
                <a:sym typeface="Source Sans Pro"/>
              </a:endParaRPr>
            </a:p>
          </p:txBody>
        </p:sp>
        <p:grpSp>
          <p:nvGrpSpPr>
            <p:cNvPr id="531" name="Google Shape;531;p19"/>
            <p:cNvGrpSpPr/>
            <p:nvPr/>
          </p:nvGrpSpPr>
          <p:grpSpPr>
            <a:xfrm rot="10800000">
              <a:off x="4008702" y="1468111"/>
              <a:ext cx="167666" cy="317435"/>
              <a:chOff x="11033597" y="1011159"/>
              <a:chExt cx="482075" cy="720133"/>
            </a:xfrm>
          </p:grpSpPr>
          <p:sp>
            <p:nvSpPr>
              <p:cNvPr id="532" name="Google Shape;532;p19"/>
              <p:cNvSpPr/>
              <p:nvPr/>
            </p:nvSpPr>
            <p:spPr>
              <a:xfrm>
                <a:off x="11033597" y="1414369"/>
                <a:ext cx="482075" cy="151349"/>
              </a:xfrm>
              <a:custGeom>
                <a:rect b="b" l="l" r="r" t="t"/>
                <a:pathLst>
                  <a:path extrusionOk="0" h="227" w="724">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533" name="Google Shape;533;p19"/>
              <p:cNvSpPr/>
              <p:nvPr/>
            </p:nvSpPr>
            <p:spPr>
              <a:xfrm>
                <a:off x="11142821" y="1011159"/>
                <a:ext cx="263627" cy="229006"/>
              </a:xfrm>
              <a:custGeom>
                <a:rect b="b" l="l" r="r" t="t"/>
                <a:pathLst>
                  <a:path extrusionOk="0" h="343" w="396">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rgbClr val="FF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534" name="Google Shape;534;p19"/>
              <p:cNvSpPr/>
              <p:nvPr/>
            </p:nvSpPr>
            <p:spPr>
              <a:xfrm>
                <a:off x="11052228" y="1576445"/>
                <a:ext cx="444813" cy="154847"/>
              </a:xfrm>
              <a:custGeom>
                <a:rect b="b" l="l" r="r" t="t"/>
                <a:pathLst>
                  <a:path extrusionOk="0" h="232" w="668">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535" name="Google Shape;535;p19"/>
              <p:cNvSpPr/>
              <p:nvPr/>
            </p:nvSpPr>
            <p:spPr>
              <a:xfrm>
                <a:off x="11051762" y="1251592"/>
                <a:ext cx="446676" cy="151349"/>
              </a:xfrm>
              <a:custGeom>
                <a:rect b="b" l="l" r="r" t="t"/>
                <a:pathLst>
                  <a:path extrusionOk="0" h="227" w="671">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par>
                                <p:cTn fill="hold" nodeType="withEffect" presetClass="exit" presetID="10" presetSubtype="0">
                                  <p:stCondLst>
                                    <p:cond delay="0"/>
                                  </p:stCondLst>
                                  <p:childTnLst>
                                    <p:animEffect filter="fade" transition="out">
                                      <p:cBhvr>
                                        <p:cTn dur="1000"/>
                                        <p:tgtEl>
                                          <p:spTgt spid="528"/>
                                        </p:tgtEl>
                                      </p:cBhvr>
                                    </p:animEffect>
                                    <p:set>
                                      <p:cBhvr>
                                        <p:cTn dur="1" fill="hold">
                                          <p:stCondLst>
                                            <p:cond delay="1000"/>
                                          </p:stCondLst>
                                        </p:cTn>
                                        <p:tgtEl>
                                          <p:spTgt spid="5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27"/>
                                        </p:tgtEl>
                                      </p:cBhvr>
                                    </p:animEffect>
                                    <p:set>
                                      <p:cBhvr>
                                        <p:cTn dur="1" fill="hold">
                                          <p:stCondLst>
                                            <p:cond delay="1000"/>
                                          </p:stCondLst>
                                        </p:cTn>
                                        <p:tgtEl>
                                          <p:spTgt spid="52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pic>
        <p:nvPicPr>
          <p:cNvPr id="540" name="Google Shape;540;p20"/>
          <p:cNvPicPr preferRelativeResize="0"/>
          <p:nvPr/>
        </p:nvPicPr>
        <p:blipFill>
          <a:blip r:embed="rId3">
            <a:alphaModFix/>
          </a:blip>
          <a:stretch>
            <a:fillRect/>
          </a:stretch>
        </p:blipFill>
        <p:spPr>
          <a:xfrm>
            <a:off x="756400" y="936013"/>
            <a:ext cx="4162350" cy="3271475"/>
          </a:xfrm>
          <a:prstGeom prst="rect">
            <a:avLst/>
          </a:prstGeom>
          <a:noFill/>
          <a:ln>
            <a:noFill/>
          </a:ln>
        </p:spPr>
      </p:pic>
      <p:sp>
        <p:nvSpPr>
          <p:cNvPr id="541" name="Google Shape;541;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2" name="Google Shape;542;p20"/>
          <p:cNvSpPr txBox="1"/>
          <p:nvPr>
            <p:ph idx="4294967295" type="body"/>
          </p:nvPr>
        </p:nvSpPr>
        <p:spPr>
          <a:xfrm>
            <a:off x="5310300" y="1164625"/>
            <a:ext cx="3833700" cy="149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Categories include</a:t>
            </a:r>
            <a:r>
              <a:rPr lang="en" sz="1800"/>
              <a:t>:</a:t>
            </a:r>
            <a:endParaRPr sz="1800"/>
          </a:p>
          <a:p>
            <a:pPr indent="-342900" lvl="0" marL="457200" rtl="0" algn="l">
              <a:spcBef>
                <a:spcPts val="600"/>
              </a:spcBef>
              <a:spcAft>
                <a:spcPts val="0"/>
              </a:spcAft>
              <a:buSzPts val="1800"/>
              <a:buChar char="◉"/>
            </a:pPr>
            <a:r>
              <a:rPr lang="en" sz="1800"/>
              <a:t>Wind speed &amp; wind degree</a:t>
            </a:r>
            <a:endParaRPr sz="1800"/>
          </a:p>
          <a:p>
            <a:pPr indent="-342900" lvl="0" marL="457200" rtl="0" algn="l">
              <a:spcBef>
                <a:spcPts val="0"/>
              </a:spcBef>
              <a:spcAft>
                <a:spcPts val="0"/>
              </a:spcAft>
              <a:buSzPts val="1800"/>
              <a:buChar char="◉"/>
            </a:pPr>
            <a:r>
              <a:rPr lang="en" sz="1800"/>
              <a:t>Rain- and snowfall</a:t>
            </a:r>
            <a:endParaRPr sz="1800"/>
          </a:p>
          <a:p>
            <a:pPr indent="-342900" lvl="0" marL="457200" rtl="0" algn="l">
              <a:spcBef>
                <a:spcPts val="0"/>
              </a:spcBef>
              <a:spcAft>
                <a:spcPts val="0"/>
              </a:spcAft>
              <a:buSzPts val="1800"/>
              <a:buChar char="◉"/>
            </a:pPr>
            <a:r>
              <a:rPr lang="en" sz="1800"/>
              <a:t>Humidity</a:t>
            </a:r>
            <a:endParaRPr sz="1800"/>
          </a:p>
          <a:p>
            <a:pPr indent="-342900" lvl="0" marL="457200" rtl="0" algn="l">
              <a:spcBef>
                <a:spcPts val="0"/>
              </a:spcBef>
              <a:spcAft>
                <a:spcPts val="0"/>
              </a:spcAft>
              <a:buSzPts val="1800"/>
              <a:buChar char="◉"/>
            </a:pPr>
            <a:r>
              <a:rPr lang="en" sz="1800"/>
              <a:t>Cloud cover</a:t>
            </a:r>
            <a:endParaRPr sz="1800"/>
          </a:p>
          <a:p>
            <a:pPr indent="-342900" lvl="0" marL="457200" rtl="0" algn="l">
              <a:spcBef>
                <a:spcPts val="0"/>
              </a:spcBef>
              <a:spcAft>
                <a:spcPts val="0"/>
              </a:spcAft>
              <a:buSzPts val="1800"/>
              <a:buChar char="◉"/>
            </a:pPr>
            <a:r>
              <a:rPr lang="en" sz="1800"/>
              <a:t>Air pressure</a:t>
            </a:r>
            <a:endParaRPr sz="1800"/>
          </a:p>
          <a:p>
            <a:pPr indent="-342900" lvl="0" marL="457200" rtl="0" algn="l">
              <a:spcBef>
                <a:spcPts val="0"/>
              </a:spcBef>
              <a:spcAft>
                <a:spcPts val="0"/>
              </a:spcAft>
              <a:buSzPts val="1800"/>
              <a:buChar char="◉"/>
            </a:pPr>
            <a:r>
              <a:rPr lang="en" sz="1800"/>
              <a:t>Temperature</a:t>
            </a:r>
            <a:endParaRPr sz="1800"/>
          </a:p>
        </p:txBody>
      </p:sp>
      <p:sp>
        <p:nvSpPr>
          <p:cNvPr id="543" name="Google Shape;543;p20"/>
          <p:cNvSpPr txBox="1"/>
          <p:nvPr>
            <p:ph idx="4294967295" type="title"/>
          </p:nvPr>
        </p:nvSpPr>
        <p:spPr>
          <a:xfrm>
            <a:off x="0" y="0"/>
            <a:ext cx="9144000" cy="94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t>
            </a:r>
            <a:r>
              <a:rPr lang="en">
                <a:solidFill>
                  <a:schemeClr val="accent2"/>
                </a:solidFill>
              </a:rPr>
              <a:t>DATA</a:t>
            </a:r>
            <a:endParaRPr/>
          </a:p>
        </p:txBody>
      </p:sp>
      <p:sp>
        <p:nvSpPr>
          <p:cNvPr id="544" name="Google Shape;544;p20"/>
          <p:cNvSpPr/>
          <p:nvPr/>
        </p:nvSpPr>
        <p:spPr>
          <a:xfrm>
            <a:off x="2132050" y="3141325"/>
            <a:ext cx="123300" cy="1239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2656975" y="2026900"/>
            <a:ext cx="123300" cy="1239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46" name="Google Shape;546;p20"/>
          <p:cNvSpPr/>
          <p:nvPr/>
        </p:nvSpPr>
        <p:spPr>
          <a:xfrm>
            <a:off x="3627075" y="2360100"/>
            <a:ext cx="123300" cy="1239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4246600" y="1604100"/>
            <a:ext cx="123300" cy="1239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2780275" y="1055350"/>
            <a:ext cx="123300" cy="1239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txBox="1"/>
          <p:nvPr/>
        </p:nvSpPr>
        <p:spPr>
          <a:xfrm>
            <a:off x="2528125" y="1084000"/>
            <a:ext cx="618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Source Sans Pro"/>
                <a:ea typeface="Source Sans Pro"/>
                <a:cs typeface="Source Sans Pro"/>
                <a:sym typeface="Source Sans Pro"/>
              </a:rPr>
              <a:t>BILBAO</a:t>
            </a:r>
            <a:endParaRPr b="1" sz="1000">
              <a:latin typeface="Source Sans Pro"/>
              <a:ea typeface="Source Sans Pro"/>
              <a:cs typeface="Source Sans Pro"/>
              <a:sym typeface="Source Sans Pro"/>
            </a:endParaRPr>
          </a:p>
        </p:txBody>
      </p:sp>
      <p:sp>
        <p:nvSpPr>
          <p:cNvPr id="550" name="Google Shape;550;p20"/>
          <p:cNvSpPr txBox="1"/>
          <p:nvPr/>
        </p:nvSpPr>
        <p:spPr>
          <a:xfrm>
            <a:off x="2412600" y="1785150"/>
            <a:ext cx="66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Source Sans Pro"/>
                <a:ea typeface="Source Sans Pro"/>
                <a:cs typeface="Source Sans Pro"/>
                <a:sym typeface="Source Sans Pro"/>
              </a:rPr>
              <a:t>MADRID</a:t>
            </a:r>
            <a:endParaRPr b="1" sz="1000">
              <a:latin typeface="Source Sans Pro"/>
              <a:ea typeface="Source Sans Pro"/>
              <a:cs typeface="Source Sans Pro"/>
              <a:sym typeface="Source Sans Pro"/>
            </a:endParaRPr>
          </a:p>
        </p:txBody>
      </p:sp>
      <p:sp>
        <p:nvSpPr>
          <p:cNvPr id="551" name="Google Shape;551;p20"/>
          <p:cNvSpPr txBox="1"/>
          <p:nvPr/>
        </p:nvSpPr>
        <p:spPr>
          <a:xfrm>
            <a:off x="3003150" y="2123850"/>
            <a:ext cx="74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Source Sans Pro"/>
                <a:ea typeface="Source Sans Pro"/>
                <a:cs typeface="Source Sans Pro"/>
                <a:sym typeface="Source Sans Pro"/>
              </a:rPr>
              <a:t>VALENCIA</a:t>
            </a:r>
            <a:endParaRPr b="1" sz="1000">
              <a:latin typeface="Source Sans Pro"/>
              <a:ea typeface="Source Sans Pro"/>
              <a:cs typeface="Source Sans Pro"/>
              <a:sym typeface="Source Sans Pro"/>
            </a:endParaRPr>
          </a:p>
        </p:txBody>
      </p:sp>
      <p:sp>
        <p:nvSpPr>
          <p:cNvPr id="552" name="Google Shape;552;p20"/>
          <p:cNvSpPr txBox="1"/>
          <p:nvPr/>
        </p:nvSpPr>
        <p:spPr>
          <a:xfrm>
            <a:off x="1878250" y="2897875"/>
            <a:ext cx="74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Source Sans Pro"/>
                <a:ea typeface="Source Sans Pro"/>
                <a:cs typeface="Source Sans Pro"/>
                <a:sym typeface="Source Sans Pro"/>
              </a:rPr>
              <a:t>SEVILLE</a:t>
            </a:r>
            <a:endParaRPr b="1" sz="1000">
              <a:latin typeface="Source Sans Pro"/>
              <a:ea typeface="Source Sans Pro"/>
              <a:cs typeface="Source Sans Pro"/>
              <a:sym typeface="Source Sans Pro"/>
            </a:endParaRPr>
          </a:p>
        </p:txBody>
      </p:sp>
      <p:sp>
        <p:nvSpPr>
          <p:cNvPr id="553" name="Google Shape;553;p20"/>
          <p:cNvSpPr txBox="1"/>
          <p:nvPr/>
        </p:nvSpPr>
        <p:spPr>
          <a:xfrm>
            <a:off x="3441300" y="1482300"/>
            <a:ext cx="948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Source Sans Pro"/>
                <a:ea typeface="Source Sans Pro"/>
                <a:cs typeface="Source Sans Pro"/>
                <a:sym typeface="Source Sans Pro"/>
              </a:rPr>
              <a:t>BARCELONA</a:t>
            </a:r>
            <a:endParaRPr b="1" sz="10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59" name="Google Shape;559;p21"/>
          <p:cNvGrpSpPr/>
          <p:nvPr/>
        </p:nvGrpSpPr>
        <p:grpSpPr>
          <a:xfrm>
            <a:off x="286158" y="818005"/>
            <a:ext cx="3143138" cy="3234949"/>
            <a:chOff x="8770051" y="937343"/>
            <a:chExt cx="744273" cy="793950"/>
          </a:xfrm>
        </p:grpSpPr>
        <p:sp>
          <p:nvSpPr>
            <p:cNvPr id="560" name="Google Shape;560;p21"/>
            <p:cNvSpPr/>
            <p:nvPr/>
          </p:nvSpPr>
          <p:spPr>
            <a:xfrm>
              <a:off x="8968558" y="1402926"/>
              <a:ext cx="348361" cy="98539"/>
            </a:xfrm>
            <a:custGeom>
              <a:rect b="b" l="l" r="r" t="t"/>
              <a:pathLst>
                <a:path extrusionOk="0" h="492696" w="1741804">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3400">
                  <a:solidFill>
                    <a:schemeClr val="lt1"/>
                  </a:solidFill>
                  <a:latin typeface="Calibri"/>
                  <a:ea typeface="Calibri"/>
                  <a:cs typeface="Calibri"/>
                  <a:sym typeface="Calibri"/>
                </a:rPr>
                <a:t>M</a:t>
              </a:r>
              <a:endParaRPr sz="1400">
                <a:solidFill>
                  <a:schemeClr val="dk1"/>
                </a:solidFill>
                <a:latin typeface="Calibri"/>
                <a:ea typeface="Calibri"/>
                <a:cs typeface="Calibri"/>
                <a:sym typeface="Calibri"/>
              </a:endParaRPr>
            </a:p>
          </p:txBody>
        </p:sp>
        <p:sp>
          <p:nvSpPr>
            <p:cNvPr id="561" name="Google Shape;561;p21"/>
            <p:cNvSpPr/>
            <p:nvPr/>
          </p:nvSpPr>
          <p:spPr>
            <a:xfrm>
              <a:off x="8960465" y="1079360"/>
              <a:ext cx="362496" cy="102351"/>
            </a:xfrm>
            <a:custGeom>
              <a:rect b="b" l="l" r="r" t="t"/>
              <a:pathLst>
                <a:path extrusionOk="0" h="511754" w="181248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3400">
                  <a:solidFill>
                    <a:schemeClr val="lt1"/>
                  </a:solidFill>
                  <a:latin typeface="Calibri"/>
                  <a:ea typeface="Calibri"/>
                  <a:cs typeface="Calibri"/>
                  <a:sym typeface="Calibri"/>
                </a:rPr>
                <a:t>O</a:t>
              </a:r>
              <a:endParaRPr sz="3400">
                <a:solidFill>
                  <a:schemeClr val="lt1"/>
                </a:solidFill>
                <a:latin typeface="Calibri"/>
                <a:ea typeface="Calibri"/>
                <a:cs typeface="Calibri"/>
                <a:sym typeface="Calibri"/>
              </a:endParaRPr>
            </a:p>
          </p:txBody>
        </p:sp>
        <p:sp>
          <p:nvSpPr>
            <p:cNvPr id="562" name="Google Shape;562;p21"/>
            <p:cNvSpPr/>
            <p:nvPr/>
          </p:nvSpPr>
          <p:spPr>
            <a:xfrm>
              <a:off x="8930121" y="1189758"/>
              <a:ext cx="422643" cy="98539"/>
            </a:xfrm>
            <a:custGeom>
              <a:rect b="b" l="l" r="r" t="t"/>
              <a:pathLst>
                <a:path extrusionOk="0" h="492696" w="2113216">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3400">
                  <a:solidFill>
                    <a:schemeClr val="lt1"/>
                  </a:solidFill>
                  <a:latin typeface="Calibri"/>
                  <a:ea typeface="Calibri"/>
                  <a:cs typeface="Calibri"/>
                  <a:sym typeface="Calibri"/>
                </a:rPr>
                <a:t>S</a:t>
              </a:r>
              <a:endParaRPr sz="1400">
                <a:solidFill>
                  <a:schemeClr val="dk1"/>
                </a:solidFill>
                <a:latin typeface="Calibri"/>
                <a:ea typeface="Calibri"/>
                <a:cs typeface="Calibri"/>
                <a:sym typeface="Calibri"/>
              </a:endParaRPr>
            </a:p>
          </p:txBody>
        </p:sp>
        <p:sp>
          <p:nvSpPr>
            <p:cNvPr id="563" name="Google Shape;563;p21"/>
            <p:cNvSpPr/>
            <p:nvPr/>
          </p:nvSpPr>
          <p:spPr>
            <a:xfrm>
              <a:off x="8930847" y="1296342"/>
              <a:ext cx="421894" cy="98539"/>
            </a:xfrm>
            <a:custGeom>
              <a:rect b="b" l="l" r="r" t="t"/>
              <a:pathLst>
                <a:path extrusionOk="0" h="492696" w="2109469">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3400">
                  <a:solidFill>
                    <a:schemeClr val="lt1"/>
                  </a:solidFill>
                  <a:latin typeface="Calibri"/>
                  <a:ea typeface="Calibri"/>
                  <a:cs typeface="Calibri"/>
                  <a:sym typeface="Calibri"/>
                </a:rPr>
                <a:t>E</a:t>
              </a:r>
              <a:endParaRPr sz="1400">
                <a:solidFill>
                  <a:schemeClr val="dk1"/>
                </a:solidFill>
                <a:latin typeface="Calibri"/>
                <a:ea typeface="Calibri"/>
                <a:cs typeface="Calibri"/>
                <a:sym typeface="Calibri"/>
              </a:endParaRPr>
            </a:p>
          </p:txBody>
        </p:sp>
        <p:sp>
          <p:nvSpPr>
            <p:cNvPr id="564" name="Google Shape;564;p21"/>
            <p:cNvSpPr/>
            <p:nvPr/>
          </p:nvSpPr>
          <p:spPr>
            <a:xfrm>
              <a:off x="9031006" y="1509510"/>
              <a:ext cx="223837" cy="102349"/>
            </a:xfrm>
            <a:custGeom>
              <a:rect b="b" l="l" r="r" t="t"/>
              <a:pathLst>
                <a:path extrusionOk="0" h="511746" w="1119187">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3400">
                  <a:solidFill>
                    <a:schemeClr val="lt1"/>
                  </a:solidFill>
                  <a:latin typeface="Calibri"/>
                  <a:ea typeface="Calibri"/>
                  <a:cs typeface="Calibri"/>
                  <a:sym typeface="Calibri"/>
                </a:rPr>
                <a:t>N</a:t>
              </a:r>
              <a:endParaRPr sz="1400">
                <a:solidFill>
                  <a:schemeClr val="dk1"/>
                </a:solidFill>
                <a:latin typeface="Calibri"/>
                <a:ea typeface="Calibri"/>
                <a:cs typeface="Calibri"/>
                <a:sym typeface="Calibri"/>
              </a:endParaRPr>
            </a:p>
          </p:txBody>
        </p:sp>
        <p:grpSp>
          <p:nvGrpSpPr>
            <p:cNvPr id="565" name="Google Shape;565;p21"/>
            <p:cNvGrpSpPr/>
            <p:nvPr/>
          </p:nvGrpSpPr>
          <p:grpSpPr>
            <a:xfrm>
              <a:off x="8770051" y="937343"/>
              <a:ext cx="744273" cy="793950"/>
              <a:chOff x="6565437" y="1588001"/>
              <a:chExt cx="744273" cy="793950"/>
            </a:xfrm>
          </p:grpSpPr>
          <p:sp>
            <p:nvSpPr>
              <p:cNvPr id="566" name="Google Shape;566;p21"/>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67" name="Google Shape;567;p21"/>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68" name="Google Shape;568;p21"/>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69" name="Google Shape;569;p21"/>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0" name="Google Shape;570;p21"/>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1" name="Google Shape;571;p21"/>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2" name="Google Shape;572;p21"/>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3" name="Google Shape;573;p21"/>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4" name="Google Shape;574;p21"/>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5" name="Google Shape;575;p21"/>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576" name="Google Shape;576;p21"/>
          <p:cNvSpPr txBox="1"/>
          <p:nvPr>
            <p:ph idx="4294967295" type="body"/>
          </p:nvPr>
        </p:nvSpPr>
        <p:spPr>
          <a:xfrm>
            <a:off x="3929600" y="1404325"/>
            <a:ext cx="3498300" cy="42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OBTAIN: </a:t>
            </a:r>
            <a:r>
              <a:rPr lang="en" sz="1800"/>
              <a:t>Gathered data </a:t>
            </a:r>
            <a:endParaRPr sz="1800"/>
          </a:p>
        </p:txBody>
      </p:sp>
      <p:sp>
        <p:nvSpPr>
          <p:cNvPr id="577" name="Google Shape;577;p21"/>
          <p:cNvSpPr txBox="1"/>
          <p:nvPr>
            <p:ph idx="4294967295" type="body"/>
          </p:nvPr>
        </p:nvSpPr>
        <p:spPr>
          <a:xfrm>
            <a:off x="3929600" y="1839625"/>
            <a:ext cx="3802200" cy="42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1800"/>
              <a:t>SCRUB</a:t>
            </a:r>
            <a:r>
              <a:rPr b="1" lang="en" sz="1800"/>
              <a:t>:</a:t>
            </a:r>
            <a:r>
              <a:rPr b="1" lang="en" sz="1800"/>
              <a:t> </a:t>
            </a:r>
            <a:r>
              <a:rPr lang="en" sz="1800"/>
              <a:t>Cleaned</a:t>
            </a:r>
            <a:r>
              <a:rPr lang="en" sz="1800"/>
              <a:t> </a:t>
            </a:r>
            <a:r>
              <a:rPr lang="en" sz="1800"/>
              <a:t>the data</a:t>
            </a:r>
            <a:endParaRPr sz="1800"/>
          </a:p>
        </p:txBody>
      </p:sp>
      <p:sp>
        <p:nvSpPr>
          <p:cNvPr id="578" name="Google Shape;578;p21"/>
          <p:cNvSpPr txBox="1"/>
          <p:nvPr>
            <p:ph idx="4294967295" type="body"/>
          </p:nvPr>
        </p:nvSpPr>
        <p:spPr>
          <a:xfrm>
            <a:off x="3930625" y="3128775"/>
            <a:ext cx="4332600" cy="42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INTERPRET: </a:t>
            </a:r>
            <a:r>
              <a:rPr lang="en" sz="1800"/>
              <a:t>Put the results into good use.</a:t>
            </a:r>
            <a:endParaRPr sz="1800"/>
          </a:p>
        </p:txBody>
      </p:sp>
      <p:sp>
        <p:nvSpPr>
          <p:cNvPr id="579" name="Google Shape;579;p21"/>
          <p:cNvSpPr txBox="1"/>
          <p:nvPr>
            <p:ph idx="4294967295" type="body"/>
          </p:nvPr>
        </p:nvSpPr>
        <p:spPr>
          <a:xfrm>
            <a:off x="3929600" y="2255400"/>
            <a:ext cx="4105800" cy="42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EXPLORE: </a:t>
            </a:r>
            <a:r>
              <a:rPr lang="en" sz="1800"/>
              <a:t>Pattern and trend discovery</a:t>
            </a:r>
            <a:endParaRPr sz="1800"/>
          </a:p>
        </p:txBody>
      </p:sp>
      <p:sp>
        <p:nvSpPr>
          <p:cNvPr id="580" name="Google Shape;580;p21"/>
          <p:cNvSpPr txBox="1"/>
          <p:nvPr>
            <p:ph idx="4294967295" type="body"/>
          </p:nvPr>
        </p:nvSpPr>
        <p:spPr>
          <a:xfrm>
            <a:off x="3930625" y="2681598"/>
            <a:ext cx="3143100" cy="42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MODEL: </a:t>
            </a:r>
            <a:r>
              <a:rPr lang="en" sz="1800"/>
              <a:t>Model c</a:t>
            </a:r>
            <a:r>
              <a:rPr lang="en" sz="1800"/>
              <a:t>onstruction</a:t>
            </a:r>
            <a:endParaRPr sz="1800"/>
          </a:p>
        </p:txBody>
      </p:sp>
      <p:sp>
        <p:nvSpPr>
          <p:cNvPr id="581" name="Google Shape;581;p21"/>
          <p:cNvSpPr txBox="1"/>
          <p:nvPr>
            <p:ph type="title"/>
          </p:nvPr>
        </p:nvSpPr>
        <p:spPr>
          <a:xfrm>
            <a:off x="0" y="0"/>
            <a:ext cx="9144000" cy="94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t>
            </a:r>
            <a:r>
              <a:rPr lang="en">
                <a:solidFill>
                  <a:schemeClr val="accent2"/>
                </a:solidFill>
              </a:rPr>
              <a:t>SCIENCE </a:t>
            </a:r>
            <a:r>
              <a:rPr lang="en"/>
              <a:t>PROCESS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