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30781fc87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30781fc87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shorter , but heavier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054100" rtl="0" algn="l">
              <a:lnSpc>
                <a:spcPct val="1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18-wheeler can legally weigh as much as 80,000 pounds, and it weigh around 25,000 pounds itself. So we are not able to simply see it as a normal distribution.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30781fc87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30781fc87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V: van</a:t>
            </a:r>
            <a:br>
              <a:rPr lang="en"/>
            </a:br>
            <a:r>
              <a:rPr lang="en"/>
              <a:t>R: reefer(refrigerated truck)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30781fc87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30781fc87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Indication of profit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30781fc87_5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30781fc87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Each point on the plot shows the rate_norm and est_cost_norm for a single order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59eab99e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59eab99e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59eab99e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59eab99e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30781fc87_5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30781fc87_5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5a1b6d0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5a1b6d0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30781fc87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30781fc87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5f7f49b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e5f7f49b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510c2778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510c2778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5f7f49b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5f7f49b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5f7f49b0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e5f7f49b0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61782fd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e61782fd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59eab99e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59eab99e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510c27785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510c27785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greens get rejected too right?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3072535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3072535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What would this look like if the Recommender System was working well?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30781fc87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30781fc87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30781fc87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30781fc87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30781fc87_5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30781fc87_5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510c27785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510c27785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16625" y="17329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Arial"/>
                <a:ea typeface="Arial"/>
                <a:cs typeface="Arial"/>
                <a:sym typeface="Arial"/>
              </a:rPr>
              <a:t>Generative Model for 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Arial"/>
                <a:ea typeface="Arial"/>
                <a:cs typeface="Arial"/>
                <a:sym typeface="Arial"/>
              </a:rPr>
              <a:t>Recommendation Improvements: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88600" y="3657025"/>
            <a:ext cx="79668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4, Presentation 1, 07/19/2021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2997300" y="2502975"/>
            <a:ext cx="314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A Progress Update</a:t>
            </a:r>
            <a:endParaRPr sz="2300">
              <a:solidFill>
                <a:schemeClr val="lt1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2875" y="4139925"/>
            <a:ext cx="1230546" cy="83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order_origin_weight</a:t>
            </a:r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6320550" y="1131700"/>
            <a:ext cx="259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x axis in the second and third plots are [0, 100000].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1600"/>
            <a:ext cx="6102770" cy="4049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/>
        </p:nvSpPr>
        <p:spPr>
          <a:xfrm>
            <a:off x="6680400" y="2214850"/>
            <a:ext cx="16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6320550" y="2335300"/>
            <a:ext cx="2664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Most of the weight is below 50000 since customers want to make the best use of the trucks.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Percentages in order_equipment_types</a:t>
            </a:r>
            <a:endParaRPr/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0200"/>
            <a:ext cx="3745025" cy="3087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6800" y="829250"/>
            <a:ext cx="5887199" cy="3745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25" y="984100"/>
            <a:ext cx="8004749" cy="403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/>
        </p:nvSpPr>
        <p:spPr>
          <a:xfrm>
            <a:off x="322950" y="614800"/>
            <a:ext cx="363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Profit = rate_norm - est_cost_norm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4"/>
          <p:cNvSpPr txBox="1"/>
          <p:nvPr>
            <p:ph type="title"/>
          </p:nvPr>
        </p:nvSpPr>
        <p:spPr>
          <a:xfrm>
            <a:off x="231900" y="996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</a:t>
            </a:r>
            <a:r>
              <a:rPr b="1" lang="en"/>
              <a:t>profit</a:t>
            </a:r>
            <a:r>
              <a:rPr lang="en"/>
              <a:t> influence the decisions?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000" y="721375"/>
            <a:ext cx="6151448" cy="404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Bivariate plot of rate_norm and est_cost_norm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Decisions changed from recommendation system to account team</a:t>
            </a:r>
            <a:endParaRPr/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246400"/>
            <a:ext cx="3048646" cy="3102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5079" y="1123175"/>
            <a:ext cx="3831600" cy="31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generation for one column</a:t>
            </a:r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311700" y="7726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Assumption: order weight is independent from other columns.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Model:  Y = 0.00277 - 0.00056 * X^2 + 0.00094 * X, where X ~ N(0, 1).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150" y="1763475"/>
            <a:ext cx="4647850" cy="2906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075" y="1887125"/>
            <a:ext cx="4359526" cy="28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/>
          <p:nvPr/>
        </p:nvSpPr>
        <p:spPr>
          <a:xfrm>
            <a:off x="460000" y="641200"/>
            <a:ext cx="2118600" cy="101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(lead_days, week_id, weekday)</a:t>
            </a:r>
            <a:endParaRPr/>
          </a:p>
        </p:txBody>
      </p:sp>
      <p:sp>
        <p:nvSpPr>
          <p:cNvPr id="205" name="Google Shape;205;p28"/>
          <p:cNvSpPr/>
          <p:nvPr/>
        </p:nvSpPr>
        <p:spPr>
          <a:xfrm>
            <a:off x="3386425" y="641200"/>
            <a:ext cx="2328600" cy="101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Order Information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(order_origin_weight, miles, order_num_stops, order_equipment_type)</a:t>
            </a:r>
            <a:endParaRPr/>
          </a:p>
        </p:txBody>
      </p:sp>
      <p:sp>
        <p:nvSpPr>
          <p:cNvPr id="206" name="Google Shape;206;p28"/>
          <p:cNvSpPr/>
          <p:nvPr/>
        </p:nvSpPr>
        <p:spPr>
          <a:xfrm>
            <a:off x="6522850" y="641200"/>
            <a:ext cx="2118600" cy="101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Location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(origin_dat_ref, dest_dat_ref)</a:t>
            </a:r>
            <a:endParaRPr/>
          </a:p>
        </p:txBody>
      </p:sp>
      <p:sp>
        <p:nvSpPr>
          <p:cNvPr id="207" name="Google Shape;207;p28"/>
          <p:cNvSpPr/>
          <p:nvPr/>
        </p:nvSpPr>
        <p:spPr>
          <a:xfrm>
            <a:off x="2265675" y="2279950"/>
            <a:ext cx="1869600" cy="892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Rate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/>
              <a:t>rate_norm)</a:t>
            </a:r>
            <a:endParaRPr/>
          </a:p>
        </p:txBody>
      </p:sp>
      <p:sp>
        <p:nvSpPr>
          <p:cNvPr id="208" name="Google Shape;208;p28"/>
          <p:cNvSpPr/>
          <p:nvPr/>
        </p:nvSpPr>
        <p:spPr>
          <a:xfrm>
            <a:off x="5076525" y="2279950"/>
            <a:ext cx="1869600" cy="892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Estimated Cost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/>
              <a:t>est_cost</a:t>
            </a:r>
            <a:r>
              <a:rPr lang="en"/>
              <a:t>_norm)</a:t>
            </a:r>
            <a:endParaRPr/>
          </a:p>
        </p:txBody>
      </p:sp>
      <p:sp>
        <p:nvSpPr>
          <p:cNvPr id="209" name="Google Shape;209;p28"/>
          <p:cNvSpPr/>
          <p:nvPr/>
        </p:nvSpPr>
        <p:spPr>
          <a:xfrm>
            <a:off x="1787850" y="3702075"/>
            <a:ext cx="1869600" cy="892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Recommender Outcome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(color)</a:t>
            </a:r>
            <a:endParaRPr/>
          </a:p>
        </p:txBody>
      </p:sp>
      <p:cxnSp>
        <p:nvCxnSpPr>
          <p:cNvPr id="210" name="Google Shape;210;p28"/>
          <p:cNvCxnSpPr/>
          <p:nvPr/>
        </p:nvCxnSpPr>
        <p:spPr>
          <a:xfrm>
            <a:off x="2117900" y="1664075"/>
            <a:ext cx="707400" cy="6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8"/>
          <p:cNvCxnSpPr>
            <a:endCxn id="207" idx="0"/>
          </p:cNvCxnSpPr>
          <p:nvPr/>
        </p:nvCxnSpPr>
        <p:spPr>
          <a:xfrm flipH="1">
            <a:off x="3200475" y="1658650"/>
            <a:ext cx="1184700" cy="6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8"/>
          <p:cNvCxnSpPr/>
          <p:nvPr/>
        </p:nvCxnSpPr>
        <p:spPr>
          <a:xfrm flipH="1">
            <a:off x="3570400" y="1669550"/>
            <a:ext cx="3836400" cy="6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8"/>
          <p:cNvSpPr/>
          <p:nvPr/>
        </p:nvSpPr>
        <p:spPr>
          <a:xfrm>
            <a:off x="5022500" y="3702075"/>
            <a:ext cx="1869600" cy="892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Final Decision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(CurrentCondition)</a:t>
            </a:r>
            <a:endParaRPr/>
          </a:p>
        </p:txBody>
      </p:sp>
      <p:cxnSp>
        <p:nvCxnSpPr>
          <p:cNvPr id="214" name="Google Shape;214;p28"/>
          <p:cNvCxnSpPr/>
          <p:nvPr/>
        </p:nvCxnSpPr>
        <p:spPr>
          <a:xfrm flipH="1">
            <a:off x="2465850" y="3172150"/>
            <a:ext cx="613800" cy="5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8"/>
          <p:cNvCxnSpPr>
            <a:endCxn id="209" idx="0"/>
          </p:cNvCxnSpPr>
          <p:nvPr/>
        </p:nvCxnSpPr>
        <p:spPr>
          <a:xfrm flipH="1">
            <a:off x="2722650" y="3172275"/>
            <a:ext cx="3130200" cy="5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8"/>
          <p:cNvCxnSpPr>
            <a:endCxn id="213" idx="1"/>
          </p:cNvCxnSpPr>
          <p:nvPr/>
        </p:nvCxnSpPr>
        <p:spPr>
          <a:xfrm>
            <a:off x="3657500" y="4143075"/>
            <a:ext cx="13650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8"/>
          <p:cNvCxnSpPr>
            <a:endCxn id="213" idx="0"/>
          </p:cNvCxnSpPr>
          <p:nvPr/>
        </p:nvCxnSpPr>
        <p:spPr>
          <a:xfrm>
            <a:off x="3079700" y="3172275"/>
            <a:ext cx="2877600" cy="5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8"/>
          <p:cNvCxnSpPr/>
          <p:nvPr/>
        </p:nvCxnSpPr>
        <p:spPr>
          <a:xfrm>
            <a:off x="5852900" y="3172275"/>
            <a:ext cx="427200" cy="5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8"/>
          <p:cNvCxnSpPr/>
          <p:nvPr/>
        </p:nvCxnSpPr>
        <p:spPr>
          <a:xfrm>
            <a:off x="2227925" y="1650325"/>
            <a:ext cx="3507000" cy="6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8"/>
          <p:cNvCxnSpPr>
            <a:stCxn id="205" idx="2"/>
            <a:endCxn id="208" idx="0"/>
          </p:cNvCxnSpPr>
          <p:nvPr/>
        </p:nvCxnSpPr>
        <p:spPr>
          <a:xfrm>
            <a:off x="4550725" y="1658800"/>
            <a:ext cx="1460700" cy="6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8"/>
          <p:cNvCxnSpPr>
            <a:stCxn id="206" idx="2"/>
          </p:cNvCxnSpPr>
          <p:nvPr/>
        </p:nvCxnSpPr>
        <p:spPr>
          <a:xfrm flipH="1">
            <a:off x="6176950" y="1658800"/>
            <a:ext cx="1405200" cy="6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28"/>
          <p:cNvSpPr/>
          <p:nvPr/>
        </p:nvSpPr>
        <p:spPr>
          <a:xfrm>
            <a:off x="1182725" y="1664075"/>
            <a:ext cx="3850750" cy="2145425"/>
          </a:xfrm>
          <a:custGeom>
            <a:rect b="b" l="l" r="r" t="t"/>
            <a:pathLst>
              <a:path extrusionOk="0" h="85817" w="154030">
                <a:moveTo>
                  <a:pt x="0" y="0"/>
                </a:moveTo>
                <a:cubicBezTo>
                  <a:pt x="4034" y="10177"/>
                  <a:pt x="-1467" y="46759"/>
                  <a:pt x="24205" y="61062"/>
                </a:cubicBezTo>
                <a:cubicBezTo>
                  <a:pt x="49877" y="75365"/>
                  <a:pt x="132393" y="81691"/>
                  <a:pt x="154030" y="8581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223" name="Google Shape;223;p28"/>
          <p:cNvSpPr/>
          <p:nvPr/>
        </p:nvSpPr>
        <p:spPr>
          <a:xfrm>
            <a:off x="4430225" y="1664075"/>
            <a:ext cx="646330" cy="2060215"/>
          </a:xfrm>
          <a:custGeom>
            <a:rect b="b" l="l" r="r" t="t"/>
            <a:pathLst>
              <a:path extrusionOk="0" h="81966" w="25230">
                <a:moveTo>
                  <a:pt x="1026" y="0"/>
                </a:moveTo>
                <a:cubicBezTo>
                  <a:pt x="1209" y="8435"/>
                  <a:pt x="-1908" y="36949"/>
                  <a:pt x="2126" y="50610"/>
                </a:cubicBezTo>
                <a:cubicBezTo>
                  <a:pt x="6160" y="64271"/>
                  <a:pt x="21379" y="76740"/>
                  <a:pt x="25230" y="8196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224" name="Google Shape;224;p28"/>
          <p:cNvSpPr/>
          <p:nvPr/>
        </p:nvSpPr>
        <p:spPr>
          <a:xfrm>
            <a:off x="6862575" y="1664075"/>
            <a:ext cx="866425" cy="2090400"/>
          </a:xfrm>
          <a:custGeom>
            <a:rect b="b" l="l" r="r" t="t"/>
            <a:pathLst>
              <a:path extrusionOk="0" h="83616" w="34657">
                <a:moveTo>
                  <a:pt x="34657" y="0"/>
                </a:moveTo>
                <a:cubicBezTo>
                  <a:pt x="32823" y="10269"/>
                  <a:pt x="29431" y="47676"/>
                  <a:pt x="23655" y="61612"/>
                </a:cubicBezTo>
                <a:cubicBezTo>
                  <a:pt x="17879" y="75548"/>
                  <a:pt x="3943" y="79949"/>
                  <a:pt x="0" y="8361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</a:t>
            </a:r>
            <a:endParaRPr/>
          </a:p>
        </p:txBody>
      </p:sp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38045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approach for generating synthetic data: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Bayesian networks (compute joint probability of the network using the dependency conditions)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Potential algorithms to test the model: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	Generative adversarial networks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2.	Support vector machines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attention.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1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Collaborators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92925" y="1229875"/>
            <a:ext cx="3566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Muharrem Baris Otus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Samanwita Samal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Lauren Snider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Sijie Tang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Miao Zhang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Ahmed Zytoon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280025" y="1292125"/>
            <a:ext cx="4181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Mentors from C.H. Robinson: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Natalie Heer, Senior Data Scientist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Michael Chmutov, Data Scientist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Bethany Stai, Data Scientist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/>
          <p:nvPr/>
        </p:nvSpPr>
        <p:spPr>
          <a:xfrm>
            <a:off x="22350" y="1037500"/>
            <a:ext cx="1184700" cy="62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lead_days</a:t>
            </a:r>
            <a:endParaRPr/>
          </a:p>
        </p:txBody>
      </p:sp>
      <p:sp>
        <p:nvSpPr>
          <p:cNvPr id="247" name="Google Shape;247;p32"/>
          <p:cNvSpPr/>
          <p:nvPr/>
        </p:nvSpPr>
        <p:spPr>
          <a:xfrm>
            <a:off x="3698425" y="1129000"/>
            <a:ext cx="1559400" cy="529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order_origin_weighte)</a:t>
            </a:r>
            <a:endParaRPr/>
          </a:p>
        </p:txBody>
      </p:sp>
      <p:sp>
        <p:nvSpPr>
          <p:cNvPr id="248" name="Google Shape;248;p32"/>
          <p:cNvSpPr/>
          <p:nvPr/>
        </p:nvSpPr>
        <p:spPr>
          <a:xfrm>
            <a:off x="2265675" y="2279950"/>
            <a:ext cx="1869600" cy="892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Rate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(rate_norm)</a:t>
            </a:r>
            <a:endParaRPr/>
          </a:p>
        </p:txBody>
      </p:sp>
      <p:sp>
        <p:nvSpPr>
          <p:cNvPr id="249" name="Google Shape;249;p32"/>
          <p:cNvSpPr/>
          <p:nvPr/>
        </p:nvSpPr>
        <p:spPr>
          <a:xfrm>
            <a:off x="5076525" y="2279950"/>
            <a:ext cx="1869600" cy="892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Estimated Cost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(est_cost_norm)</a:t>
            </a:r>
            <a:endParaRPr/>
          </a:p>
        </p:txBody>
      </p:sp>
      <p:sp>
        <p:nvSpPr>
          <p:cNvPr id="250" name="Google Shape;250;p32"/>
          <p:cNvSpPr/>
          <p:nvPr/>
        </p:nvSpPr>
        <p:spPr>
          <a:xfrm>
            <a:off x="3769050" y="3702075"/>
            <a:ext cx="1869600" cy="892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Recommender Outcome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(color)</a:t>
            </a:r>
            <a:endParaRPr/>
          </a:p>
        </p:txBody>
      </p:sp>
      <p:cxnSp>
        <p:nvCxnSpPr>
          <p:cNvPr id="251" name="Google Shape;251;p32"/>
          <p:cNvCxnSpPr/>
          <p:nvPr/>
        </p:nvCxnSpPr>
        <p:spPr>
          <a:xfrm>
            <a:off x="2117900" y="1664075"/>
            <a:ext cx="707400" cy="6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32"/>
          <p:cNvCxnSpPr>
            <a:endCxn id="248" idx="0"/>
          </p:cNvCxnSpPr>
          <p:nvPr/>
        </p:nvCxnSpPr>
        <p:spPr>
          <a:xfrm flipH="1">
            <a:off x="3200475" y="1658650"/>
            <a:ext cx="1184700" cy="6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32"/>
          <p:cNvCxnSpPr>
            <a:endCxn id="250" idx="0"/>
          </p:cNvCxnSpPr>
          <p:nvPr/>
        </p:nvCxnSpPr>
        <p:spPr>
          <a:xfrm>
            <a:off x="3079650" y="3172275"/>
            <a:ext cx="1624200" cy="5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32"/>
          <p:cNvCxnSpPr>
            <a:stCxn id="249" idx="2"/>
            <a:endCxn id="250" idx="0"/>
          </p:cNvCxnSpPr>
          <p:nvPr/>
        </p:nvCxnSpPr>
        <p:spPr>
          <a:xfrm flipH="1">
            <a:off x="4703925" y="3172150"/>
            <a:ext cx="1307400" cy="5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32"/>
          <p:cNvCxnSpPr>
            <a:stCxn id="256" idx="2"/>
          </p:cNvCxnSpPr>
          <p:nvPr/>
        </p:nvCxnSpPr>
        <p:spPr>
          <a:xfrm>
            <a:off x="2964375" y="1658800"/>
            <a:ext cx="2770500" cy="6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32"/>
          <p:cNvCxnSpPr>
            <a:stCxn id="247" idx="2"/>
            <a:endCxn id="249" idx="0"/>
          </p:cNvCxnSpPr>
          <p:nvPr/>
        </p:nvCxnSpPr>
        <p:spPr>
          <a:xfrm>
            <a:off x="4478125" y="1658800"/>
            <a:ext cx="1533300" cy="6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32"/>
          <p:cNvSpPr/>
          <p:nvPr/>
        </p:nvSpPr>
        <p:spPr>
          <a:xfrm>
            <a:off x="1198875" y="1037500"/>
            <a:ext cx="1093500" cy="62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week_id</a:t>
            </a:r>
            <a:endParaRPr/>
          </a:p>
        </p:txBody>
      </p:sp>
      <p:sp>
        <p:nvSpPr>
          <p:cNvPr id="256" name="Google Shape;256;p32"/>
          <p:cNvSpPr/>
          <p:nvPr/>
        </p:nvSpPr>
        <p:spPr>
          <a:xfrm>
            <a:off x="2372025" y="1037500"/>
            <a:ext cx="1184700" cy="62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weekday</a:t>
            </a:r>
            <a:endParaRPr/>
          </a:p>
        </p:txBody>
      </p:sp>
      <p:sp>
        <p:nvSpPr>
          <p:cNvPr id="259" name="Google Shape;259;p32"/>
          <p:cNvSpPr/>
          <p:nvPr/>
        </p:nvSpPr>
        <p:spPr>
          <a:xfrm>
            <a:off x="6782200" y="1146500"/>
            <a:ext cx="914100" cy="43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</a:t>
            </a:r>
            <a:endParaRPr/>
          </a:p>
        </p:txBody>
      </p:sp>
      <p:sp>
        <p:nvSpPr>
          <p:cNvPr id="260" name="Google Shape;260;p32"/>
          <p:cNvSpPr/>
          <p:nvPr/>
        </p:nvSpPr>
        <p:spPr>
          <a:xfrm>
            <a:off x="5306500" y="1055125"/>
            <a:ext cx="1511100" cy="529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order_num_stops)</a:t>
            </a:r>
            <a:endParaRPr/>
          </a:p>
        </p:txBody>
      </p:sp>
      <p:sp>
        <p:nvSpPr>
          <p:cNvPr id="261" name="Google Shape;261;p32"/>
          <p:cNvSpPr/>
          <p:nvPr/>
        </p:nvSpPr>
        <p:spPr>
          <a:xfrm>
            <a:off x="7836525" y="1222900"/>
            <a:ext cx="1307400" cy="43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order_equipment_type</a:t>
            </a:r>
            <a:endParaRPr/>
          </a:p>
        </p:txBody>
      </p:sp>
      <p:cxnSp>
        <p:nvCxnSpPr>
          <p:cNvPr id="262" name="Google Shape;262;p32"/>
          <p:cNvCxnSpPr>
            <a:stCxn id="246" idx="2"/>
          </p:cNvCxnSpPr>
          <p:nvPr/>
        </p:nvCxnSpPr>
        <p:spPr>
          <a:xfrm>
            <a:off x="614700" y="1658800"/>
            <a:ext cx="1946700" cy="6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32"/>
          <p:cNvCxnSpPr/>
          <p:nvPr/>
        </p:nvCxnSpPr>
        <p:spPr>
          <a:xfrm>
            <a:off x="2881575" y="1641850"/>
            <a:ext cx="57600" cy="6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32"/>
          <p:cNvCxnSpPr>
            <a:stCxn id="260" idx="2"/>
          </p:cNvCxnSpPr>
          <p:nvPr/>
        </p:nvCxnSpPr>
        <p:spPr>
          <a:xfrm flipH="1">
            <a:off x="3411550" y="1584925"/>
            <a:ext cx="2650500" cy="7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32"/>
          <p:cNvCxnSpPr>
            <a:stCxn id="259" idx="2"/>
          </p:cNvCxnSpPr>
          <p:nvPr/>
        </p:nvCxnSpPr>
        <p:spPr>
          <a:xfrm flipH="1">
            <a:off x="3957250" y="1582400"/>
            <a:ext cx="3282000" cy="7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32"/>
          <p:cNvCxnSpPr>
            <a:stCxn id="261" idx="2"/>
          </p:cNvCxnSpPr>
          <p:nvPr/>
        </p:nvCxnSpPr>
        <p:spPr>
          <a:xfrm flipH="1">
            <a:off x="4114725" y="1658800"/>
            <a:ext cx="4375500" cy="6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/>
          <p:nvPr/>
        </p:nvSpPr>
        <p:spPr>
          <a:xfrm>
            <a:off x="1100500" y="745825"/>
            <a:ext cx="1869600" cy="892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Rate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(rate_norm)</a:t>
            </a:r>
            <a:endParaRPr/>
          </a:p>
        </p:txBody>
      </p:sp>
      <p:sp>
        <p:nvSpPr>
          <p:cNvPr id="272" name="Google Shape;272;p33"/>
          <p:cNvSpPr/>
          <p:nvPr/>
        </p:nvSpPr>
        <p:spPr>
          <a:xfrm>
            <a:off x="6147200" y="690650"/>
            <a:ext cx="1869600" cy="892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Estimated Cost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(est_cost_norm)</a:t>
            </a:r>
            <a:endParaRPr/>
          </a:p>
        </p:txBody>
      </p:sp>
      <p:sp>
        <p:nvSpPr>
          <p:cNvPr id="273" name="Google Shape;273;p33"/>
          <p:cNvSpPr/>
          <p:nvPr/>
        </p:nvSpPr>
        <p:spPr>
          <a:xfrm>
            <a:off x="3561825" y="2125650"/>
            <a:ext cx="1869600" cy="892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Recommender Outcome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(color)</a:t>
            </a:r>
            <a:endParaRPr/>
          </a:p>
        </p:txBody>
      </p:sp>
      <p:sp>
        <p:nvSpPr>
          <p:cNvPr id="274" name="Google Shape;274;p33"/>
          <p:cNvSpPr/>
          <p:nvPr/>
        </p:nvSpPr>
        <p:spPr>
          <a:xfrm>
            <a:off x="3561825" y="3699525"/>
            <a:ext cx="1869600" cy="892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Final Decision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(CurrentCondition)</a:t>
            </a:r>
            <a:endParaRPr/>
          </a:p>
        </p:txBody>
      </p:sp>
      <p:cxnSp>
        <p:nvCxnSpPr>
          <p:cNvPr id="275" name="Google Shape;275;p33"/>
          <p:cNvCxnSpPr>
            <a:stCxn id="272" idx="2"/>
            <a:endCxn id="273" idx="0"/>
          </p:cNvCxnSpPr>
          <p:nvPr/>
        </p:nvCxnSpPr>
        <p:spPr>
          <a:xfrm flipH="1">
            <a:off x="4496600" y="1582850"/>
            <a:ext cx="25854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33"/>
          <p:cNvCxnSpPr>
            <a:stCxn id="273" idx="2"/>
          </p:cNvCxnSpPr>
          <p:nvPr/>
        </p:nvCxnSpPr>
        <p:spPr>
          <a:xfrm>
            <a:off x="4496625" y="3017850"/>
            <a:ext cx="0" cy="6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33"/>
          <p:cNvCxnSpPr>
            <a:stCxn id="271" idx="2"/>
            <a:endCxn id="273" idx="0"/>
          </p:cNvCxnSpPr>
          <p:nvPr/>
        </p:nvCxnSpPr>
        <p:spPr>
          <a:xfrm>
            <a:off x="2035300" y="1638025"/>
            <a:ext cx="246120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33"/>
          <p:cNvCxnSpPr>
            <a:stCxn id="272" idx="2"/>
          </p:cNvCxnSpPr>
          <p:nvPr/>
        </p:nvCxnSpPr>
        <p:spPr>
          <a:xfrm flipH="1">
            <a:off x="5080400" y="1582850"/>
            <a:ext cx="2001600" cy="21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33"/>
          <p:cNvCxnSpPr>
            <a:stCxn id="271" idx="2"/>
          </p:cNvCxnSpPr>
          <p:nvPr/>
        </p:nvCxnSpPr>
        <p:spPr>
          <a:xfrm>
            <a:off x="2035300" y="1638025"/>
            <a:ext cx="2016600" cy="20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33"/>
          <p:cNvSpPr txBox="1"/>
          <p:nvPr/>
        </p:nvSpPr>
        <p:spPr>
          <a:xfrm>
            <a:off x="451375" y="146950"/>
            <a:ext cx="563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Simple BBN for color and CurrentCondition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868025" y="1313850"/>
            <a:ext cx="4726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en" sz="2000"/>
              <a:t>Problem </a:t>
            </a:r>
            <a:r>
              <a:rPr lang="en" sz="2000"/>
              <a:t>and goal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en" sz="2000"/>
              <a:t>Data visualization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en" sz="2000"/>
              <a:t>Modeling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en" sz="2000"/>
              <a:t>Future plan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270425" y="249675"/>
            <a:ext cx="34977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Background on Problem</a:t>
            </a:r>
            <a:endParaRPr sz="2200"/>
          </a:p>
        </p:txBody>
      </p:sp>
      <p:sp>
        <p:nvSpPr>
          <p:cNvPr id="107" name="Google Shape;107;p16"/>
          <p:cNvSpPr/>
          <p:nvPr/>
        </p:nvSpPr>
        <p:spPr>
          <a:xfrm>
            <a:off x="742650" y="1801600"/>
            <a:ext cx="1485300" cy="97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(Shipper)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Places Order</a:t>
            </a:r>
            <a:endParaRPr/>
          </a:p>
        </p:txBody>
      </p:sp>
      <p:cxnSp>
        <p:nvCxnSpPr>
          <p:cNvPr id="108" name="Google Shape;108;p16"/>
          <p:cNvCxnSpPr/>
          <p:nvPr/>
        </p:nvCxnSpPr>
        <p:spPr>
          <a:xfrm flipH="1" rot="10800000">
            <a:off x="2159150" y="1361500"/>
            <a:ext cx="1196400" cy="4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6"/>
          <p:cNvSpPr/>
          <p:nvPr/>
        </p:nvSpPr>
        <p:spPr>
          <a:xfrm>
            <a:off x="2929225" y="3727125"/>
            <a:ext cx="1113900" cy="6876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CustomerWithdraws</a:t>
            </a:r>
            <a:endParaRPr/>
          </a:p>
        </p:txBody>
      </p:sp>
      <p:cxnSp>
        <p:nvCxnSpPr>
          <p:cNvPr id="110" name="Google Shape;110;p16"/>
          <p:cNvCxnSpPr/>
          <p:nvPr/>
        </p:nvCxnSpPr>
        <p:spPr>
          <a:xfrm>
            <a:off x="2227950" y="2696625"/>
            <a:ext cx="783900" cy="103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6"/>
          <p:cNvSpPr/>
          <p:nvPr/>
        </p:nvSpPr>
        <p:spPr>
          <a:xfrm>
            <a:off x="3355550" y="811500"/>
            <a:ext cx="1485300" cy="852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endParaRPr/>
          </a:p>
        </p:txBody>
      </p:sp>
      <p:cxnSp>
        <p:nvCxnSpPr>
          <p:cNvPr id="112" name="Google Shape;112;p16"/>
          <p:cNvCxnSpPr/>
          <p:nvPr/>
        </p:nvCxnSpPr>
        <p:spPr>
          <a:xfrm>
            <a:off x="4840850" y="1169000"/>
            <a:ext cx="14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6"/>
          <p:cNvSpPr/>
          <p:nvPr/>
        </p:nvSpPr>
        <p:spPr>
          <a:xfrm>
            <a:off x="6243650" y="867625"/>
            <a:ext cx="1485300" cy="852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Team</a:t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4572000" y="2450300"/>
            <a:ext cx="1485300" cy="8526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Acceptance</a:t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7278425" y="2450300"/>
            <a:ext cx="1485300" cy="8526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Rejection</a:t>
            </a:r>
            <a:endParaRPr/>
          </a:p>
        </p:txBody>
      </p:sp>
      <p:cxnSp>
        <p:nvCxnSpPr>
          <p:cNvPr id="116" name="Google Shape;116;p16"/>
          <p:cNvCxnSpPr>
            <a:stCxn id="111" idx="2"/>
            <a:endCxn id="114" idx="0"/>
          </p:cNvCxnSpPr>
          <p:nvPr/>
        </p:nvCxnSpPr>
        <p:spPr>
          <a:xfrm>
            <a:off x="4098200" y="1664100"/>
            <a:ext cx="1216500" cy="7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6"/>
          <p:cNvCxnSpPr>
            <a:stCxn id="113" idx="2"/>
            <a:endCxn id="114" idx="0"/>
          </p:cNvCxnSpPr>
          <p:nvPr/>
        </p:nvCxnSpPr>
        <p:spPr>
          <a:xfrm flipH="1">
            <a:off x="5314700" y="1720225"/>
            <a:ext cx="1671600" cy="7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6"/>
          <p:cNvCxnSpPr>
            <a:stCxn id="113" idx="2"/>
            <a:endCxn id="115" idx="0"/>
          </p:cNvCxnSpPr>
          <p:nvPr/>
        </p:nvCxnSpPr>
        <p:spPr>
          <a:xfrm>
            <a:off x="6986300" y="1720225"/>
            <a:ext cx="1034700" cy="7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6"/>
          <p:cNvSpPr txBox="1"/>
          <p:nvPr/>
        </p:nvSpPr>
        <p:spPr>
          <a:xfrm>
            <a:off x="4029525" y="1925375"/>
            <a:ext cx="78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Green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5071550" y="553400"/>
            <a:ext cx="94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Yellow or Red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242950" y="2724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on Problem</a:t>
            </a:r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125" y="1011675"/>
            <a:ext cx="5442475" cy="35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311700" y="1229875"/>
            <a:ext cx="85206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C.H. Robinson would like to improve current </a:t>
            </a:r>
            <a:r>
              <a:rPr lang="en" sz="2000"/>
              <a:t>Recommender</a:t>
            </a:r>
            <a:r>
              <a:rPr lang="en" sz="2000"/>
              <a:t> System and need a way to test improvements to Recommender System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 understanding of the structural relationships between decision factors would be helpful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311700" y="889088"/>
            <a:ext cx="8520600" cy="15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construct a generative parametric algorithm that can produce synthetic data to evaluate improvements to the Recommender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model will give an explicit understanding of how different decision factors interact</a:t>
            </a:r>
            <a:endParaRPr/>
          </a:p>
        </p:txBody>
      </p:sp>
      <p:sp>
        <p:nvSpPr>
          <p:cNvPr id="139" name="Google Shape;139;p19"/>
          <p:cNvSpPr txBox="1"/>
          <p:nvPr>
            <p:ph type="title"/>
          </p:nvPr>
        </p:nvSpPr>
        <p:spPr>
          <a:xfrm>
            <a:off x="311700" y="2471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Impact</a:t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311700" y="3155775"/>
            <a:ext cx="8520600" cy="16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improving the Recommender System, C.H. Robinson can process more orders and make more </a:t>
            </a:r>
            <a:r>
              <a:rPr lang="en"/>
              <a:t>reliable decisions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model will help the Data Science team know whether                              their proposed changes to Recommender System are                             effective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irst look at our data</a:t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475" y="925074"/>
            <a:ext cx="8387052" cy="194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875" y="2936025"/>
            <a:ext cx="7929652" cy="18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miles</a:t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6404600" y="2217600"/>
            <a:ext cx="220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 distance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frequently requested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in orders are below 500 miles.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800"/>
            <a:ext cx="6166894" cy="397330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6404600" y="1039200"/>
            <a:ext cx="1594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Red: rejected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Green: accepted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Yellow: waiting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