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67E500-9109-437C-915F-D002960DD17F}">
  <a:tblStyle styleId="{0067E500-9109-437C-915F-D002960DD1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name for presentation?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need group name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e53e855e9e_8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e53e855e9e_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Restriction of data right? Since model will be different when we include all data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e62813b4f9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e62813b4f9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also add the </a:t>
            </a:r>
            <a:r>
              <a:rPr lang="en"/>
              <a:t>formula</a:t>
            </a:r>
            <a:r>
              <a:rPr lang="en"/>
              <a:t> for beta distribution?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62813b4f9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e62813b4f9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title to be consistent to the previous title? Like multinomial distribution for discrete variables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e62813b4f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e62813b4f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= priors and hyperpriors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P(A|B) = posterior, P(A) = </a:t>
            </a:r>
            <a:r>
              <a:rPr lang="en"/>
              <a:t>prior</a:t>
            </a:r>
            <a:r>
              <a:rPr lang="en"/>
              <a:t>, P(B|A) = likelihood, P(B) = marginal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e61d9df1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e61d9df1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= priors and hyperpriors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P(A|B) = posterior, P(A) = prior, P(B|A) = likelihood, P(B) = marginal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I thought it would be nice if we could use theme color for these slides. Feel free to delete it if you prefer otherwise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e62813b4f9_1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e62813b4f9_1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how mu of y_like is linear regression that’s indexed by ZipZone_origin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e62813b4f9_1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e62813b4f9_1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the regression equation too? (Strongly agree to this since it’s a technical presentation)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e62813b4f9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e62813b4f9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Density Estimation plot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Future: Need some </a:t>
            </a:r>
            <a:r>
              <a:rPr lang="en"/>
              <a:t>non visual</a:t>
            </a:r>
            <a:r>
              <a:rPr lang="en"/>
              <a:t> measure of accuracy of predicted est_cost_norm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e62813b4f9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e62813b4f9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61d9df1e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61d9df1e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I thought it would be nice if we could use theme color for these slides. Feel free to delete it if you prefer otherwise</a:t>
            </a:r>
            <a:endParaRPr sz="120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61a74de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61a74de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e62813b4f9_1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e62813b4f9_1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Parameters = priors and hyperpriors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P(A|B) = posterior, P(A) = prior, P(B|A) = likelihood, P(B) = marginal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e62c21300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e62c21300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62813b4f9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62813b4f9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e62813b4f9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e62813b4f9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“Break apart” some multimodal distributions as a combination of several distributions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other zipzones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 more independent columns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Account for covariance in </a:t>
            </a:r>
            <a:r>
              <a:rPr lang="en"/>
              <a:t>independent</a:t>
            </a:r>
            <a:r>
              <a:rPr lang="en"/>
              <a:t> columns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Methods to test model (need to look at links that Natalie sent Friday) </a:t>
            </a:r>
            <a:r>
              <a:rPr lang="en" sz="1150">
                <a:solidFill>
                  <a:srgbClr val="202122"/>
                </a:solidFill>
                <a:highlight>
                  <a:srgbClr val="FFFFFF"/>
                </a:highlight>
              </a:rPr>
              <a:t>Kolmogorov–Smirnov test and </a:t>
            </a:r>
            <a:r>
              <a:rPr lang="en">
                <a:solidFill>
                  <a:schemeClr val="dk1"/>
                </a:solidFill>
              </a:rPr>
              <a:t>Bayesian information criterion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-"/>
            </a:pPr>
            <a:r>
              <a:t/>
            </a:r>
            <a:endParaRPr b="1"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hierarchical and BBN, taking posteriors as priors in next iteration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53e855e9e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53e855e9e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62813b4f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62813b4f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62813b4f9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62813b4f9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62813b4f9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62813b4f9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greens get rejected too right?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62a2e37b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62a2e37b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model needs to be explainable, that is why we choose Bayesian approach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62813b4f9_1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62813b4f9_1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add slide title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models for each layer? Ways to generate different columns?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Idea: A Three Step (or Layer?) Generative Model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e62a2e37b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e62a2e37b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needs title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62a2e37b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e62a2e37b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needs title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56400" y="829925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Generative Model for 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Recommendation Improvements: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Mixed Bayesian Approach</a:t>
            </a:r>
            <a:endParaRPr sz="4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56400" y="3569225"/>
            <a:ext cx="4255500" cy="1086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D9EAD3"/>
                </a:solidFill>
                <a:latin typeface="Maven Pro"/>
                <a:ea typeface="Maven Pro"/>
                <a:cs typeface="Maven Pro"/>
                <a:sym typeface="Maven Pro"/>
              </a:rPr>
              <a:t>The Bayesian Explorers</a:t>
            </a:r>
            <a:endParaRPr b="1" sz="2600">
              <a:solidFill>
                <a:srgbClr val="D9EAD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D9EAD3"/>
                </a:solidFill>
                <a:latin typeface="Maven Pro"/>
                <a:ea typeface="Maven Pro"/>
                <a:cs typeface="Maven Pro"/>
                <a:sym typeface="Maven Pro"/>
              </a:rPr>
              <a:t>7/26/21</a:t>
            </a:r>
            <a:endParaRPr b="1" sz="2600">
              <a:solidFill>
                <a:srgbClr val="D9EAD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Volume by Zip Zone Pair </a:t>
            </a:r>
            <a:endParaRPr/>
          </a:p>
        </p:txBody>
      </p:sp>
      <p:pic>
        <p:nvPicPr>
          <p:cNvPr id="403" name="Google Shape;4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150" y="1597875"/>
            <a:ext cx="4283350" cy="296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97875"/>
            <a:ext cx="4628474" cy="28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3"/>
          <p:cNvSpPr txBox="1"/>
          <p:nvPr>
            <p:ph type="title"/>
          </p:nvPr>
        </p:nvSpPr>
        <p:spPr>
          <a:xfrm>
            <a:off x="1319150" y="552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 Distributions to Continuous Independent Columns</a:t>
            </a:r>
            <a:endParaRPr/>
          </a:p>
        </p:txBody>
      </p:sp>
      <p:pic>
        <p:nvPicPr>
          <p:cNvPr id="410" name="Google Shape;4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1551400"/>
            <a:ext cx="4448050" cy="34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3"/>
          <p:cNvSpPr txBox="1"/>
          <p:nvPr/>
        </p:nvSpPr>
        <p:spPr>
          <a:xfrm>
            <a:off x="5436375" y="2649075"/>
            <a:ext cx="37077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Order_distance ~ Beta(α=</a:t>
            </a:r>
            <a:r>
              <a:rPr lang="en">
                <a:highlight>
                  <a:srgbClr val="FFFFFF"/>
                </a:highlight>
              </a:rPr>
              <a:t>1.617, β=14.258)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Multinomial Distribution to Discrete Independent Columns</a:t>
            </a:r>
            <a:endParaRPr/>
          </a:p>
        </p:txBody>
      </p:sp>
      <p:pic>
        <p:nvPicPr>
          <p:cNvPr id="417" name="Google Shape;4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226" y="1597875"/>
            <a:ext cx="5363775" cy="33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4"/>
          <p:cNvSpPr txBox="1"/>
          <p:nvPr/>
        </p:nvSpPr>
        <p:spPr>
          <a:xfrm>
            <a:off x="6494700" y="1648350"/>
            <a:ext cx="214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5"/>
          <p:cNvSpPr txBox="1"/>
          <p:nvPr>
            <p:ph type="title"/>
          </p:nvPr>
        </p:nvSpPr>
        <p:spPr>
          <a:xfrm>
            <a:off x="1303800" y="598575"/>
            <a:ext cx="5036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</a:t>
            </a:r>
            <a:r>
              <a:rPr lang="en"/>
              <a:t>Hierarchical</a:t>
            </a:r>
            <a:r>
              <a:rPr lang="en"/>
              <a:t> Model</a:t>
            </a:r>
            <a:endParaRPr/>
          </a:p>
        </p:txBody>
      </p:sp>
      <p:sp>
        <p:nvSpPr>
          <p:cNvPr id="424" name="Google Shape;424;p25"/>
          <p:cNvSpPr txBox="1"/>
          <p:nvPr>
            <p:ph idx="1" type="body"/>
          </p:nvPr>
        </p:nvSpPr>
        <p:spPr>
          <a:xfrm>
            <a:off x="618875" y="1279000"/>
            <a:ext cx="80304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292929"/>
                </a:solidFill>
                <a:highlight>
                  <a:srgbClr val="FFFFFF"/>
                </a:highlight>
              </a:rPr>
              <a:t>Statistical model which estimates a </a:t>
            </a:r>
            <a:r>
              <a:rPr b="1" lang="en" sz="1800">
                <a:solidFill>
                  <a:srgbClr val="292929"/>
                </a:solidFill>
                <a:highlight>
                  <a:srgbClr val="FFFFFF"/>
                </a:highlight>
              </a:rPr>
              <a:t>posterior</a:t>
            </a:r>
            <a:r>
              <a:rPr lang="en" sz="1800">
                <a:solidFill>
                  <a:srgbClr val="292929"/>
                </a:solidFill>
                <a:highlight>
                  <a:srgbClr val="FFFFFF"/>
                </a:highlight>
              </a:rPr>
              <a:t> distribution via a “hierarchy” of </a:t>
            </a:r>
            <a:r>
              <a:rPr b="1" lang="en" sz="1800">
                <a:solidFill>
                  <a:srgbClr val="292929"/>
                </a:solidFill>
                <a:highlight>
                  <a:srgbClr val="FFFFFF"/>
                </a:highlight>
              </a:rPr>
              <a:t>priors</a:t>
            </a:r>
            <a:endParaRPr b="1" sz="18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" sz="1800">
                <a:solidFill>
                  <a:srgbClr val="292929"/>
                </a:solidFill>
                <a:highlight>
                  <a:srgbClr val="FFFFFF"/>
                </a:highlight>
              </a:rPr>
              <a:t>Posterior computed through </a:t>
            </a:r>
            <a:r>
              <a:rPr b="1" lang="en" sz="1800">
                <a:solidFill>
                  <a:srgbClr val="292929"/>
                </a:solidFill>
                <a:highlight>
                  <a:srgbClr val="FFFFFF"/>
                </a:highlight>
              </a:rPr>
              <a:t>Markov chain Monte Carlo</a:t>
            </a:r>
            <a:r>
              <a:rPr lang="en" sz="1800">
                <a:solidFill>
                  <a:srgbClr val="292929"/>
                </a:solidFill>
                <a:highlight>
                  <a:srgbClr val="FFFFFF"/>
                </a:highlight>
              </a:rPr>
              <a:t> methods</a:t>
            </a:r>
            <a:endParaRPr sz="18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rgbClr val="292929"/>
              </a:buClr>
              <a:buSzPts val="1800"/>
              <a:buChar char="●"/>
            </a:pPr>
            <a:r>
              <a:rPr lang="en" sz="1800">
                <a:solidFill>
                  <a:srgbClr val="292929"/>
                </a:solidFill>
                <a:highlight>
                  <a:srgbClr val="FFFFFF"/>
                </a:highlight>
              </a:rPr>
              <a:t>Allows for </a:t>
            </a:r>
            <a:r>
              <a:rPr b="1" lang="en" sz="1800">
                <a:solidFill>
                  <a:srgbClr val="292929"/>
                </a:solidFill>
                <a:highlight>
                  <a:srgbClr val="FFFFFF"/>
                </a:highlight>
              </a:rPr>
              <a:t>partial pooling</a:t>
            </a:r>
            <a:r>
              <a:rPr lang="en" sz="1800">
                <a:solidFill>
                  <a:srgbClr val="292929"/>
                </a:solidFill>
                <a:highlight>
                  <a:srgbClr val="FFFFFF"/>
                </a:highlight>
              </a:rPr>
              <a:t> of parameters (e.g. by Zip Zone)</a:t>
            </a:r>
            <a:endParaRPr sz="1800"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  <p:sp>
        <p:nvSpPr>
          <p:cNvPr id="425" name="Google Shape;425;p25"/>
          <p:cNvSpPr/>
          <p:nvPr/>
        </p:nvSpPr>
        <p:spPr>
          <a:xfrm>
            <a:off x="6463750" y="288800"/>
            <a:ext cx="2185800" cy="11964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26" name="Google Shape;426;p25"/>
          <p:cNvSpPr txBox="1"/>
          <p:nvPr/>
        </p:nvSpPr>
        <p:spPr>
          <a:xfrm>
            <a:off x="6601275" y="288800"/>
            <a:ext cx="193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aven Pro"/>
                <a:ea typeface="Maven Pro"/>
                <a:cs typeface="Maven Pro"/>
                <a:sym typeface="Maven Pro"/>
              </a:rPr>
              <a:t>Bayes’ Theorem:</a:t>
            </a:r>
            <a:endParaRPr b="1" sz="1600"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427" name="Google Shape;427;p25"/>
          <p:cNvGrpSpPr/>
          <p:nvPr/>
        </p:nvGrpSpPr>
        <p:grpSpPr>
          <a:xfrm>
            <a:off x="6628780" y="686900"/>
            <a:ext cx="2134595" cy="688500"/>
            <a:chOff x="6628780" y="686900"/>
            <a:chExt cx="2134595" cy="688500"/>
          </a:xfrm>
        </p:grpSpPr>
        <p:sp>
          <p:nvSpPr>
            <p:cNvPr id="428" name="Google Shape;428;p25"/>
            <p:cNvSpPr txBox="1"/>
            <p:nvPr/>
          </p:nvSpPr>
          <p:spPr>
            <a:xfrm>
              <a:off x="6628780" y="799350"/>
              <a:ext cx="986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Nunito"/>
                  <a:ea typeface="Nunito"/>
                  <a:cs typeface="Nunito"/>
                  <a:sym typeface="Nunito"/>
                </a:rPr>
                <a:t>P(A|B)  =</a:t>
              </a:r>
              <a:endParaRPr b="1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9" name="Google Shape;429;p25"/>
            <p:cNvSpPr txBox="1"/>
            <p:nvPr/>
          </p:nvSpPr>
          <p:spPr>
            <a:xfrm>
              <a:off x="7511775" y="686900"/>
              <a:ext cx="125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Nunito"/>
                  <a:ea typeface="Nunito"/>
                  <a:cs typeface="Nunito"/>
                  <a:sym typeface="Nunito"/>
                </a:rPr>
                <a:t>P(B|A)P(A)</a:t>
              </a:r>
              <a:endParaRPr b="1"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430" name="Google Shape;430;p25"/>
            <p:cNvCxnSpPr/>
            <p:nvPr/>
          </p:nvCxnSpPr>
          <p:spPr>
            <a:xfrm>
              <a:off x="7601728" y="1039400"/>
              <a:ext cx="865200" cy="1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1" name="Google Shape;431;p25"/>
            <p:cNvSpPr txBox="1"/>
            <p:nvPr/>
          </p:nvSpPr>
          <p:spPr>
            <a:xfrm>
              <a:off x="7783677" y="975200"/>
              <a:ext cx="683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Nunito"/>
                  <a:ea typeface="Nunito"/>
                  <a:cs typeface="Nunito"/>
                  <a:sym typeface="Nunito"/>
                </a:rPr>
                <a:t>P(B)</a:t>
              </a:r>
              <a:endParaRPr b="1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dk1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6"/>
          <p:cNvSpPr txBox="1"/>
          <p:nvPr>
            <p:ph type="title"/>
          </p:nvPr>
        </p:nvSpPr>
        <p:spPr>
          <a:xfrm>
            <a:off x="1303800" y="598575"/>
            <a:ext cx="5036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Bayesian Hierarchical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7" name="Google Shape;437;p26"/>
          <p:cNvSpPr txBox="1"/>
          <p:nvPr>
            <p:ph idx="1" type="body"/>
          </p:nvPr>
        </p:nvSpPr>
        <p:spPr>
          <a:xfrm>
            <a:off x="618875" y="1279000"/>
            <a:ext cx="80304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lt1"/>
                </a:solidFill>
              </a:rPr>
              <a:t>Statistical model which estimates a </a:t>
            </a:r>
            <a:r>
              <a:rPr b="1" lang="en" sz="1800">
                <a:solidFill>
                  <a:schemeClr val="lt1"/>
                </a:solidFill>
              </a:rPr>
              <a:t>posterior</a:t>
            </a:r>
            <a:r>
              <a:rPr lang="en" sz="1800">
                <a:solidFill>
                  <a:schemeClr val="lt1"/>
                </a:solidFill>
              </a:rPr>
              <a:t> distribution via a “hierarchy” of </a:t>
            </a:r>
            <a:r>
              <a:rPr b="1" lang="en" sz="1800">
                <a:solidFill>
                  <a:schemeClr val="lt1"/>
                </a:solidFill>
              </a:rPr>
              <a:t>priors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Posterior computed through </a:t>
            </a:r>
            <a:r>
              <a:rPr b="1" lang="en" sz="1800">
                <a:solidFill>
                  <a:schemeClr val="lt1"/>
                </a:solidFill>
              </a:rPr>
              <a:t>Markov chain Monte Carlo</a:t>
            </a:r>
            <a:r>
              <a:rPr lang="en" sz="1800">
                <a:solidFill>
                  <a:schemeClr val="lt1"/>
                </a:solidFill>
              </a:rPr>
              <a:t> methods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Allows for </a:t>
            </a:r>
            <a:r>
              <a:rPr b="1" lang="en" sz="1800">
                <a:solidFill>
                  <a:schemeClr val="lt1"/>
                </a:solidFill>
              </a:rPr>
              <a:t>partial pooling</a:t>
            </a:r>
            <a:r>
              <a:rPr lang="en" sz="1800">
                <a:solidFill>
                  <a:schemeClr val="lt1"/>
                </a:solidFill>
              </a:rPr>
              <a:t> of parameters (e.g. by Zip Zone)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38" name="Google Shape;438;p26"/>
          <p:cNvSpPr/>
          <p:nvPr/>
        </p:nvSpPr>
        <p:spPr>
          <a:xfrm>
            <a:off x="6463750" y="288800"/>
            <a:ext cx="2185800" cy="119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39" name="Google Shape;439;p26"/>
          <p:cNvSpPr txBox="1"/>
          <p:nvPr/>
        </p:nvSpPr>
        <p:spPr>
          <a:xfrm>
            <a:off x="6601275" y="288800"/>
            <a:ext cx="193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aven Pro"/>
                <a:ea typeface="Maven Pro"/>
                <a:cs typeface="Maven Pro"/>
                <a:sym typeface="Maven Pro"/>
              </a:rPr>
              <a:t>Bayes’ Theorem:</a:t>
            </a:r>
            <a:endParaRPr b="1" sz="1600"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440" name="Google Shape;440;p26"/>
          <p:cNvGrpSpPr/>
          <p:nvPr/>
        </p:nvGrpSpPr>
        <p:grpSpPr>
          <a:xfrm>
            <a:off x="6628780" y="686900"/>
            <a:ext cx="2134595" cy="688500"/>
            <a:chOff x="6628780" y="686900"/>
            <a:chExt cx="2134595" cy="688500"/>
          </a:xfrm>
        </p:grpSpPr>
        <p:sp>
          <p:nvSpPr>
            <p:cNvPr id="441" name="Google Shape;441;p26"/>
            <p:cNvSpPr txBox="1"/>
            <p:nvPr/>
          </p:nvSpPr>
          <p:spPr>
            <a:xfrm>
              <a:off x="6628780" y="799350"/>
              <a:ext cx="986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Nunito"/>
                  <a:ea typeface="Nunito"/>
                  <a:cs typeface="Nunito"/>
                  <a:sym typeface="Nunito"/>
                </a:rPr>
                <a:t>P(A|B)  =</a:t>
              </a:r>
              <a:endParaRPr b="1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2" name="Google Shape;442;p26"/>
            <p:cNvSpPr txBox="1"/>
            <p:nvPr/>
          </p:nvSpPr>
          <p:spPr>
            <a:xfrm>
              <a:off x="7511775" y="686900"/>
              <a:ext cx="125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Nunito"/>
                  <a:ea typeface="Nunito"/>
                  <a:cs typeface="Nunito"/>
                  <a:sym typeface="Nunito"/>
                </a:rPr>
                <a:t>P(B|A)P(A)</a:t>
              </a:r>
              <a:endParaRPr b="1"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443" name="Google Shape;443;p26"/>
            <p:cNvCxnSpPr/>
            <p:nvPr/>
          </p:nvCxnSpPr>
          <p:spPr>
            <a:xfrm>
              <a:off x="7601728" y="1039400"/>
              <a:ext cx="865200" cy="1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4" name="Google Shape;444;p26"/>
            <p:cNvSpPr txBox="1"/>
            <p:nvPr/>
          </p:nvSpPr>
          <p:spPr>
            <a:xfrm>
              <a:off x="7783677" y="975200"/>
              <a:ext cx="683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Nunito"/>
                  <a:ea typeface="Nunito"/>
                  <a:cs typeface="Nunito"/>
                  <a:sym typeface="Nunito"/>
                </a:rPr>
                <a:t>P(B)</a:t>
              </a:r>
              <a:endParaRPr b="1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Partially Pooled Model of Cost </a:t>
            </a:r>
            <a:endParaRPr/>
          </a:p>
        </p:txBody>
      </p:sp>
      <p:pic>
        <p:nvPicPr>
          <p:cNvPr id="450" name="Google Shape;4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25" y="1750275"/>
            <a:ext cx="8982824" cy="3118176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7"/>
          <p:cNvSpPr/>
          <p:nvPr/>
        </p:nvSpPr>
        <p:spPr>
          <a:xfrm>
            <a:off x="5308525" y="4318350"/>
            <a:ext cx="907800" cy="71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Traces of the Coefficients in Our Model</a:t>
            </a:r>
            <a:endParaRPr/>
          </a:p>
        </p:txBody>
      </p:sp>
      <p:pic>
        <p:nvPicPr>
          <p:cNvPr id="457" name="Google Shape;4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839200" cy="29040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8" name="Google Shape;458;p28"/>
          <p:cNvCxnSpPr/>
          <p:nvPr/>
        </p:nvCxnSpPr>
        <p:spPr>
          <a:xfrm>
            <a:off x="8327800" y="2296700"/>
            <a:ext cx="233700" cy="261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9" name="Google Shape;459;p28"/>
          <p:cNvSpPr txBox="1"/>
          <p:nvPr/>
        </p:nvSpPr>
        <p:spPr>
          <a:xfrm>
            <a:off x="8114353" y="1971153"/>
            <a:ext cx="233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?</a:t>
            </a:r>
            <a:endParaRPr b="1" sz="15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"/>
          <p:cNvSpPr txBox="1"/>
          <p:nvPr>
            <p:ph type="title"/>
          </p:nvPr>
        </p:nvSpPr>
        <p:spPr>
          <a:xfrm>
            <a:off x="1303800" y="598575"/>
            <a:ext cx="7154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Our Model Generating Realistic Cost Data?</a:t>
            </a:r>
            <a:endParaRPr/>
          </a:p>
        </p:txBody>
      </p:sp>
      <p:pic>
        <p:nvPicPr>
          <p:cNvPr id="465" name="Google Shape;4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250" y="1420200"/>
            <a:ext cx="4824934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Belief Network (BBN)</a:t>
            </a:r>
            <a:endParaRPr/>
          </a:p>
        </p:txBody>
      </p:sp>
      <p:sp>
        <p:nvSpPr>
          <p:cNvPr id="471" name="Google Shape;471;p30"/>
          <p:cNvSpPr txBox="1"/>
          <p:nvPr>
            <p:ph idx="1" type="body"/>
          </p:nvPr>
        </p:nvSpPr>
        <p:spPr>
          <a:xfrm>
            <a:off x="703300" y="1250375"/>
            <a:ext cx="7946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292929"/>
                </a:solidFill>
                <a:highlight>
                  <a:srgbClr val="FFFFFF"/>
                </a:highlight>
              </a:rPr>
              <a:t>Probabilistic graphical model </a:t>
            </a:r>
            <a:endParaRPr sz="18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292929"/>
                </a:solidFill>
                <a:highlight>
                  <a:srgbClr val="FFFFFF"/>
                </a:highlight>
              </a:rPr>
              <a:t>S</a:t>
            </a:r>
            <a:r>
              <a:rPr lang="en" sz="1800">
                <a:solidFill>
                  <a:srgbClr val="292929"/>
                </a:solidFill>
                <a:highlight>
                  <a:srgbClr val="FFFFFF"/>
                </a:highlight>
              </a:rPr>
              <a:t>pecifies which variables are dependent, independent, or conditionally independent</a:t>
            </a:r>
            <a:endParaRPr sz="18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rgbClr val="292929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292929"/>
                </a:solidFill>
                <a:highlight>
                  <a:srgbClr val="FFFFFF"/>
                </a:highlight>
              </a:rPr>
              <a:t>Tracks in real-time how each event's probabilities change as new evidence is introduced to the model</a:t>
            </a:r>
            <a:endParaRPr sz="1800"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dk2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Bayesian Belief Network (BBN)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7" name="Google Shape;477;p31"/>
          <p:cNvSpPr txBox="1"/>
          <p:nvPr>
            <p:ph idx="1" type="body"/>
          </p:nvPr>
        </p:nvSpPr>
        <p:spPr>
          <a:xfrm>
            <a:off x="703300" y="1250375"/>
            <a:ext cx="7946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lt1"/>
                </a:solidFill>
              </a:rPr>
              <a:t>Probabilistic graphical model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lt1"/>
                </a:solidFill>
              </a:rPr>
              <a:t>Specifies which variables are dependent, independent, or conditionally independent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lt1"/>
                </a:solidFill>
              </a:rPr>
              <a:t>Tracks in real-time how each event's probabilities change as new evidence is introduced to the model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120600"/>
            <a:ext cx="55989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Introduce team members/mentors (need to come up with team name)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Background: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Mention problem, goal, and benefit to company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Zipzones (map??)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Current models (all Z3-&gt;Z3):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Diagram (overall process of generating data - 2 parts)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Best fit distributions for independent columns: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Show some examples (superimpose original and generated)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Hierarchical model: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Describe math behind model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Show either rate or cost generated data and original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BBN: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Describe math behind model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Show some statistics on how it’s performing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Pictures?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Route ahead: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Expanding to other zipzones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Play with structure of graph (other dependencies?)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Testing our model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2"/>
          <p:cNvSpPr/>
          <p:nvPr/>
        </p:nvSpPr>
        <p:spPr>
          <a:xfrm>
            <a:off x="1685425" y="1065050"/>
            <a:ext cx="1869600" cy="892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Rate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(rate_norm)</a:t>
            </a:r>
            <a:endParaRPr/>
          </a:p>
        </p:txBody>
      </p:sp>
      <p:sp>
        <p:nvSpPr>
          <p:cNvPr id="483" name="Google Shape;483;p32"/>
          <p:cNvSpPr/>
          <p:nvPr/>
        </p:nvSpPr>
        <p:spPr>
          <a:xfrm>
            <a:off x="5665325" y="1086075"/>
            <a:ext cx="1869600" cy="892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Estimated Cost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(est_cost_norm)</a:t>
            </a:r>
            <a:endParaRPr/>
          </a:p>
        </p:txBody>
      </p:sp>
      <p:sp>
        <p:nvSpPr>
          <p:cNvPr id="484" name="Google Shape;484;p32"/>
          <p:cNvSpPr/>
          <p:nvPr/>
        </p:nvSpPr>
        <p:spPr>
          <a:xfrm>
            <a:off x="3765750" y="2368675"/>
            <a:ext cx="1869600" cy="89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Recommender Outcome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(color)</a:t>
            </a:r>
            <a:endParaRPr/>
          </a:p>
        </p:txBody>
      </p:sp>
      <p:sp>
        <p:nvSpPr>
          <p:cNvPr id="485" name="Google Shape;485;p32"/>
          <p:cNvSpPr/>
          <p:nvPr/>
        </p:nvSpPr>
        <p:spPr>
          <a:xfrm>
            <a:off x="3765750" y="4018750"/>
            <a:ext cx="1869600" cy="8922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Decision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(CurrentCondition)</a:t>
            </a:r>
            <a:endParaRPr/>
          </a:p>
        </p:txBody>
      </p:sp>
      <p:cxnSp>
        <p:nvCxnSpPr>
          <p:cNvPr id="486" name="Google Shape;486;p32"/>
          <p:cNvCxnSpPr>
            <a:stCxn id="483" idx="2"/>
            <a:endCxn id="484" idx="0"/>
          </p:cNvCxnSpPr>
          <p:nvPr/>
        </p:nvCxnSpPr>
        <p:spPr>
          <a:xfrm flipH="1">
            <a:off x="4700525" y="1978275"/>
            <a:ext cx="1899600" cy="3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32"/>
          <p:cNvCxnSpPr>
            <a:stCxn id="484" idx="2"/>
          </p:cNvCxnSpPr>
          <p:nvPr/>
        </p:nvCxnSpPr>
        <p:spPr>
          <a:xfrm>
            <a:off x="4700550" y="3260875"/>
            <a:ext cx="0" cy="7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Google Shape;488;p32"/>
          <p:cNvCxnSpPr>
            <a:stCxn id="482" idx="2"/>
            <a:endCxn id="484" idx="0"/>
          </p:cNvCxnSpPr>
          <p:nvPr/>
        </p:nvCxnSpPr>
        <p:spPr>
          <a:xfrm>
            <a:off x="2620225" y="1957250"/>
            <a:ext cx="2080200" cy="4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9" name="Google Shape;489;p32"/>
          <p:cNvCxnSpPr/>
          <p:nvPr/>
        </p:nvCxnSpPr>
        <p:spPr>
          <a:xfrm flipH="1">
            <a:off x="5055725" y="1978275"/>
            <a:ext cx="1620600" cy="20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0" name="Google Shape;490;p32"/>
          <p:cNvCxnSpPr>
            <a:stCxn id="482" idx="2"/>
          </p:cNvCxnSpPr>
          <p:nvPr/>
        </p:nvCxnSpPr>
        <p:spPr>
          <a:xfrm>
            <a:off x="2620225" y="1957250"/>
            <a:ext cx="1757100" cy="20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1" name="Google Shape;491;p32"/>
          <p:cNvSpPr txBox="1"/>
          <p:nvPr>
            <p:ph idx="4294967295" type="title"/>
          </p:nvPr>
        </p:nvSpPr>
        <p:spPr>
          <a:xfrm>
            <a:off x="514750" y="293775"/>
            <a:ext cx="86286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</a:t>
            </a:r>
            <a:r>
              <a:rPr lang="en"/>
              <a:t>BBN for Recommender and Final Outcomes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3"/>
          <p:cNvSpPr/>
          <p:nvPr/>
        </p:nvSpPr>
        <p:spPr>
          <a:xfrm>
            <a:off x="2750200" y="901400"/>
            <a:ext cx="1795500" cy="8274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Rate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(rate_norm)</a:t>
            </a:r>
            <a:endParaRPr/>
          </a:p>
        </p:txBody>
      </p:sp>
      <p:sp>
        <p:nvSpPr>
          <p:cNvPr id="497" name="Google Shape;497;p33"/>
          <p:cNvSpPr/>
          <p:nvPr/>
        </p:nvSpPr>
        <p:spPr>
          <a:xfrm>
            <a:off x="4674725" y="857475"/>
            <a:ext cx="1869600" cy="892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Estimated Cost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(est_cost_norm)</a:t>
            </a:r>
            <a:endParaRPr/>
          </a:p>
        </p:txBody>
      </p:sp>
      <p:sp>
        <p:nvSpPr>
          <p:cNvPr id="498" name="Google Shape;498;p33"/>
          <p:cNvSpPr/>
          <p:nvPr/>
        </p:nvSpPr>
        <p:spPr>
          <a:xfrm>
            <a:off x="3537150" y="2063875"/>
            <a:ext cx="1869600" cy="89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Recommender Outcome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(color)</a:t>
            </a:r>
            <a:endParaRPr/>
          </a:p>
        </p:txBody>
      </p:sp>
      <p:cxnSp>
        <p:nvCxnSpPr>
          <p:cNvPr id="499" name="Google Shape;499;p33"/>
          <p:cNvCxnSpPr>
            <a:stCxn id="497" idx="2"/>
            <a:endCxn id="498" idx="0"/>
          </p:cNvCxnSpPr>
          <p:nvPr/>
        </p:nvCxnSpPr>
        <p:spPr>
          <a:xfrm flipH="1">
            <a:off x="4471925" y="1749675"/>
            <a:ext cx="1137600" cy="3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0" name="Google Shape;500;p33"/>
          <p:cNvCxnSpPr>
            <a:stCxn id="496" idx="2"/>
            <a:endCxn id="498" idx="0"/>
          </p:cNvCxnSpPr>
          <p:nvPr/>
        </p:nvCxnSpPr>
        <p:spPr>
          <a:xfrm>
            <a:off x="3647950" y="1728800"/>
            <a:ext cx="824100" cy="3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01" name="Google Shape;501;p33"/>
          <p:cNvGraphicFramePr/>
          <p:nvPr/>
        </p:nvGraphicFramePr>
        <p:xfrm>
          <a:off x="6633450" y="91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{0067E500-9109-437C-915F-D002960DD17F}</a:tableStyleId>
              </a:tblPr>
              <a:tblGrid>
                <a:gridCol w="533900"/>
                <a:gridCol w="533900"/>
                <a:gridCol w="468750"/>
                <a:gridCol w="458000"/>
                <a:gridCol w="457950"/>
              </a:tblGrid>
              <a:tr h="43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≤ -2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≤ </a:t>
                      </a:r>
                      <a:r>
                        <a:rPr lang="en" sz="1300"/>
                        <a:t> 0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≤ </a:t>
                      </a:r>
                      <a:r>
                        <a:rPr lang="en" sz="1300"/>
                        <a:t> 2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≤ </a:t>
                      </a:r>
                      <a:r>
                        <a:rPr lang="en" sz="1300"/>
                        <a:t> 4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02" name="Google Shape;502;p33"/>
          <p:cNvGraphicFramePr/>
          <p:nvPr/>
        </p:nvGraphicFramePr>
        <p:xfrm>
          <a:off x="1840525" y="304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{0067E500-9109-437C-915F-D002960DD17F}</a:tableStyleId>
              </a:tblPr>
              <a:tblGrid>
                <a:gridCol w="2297700"/>
                <a:gridCol w="960850"/>
                <a:gridCol w="920100"/>
                <a:gridCol w="971475"/>
              </a:tblGrid>
              <a:tr h="42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Categories               color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YELLOW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rate </a:t>
                      </a:r>
                      <a:r>
                        <a:rPr lang="en"/>
                        <a:t>≤ -2</a:t>
                      </a:r>
                      <a:r>
                        <a:rPr lang="en"/>
                        <a:t> &amp; cost </a:t>
                      </a:r>
                      <a:r>
                        <a:rPr lang="en"/>
                        <a:t>≤ -2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rate </a:t>
                      </a:r>
                      <a:r>
                        <a:rPr lang="en"/>
                        <a:t>≤ -2</a:t>
                      </a:r>
                      <a:r>
                        <a:rPr lang="en"/>
                        <a:t> &amp; cost </a:t>
                      </a:r>
                      <a:r>
                        <a:rPr lang="en"/>
                        <a:t>≤ 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rate </a:t>
                      </a:r>
                      <a:r>
                        <a:rPr lang="en"/>
                        <a:t>≤ 4</a:t>
                      </a:r>
                      <a:r>
                        <a:rPr lang="en"/>
                        <a:t> &amp; cost </a:t>
                      </a:r>
                      <a:r>
                        <a:rPr lang="en"/>
                        <a:t>≤ 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3" name="Google Shape;503;p33"/>
          <p:cNvSpPr txBox="1"/>
          <p:nvPr>
            <p:ph idx="4294967295" type="title"/>
          </p:nvPr>
        </p:nvSpPr>
        <p:spPr>
          <a:xfrm>
            <a:off x="537950" y="129625"/>
            <a:ext cx="83553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BBN for Generating Recommender Outcomes</a:t>
            </a:r>
            <a:endParaRPr/>
          </a:p>
        </p:txBody>
      </p:sp>
      <p:graphicFrame>
        <p:nvGraphicFramePr>
          <p:cNvPr id="504" name="Google Shape;504;p33"/>
          <p:cNvGraphicFramePr/>
          <p:nvPr/>
        </p:nvGraphicFramePr>
        <p:xfrm>
          <a:off x="80250" y="98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{0067E500-9109-437C-915F-D002960DD17F}</a:tableStyleId>
              </a:tblPr>
              <a:tblGrid>
                <a:gridCol w="533900"/>
                <a:gridCol w="491900"/>
                <a:gridCol w="510750"/>
                <a:gridCol w="458000"/>
                <a:gridCol w="457950"/>
              </a:tblGrid>
              <a:tr h="35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≤ -2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≤  0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≤  2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≤  4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30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05" name="Google Shape;505;p33"/>
          <p:cNvCxnSpPr/>
          <p:nvPr/>
        </p:nvCxnSpPr>
        <p:spPr>
          <a:xfrm>
            <a:off x="1857950" y="3054600"/>
            <a:ext cx="2298900" cy="399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4"/>
          <p:cNvSpPr txBox="1"/>
          <p:nvPr>
            <p:ph type="title"/>
          </p:nvPr>
        </p:nvSpPr>
        <p:spPr>
          <a:xfrm>
            <a:off x="465600" y="65175"/>
            <a:ext cx="70305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BBN results</a:t>
            </a:r>
            <a:endParaRPr/>
          </a:p>
        </p:txBody>
      </p:sp>
      <p:pic>
        <p:nvPicPr>
          <p:cNvPr id="511" name="Google Shape;5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300" y="2924075"/>
            <a:ext cx="4501549" cy="21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550" y="717025"/>
            <a:ext cx="3728115" cy="215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50" y="696145"/>
            <a:ext cx="3101026" cy="2151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4400" y="2915575"/>
            <a:ext cx="3043736" cy="21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 and Evaluation of Model</a:t>
            </a:r>
            <a:endParaRPr/>
          </a:p>
        </p:txBody>
      </p:sp>
      <p:sp>
        <p:nvSpPr>
          <p:cNvPr id="520" name="Google Shape;520;p35"/>
          <p:cNvSpPr txBox="1"/>
          <p:nvPr>
            <p:ph idx="1" type="body"/>
          </p:nvPr>
        </p:nvSpPr>
        <p:spPr>
          <a:xfrm>
            <a:off x="913350" y="1398675"/>
            <a:ext cx="78114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Consider</a:t>
            </a:r>
            <a:r>
              <a:rPr lang="en" sz="1800"/>
              <a:t> other zip zone pairs, like Z9 to Z9 and Z7 to Z7</a:t>
            </a:r>
            <a:endParaRPr sz="1800"/>
          </a:p>
          <a:p>
            <a:pPr indent="-3429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more independent columns (week_id, weekdays, order_num_stops and order_equipment_type) and account for possible covariance</a:t>
            </a:r>
            <a:endParaRPr sz="2140"/>
          </a:p>
          <a:p>
            <a:pPr indent="-342900" lvl="0" marL="45720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“Break apart” some multimodal distributions as a combination of several distributions</a:t>
            </a:r>
            <a:endParaRPr sz="1800"/>
          </a:p>
          <a:p>
            <a:pPr indent="-3429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the hierarchical model and BBN iterative, taking posteriors as priors in next iteration</a:t>
            </a:r>
            <a:endParaRPr sz="1800"/>
          </a:p>
          <a:p>
            <a:pPr indent="-342900" lvl="0" marL="45720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statistical tests like the Kolmogorov-Smirnov test (KS test) and Bayesian information criterion (BIC) to test the model</a:t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7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6"/>
          <p:cNvSpPr txBox="1"/>
          <p:nvPr>
            <p:ph idx="1" type="body"/>
          </p:nvPr>
        </p:nvSpPr>
        <p:spPr>
          <a:xfrm>
            <a:off x="1388550" y="1597625"/>
            <a:ext cx="6366900" cy="13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300"/>
              <a:t>Thank you.</a:t>
            </a:r>
            <a:endParaRPr sz="4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Collaborators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257450" y="1597875"/>
            <a:ext cx="3566700" cy="6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Team Members:</a:t>
            </a:r>
            <a:endParaRPr b="1" sz="16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Muharrem Baris Otus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Samanwita Samal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Lauren Snider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Sijie Tang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Miao Zhang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Ahmed Zytoon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4280025" y="1597875"/>
            <a:ext cx="4181100" cy="30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Mentors from C.H. Robinson:</a:t>
            </a:r>
            <a:endParaRPr b="1" sz="16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Natalie Heer, Senior Data Scientist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Michael Chmutov, Data Scientist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Bethany Stai, Data Scientist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Mentors from IMA:</a:t>
            </a:r>
            <a:endParaRPr b="1" sz="16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Daniel Spirn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Thomas </a:t>
            </a:r>
            <a:r>
              <a:rPr lang="en" sz="1400">
                <a:solidFill>
                  <a:schemeClr val="lt1"/>
                </a:solidFill>
              </a:rPr>
              <a:t>Hö</a:t>
            </a:r>
            <a:r>
              <a:rPr lang="en" sz="1400">
                <a:solidFill>
                  <a:schemeClr val="lt1"/>
                </a:solidFill>
              </a:rPr>
              <a:t>ft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Content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839400" y="1597875"/>
            <a:ext cx="4726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UcPeriod"/>
            </a:pPr>
            <a:r>
              <a:rPr lang="en" sz="2000"/>
              <a:t>Problem and goal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UcPeriod"/>
            </a:pPr>
            <a:r>
              <a:rPr lang="en" sz="2000"/>
              <a:t>Modeling and results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eriod"/>
            </a:pPr>
            <a:r>
              <a:rPr lang="en" sz="1600"/>
              <a:t>Bayesian Hierarchical Model</a:t>
            </a:r>
            <a:endParaRPr sz="16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eriod"/>
            </a:pPr>
            <a:r>
              <a:rPr lang="en" sz="1600"/>
              <a:t>Bayesian Belief Network</a:t>
            </a:r>
            <a:endParaRPr sz="16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UcPeriod"/>
            </a:pPr>
            <a:r>
              <a:rPr lang="en" sz="2000"/>
              <a:t>Future plan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226700" y="630675"/>
            <a:ext cx="66123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C.H. Robinson’s Order Decision Process</a:t>
            </a:r>
            <a:endParaRPr sz="2200"/>
          </a:p>
        </p:txBody>
      </p:sp>
      <p:cxnSp>
        <p:nvCxnSpPr>
          <p:cNvPr id="303" name="Google Shape;303;p17"/>
          <p:cNvCxnSpPr/>
          <p:nvPr/>
        </p:nvCxnSpPr>
        <p:spPr>
          <a:xfrm flipH="1" rot="10800000">
            <a:off x="4909700" y="1787925"/>
            <a:ext cx="14361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04" name="Google Shape;304;p17"/>
          <p:cNvGrpSpPr/>
          <p:nvPr/>
        </p:nvGrpSpPr>
        <p:grpSpPr>
          <a:xfrm>
            <a:off x="844600" y="1251925"/>
            <a:ext cx="8021075" cy="3705500"/>
            <a:chOff x="844600" y="947125"/>
            <a:chExt cx="8021075" cy="3705500"/>
          </a:xfrm>
        </p:grpSpPr>
        <p:grpSp>
          <p:nvGrpSpPr>
            <p:cNvPr id="305" name="Google Shape;305;p17"/>
            <p:cNvGrpSpPr/>
            <p:nvPr/>
          </p:nvGrpSpPr>
          <p:grpSpPr>
            <a:xfrm>
              <a:off x="844600" y="1049400"/>
              <a:ext cx="4098200" cy="3603225"/>
              <a:chOff x="844600" y="1049400"/>
              <a:chExt cx="4098200" cy="3603225"/>
            </a:xfrm>
          </p:grpSpPr>
          <p:sp>
            <p:nvSpPr>
              <p:cNvPr id="306" name="Google Shape;306;p17"/>
              <p:cNvSpPr/>
              <p:nvPr/>
            </p:nvSpPr>
            <p:spPr>
              <a:xfrm>
                <a:off x="844600" y="2039500"/>
                <a:ext cx="1485300" cy="9765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Customer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(Shipper)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Places Order</a:t>
                </a:r>
                <a:endParaRPr/>
              </a:p>
            </p:txBody>
          </p:sp>
          <p:sp>
            <p:nvSpPr>
              <p:cNvPr id="307" name="Google Shape;307;p17"/>
              <p:cNvSpPr/>
              <p:nvPr/>
            </p:nvSpPr>
            <p:spPr>
              <a:xfrm>
                <a:off x="3031175" y="3965025"/>
                <a:ext cx="1113900" cy="687600"/>
              </a:xfrm>
              <a:prstGeom prst="roundRect">
                <a:avLst>
                  <a:gd fmla="val 16667" name="adj"/>
                </a:avLst>
              </a:prstGeom>
              <a:solidFill>
                <a:srgbClr val="8E7CC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CustomerWithdraws</a:t>
                </a:r>
                <a:endParaRPr/>
              </a:p>
            </p:txBody>
          </p:sp>
          <p:cxnSp>
            <p:nvCxnSpPr>
              <p:cNvPr id="308" name="Google Shape;308;p17"/>
              <p:cNvCxnSpPr/>
              <p:nvPr/>
            </p:nvCxnSpPr>
            <p:spPr>
              <a:xfrm>
                <a:off x="2329900" y="2934525"/>
                <a:ext cx="783900" cy="103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grpSp>
            <p:nvGrpSpPr>
              <p:cNvPr id="309" name="Google Shape;309;p17"/>
              <p:cNvGrpSpPr/>
              <p:nvPr/>
            </p:nvGrpSpPr>
            <p:grpSpPr>
              <a:xfrm>
                <a:off x="2261100" y="1049400"/>
                <a:ext cx="2681700" cy="990100"/>
                <a:chOff x="2261100" y="1049400"/>
                <a:chExt cx="2681700" cy="990100"/>
              </a:xfrm>
            </p:grpSpPr>
            <p:cxnSp>
              <p:nvCxnSpPr>
                <p:cNvPr id="310" name="Google Shape;310;p17"/>
                <p:cNvCxnSpPr/>
                <p:nvPr/>
              </p:nvCxnSpPr>
              <p:spPr>
                <a:xfrm flipH="1" rot="10800000">
                  <a:off x="2261100" y="1599400"/>
                  <a:ext cx="1196400" cy="4401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sp>
              <p:nvSpPr>
                <p:cNvPr id="311" name="Google Shape;311;p17"/>
                <p:cNvSpPr/>
                <p:nvPr/>
              </p:nvSpPr>
              <p:spPr>
                <a:xfrm>
                  <a:off x="3457500" y="1049400"/>
                  <a:ext cx="1485300" cy="852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Recommender</a:t>
                  </a:r>
                  <a:endParaRPr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System</a:t>
                  </a:r>
                  <a:endParaRPr/>
                </a:p>
              </p:txBody>
            </p:sp>
          </p:grpSp>
        </p:grpSp>
        <p:sp>
          <p:nvSpPr>
            <p:cNvPr id="312" name="Google Shape;312;p17"/>
            <p:cNvSpPr/>
            <p:nvPr/>
          </p:nvSpPr>
          <p:spPr>
            <a:xfrm>
              <a:off x="6345600" y="1105525"/>
              <a:ext cx="1485300" cy="852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Account Team</a:t>
              </a: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4673950" y="2688200"/>
              <a:ext cx="1485300" cy="8526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Acceptance</a:t>
              </a: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7380375" y="2688200"/>
              <a:ext cx="1485300" cy="8526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Rejection</a:t>
              </a:r>
              <a:endParaRPr/>
            </a:p>
          </p:txBody>
        </p:sp>
        <p:cxnSp>
          <p:nvCxnSpPr>
            <p:cNvPr id="315" name="Google Shape;315;p17"/>
            <p:cNvCxnSpPr>
              <a:stCxn id="311" idx="2"/>
              <a:endCxn id="313" idx="0"/>
            </p:cNvCxnSpPr>
            <p:nvPr/>
          </p:nvCxnSpPr>
          <p:spPr>
            <a:xfrm>
              <a:off x="4200150" y="1902000"/>
              <a:ext cx="1216500" cy="78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6" name="Google Shape;316;p17"/>
            <p:cNvCxnSpPr>
              <a:stCxn id="312" idx="2"/>
              <a:endCxn id="313" idx="0"/>
            </p:cNvCxnSpPr>
            <p:nvPr/>
          </p:nvCxnSpPr>
          <p:spPr>
            <a:xfrm flipH="1">
              <a:off x="5416650" y="1958125"/>
              <a:ext cx="1671600" cy="7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7" name="Google Shape;317;p17"/>
            <p:cNvCxnSpPr>
              <a:stCxn id="312" idx="2"/>
              <a:endCxn id="314" idx="0"/>
            </p:cNvCxnSpPr>
            <p:nvPr/>
          </p:nvCxnSpPr>
          <p:spPr>
            <a:xfrm>
              <a:off x="7088250" y="1958125"/>
              <a:ext cx="1034700" cy="7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18" name="Google Shape;318;p17"/>
            <p:cNvSpPr txBox="1"/>
            <p:nvPr/>
          </p:nvSpPr>
          <p:spPr>
            <a:xfrm>
              <a:off x="4131475" y="2163275"/>
              <a:ext cx="783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Green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9" name="Google Shape;319;p17"/>
            <p:cNvSpPr txBox="1"/>
            <p:nvPr/>
          </p:nvSpPr>
          <p:spPr>
            <a:xfrm>
              <a:off x="5097300" y="947125"/>
              <a:ext cx="9414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Yellow or Red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"/>
          <p:cNvSpPr/>
          <p:nvPr/>
        </p:nvSpPr>
        <p:spPr>
          <a:xfrm>
            <a:off x="1347750" y="123775"/>
            <a:ext cx="2544300" cy="23241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2929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aven Pro"/>
                <a:ea typeface="Maven Pro"/>
                <a:cs typeface="Maven Pro"/>
                <a:sym typeface="Maven Pro"/>
              </a:rPr>
              <a:t>Problem</a:t>
            </a:r>
            <a:endParaRPr b="1" sz="1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C.H. Robinson needs a platform on which to test improvements to their recommender system.</a:t>
            </a:r>
            <a:endParaRPr b="1" sz="16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5" name="Google Shape;325;p18"/>
          <p:cNvSpPr/>
          <p:nvPr/>
        </p:nvSpPr>
        <p:spPr>
          <a:xfrm>
            <a:off x="4809225" y="171350"/>
            <a:ext cx="3036000" cy="26844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rgbClr val="2929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Proposed solution</a:t>
            </a:r>
            <a:endParaRPr b="1" sz="17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Use of Bayesian methods to produce a parametric model of the order decision process which generates synthetic data.</a:t>
            </a:r>
            <a:endParaRPr b="1" sz="12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6" name="Google Shape;326;p18"/>
          <p:cNvSpPr/>
          <p:nvPr/>
        </p:nvSpPr>
        <p:spPr>
          <a:xfrm>
            <a:off x="2585500" y="2447875"/>
            <a:ext cx="2780400" cy="25716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Business Impact</a:t>
            </a:r>
            <a:endParaRPr b="1" sz="1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De-risk improvements to the recommender system and make order processing more efficient.</a:t>
            </a:r>
            <a:endParaRPr b="1" sz="16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7" name="Google Shape;327;p18"/>
          <p:cNvSpPr/>
          <p:nvPr/>
        </p:nvSpPr>
        <p:spPr>
          <a:xfrm rot="449017">
            <a:off x="4028087" y="1096982"/>
            <a:ext cx="695625" cy="31770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8"/>
          <p:cNvSpPr/>
          <p:nvPr/>
        </p:nvSpPr>
        <p:spPr>
          <a:xfrm rot="7928096">
            <a:off x="5377309" y="3058621"/>
            <a:ext cx="683283" cy="31180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"/>
          <p:cNvSpPr/>
          <p:nvPr/>
        </p:nvSpPr>
        <p:spPr>
          <a:xfrm>
            <a:off x="1639675" y="872250"/>
            <a:ext cx="1732500" cy="867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(lead_days,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weekday, week_id)</a:t>
            </a: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3638075" y="652200"/>
            <a:ext cx="2292600" cy="13071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Order Information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(order_origin_weight, order_distance, order_num_stops, order_equipment_type)</a:t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614267" y="2396624"/>
            <a:ext cx="1528800" cy="76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Rate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(rate_norm)</a:t>
            </a:r>
            <a:endParaRPr/>
          </a:p>
        </p:txBody>
      </p:sp>
      <p:sp>
        <p:nvSpPr>
          <p:cNvPr id="336" name="Google Shape;336;p19"/>
          <p:cNvSpPr/>
          <p:nvPr/>
        </p:nvSpPr>
        <p:spPr>
          <a:xfrm>
            <a:off x="4572008" y="2396637"/>
            <a:ext cx="1528800" cy="76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Estimated Cost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(est_cost_norm</a:t>
            </a:r>
            <a:r>
              <a:rPr lang="en"/>
              <a:t>)</a:t>
            </a:r>
            <a:endParaRPr/>
          </a:p>
        </p:txBody>
      </p:sp>
      <p:sp>
        <p:nvSpPr>
          <p:cNvPr id="337" name="Google Shape;337;p19"/>
          <p:cNvSpPr/>
          <p:nvPr/>
        </p:nvSpPr>
        <p:spPr>
          <a:xfrm>
            <a:off x="2557143" y="3031342"/>
            <a:ext cx="1528800" cy="760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Recommender Outcome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(color)</a:t>
            </a:r>
            <a:endParaRPr/>
          </a:p>
        </p:txBody>
      </p:sp>
      <p:cxnSp>
        <p:nvCxnSpPr>
          <p:cNvPr id="338" name="Google Shape;338;p19"/>
          <p:cNvCxnSpPr>
            <a:stCxn id="333" idx="2"/>
            <a:endCxn id="335" idx="0"/>
          </p:cNvCxnSpPr>
          <p:nvPr/>
        </p:nvCxnSpPr>
        <p:spPr>
          <a:xfrm flipH="1">
            <a:off x="1378525" y="1739250"/>
            <a:ext cx="1127400" cy="6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19"/>
          <p:cNvCxnSpPr>
            <a:stCxn id="334" idx="2"/>
            <a:endCxn id="335" idx="0"/>
          </p:cNvCxnSpPr>
          <p:nvPr/>
        </p:nvCxnSpPr>
        <p:spPr>
          <a:xfrm flipH="1">
            <a:off x="1378775" y="1959300"/>
            <a:ext cx="3405600" cy="4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p19"/>
          <p:cNvSpPr/>
          <p:nvPr/>
        </p:nvSpPr>
        <p:spPr>
          <a:xfrm>
            <a:off x="2480850" y="4187200"/>
            <a:ext cx="1833300" cy="7602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Decision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(CurrentCondition)</a:t>
            </a:r>
            <a:endParaRPr/>
          </a:p>
        </p:txBody>
      </p:sp>
      <p:cxnSp>
        <p:nvCxnSpPr>
          <p:cNvPr id="341" name="Google Shape;341;p19"/>
          <p:cNvCxnSpPr>
            <a:stCxn id="335" idx="2"/>
            <a:endCxn id="337" idx="1"/>
          </p:cNvCxnSpPr>
          <p:nvPr/>
        </p:nvCxnSpPr>
        <p:spPr>
          <a:xfrm>
            <a:off x="1378667" y="3156824"/>
            <a:ext cx="11784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19"/>
          <p:cNvCxnSpPr>
            <a:stCxn id="336" idx="2"/>
            <a:endCxn id="337" idx="3"/>
          </p:cNvCxnSpPr>
          <p:nvPr/>
        </p:nvCxnSpPr>
        <p:spPr>
          <a:xfrm flipH="1">
            <a:off x="4086008" y="3156837"/>
            <a:ext cx="12504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19"/>
          <p:cNvCxnSpPr>
            <a:stCxn id="335" idx="2"/>
            <a:endCxn id="340" idx="1"/>
          </p:cNvCxnSpPr>
          <p:nvPr/>
        </p:nvCxnSpPr>
        <p:spPr>
          <a:xfrm>
            <a:off x="1378667" y="3156824"/>
            <a:ext cx="1102200" cy="14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19"/>
          <p:cNvCxnSpPr>
            <a:stCxn id="336" idx="2"/>
            <a:endCxn id="340" idx="3"/>
          </p:cNvCxnSpPr>
          <p:nvPr/>
        </p:nvCxnSpPr>
        <p:spPr>
          <a:xfrm flipH="1">
            <a:off x="4314008" y="3156837"/>
            <a:ext cx="1022400" cy="14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19"/>
          <p:cNvCxnSpPr>
            <a:stCxn id="333" idx="2"/>
            <a:endCxn id="336" idx="0"/>
          </p:cNvCxnSpPr>
          <p:nvPr/>
        </p:nvCxnSpPr>
        <p:spPr>
          <a:xfrm>
            <a:off x="2505925" y="1739250"/>
            <a:ext cx="2830500" cy="6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19"/>
          <p:cNvCxnSpPr>
            <a:stCxn id="334" idx="2"/>
            <a:endCxn id="336" idx="0"/>
          </p:cNvCxnSpPr>
          <p:nvPr/>
        </p:nvCxnSpPr>
        <p:spPr>
          <a:xfrm>
            <a:off x="4784375" y="1959300"/>
            <a:ext cx="552000" cy="4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19"/>
          <p:cNvSpPr/>
          <p:nvPr/>
        </p:nvSpPr>
        <p:spPr>
          <a:xfrm>
            <a:off x="1548350" y="445475"/>
            <a:ext cx="4492800" cy="16821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9"/>
          <p:cNvSpPr txBox="1"/>
          <p:nvPr/>
        </p:nvSpPr>
        <p:spPr>
          <a:xfrm>
            <a:off x="6585725" y="487875"/>
            <a:ext cx="2634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Independent columns are generated by fitting the </a:t>
            </a:r>
            <a:r>
              <a:rPr lang="en" sz="20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best distribution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 to that column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19"/>
          <p:cNvSpPr/>
          <p:nvPr/>
        </p:nvSpPr>
        <p:spPr>
          <a:xfrm>
            <a:off x="6175000" y="1170875"/>
            <a:ext cx="513600" cy="2313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0" name="Google Shape;350;p19"/>
          <p:cNvCxnSpPr>
            <a:endCxn id="340" idx="0"/>
          </p:cNvCxnSpPr>
          <p:nvPr/>
        </p:nvCxnSpPr>
        <p:spPr>
          <a:xfrm>
            <a:off x="3381900" y="3791500"/>
            <a:ext cx="15600" cy="39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1" name="Google Shape;351;p19"/>
          <p:cNvSpPr txBox="1"/>
          <p:nvPr>
            <p:ph idx="4294967295" type="title"/>
          </p:nvPr>
        </p:nvSpPr>
        <p:spPr>
          <a:xfrm>
            <a:off x="160800" y="-872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Three Layer Generative Model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"/>
          <p:cNvSpPr/>
          <p:nvPr/>
        </p:nvSpPr>
        <p:spPr>
          <a:xfrm>
            <a:off x="1639675" y="872250"/>
            <a:ext cx="1732500" cy="867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(lead_days,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weekday, week_id)</a:t>
            </a:r>
            <a:endParaRPr/>
          </a:p>
        </p:txBody>
      </p:sp>
      <p:sp>
        <p:nvSpPr>
          <p:cNvPr id="357" name="Google Shape;357;p20"/>
          <p:cNvSpPr/>
          <p:nvPr/>
        </p:nvSpPr>
        <p:spPr>
          <a:xfrm>
            <a:off x="3638075" y="652200"/>
            <a:ext cx="2274000" cy="13071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Order Information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(order_origin_weight, order_distance, order_num_stops, order_equipment_type)</a:t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614267" y="2396624"/>
            <a:ext cx="1528800" cy="76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Rate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(rate_norm)</a:t>
            </a:r>
            <a:endParaRPr/>
          </a:p>
        </p:txBody>
      </p:sp>
      <p:sp>
        <p:nvSpPr>
          <p:cNvPr id="359" name="Google Shape;359;p20"/>
          <p:cNvSpPr/>
          <p:nvPr/>
        </p:nvSpPr>
        <p:spPr>
          <a:xfrm>
            <a:off x="4572008" y="2396637"/>
            <a:ext cx="1528800" cy="76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Estimated Cost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(est_cost_norm</a:t>
            </a:r>
            <a:r>
              <a:rPr lang="en"/>
              <a:t>)</a:t>
            </a:r>
            <a:endParaRPr/>
          </a:p>
        </p:txBody>
      </p:sp>
      <p:sp>
        <p:nvSpPr>
          <p:cNvPr id="360" name="Google Shape;360;p20"/>
          <p:cNvSpPr/>
          <p:nvPr/>
        </p:nvSpPr>
        <p:spPr>
          <a:xfrm>
            <a:off x="2519030" y="3254367"/>
            <a:ext cx="1528800" cy="760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Recommender Outcome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(color)</a:t>
            </a:r>
            <a:endParaRPr/>
          </a:p>
        </p:txBody>
      </p:sp>
      <p:cxnSp>
        <p:nvCxnSpPr>
          <p:cNvPr id="361" name="Google Shape;361;p20"/>
          <p:cNvCxnSpPr>
            <a:stCxn id="356" idx="2"/>
            <a:endCxn id="358" idx="0"/>
          </p:cNvCxnSpPr>
          <p:nvPr/>
        </p:nvCxnSpPr>
        <p:spPr>
          <a:xfrm flipH="1">
            <a:off x="1378525" y="1739250"/>
            <a:ext cx="1127400" cy="6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20"/>
          <p:cNvCxnSpPr>
            <a:stCxn id="357" idx="2"/>
            <a:endCxn id="358" idx="0"/>
          </p:cNvCxnSpPr>
          <p:nvPr/>
        </p:nvCxnSpPr>
        <p:spPr>
          <a:xfrm flipH="1">
            <a:off x="1378775" y="1959300"/>
            <a:ext cx="3396300" cy="4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20"/>
          <p:cNvSpPr/>
          <p:nvPr/>
        </p:nvSpPr>
        <p:spPr>
          <a:xfrm>
            <a:off x="2417175" y="4394550"/>
            <a:ext cx="1844700" cy="6573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Decision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(CurrentCondition)</a:t>
            </a:r>
            <a:endParaRPr/>
          </a:p>
        </p:txBody>
      </p:sp>
      <p:cxnSp>
        <p:nvCxnSpPr>
          <p:cNvPr id="364" name="Google Shape;364;p20"/>
          <p:cNvCxnSpPr>
            <a:stCxn id="358" idx="2"/>
            <a:endCxn id="360" idx="1"/>
          </p:cNvCxnSpPr>
          <p:nvPr/>
        </p:nvCxnSpPr>
        <p:spPr>
          <a:xfrm>
            <a:off x="1378667" y="3156824"/>
            <a:ext cx="1140300" cy="4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20"/>
          <p:cNvCxnSpPr>
            <a:stCxn id="359" idx="2"/>
            <a:endCxn id="360" idx="3"/>
          </p:cNvCxnSpPr>
          <p:nvPr/>
        </p:nvCxnSpPr>
        <p:spPr>
          <a:xfrm flipH="1">
            <a:off x="4047908" y="3156837"/>
            <a:ext cx="1288500" cy="4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20"/>
          <p:cNvCxnSpPr>
            <a:stCxn id="358" idx="2"/>
            <a:endCxn id="363" idx="1"/>
          </p:cNvCxnSpPr>
          <p:nvPr/>
        </p:nvCxnSpPr>
        <p:spPr>
          <a:xfrm>
            <a:off x="1378667" y="3156824"/>
            <a:ext cx="1038600" cy="15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20"/>
          <p:cNvCxnSpPr>
            <a:stCxn id="359" idx="2"/>
            <a:endCxn id="363" idx="3"/>
          </p:cNvCxnSpPr>
          <p:nvPr/>
        </p:nvCxnSpPr>
        <p:spPr>
          <a:xfrm flipH="1">
            <a:off x="4261808" y="3156837"/>
            <a:ext cx="1074600" cy="15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20"/>
          <p:cNvCxnSpPr>
            <a:stCxn id="356" idx="2"/>
            <a:endCxn id="359" idx="0"/>
          </p:cNvCxnSpPr>
          <p:nvPr/>
        </p:nvCxnSpPr>
        <p:spPr>
          <a:xfrm>
            <a:off x="2505925" y="1739250"/>
            <a:ext cx="2830500" cy="6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20"/>
          <p:cNvCxnSpPr>
            <a:stCxn id="357" idx="2"/>
            <a:endCxn id="359" idx="0"/>
          </p:cNvCxnSpPr>
          <p:nvPr/>
        </p:nvCxnSpPr>
        <p:spPr>
          <a:xfrm>
            <a:off x="4775075" y="1959300"/>
            <a:ext cx="561300" cy="4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20"/>
          <p:cNvSpPr/>
          <p:nvPr/>
        </p:nvSpPr>
        <p:spPr>
          <a:xfrm>
            <a:off x="378150" y="2162375"/>
            <a:ext cx="5937900" cy="11442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0"/>
          <p:cNvSpPr txBox="1"/>
          <p:nvPr/>
        </p:nvSpPr>
        <p:spPr>
          <a:xfrm>
            <a:off x="7025275" y="1760775"/>
            <a:ext cx="1947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Rate and estimated cost are generated by </a:t>
            </a:r>
            <a:r>
              <a:rPr lang="en" sz="20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Bayesian Hierarchical Modeling</a:t>
            </a:r>
            <a:endParaRPr sz="20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2" name="Google Shape;372;p20"/>
          <p:cNvSpPr/>
          <p:nvPr/>
        </p:nvSpPr>
        <p:spPr>
          <a:xfrm>
            <a:off x="6384075" y="2661075"/>
            <a:ext cx="513600" cy="2313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3" name="Google Shape;373;p20"/>
          <p:cNvCxnSpPr>
            <a:stCxn id="360" idx="2"/>
            <a:endCxn id="363" idx="0"/>
          </p:cNvCxnSpPr>
          <p:nvPr/>
        </p:nvCxnSpPr>
        <p:spPr>
          <a:xfrm>
            <a:off x="3283430" y="4014567"/>
            <a:ext cx="56100" cy="380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74" name="Google Shape;374;p20"/>
          <p:cNvSpPr txBox="1"/>
          <p:nvPr>
            <p:ph idx="4294967295" type="title"/>
          </p:nvPr>
        </p:nvSpPr>
        <p:spPr>
          <a:xfrm>
            <a:off x="160800" y="-872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Three Layer Generative Model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1"/>
          <p:cNvSpPr/>
          <p:nvPr/>
        </p:nvSpPr>
        <p:spPr>
          <a:xfrm>
            <a:off x="1639675" y="872250"/>
            <a:ext cx="1732500" cy="867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(lead_days,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weekday,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week_id)</a:t>
            </a:r>
            <a:endParaRPr/>
          </a:p>
        </p:txBody>
      </p:sp>
      <p:sp>
        <p:nvSpPr>
          <p:cNvPr id="380" name="Google Shape;380;p21"/>
          <p:cNvSpPr/>
          <p:nvPr/>
        </p:nvSpPr>
        <p:spPr>
          <a:xfrm>
            <a:off x="3638075" y="652200"/>
            <a:ext cx="2240100" cy="13071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Order Information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(order_origin_weight, order_distance, order_num_stops, order_equipment_type)</a:t>
            </a:r>
            <a:endParaRPr/>
          </a:p>
        </p:txBody>
      </p:sp>
      <p:sp>
        <p:nvSpPr>
          <p:cNvPr id="381" name="Google Shape;381;p21"/>
          <p:cNvSpPr/>
          <p:nvPr/>
        </p:nvSpPr>
        <p:spPr>
          <a:xfrm>
            <a:off x="614267" y="2396624"/>
            <a:ext cx="1528800" cy="76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Rate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(rate_norm)</a:t>
            </a:r>
            <a:endParaRPr/>
          </a:p>
        </p:txBody>
      </p:sp>
      <p:sp>
        <p:nvSpPr>
          <p:cNvPr id="382" name="Google Shape;382;p21"/>
          <p:cNvSpPr/>
          <p:nvPr/>
        </p:nvSpPr>
        <p:spPr>
          <a:xfrm>
            <a:off x="4572008" y="2396637"/>
            <a:ext cx="1528800" cy="76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Estimated Cost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(est_cost_norm</a:t>
            </a:r>
            <a:r>
              <a:rPr lang="en"/>
              <a:t>)</a:t>
            </a:r>
            <a:endParaRPr/>
          </a:p>
        </p:txBody>
      </p:sp>
      <p:sp>
        <p:nvSpPr>
          <p:cNvPr id="383" name="Google Shape;383;p21"/>
          <p:cNvSpPr/>
          <p:nvPr/>
        </p:nvSpPr>
        <p:spPr>
          <a:xfrm>
            <a:off x="2519030" y="3254367"/>
            <a:ext cx="1528800" cy="760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Recommender Outcome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(color)</a:t>
            </a:r>
            <a:endParaRPr/>
          </a:p>
        </p:txBody>
      </p:sp>
      <p:cxnSp>
        <p:nvCxnSpPr>
          <p:cNvPr id="384" name="Google Shape;384;p21"/>
          <p:cNvCxnSpPr>
            <a:stCxn id="379" idx="2"/>
            <a:endCxn id="381" idx="0"/>
          </p:cNvCxnSpPr>
          <p:nvPr/>
        </p:nvCxnSpPr>
        <p:spPr>
          <a:xfrm flipH="1">
            <a:off x="1378525" y="1739250"/>
            <a:ext cx="1127400" cy="6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21"/>
          <p:cNvCxnSpPr>
            <a:stCxn id="380" idx="2"/>
            <a:endCxn id="381" idx="0"/>
          </p:cNvCxnSpPr>
          <p:nvPr/>
        </p:nvCxnSpPr>
        <p:spPr>
          <a:xfrm flipH="1">
            <a:off x="1378625" y="1959300"/>
            <a:ext cx="3379500" cy="4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p21"/>
          <p:cNvSpPr/>
          <p:nvPr/>
        </p:nvSpPr>
        <p:spPr>
          <a:xfrm>
            <a:off x="2417175" y="4394550"/>
            <a:ext cx="1865700" cy="6573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Decision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(CurrentCondition)</a:t>
            </a:r>
            <a:endParaRPr/>
          </a:p>
        </p:txBody>
      </p:sp>
      <p:cxnSp>
        <p:nvCxnSpPr>
          <p:cNvPr id="387" name="Google Shape;387;p21"/>
          <p:cNvCxnSpPr>
            <a:stCxn id="381" idx="2"/>
            <a:endCxn id="383" idx="1"/>
          </p:cNvCxnSpPr>
          <p:nvPr/>
        </p:nvCxnSpPr>
        <p:spPr>
          <a:xfrm>
            <a:off x="1378667" y="3156824"/>
            <a:ext cx="1140300" cy="4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21"/>
          <p:cNvCxnSpPr>
            <a:stCxn id="382" idx="2"/>
            <a:endCxn id="383" idx="3"/>
          </p:cNvCxnSpPr>
          <p:nvPr/>
        </p:nvCxnSpPr>
        <p:spPr>
          <a:xfrm flipH="1">
            <a:off x="4047908" y="3156837"/>
            <a:ext cx="1288500" cy="4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21"/>
          <p:cNvCxnSpPr>
            <a:stCxn id="381" idx="2"/>
            <a:endCxn id="386" idx="1"/>
          </p:cNvCxnSpPr>
          <p:nvPr/>
        </p:nvCxnSpPr>
        <p:spPr>
          <a:xfrm>
            <a:off x="1378667" y="3156824"/>
            <a:ext cx="1038600" cy="15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21"/>
          <p:cNvCxnSpPr>
            <a:stCxn id="382" idx="2"/>
            <a:endCxn id="386" idx="3"/>
          </p:cNvCxnSpPr>
          <p:nvPr/>
        </p:nvCxnSpPr>
        <p:spPr>
          <a:xfrm flipH="1">
            <a:off x="4282808" y="3156837"/>
            <a:ext cx="1053600" cy="15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21"/>
          <p:cNvCxnSpPr>
            <a:stCxn id="379" idx="2"/>
            <a:endCxn id="382" idx="0"/>
          </p:cNvCxnSpPr>
          <p:nvPr/>
        </p:nvCxnSpPr>
        <p:spPr>
          <a:xfrm>
            <a:off x="2505925" y="1739250"/>
            <a:ext cx="2830500" cy="6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21"/>
          <p:cNvCxnSpPr>
            <a:stCxn id="380" idx="2"/>
            <a:endCxn id="382" idx="0"/>
          </p:cNvCxnSpPr>
          <p:nvPr/>
        </p:nvCxnSpPr>
        <p:spPr>
          <a:xfrm>
            <a:off x="4758125" y="1959300"/>
            <a:ext cx="578400" cy="4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21"/>
          <p:cNvSpPr/>
          <p:nvPr/>
        </p:nvSpPr>
        <p:spPr>
          <a:xfrm>
            <a:off x="446175" y="3201575"/>
            <a:ext cx="5937900" cy="18999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1"/>
          <p:cNvSpPr txBox="1"/>
          <p:nvPr/>
        </p:nvSpPr>
        <p:spPr>
          <a:xfrm>
            <a:off x="7176475" y="3019950"/>
            <a:ext cx="1947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Recommender Outcome and Final Decision are generated by </a:t>
            </a:r>
            <a:r>
              <a:rPr lang="en" sz="20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Bayesian Belief Network</a:t>
            </a:r>
            <a:endParaRPr sz="20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5" name="Google Shape;395;p21"/>
          <p:cNvSpPr/>
          <p:nvPr/>
        </p:nvSpPr>
        <p:spPr>
          <a:xfrm>
            <a:off x="6523475" y="4011825"/>
            <a:ext cx="513600" cy="2313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6" name="Google Shape;396;p21"/>
          <p:cNvCxnSpPr>
            <a:stCxn id="383" idx="2"/>
            <a:endCxn id="386" idx="0"/>
          </p:cNvCxnSpPr>
          <p:nvPr/>
        </p:nvCxnSpPr>
        <p:spPr>
          <a:xfrm>
            <a:off x="3283430" y="4014567"/>
            <a:ext cx="66600" cy="380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97" name="Google Shape;397;p21"/>
          <p:cNvSpPr txBox="1"/>
          <p:nvPr>
            <p:ph idx="4294967295" type="title"/>
          </p:nvPr>
        </p:nvSpPr>
        <p:spPr>
          <a:xfrm>
            <a:off x="160800" y="-872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Three Layer Generative Model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