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72" r:id="rId5"/>
    <p:sldId id="258" r:id="rId6"/>
    <p:sldId id="259" r:id="rId7"/>
    <p:sldId id="266" r:id="rId8"/>
    <p:sldId id="264" r:id="rId9"/>
    <p:sldId id="260" r:id="rId10"/>
    <p:sldId id="267" r:id="rId11"/>
    <p:sldId id="261" r:id="rId12"/>
    <p:sldId id="268" r:id="rId13"/>
    <p:sldId id="273" r:id="rId14"/>
    <p:sldId id="263" r:id="rId15"/>
    <p:sldId id="269" r:id="rId16"/>
    <p:sldId id="265" r:id="rId17"/>
    <p:sldId id="270" r:id="rId18"/>
    <p:sldId id="271" r:id="rId19"/>
    <p:sldId id="274" r:id="rId20"/>
    <p:sldId id="275" r:id="rId21"/>
    <p:sldId id="276" r:id="rId22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71B9C-1DF1-4B9C-9D2A-16AE2781794C}" type="datetimeFigureOut">
              <a:rPr lang="pl-PL" smtClean="0"/>
              <a:t>2019-11-24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EE99B-4195-4231-97D3-23AA2B0FB13D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1 grudnia 2018 -  </a:t>
            </a:r>
            <a:r>
              <a:rPr lang="pl-PL" dirty="0" err="1" smtClean="0"/>
              <a:t>relese</a:t>
            </a:r>
            <a:r>
              <a:rPr lang="pl-PL" dirty="0" smtClean="0"/>
              <a:t> </a:t>
            </a:r>
            <a:r>
              <a:rPr lang="pl-PL" dirty="0" err="1" smtClean="0"/>
              <a:t>graphql</a:t>
            </a:r>
            <a:r>
              <a:rPr lang="pl-PL" dirty="0" smtClean="0"/>
              <a:t> dla </a:t>
            </a:r>
            <a:r>
              <a:rPr lang="pl-PL" dirty="0" err="1" smtClean="0"/>
              <a:t>springa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EE99B-4195-4231-97D3-23AA2B0FB13D}" type="slidenum">
              <a:rPr lang="pl-PL" smtClean="0"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EE99B-4195-4231-97D3-23AA2B0FB13D}" type="slidenum">
              <a:rPr lang="pl-PL" smtClean="0"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Główna cecha, zapytaj o konkretne dane i otrzymaj tylko te dane.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EE99B-4195-4231-97D3-23AA2B0FB13D}" type="slidenum">
              <a:rPr lang="pl-PL" smtClean="0"/>
              <a:t>5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aphql/graphiql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raphql-java/awesome-graphql-java" TargetMode="External"/><Relationship Id="rId3" Type="http://schemas.openxmlformats.org/officeDocument/2006/relationships/hyperlink" Target="https://www.graphql-java.com/documentation/" TargetMode="External"/><Relationship Id="rId7" Type="http://schemas.openxmlformats.org/officeDocument/2006/relationships/hyperlink" Target="https://youtu.be/5_uSpiXCeMI" TargetMode="External"/><Relationship Id="rId2" Type="http://schemas.openxmlformats.org/officeDocument/2006/relationships/hyperlink" Target="https://graphql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youtu.be/iHxu2bq3fxI" TargetMode="External"/><Relationship Id="rId5" Type="http://schemas.openxmlformats.org/officeDocument/2006/relationships/hyperlink" Target="https://api.graphcms.com/simple/v1/swapi" TargetMode="External"/><Relationship Id="rId10" Type="http://schemas.openxmlformats.org/officeDocument/2006/relationships/hyperlink" Target="https://github.com/leangen/graphql-spqr" TargetMode="External"/><Relationship Id="rId4" Type="http://schemas.openxmlformats.org/officeDocument/2006/relationships/hyperlink" Target="https://graphql.org/swapi-graphql" TargetMode="External"/><Relationship Id="rId9" Type="http://schemas.openxmlformats.org/officeDocument/2006/relationships/hyperlink" Target="https://github.com/spring-petclinic/spring-petclinic-graphq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raphql.org/user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31520" y="10918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 na co to komu??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40080" y="321480"/>
            <a:ext cx="804492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Describe what’s possible with a type system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7800" cy="16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APIs are organized in terms of types and fields, not endpoints.</a:t>
            </a:r>
            <a:endParaRPr lang="en-US" sz="24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uses types to ensure Apps only ask for what’s possible and provide clear and helpful error messages.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40080" y="321480"/>
            <a:ext cx="804492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Describe what’s possible with a type system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1000100" y="1142984"/>
            <a:ext cx="4572032" cy="5072098"/>
          </a:xfrm>
          <a:prstGeom prst="rect">
            <a:avLst/>
          </a:prstGeom>
          <a:ln w="9360">
            <a:noFill/>
          </a:ln>
        </p:spPr>
      </p:pic>
      <p:pic>
        <p:nvPicPr>
          <p:cNvPr id="95" name="Picture 5"/>
          <p:cNvPicPr/>
          <p:nvPr/>
        </p:nvPicPr>
        <p:blipFill>
          <a:blip r:embed="rId3"/>
          <a:stretch/>
        </p:blipFill>
        <p:spPr>
          <a:xfrm>
            <a:off x="5929322" y="1142984"/>
            <a:ext cx="2571768" cy="2286016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3200" b="1" dirty="0" smtClean="0">
                <a:latin typeface="Calibri" pitchFamily="34" charset="0"/>
              </a:rPr>
              <a:t>Move faster with</a:t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powerful developer tools</a:t>
            </a:r>
          </a:p>
        </p:txBody>
      </p:sp>
      <p:sp>
        <p:nvSpPr>
          <p:cNvPr id="4" name="Prostokąt 3"/>
          <p:cNvSpPr/>
          <p:nvPr/>
        </p:nvSpPr>
        <p:spPr>
          <a:xfrm>
            <a:off x="1214414" y="1571612"/>
            <a:ext cx="7072362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Know exactly what data you can request from your API without leaving your editor, highlight potential issues before sending a query, and take advantage of improved code intelligence. </a:t>
            </a:r>
            <a:r>
              <a:rPr lang="en-US" sz="2400" dirty="0" err="1" smtClean="0">
                <a:latin typeface="Calibri" pitchFamily="34" charset="0"/>
              </a:rPr>
              <a:t>GraphQL</a:t>
            </a:r>
            <a:r>
              <a:rPr lang="en-US" sz="2400" dirty="0" smtClean="0">
                <a:latin typeface="Calibri" pitchFamily="34" charset="0"/>
              </a:rPr>
              <a:t> makes it easy to build powerful tools like </a:t>
            </a:r>
            <a:r>
              <a:rPr lang="en-US" sz="2400" dirty="0" err="1" smtClean="0">
                <a:latin typeface="Calibri" pitchFamily="34" charset="0"/>
                <a:hlinkClick r:id="rId2"/>
              </a:rPr>
              <a:t>Graph</a:t>
            </a:r>
            <a:r>
              <a:rPr lang="en-US" sz="2400" i="1" dirty="0" err="1" smtClean="0">
                <a:latin typeface="Calibri" pitchFamily="34" charset="0"/>
                <a:hlinkClick r:id="rId2"/>
              </a:rPr>
              <a:t>i</a:t>
            </a:r>
            <a:r>
              <a:rPr lang="en-US" sz="2400" dirty="0" err="1" smtClean="0">
                <a:latin typeface="Calibri" pitchFamily="34" charset="0"/>
                <a:hlinkClick r:id="rId2"/>
              </a:rPr>
              <a:t>QL</a:t>
            </a:r>
            <a:r>
              <a:rPr lang="en-US" sz="2400" dirty="0" smtClean="0">
                <a:latin typeface="Calibri" pitchFamily="34" charset="0"/>
              </a:rPr>
              <a:t> by leveraging your API’s type system.</a:t>
            </a:r>
            <a:endParaRPr lang="pl-PL" sz="2400" dirty="0" smtClean="0">
              <a:latin typeface="Calibri" pitchFamily="34" charset="0"/>
            </a:endParaRPr>
          </a:p>
          <a:p>
            <a:endParaRPr lang="pl-PL" dirty="0">
              <a:latin typeface="Calibri" pitchFamily="34" charset="0"/>
            </a:endParaRPr>
          </a:p>
          <a:p>
            <a:endParaRPr lang="pl-PL" dirty="0" smtClean="0">
              <a:latin typeface="Calibri" pitchFamily="34" charset="0"/>
            </a:endParaRPr>
          </a:p>
          <a:p>
            <a:endParaRPr lang="pl-PL" dirty="0">
              <a:latin typeface="Calibri" pitchFamily="34" charset="0"/>
            </a:endParaRPr>
          </a:p>
          <a:p>
            <a:endParaRPr lang="pl-PL" dirty="0" smtClean="0">
              <a:latin typeface="Calibri" pitchFamily="34" charset="0"/>
            </a:endParaRPr>
          </a:p>
          <a:p>
            <a:endParaRPr lang="pl-PL" dirty="0">
              <a:latin typeface="Calibri" pitchFamily="34" charset="0"/>
            </a:endParaRPr>
          </a:p>
          <a:p>
            <a:pPr algn="r"/>
            <a:r>
              <a:rPr lang="pl-PL" sz="1050" dirty="0" smtClean="0">
                <a:latin typeface="Calibri" pitchFamily="34" charset="0"/>
              </a:rPr>
              <a:t>https://graphql.org/</a:t>
            </a:r>
            <a:endParaRPr lang="pl-PL" sz="105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Introspection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Consumer need only information about one endpoint. 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additional documentation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Introspection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54392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274320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REST vs GraphQL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03" name="Picture 5"/>
          <p:cNvPicPr/>
          <p:nvPr/>
        </p:nvPicPr>
        <p:blipFill>
          <a:blip r:embed="rId2"/>
          <a:stretch/>
        </p:blipFill>
        <p:spPr>
          <a:xfrm>
            <a:off x="1857356" y="1428736"/>
            <a:ext cx="6286544" cy="3714776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274320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REST vs GraphQL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71472" y="1000108"/>
            <a:ext cx="6500858" cy="19288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/film/1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/film/1/planet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/film/2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/film/2/planet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71472" y="3000372"/>
            <a:ext cx="8286808" cy="30003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Expand: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/person/1?expand=films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/person/1?expand=films(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itchFamily="34" charset="0"/>
                <a:ea typeface="DejaVu Sans"/>
              </a:rPr>
              <a:t>title,planets,id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)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Custom endpoints: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itchFamily="34" charset="0"/>
                <a:ea typeface="DejaVu Sans"/>
              </a:rPr>
              <a:t>with_films_and_planets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/person/1/with_films_v2_and_planets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/person/1/with_films_v2_and_planets_without_smth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itchFamily="34" charset="0"/>
                <a:ea typeface="DejaVu Sans"/>
              </a:rPr>
              <a:t>mobile_device</a:t>
            </a:r>
            <a:endParaRPr lang="en-US" sz="2400" b="0" strike="noStrike" spc="-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274320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Some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links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71472" y="1000108"/>
            <a:ext cx="7858180" cy="5500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pc="-1" dirty="0" smtClean="0">
              <a:solidFill>
                <a:srgbClr val="000000"/>
              </a:solidFill>
              <a:latin typeface="Calibri"/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pl-PL" spc="-1" dirty="0" smtClean="0">
                <a:solidFill>
                  <a:srgbClr val="000000"/>
                </a:solidFill>
                <a:latin typeface="Calibri"/>
                <a:hlinkClick r:id="rId2"/>
              </a:rPr>
              <a:t>https://graphql.org/</a:t>
            </a: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l-PL" spc="-1" dirty="0" smtClean="0">
                <a:solidFill>
                  <a:srgbClr val="000000"/>
                </a:solidFill>
                <a:latin typeface="Calibri"/>
                <a:hlinkClick r:id="rId3"/>
              </a:rPr>
              <a:t>https://www.graphql-java.com/documentation</a:t>
            </a:r>
            <a:r>
              <a:rPr lang="pl-PL" spc="-1" dirty="0" smtClean="0">
                <a:solidFill>
                  <a:srgbClr val="000000"/>
                </a:solidFill>
                <a:latin typeface="Calibri"/>
                <a:hlinkClick r:id="rId3"/>
              </a:rPr>
              <a:t>/</a:t>
            </a: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l-PL" spc="-1" dirty="0" err="1" smtClean="0">
                <a:solidFill>
                  <a:srgbClr val="000000"/>
                </a:solidFill>
                <a:latin typeface="Calibri"/>
              </a:rPr>
              <a:t>GraphQL</a:t>
            </a:r>
            <a:r>
              <a:rPr lang="pl-PL" spc="-1" dirty="0" smtClean="0">
                <a:solidFill>
                  <a:srgbClr val="000000"/>
                </a:solidFill>
                <a:latin typeface="Calibri"/>
              </a:rPr>
              <a:t> public </a:t>
            </a:r>
            <a:r>
              <a:rPr lang="pl-PL" spc="-1" dirty="0" err="1" smtClean="0">
                <a:solidFill>
                  <a:srgbClr val="000000"/>
                </a:solidFill>
                <a:latin typeface="Calibri"/>
              </a:rPr>
              <a:t>servers</a:t>
            </a:r>
            <a:r>
              <a:rPr lang="pl-PL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pl-PL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l-PL" spc="-1" dirty="0" smtClean="0">
                <a:solidFill>
                  <a:srgbClr val="000000"/>
                </a:solidFill>
                <a:latin typeface="Calibri"/>
                <a:hlinkClick r:id="rId4"/>
              </a:rPr>
              <a:t>https://graphql.org/swapi-graphql</a:t>
            </a:r>
            <a:r>
              <a:rPr lang="pl-PL" spc="-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  <a:hlinkClick r:id="rId5"/>
              </a:rPr>
              <a:t>https</a:t>
            </a:r>
            <a:r>
              <a:rPr lang="en-US" spc="-1" dirty="0">
                <a:solidFill>
                  <a:srgbClr val="000000"/>
                </a:solidFill>
                <a:latin typeface="Calibri"/>
                <a:hlinkClick r:id="rId5"/>
              </a:rPr>
              <a:t>://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hlinkClick r:id="rId5"/>
              </a:rPr>
              <a:t>api.graphcms.com/simple/v1/swapi</a:t>
            </a: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l-PL" spc="-1" dirty="0" err="1" smtClean="0">
                <a:solidFill>
                  <a:srgbClr val="000000"/>
                </a:solidFill>
                <a:latin typeface="Calibri"/>
              </a:rPr>
              <a:t>YouTube</a:t>
            </a: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  <a:hlinkClick r:id="rId6" tooltip="https://www.youtube.com/watch?v=iHxu2bq3fxI"/>
              </a:rPr>
              <a:t>Moving beyond REST: </a:t>
            </a:r>
            <a:r>
              <a:rPr lang="en-US" dirty="0" err="1" smtClean="0">
                <a:latin typeface="Calibri" pitchFamily="34" charset="0"/>
                <a:hlinkClick r:id="rId6" tooltip="https://www.youtube.com/watch?v=iHxu2bq3fxI"/>
              </a:rPr>
              <a:t>GraphQL</a:t>
            </a:r>
            <a:r>
              <a:rPr lang="en-US" dirty="0" smtClean="0">
                <a:latin typeface="Calibri" pitchFamily="34" charset="0"/>
                <a:hlinkClick r:id="rId6" tooltip="https://www.youtube.com/watch?v=iHxu2bq3fxI"/>
              </a:rPr>
              <a:t> and Java &amp; Spring by </a:t>
            </a:r>
            <a:r>
              <a:rPr lang="en-US" dirty="0" err="1" smtClean="0">
                <a:latin typeface="Calibri" pitchFamily="34" charset="0"/>
                <a:hlinkClick r:id="rId6" tooltip="https://www.youtube.com/watch?v=iHxu2bq3fxI"/>
              </a:rPr>
              <a:t>Pratik</a:t>
            </a:r>
            <a:r>
              <a:rPr lang="en-US" dirty="0" smtClean="0">
                <a:latin typeface="Calibri" pitchFamily="34" charset="0"/>
                <a:hlinkClick r:id="rId6" tooltip="https://www.youtube.com/watch?v=iHxu2bq3fxI"/>
              </a:rPr>
              <a:t> Patel @ Spring I/O 2019</a:t>
            </a:r>
            <a:endParaRPr lang="pl-PL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alibri" pitchFamily="34" charset="0"/>
                <a:hlinkClick r:id="rId7" tooltip="https://www.youtube.com/watch?v=5_uSpiXCeMI&amp;pbjreload=10"/>
              </a:rPr>
              <a:t>GraphQL</a:t>
            </a:r>
            <a:r>
              <a:rPr lang="en-US" dirty="0" smtClean="0">
                <a:latin typeface="Calibri" pitchFamily="34" charset="0"/>
                <a:hlinkClick r:id="rId7" tooltip="https://www.youtube.com/watch?v=5_uSpiXCeMI&amp;pbjreload=10"/>
              </a:rPr>
              <a:t> in Java World, let's go for a dive - Vladimir </a:t>
            </a:r>
            <a:r>
              <a:rPr lang="en-US" dirty="0" err="1" smtClean="0">
                <a:latin typeface="Calibri" pitchFamily="34" charset="0"/>
                <a:hlinkClick r:id="rId7" tooltip="https://www.youtube.com/watch?v=5_uSpiXCeMI&amp;pbjreload=10"/>
              </a:rPr>
              <a:t>Dejanović</a:t>
            </a:r>
            <a:r>
              <a:rPr lang="en-US" dirty="0" smtClean="0">
                <a:latin typeface="Calibri" pitchFamily="34" charset="0"/>
                <a:hlinkClick r:id="rId7" tooltip="https://www.youtube.com/watch?v=5_uSpiXCeMI&amp;pbjreload=10"/>
              </a:rPr>
              <a:t> @</a:t>
            </a:r>
            <a:r>
              <a:rPr lang="en-US" dirty="0" err="1" smtClean="0">
                <a:latin typeface="Calibri" pitchFamily="34" charset="0"/>
                <a:hlinkClick r:id="rId7" tooltip="https://www.youtube.com/watch?v=5_uSpiXCeMI&amp;pbjreload=10"/>
              </a:rPr>
              <a:t>Devoxx</a:t>
            </a:r>
            <a:r>
              <a:rPr lang="en-US" dirty="0" smtClean="0">
                <a:latin typeface="Calibri" pitchFamily="34" charset="0"/>
                <a:hlinkClick r:id="rId7" tooltip="https://www.youtube.com/watch?v=5_uSpiXCeMI&amp;pbjreload=10"/>
              </a:rPr>
              <a:t> 2019</a:t>
            </a:r>
            <a:endParaRPr lang="pl-PL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pl-PL" spc="-1" dirty="0" err="1" smtClean="0">
                <a:latin typeface="Calibri" pitchFamily="34" charset="0"/>
              </a:rPr>
              <a:t>GitHub</a:t>
            </a:r>
            <a:endParaRPr lang="pl-PL" spc="-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err="1" smtClean="0">
                <a:latin typeface="Calibri" pitchFamily="34" charset="0"/>
                <a:hlinkClick r:id="rId8"/>
              </a:rPr>
              <a:t>GraphQL</a:t>
            </a:r>
            <a:r>
              <a:rPr lang="en-US" spc="-1" dirty="0" smtClean="0">
                <a:latin typeface="Calibri" pitchFamily="34" charset="0"/>
                <a:hlinkClick r:id="rId8"/>
              </a:rPr>
              <a:t> projects</a:t>
            </a:r>
            <a:endParaRPr lang="pl-PL" spc="-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err="1" smtClean="0">
                <a:latin typeface="Calibri" pitchFamily="34" charset="0"/>
                <a:hlinkClick r:id="rId9"/>
              </a:rPr>
              <a:t>GraphQL</a:t>
            </a:r>
            <a:r>
              <a:rPr lang="en-US" spc="-1" dirty="0" smtClean="0">
                <a:latin typeface="Calibri" pitchFamily="34" charset="0"/>
                <a:hlinkClick r:id="rId9"/>
              </a:rPr>
              <a:t> pet clinic</a:t>
            </a:r>
            <a:endParaRPr lang="pl-PL" spc="-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latin typeface="Calibri" pitchFamily="34" charset="0"/>
                <a:hlinkClick r:id="rId10"/>
              </a:rPr>
              <a:t>SPQR - </a:t>
            </a:r>
            <a:r>
              <a:rPr lang="en-US" spc="-1" dirty="0" err="1" smtClean="0">
                <a:latin typeface="Calibri" pitchFamily="34" charset="0"/>
                <a:hlinkClick r:id="rId10"/>
              </a:rPr>
              <a:t>GraphQL</a:t>
            </a:r>
            <a:r>
              <a:rPr lang="en-US" spc="-1" dirty="0" smtClean="0">
                <a:latin typeface="Calibri" pitchFamily="34" charset="0"/>
                <a:hlinkClick r:id="rId10"/>
              </a:rPr>
              <a:t> library for rapid development of </a:t>
            </a:r>
            <a:r>
              <a:rPr lang="en-US" spc="-1" dirty="0" err="1" smtClean="0">
                <a:latin typeface="Calibri" pitchFamily="34" charset="0"/>
                <a:hlinkClick r:id="rId10"/>
              </a:rPr>
              <a:t>GraphQL</a:t>
            </a:r>
            <a:r>
              <a:rPr lang="en-US" spc="-1" dirty="0" smtClean="0">
                <a:latin typeface="Calibri" pitchFamily="34" charset="0"/>
                <a:hlinkClick r:id="rId10"/>
              </a:rPr>
              <a:t> APIs in Java.</a:t>
            </a:r>
            <a:endParaRPr lang="pl-PL" spc="-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42910" y="2500306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Show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us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some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code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samples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  <a:sym typeface="Wingdings" pitchFamily="2" charset="2"/>
              </a:rPr>
              <a:t>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42910" y="2500306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Questions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???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080" y="366840"/>
            <a:ext cx="804492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GraphQL – cold hard facts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28760" y="128592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was developed internally by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Facebook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 2012 before being publicly released in 2015.</a:t>
            </a:r>
            <a:r>
              <a:rPr lang="en-US" sz="2400" b="0" strike="noStrike" spc="-1" baseline="300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 7 November 2018,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project was moved from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Facebook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the newly-established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Foundation, hosted by the non-profit Linux Foundation.</a:t>
            </a:r>
            <a:endParaRPr lang="en-US" sz="24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servers are available for multiple languages, including Haskell, JavaScript, Perl, Python, Ruby, Java, C#,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Scala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Go, Elixir,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Erlang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PHP, R, and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Clojure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lang="en-US" sz="2400" b="0" strike="noStrike" spc="-1" dirty="0">
              <a:latin typeface="Arial"/>
            </a:endParaRPr>
          </a:p>
          <a:p>
            <a:pPr marL="343080" indent="-341280" algn="r">
              <a:lnSpc>
                <a:spcPct val="100000"/>
              </a:lnSpc>
              <a:spcBef>
                <a:spcPts val="221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1280" algn="r">
              <a:lnSpc>
                <a:spcPct val="100000"/>
              </a:lnSpc>
              <a:spcBef>
                <a:spcPts val="221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1280" algn="r">
              <a:lnSpc>
                <a:spcPct val="100000"/>
              </a:lnSpc>
              <a:spcBef>
                <a:spcPts val="221"/>
              </a:spcBef>
            </a:pPr>
            <a:r>
              <a:rPr lang="en-US" sz="11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https://en.wikipedia.org/wiki/GraphQL</a:t>
            </a:r>
            <a:endParaRPr lang="en-US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42910" y="2500306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Thank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you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….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080" y="366840"/>
            <a:ext cx="804492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cold hard facts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71744"/>
            <a:ext cx="850112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rostokąt 4"/>
          <p:cNvSpPr/>
          <p:nvPr/>
        </p:nvSpPr>
        <p:spPr>
          <a:xfrm>
            <a:off x="571472" y="1714488"/>
            <a:ext cx="8286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Facebook's</a:t>
            </a:r>
            <a:r>
              <a:rPr lang="en-US" dirty="0" smtClean="0"/>
              <a:t> mobile apps have been powered by </a:t>
            </a:r>
            <a:r>
              <a:rPr lang="en-US" dirty="0" err="1" smtClean="0"/>
              <a:t>GraphQL</a:t>
            </a:r>
            <a:r>
              <a:rPr lang="en-US" dirty="0" smtClean="0"/>
              <a:t> since 2012. </a:t>
            </a:r>
            <a:endParaRPr lang="en-US" dirty="0"/>
          </a:p>
        </p:txBody>
      </p:sp>
      <p:sp>
        <p:nvSpPr>
          <p:cNvPr id="6" name="Prostokąt 5"/>
          <p:cNvSpPr/>
          <p:nvPr/>
        </p:nvSpPr>
        <p:spPr>
          <a:xfrm>
            <a:off x="2928926" y="1000108"/>
            <a:ext cx="3537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Who’s using </a:t>
            </a:r>
            <a:r>
              <a:rPr lang="en-US" sz="2800" b="1" dirty="0" err="1" smtClean="0">
                <a:latin typeface="Calibri" pitchFamily="34" charset="0"/>
              </a:rPr>
              <a:t>GraphQL</a:t>
            </a:r>
            <a:r>
              <a:rPr lang="en-US" sz="2800" b="1" dirty="0" smtClean="0">
                <a:latin typeface="Calibri" pitchFamily="34" charset="0"/>
              </a:rPr>
              <a:t>?</a:t>
            </a:r>
          </a:p>
        </p:txBody>
      </p:sp>
      <p:sp>
        <p:nvSpPr>
          <p:cNvPr id="7" name="Prostokąt 6"/>
          <p:cNvSpPr/>
          <p:nvPr/>
        </p:nvSpPr>
        <p:spPr>
          <a:xfrm>
            <a:off x="785786" y="6000768"/>
            <a:ext cx="667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More </a:t>
            </a:r>
            <a:r>
              <a:rPr lang="pl-PL" dirty="0" err="1" smtClean="0"/>
              <a:t>GraphQL</a:t>
            </a:r>
            <a:r>
              <a:rPr lang="pl-PL" dirty="0" smtClean="0"/>
              <a:t> </a:t>
            </a:r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found</a:t>
            </a:r>
            <a:r>
              <a:rPr lang="pl-PL" dirty="0" smtClean="0"/>
              <a:t> on </a:t>
            </a:r>
            <a:r>
              <a:rPr lang="pl-PL" dirty="0" smtClean="0">
                <a:hlinkClick r:id="rId4"/>
              </a:rPr>
              <a:t>https://graphql.org/users/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73720" y="457200"/>
            <a:ext cx="7538400" cy="47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What is GraphQL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an open-source data query and manipulation language for APIs, and a runtime for fulfilling queries with existing data. Query language for API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5760" y="274680"/>
            <a:ext cx="8319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28760" y="1428840"/>
            <a:ext cx="8227800" cy="171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Send a GraphQL query to your API and get exactly what you need, nothing more and nothing less. 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over/under fetch issue.  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GraphQL queries always return predictable results.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31520" y="274680"/>
            <a:ext cx="79534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Ask for what you need, get exactly that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5760" y="274680"/>
            <a:ext cx="8319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731520" y="274680"/>
            <a:ext cx="79534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Ask for what you need, get exactly that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643314"/>
            <a:ext cx="537601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142985"/>
            <a:ext cx="5357850" cy="236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40080" y="274680"/>
            <a:ext cx="804492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Get many resources in a single request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GraphQL queries access not just the properties of one resource but also smoothly follow references between them.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While typical REST APIs require loading from multiple URLs, GraphQL APIs get all the data your app needs in a single request.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Apps using GraphQL can be quick even on slow mobile network connections.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31520" y="274680"/>
            <a:ext cx="79534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Ask for what you need, get exactly that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8640" y="1214280"/>
            <a:ext cx="817920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Possibility to fetch nested structures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929486" cy="48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31520" y="274680"/>
            <a:ext cx="79534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Ask for what you need, get exactly that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8640" y="1214280"/>
            <a:ext cx="817920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Possibility to fetch nested structures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6715172" cy="503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547</Words>
  <Application>LibreOffice/6.0.7.3$Linux_X86_64 LibreOffice_project/00m0$Build-3</Application>
  <PresentationFormat>Pokaz na ekranie (4:3)</PresentationFormat>
  <Paragraphs>86</Paragraphs>
  <Slides>20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subject/>
  <dc:creator>mariusz-domowy</dc:creator>
  <dc:description/>
  <cp:lastModifiedBy>mariusz-domowy</cp:lastModifiedBy>
  <cp:revision>28</cp:revision>
  <dcterms:created xsi:type="dcterms:W3CDTF">2019-07-01T17:39:53Z</dcterms:created>
  <dcterms:modified xsi:type="dcterms:W3CDTF">2019-11-24T10:37:10Z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