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5" r:id="rId3"/>
    <p:sldId id="326" r:id="rId4"/>
    <p:sldId id="327" r:id="rId5"/>
    <p:sldId id="328" r:id="rId6"/>
    <p:sldId id="329" r:id="rId7"/>
    <p:sldId id="330" r:id="rId8"/>
    <p:sldId id="331" r:id="rId9"/>
    <p:sldId id="332" r:id="rId10"/>
    <p:sldId id="334" r:id="rId11"/>
    <p:sldId id="333"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360" r:id="rId38"/>
    <p:sldId id="361" r:id="rId39"/>
    <p:sldId id="362" r:id="rId40"/>
    <p:sldId id="363" r:id="rId41"/>
    <p:sldId id="364" r:id="rId42"/>
    <p:sldId id="365" r:id="rId43"/>
    <p:sldId id="366" r:id="rId44"/>
    <p:sldId id="367" r:id="rId45"/>
    <p:sldId id="368" r:id="rId46"/>
    <p:sldId id="369" r:id="rId47"/>
    <p:sldId id="370" r:id="rId48"/>
    <p:sldId id="269" r:id="rId49"/>
    <p:sldId id="268"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D6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A02054E-5150-443C-8682-C4479ACBE5FF}"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78263-C4EA-46FA-9A02-D90356759D4C}" type="slidenum">
              <a:rPr lang="en-US" smtClean="0"/>
              <a:t>‹#›</a:t>
            </a:fld>
            <a:endParaRPr lang="en-US"/>
          </a:p>
        </p:txBody>
      </p:sp>
    </p:spTree>
    <p:extLst>
      <p:ext uri="{BB962C8B-B14F-4D97-AF65-F5344CB8AC3E}">
        <p14:creationId xmlns:p14="http://schemas.microsoft.com/office/powerpoint/2010/main" val="377290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02054E-5150-443C-8682-C4479ACBE5FF}"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78263-C4EA-46FA-9A02-D90356759D4C}" type="slidenum">
              <a:rPr lang="en-US" smtClean="0"/>
              <a:t>‹#›</a:t>
            </a:fld>
            <a:endParaRPr lang="en-US"/>
          </a:p>
        </p:txBody>
      </p:sp>
    </p:spTree>
    <p:extLst>
      <p:ext uri="{BB962C8B-B14F-4D97-AF65-F5344CB8AC3E}">
        <p14:creationId xmlns:p14="http://schemas.microsoft.com/office/powerpoint/2010/main" val="323546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02054E-5150-443C-8682-C4479ACBE5FF}"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78263-C4EA-46FA-9A02-D90356759D4C}" type="slidenum">
              <a:rPr lang="en-US" smtClean="0"/>
              <a:t>‹#›</a:t>
            </a:fld>
            <a:endParaRPr lang="en-US"/>
          </a:p>
        </p:txBody>
      </p:sp>
    </p:spTree>
    <p:extLst>
      <p:ext uri="{BB962C8B-B14F-4D97-AF65-F5344CB8AC3E}">
        <p14:creationId xmlns:p14="http://schemas.microsoft.com/office/powerpoint/2010/main" val="2836029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02054E-5150-443C-8682-C4479ACBE5FF}"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78263-C4EA-46FA-9A02-D90356759D4C}" type="slidenum">
              <a:rPr lang="en-US" smtClean="0"/>
              <a:t>‹#›</a:t>
            </a:fld>
            <a:endParaRPr lang="en-US"/>
          </a:p>
        </p:txBody>
      </p:sp>
    </p:spTree>
    <p:extLst>
      <p:ext uri="{BB962C8B-B14F-4D97-AF65-F5344CB8AC3E}">
        <p14:creationId xmlns:p14="http://schemas.microsoft.com/office/powerpoint/2010/main" val="312364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02054E-5150-443C-8682-C4479ACBE5FF}"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78263-C4EA-46FA-9A02-D90356759D4C}" type="slidenum">
              <a:rPr lang="en-US" smtClean="0"/>
              <a:t>‹#›</a:t>
            </a:fld>
            <a:endParaRPr lang="en-US"/>
          </a:p>
        </p:txBody>
      </p:sp>
    </p:spTree>
    <p:extLst>
      <p:ext uri="{BB962C8B-B14F-4D97-AF65-F5344CB8AC3E}">
        <p14:creationId xmlns:p14="http://schemas.microsoft.com/office/powerpoint/2010/main" val="1184094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02054E-5150-443C-8682-C4479ACBE5FF}"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78263-C4EA-46FA-9A02-D90356759D4C}" type="slidenum">
              <a:rPr lang="en-US" smtClean="0"/>
              <a:t>‹#›</a:t>
            </a:fld>
            <a:endParaRPr lang="en-US"/>
          </a:p>
        </p:txBody>
      </p:sp>
    </p:spTree>
    <p:extLst>
      <p:ext uri="{BB962C8B-B14F-4D97-AF65-F5344CB8AC3E}">
        <p14:creationId xmlns:p14="http://schemas.microsoft.com/office/powerpoint/2010/main" val="4172119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02054E-5150-443C-8682-C4479ACBE5FF}" type="datetimeFigureOut">
              <a:rPr lang="en-US" smtClean="0"/>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578263-C4EA-46FA-9A02-D90356759D4C}" type="slidenum">
              <a:rPr lang="en-US" smtClean="0"/>
              <a:t>‹#›</a:t>
            </a:fld>
            <a:endParaRPr lang="en-US"/>
          </a:p>
        </p:txBody>
      </p:sp>
    </p:spTree>
    <p:extLst>
      <p:ext uri="{BB962C8B-B14F-4D97-AF65-F5344CB8AC3E}">
        <p14:creationId xmlns:p14="http://schemas.microsoft.com/office/powerpoint/2010/main" val="2747540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02054E-5150-443C-8682-C4479ACBE5FF}" type="datetimeFigureOut">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578263-C4EA-46FA-9A02-D90356759D4C}" type="slidenum">
              <a:rPr lang="en-US" smtClean="0"/>
              <a:t>‹#›</a:t>
            </a:fld>
            <a:endParaRPr lang="en-US"/>
          </a:p>
        </p:txBody>
      </p:sp>
    </p:spTree>
    <p:extLst>
      <p:ext uri="{BB962C8B-B14F-4D97-AF65-F5344CB8AC3E}">
        <p14:creationId xmlns:p14="http://schemas.microsoft.com/office/powerpoint/2010/main" val="1703361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2054E-5150-443C-8682-C4479ACBE5FF}" type="datetimeFigureOut">
              <a:rPr lang="en-US" smtClean="0"/>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578263-C4EA-46FA-9A02-D90356759D4C}" type="slidenum">
              <a:rPr lang="en-US" smtClean="0"/>
              <a:t>‹#›</a:t>
            </a:fld>
            <a:endParaRPr lang="en-US"/>
          </a:p>
        </p:txBody>
      </p:sp>
    </p:spTree>
    <p:extLst>
      <p:ext uri="{BB962C8B-B14F-4D97-AF65-F5344CB8AC3E}">
        <p14:creationId xmlns:p14="http://schemas.microsoft.com/office/powerpoint/2010/main" val="4215407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02054E-5150-443C-8682-C4479ACBE5FF}"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78263-C4EA-46FA-9A02-D90356759D4C}" type="slidenum">
              <a:rPr lang="en-US" smtClean="0"/>
              <a:t>‹#›</a:t>
            </a:fld>
            <a:endParaRPr lang="en-US"/>
          </a:p>
        </p:txBody>
      </p:sp>
    </p:spTree>
    <p:extLst>
      <p:ext uri="{BB962C8B-B14F-4D97-AF65-F5344CB8AC3E}">
        <p14:creationId xmlns:p14="http://schemas.microsoft.com/office/powerpoint/2010/main" val="1729629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02054E-5150-443C-8682-C4479ACBE5FF}"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78263-C4EA-46FA-9A02-D90356759D4C}" type="slidenum">
              <a:rPr lang="en-US" smtClean="0"/>
              <a:t>‹#›</a:t>
            </a:fld>
            <a:endParaRPr lang="en-US"/>
          </a:p>
        </p:txBody>
      </p:sp>
    </p:spTree>
    <p:extLst>
      <p:ext uri="{BB962C8B-B14F-4D97-AF65-F5344CB8AC3E}">
        <p14:creationId xmlns:p14="http://schemas.microsoft.com/office/powerpoint/2010/main" val="388422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2054E-5150-443C-8682-C4479ACBE5FF}" type="datetimeFigureOut">
              <a:rPr lang="en-US" smtClean="0"/>
              <a:t>3/4/2024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78263-C4EA-46FA-9A02-D90356759D4C}" type="slidenum">
              <a:rPr lang="en-US" smtClean="0"/>
              <a:t>‹#›</a:t>
            </a:fld>
            <a:endParaRPr lang="en-US"/>
          </a:p>
        </p:txBody>
      </p:sp>
      <p:sp>
        <p:nvSpPr>
          <p:cNvPr id="7" name="Oval 6"/>
          <p:cNvSpPr/>
          <p:nvPr userDrawn="1"/>
        </p:nvSpPr>
        <p:spPr>
          <a:xfrm>
            <a:off x="10876547" y="96845"/>
            <a:ext cx="1203158" cy="1019686"/>
          </a:xfrm>
          <a:prstGeom prst="ellipse">
            <a:avLst/>
          </a:prstGeom>
          <a:blipFill>
            <a:blip r:embed="rId1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9727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4518" y="1488123"/>
            <a:ext cx="11107176" cy="2387600"/>
          </a:xfrm>
        </p:spPr>
        <p:txBody>
          <a:bodyPr>
            <a:normAutofit/>
          </a:bodyPr>
          <a:lstStyle/>
          <a:p>
            <a:r>
              <a:rPr lang="fr-FR" dirty="0"/>
              <a:t>Règles et introduction aux systèmes experts</a:t>
            </a:r>
          </a:p>
        </p:txBody>
      </p:sp>
      <p:sp>
        <p:nvSpPr>
          <p:cNvPr id="3" name="Subtitle 2"/>
          <p:cNvSpPr>
            <a:spLocks noGrp="1"/>
          </p:cNvSpPr>
          <p:nvPr>
            <p:ph type="subTitle" idx="1"/>
          </p:nvPr>
        </p:nvSpPr>
        <p:spPr>
          <a:xfrm>
            <a:off x="1524000" y="5594467"/>
            <a:ext cx="9144000" cy="613827"/>
          </a:xfrm>
        </p:spPr>
        <p:txBody>
          <a:bodyPr/>
          <a:lstStyle/>
          <a:p>
            <a:r>
              <a:rPr lang="en-US" dirty="0"/>
              <a:t>Dr. NSENGE MPIA HERITIER, </a:t>
            </a:r>
            <a:r>
              <a:rPr lang="en-US" dirty="0" err="1"/>
              <a:t>Ph.D</a:t>
            </a:r>
            <a:endParaRPr lang="en-US" dirty="0"/>
          </a:p>
        </p:txBody>
      </p:sp>
    </p:spTree>
    <p:extLst>
      <p:ext uri="{BB962C8B-B14F-4D97-AF65-F5344CB8AC3E}">
        <p14:creationId xmlns:p14="http://schemas.microsoft.com/office/powerpoint/2010/main" val="3594419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4DAD6-C080-252F-0659-4A1A8C18A0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1838E2-039B-7B5B-57A8-9E3A5EA5935A}"/>
              </a:ext>
            </a:extLst>
          </p:cNvPr>
          <p:cNvSpPr>
            <a:spLocks noGrp="1"/>
          </p:cNvSpPr>
          <p:nvPr>
            <p:ph type="title"/>
          </p:nvPr>
        </p:nvSpPr>
        <p:spPr>
          <a:xfrm>
            <a:off x="434788" y="374091"/>
            <a:ext cx="10515600" cy="1042334"/>
          </a:xfrm>
        </p:spPr>
        <p:txBody>
          <a:bodyPr>
            <a:normAutofit fontScale="90000"/>
          </a:bodyPr>
          <a:lstStyle/>
          <a:p>
            <a:r>
              <a:rPr lang="fr-FR" dirty="0"/>
              <a:t>Plus d'informations sur les conséquences (</a:t>
            </a:r>
            <a:r>
              <a:rPr lang="fr-FR" dirty="0" err="1"/>
              <a:t>Cont</a:t>
            </a:r>
            <a:r>
              <a:rPr lang="fr-FR" dirty="0"/>
              <a:t>.)</a:t>
            </a:r>
            <a:br>
              <a:rPr lang="fr-FR" dirty="0"/>
            </a:br>
            <a:endParaRPr lang="fr-CD" dirty="0"/>
          </a:p>
        </p:txBody>
      </p:sp>
      <p:sp>
        <p:nvSpPr>
          <p:cNvPr id="3" name="Content Placeholder 2">
            <a:extLst>
              <a:ext uri="{FF2B5EF4-FFF2-40B4-BE49-F238E27FC236}">
                <a16:creationId xmlns:a16="http://schemas.microsoft.com/office/drawing/2014/main" id="{46D22678-BAA5-64A6-22BE-3FD4CF7C0F84}"/>
              </a:ext>
            </a:extLst>
          </p:cNvPr>
          <p:cNvSpPr>
            <a:spLocks noGrp="1"/>
          </p:cNvSpPr>
          <p:nvPr>
            <p:ph idx="1"/>
          </p:nvPr>
        </p:nvSpPr>
        <p:spPr>
          <a:xfrm>
            <a:off x="703729" y="1253331"/>
            <a:ext cx="10515600" cy="5230578"/>
          </a:xfrm>
        </p:spPr>
        <p:txBody>
          <a:bodyPr>
            <a:normAutofit fontScale="92500" lnSpcReduction="10000"/>
          </a:bodyPr>
          <a:lstStyle/>
          <a:p>
            <a:r>
              <a:rPr lang="fr-FR" dirty="0">
                <a:solidFill>
                  <a:srgbClr val="FF0000"/>
                </a:solidFill>
              </a:rPr>
              <a:t>Stratégie</a:t>
            </a:r>
            <a:r>
              <a:rPr lang="fr-FR" dirty="0"/>
              <a:t> : </a:t>
            </a:r>
          </a:p>
          <a:p>
            <a:pPr lvl="1"/>
            <a:r>
              <a:rPr lang="fr-FR" dirty="0"/>
              <a:t>SI la voiture est morte</a:t>
            </a:r>
          </a:p>
          <a:p>
            <a:pPr lvl="1"/>
            <a:r>
              <a:rPr lang="fr-FR" dirty="0"/>
              <a:t>ALORS l'action consiste à "vérifier le réservoir d'essence« </a:t>
            </a:r>
          </a:p>
          <a:p>
            <a:pPr lvl="1"/>
            <a:r>
              <a:rPr lang="fr-FR" dirty="0"/>
              <a:t>l'étape 1 est terminée.</a:t>
            </a:r>
          </a:p>
          <a:p>
            <a:pPr lvl="1"/>
            <a:endParaRPr lang="fr-FR" dirty="0"/>
          </a:p>
          <a:p>
            <a:pPr lvl="1"/>
            <a:r>
              <a:rPr lang="fr-FR" dirty="0"/>
              <a:t>SI l'étape 1 est terminée </a:t>
            </a:r>
          </a:p>
          <a:p>
            <a:pPr lvl="1"/>
            <a:r>
              <a:rPr lang="fr-FR" dirty="0"/>
              <a:t>ET que le "réservoir d'essence" est plein</a:t>
            </a:r>
          </a:p>
          <a:p>
            <a:pPr lvl="1"/>
            <a:r>
              <a:rPr lang="fr-FR" dirty="0"/>
              <a:t>ALORS l'action consiste à "vérifier la batterie "  </a:t>
            </a:r>
          </a:p>
          <a:p>
            <a:pPr lvl="1"/>
            <a:r>
              <a:rPr lang="fr-FR" dirty="0"/>
              <a:t>l'étape 2 </a:t>
            </a:r>
            <a:r>
              <a:rPr lang="fr-FR" dirty="0">
                <a:solidFill>
                  <a:srgbClr val="FF0000"/>
                </a:solidFill>
              </a:rPr>
              <a:t>est terminée</a:t>
            </a:r>
          </a:p>
          <a:p>
            <a:pPr lvl="1"/>
            <a:endParaRPr lang="fr-FR" dirty="0">
              <a:solidFill>
                <a:srgbClr val="FF0000"/>
              </a:solidFill>
            </a:endParaRPr>
          </a:p>
          <a:p>
            <a:r>
              <a:rPr lang="fr-FR" dirty="0">
                <a:solidFill>
                  <a:srgbClr val="FF0000"/>
                </a:solidFill>
              </a:rPr>
              <a:t>Heuristique (modèle de prédiction - classification/régression) </a:t>
            </a:r>
            <a:r>
              <a:rPr lang="fr-FR" dirty="0"/>
              <a:t>: </a:t>
            </a:r>
          </a:p>
          <a:p>
            <a:pPr lvl="1"/>
            <a:r>
              <a:rPr lang="fr-FR" dirty="0"/>
              <a:t>SI le déversement est liquide </a:t>
            </a:r>
          </a:p>
          <a:p>
            <a:pPr lvl="1"/>
            <a:r>
              <a:rPr lang="fr-FR" dirty="0"/>
              <a:t>ET que le "pH du déversement" est &lt; 6 </a:t>
            </a:r>
          </a:p>
          <a:p>
            <a:pPr lvl="1"/>
            <a:r>
              <a:rPr lang="fr-FR" dirty="0"/>
              <a:t>ET que l'"odeur du déversement" est celle du vinaigre </a:t>
            </a:r>
          </a:p>
          <a:p>
            <a:pPr lvl="1"/>
            <a:r>
              <a:rPr lang="fr-FR" dirty="0"/>
              <a:t>ALORS la "matière du déversement" est l'"acide acétique".</a:t>
            </a:r>
          </a:p>
          <a:p>
            <a:endParaRPr lang="fr-CD" dirty="0"/>
          </a:p>
        </p:txBody>
      </p:sp>
    </p:spTree>
    <p:extLst>
      <p:ext uri="{BB962C8B-B14F-4D97-AF65-F5344CB8AC3E}">
        <p14:creationId xmlns:p14="http://schemas.microsoft.com/office/powerpoint/2010/main" val="1578773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60FDB-462B-635A-C18E-12E4921BAD3C}"/>
              </a:ext>
            </a:extLst>
          </p:cNvPr>
          <p:cNvSpPr>
            <a:spLocks noGrp="1"/>
          </p:cNvSpPr>
          <p:nvPr>
            <p:ph type="title"/>
          </p:nvPr>
        </p:nvSpPr>
        <p:spPr>
          <a:xfrm>
            <a:off x="282388" y="472703"/>
            <a:ext cx="10515600" cy="558240"/>
          </a:xfrm>
        </p:spPr>
        <p:txBody>
          <a:bodyPr>
            <a:normAutofit fontScale="90000"/>
          </a:bodyPr>
          <a:lstStyle/>
          <a:p>
            <a:r>
              <a:rPr lang="fr-CD" dirty="0"/>
              <a:t>Résumé : Caractéristiques des règles </a:t>
            </a:r>
            <a:br>
              <a:rPr lang="fr-CD" dirty="0"/>
            </a:br>
            <a:endParaRPr lang="fr-CD" dirty="0"/>
          </a:p>
        </p:txBody>
      </p:sp>
      <p:graphicFrame>
        <p:nvGraphicFramePr>
          <p:cNvPr id="4" name="Table 3">
            <a:extLst>
              <a:ext uri="{FF2B5EF4-FFF2-40B4-BE49-F238E27FC236}">
                <a16:creationId xmlns:a16="http://schemas.microsoft.com/office/drawing/2014/main" id="{C8146813-D72B-5963-0048-9F1FEB7AF0E4}"/>
              </a:ext>
            </a:extLst>
          </p:cNvPr>
          <p:cNvGraphicFramePr>
            <a:graphicFrameLocks noGrp="1"/>
          </p:cNvGraphicFramePr>
          <p:nvPr>
            <p:extLst>
              <p:ext uri="{D42A27DB-BD31-4B8C-83A1-F6EECF244321}">
                <p14:modId xmlns:p14="http://schemas.microsoft.com/office/powerpoint/2010/main" val="2003735664"/>
              </p:ext>
            </p:extLst>
          </p:nvPr>
        </p:nvGraphicFramePr>
        <p:xfrm>
          <a:off x="430306" y="2019549"/>
          <a:ext cx="11152094" cy="3581400"/>
        </p:xfrm>
        <a:graphic>
          <a:graphicData uri="http://schemas.openxmlformats.org/drawingml/2006/table">
            <a:tbl>
              <a:tblPr firstRow="1" bandRow="1">
                <a:tableStyleId>{5C22544A-7EE6-4342-B048-85BDC9FD1C3A}</a:tableStyleId>
              </a:tblPr>
              <a:tblGrid>
                <a:gridCol w="1326776">
                  <a:extLst>
                    <a:ext uri="{9D8B030D-6E8A-4147-A177-3AD203B41FA5}">
                      <a16:colId xmlns:a16="http://schemas.microsoft.com/office/drawing/2014/main" val="1505444539"/>
                    </a:ext>
                  </a:extLst>
                </a:gridCol>
                <a:gridCol w="5145742">
                  <a:extLst>
                    <a:ext uri="{9D8B030D-6E8A-4147-A177-3AD203B41FA5}">
                      <a16:colId xmlns:a16="http://schemas.microsoft.com/office/drawing/2014/main" val="1192479095"/>
                    </a:ext>
                  </a:extLst>
                </a:gridCol>
                <a:gridCol w="4679576">
                  <a:extLst>
                    <a:ext uri="{9D8B030D-6E8A-4147-A177-3AD203B41FA5}">
                      <a16:colId xmlns:a16="http://schemas.microsoft.com/office/drawing/2014/main" val="1147128403"/>
                    </a:ext>
                  </a:extLst>
                </a:gridCol>
              </a:tblGrid>
              <a:tr h="370840">
                <a:tc>
                  <a:txBody>
                    <a:bodyPr/>
                    <a:lstStyle/>
                    <a:p>
                      <a:pPr algn="ctr"/>
                      <a:endParaRPr lang="fr-CD"/>
                    </a:p>
                  </a:txBody>
                  <a:tcPr/>
                </a:tc>
                <a:tc>
                  <a:txBody>
                    <a:bodyPr/>
                    <a:lstStyle/>
                    <a:p>
                      <a:pPr algn="ctr"/>
                      <a:r>
                        <a:rPr lang="fr-FR" dirty="0"/>
                        <a:t>Première partie</a:t>
                      </a:r>
                      <a:endParaRPr lang="fr-CD" dirty="0"/>
                    </a:p>
                  </a:txBody>
                  <a:tcPr/>
                </a:tc>
                <a:tc>
                  <a:txBody>
                    <a:bodyPr/>
                    <a:lstStyle/>
                    <a:p>
                      <a:pPr algn="ctr"/>
                      <a:r>
                        <a:rPr lang="fr-FR" dirty="0"/>
                        <a:t>Deuxième partie</a:t>
                      </a:r>
                      <a:endParaRPr lang="fr-CD" dirty="0"/>
                    </a:p>
                  </a:txBody>
                  <a:tcPr/>
                </a:tc>
                <a:extLst>
                  <a:ext uri="{0D108BD9-81ED-4DB2-BD59-A6C34878D82A}">
                    <a16:rowId xmlns:a16="http://schemas.microsoft.com/office/drawing/2014/main" val="2048602031"/>
                  </a:ext>
                </a:extLst>
              </a:tr>
              <a:tr h="370840">
                <a:tc>
                  <a:txBody>
                    <a:bodyPr/>
                    <a:lstStyle/>
                    <a:p>
                      <a:endParaRPr lang="fr-FR" sz="400" dirty="0"/>
                    </a:p>
                    <a:p>
                      <a:endParaRPr lang="fr-FR" dirty="0"/>
                    </a:p>
                    <a:p>
                      <a:r>
                        <a:rPr lang="fr-FR" dirty="0"/>
                        <a:t>Noms</a:t>
                      </a:r>
                      <a:endParaRPr lang="fr-CD"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CD" dirty="0"/>
                        <a:t>Prémisse </a:t>
                      </a:r>
                    </a:p>
                    <a:p>
                      <a:pPr marL="0" marR="0" lvl="0" indent="0" algn="just" defTabSz="914400" rtl="0" eaLnBrk="1" fontAlgn="auto" latinLnBrk="0" hangingPunct="1">
                        <a:lnSpc>
                          <a:spcPct val="100000"/>
                        </a:lnSpc>
                        <a:spcBef>
                          <a:spcPts val="0"/>
                        </a:spcBef>
                        <a:spcAft>
                          <a:spcPts val="0"/>
                        </a:spcAft>
                        <a:buClrTx/>
                        <a:buSzTx/>
                        <a:buFontTx/>
                        <a:buNone/>
                        <a:tabLst/>
                        <a:defRPr/>
                      </a:pPr>
                      <a:r>
                        <a:rPr lang="fr-CD" dirty="0"/>
                        <a:t>Antécédent </a:t>
                      </a:r>
                    </a:p>
                    <a:p>
                      <a:pPr marL="0" marR="0" lvl="0" indent="0" algn="just" defTabSz="914400" rtl="0" eaLnBrk="1" fontAlgn="auto" latinLnBrk="0" hangingPunct="1">
                        <a:lnSpc>
                          <a:spcPct val="100000"/>
                        </a:lnSpc>
                        <a:spcBef>
                          <a:spcPts val="0"/>
                        </a:spcBef>
                        <a:spcAft>
                          <a:spcPts val="0"/>
                        </a:spcAft>
                        <a:buClrTx/>
                        <a:buSzTx/>
                        <a:buFontTx/>
                        <a:buNone/>
                        <a:tabLst/>
                        <a:defRPr/>
                      </a:pPr>
                      <a:r>
                        <a:rPr lang="fr-CD" dirty="0"/>
                        <a:t>Situation </a:t>
                      </a:r>
                    </a:p>
                    <a:p>
                      <a:pPr marL="0" marR="0" lvl="0" indent="0" algn="just" defTabSz="914400" rtl="0" eaLnBrk="1" fontAlgn="auto" latinLnBrk="0" hangingPunct="1">
                        <a:lnSpc>
                          <a:spcPct val="100000"/>
                        </a:lnSpc>
                        <a:spcBef>
                          <a:spcPts val="0"/>
                        </a:spcBef>
                        <a:spcAft>
                          <a:spcPts val="0"/>
                        </a:spcAft>
                        <a:buClrTx/>
                        <a:buSzTx/>
                        <a:buFontTx/>
                        <a:buNone/>
                        <a:tabLst/>
                        <a:defRPr/>
                      </a:pPr>
                      <a:r>
                        <a:rPr lang="fr-CD" dirty="0"/>
                        <a:t>IF</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CD" dirty="0"/>
                        <a:t>Conclusion </a:t>
                      </a:r>
                    </a:p>
                    <a:p>
                      <a:pPr marL="0" marR="0" lvl="0" indent="0" algn="just" defTabSz="914400" rtl="0" eaLnBrk="1" fontAlgn="auto" latinLnBrk="0" hangingPunct="1">
                        <a:lnSpc>
                          <a:spcPct val="100000"/>
                        </a:lnSpc>
                        <a:spcBef>
                          <a:spcPts val="0"/>
                        </a:spcBef>
                        <a:spcAft>
                          <a:spcPts val="0"/>
                        </a:spcAft>
                        <a:buClrTx/>
                        <a:buSzTx/>
                        <a:buFontTx/>
                        <a:buNone/>
                        <a:tabLst/>
                        <a:defRPr/>
                      </a:pPr>
                      <a:r>
                        <a:rPr lang="fr-CD" dirty="0"/>
                        <a:t>Conséquence </a:t>
                      </a:r>
                    </a:p>
                    <a:p>
                      <a:pPr marL="0" marR="0" lvl="0" indent="0" algn="just" defTabSz="914400" rtl="0" eaLnBrk="1" fontAlgn="auto" latinLnBrk="0" hangingPunct="1">
                        <a:lnSpc>
                          <a:spcPct val="100000"/>
                        </a:lnSpc>
                        <a:spcBef>
                          <a:spcPts val="0"/>
                        </a:spcBef>
                        <a:spcAft>
                          <a:spcPts val="0"/>
                        </a:spcAft>
                        <a:buClrTx/>
                        <a:buSzTx/>
                        <a:buFontTx/>
                        <a:buNone/>
                        <a:tabLst/>
                        <a:defRPr/>
                      </a:pPr>
                      <a:r>
                        <a:rPr lang="fr-CD" dirty="0"/>
                        <a:t>Action </a:t>
                      </a:r>
                    </a:p>
                    <a:p>
                      <a:pPr marL="0" marR="0" lvl="0" indent="0" algn="just" defTabSz="914400" rtl="0" eaLnBrk="1" fontAlgn="auto" latinLnBrk="0" hangingPunct="1">
                        <a:lnSpc>
                          <a:spcPct val="100000"/>
                        </a:lnSpc>
                        <a:spcBef>
                          <a:spcPts val="0"/>
                        </a:spcBef>
                        <a:spcAft>
                          <a:spcPts val="0"/>
                        </a:spcAft>
                        <a:buClrTx/>
                        <a:buSzTx/>
                        <a:buFontTx/>
                        <a:buNone/>
                        <a:tabLst/>
                        <a:defRPr/>
                      </a:pPr>
                      <a:r>
                        <a:rPr lang="fr-CD" dirty="0"/>
                        <a:t>THEN</a:t>
                      </a:r>
                    </a:p>
                  </a:txBody>
                  <a:tcPr/>
                </a:tc>
                <a:extLst>
                  <a:ext uri="{0D108BD9-81ED-4DB2-BD59-A6C34878D82A}">
                    <a16:rowId xmlns:a16="http://schemas.microsoft.com/office/drawing/2014/main" val="486165072"/>
                  </a:ext>
                </a:extLst>
              </a:tr>
              <a:tr h="370840">
                <a:tc>
                  <a:txBody>
                    <a:bodyPr/>
                    <a:lstStyle/>
                    <a:p>
                      <a:r>
                        <a:rPr lang="fr-FR" dirty="0"/>
                        <a:t>Nature</a:t>
                      </a:r>
                      <a:endParaRPr lang="fr-CD"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dirty="0"/>
                        <a:t>Conditions, similaires aux connaissances déclaratives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dirty="0"/>
                        <a:t>Résolutions, similaires aux connaissances procédurales</a:t>
                      </a:r>
                    </a:p>
                  </a:txBody>
                  <a:tcPr/>
                </a:tc>
                <a:extLst>
                  <a:ext uri="{0D108BD9-81ED-4DB2-BD59-A6C34878D82A}">
                    <a16:rowId xmlns:a16="http://schemas.microsoft.com/office/drawing/2014/main" val="3491973160"/>
                  </a:ext>
                </a:extLst>
              </a:tr>
              <a:tr h="370840">
                <a:tc>
                  <a:txBody>
                    <a:bodyPr/>
                    <a:lstStyle/>
                    <a:p>
                      <a:r>
                        <a:rPr lang="fr-FR" dirty="0"/>
                        <a:t>Taille </a:t>
                      </a:r>
                      <a:endParaRPr lang="fr-CD"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CD" dirty="0"/>
                        <a:t>Peut avoir plusieurs IF</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dirty="0"/>
                        <a:t>En général, une seule conclusion</a:t>
                      </a:r>
                    </a:p>
                  </a:txBody>
                  <a:tcPr/>
                </a:tc>
                <a:extLst>
                  <a:ext uri="{0D108BD9-81ED-4DB2-BD59-A6C34878D82A}">
                    <a16:rowId xmlns:a16="http://schemas.microsoft.com/office/drawing/2014/main" val="2526626181"/>
                  </a:ext>
                </a:extLst>
              </a:tr>
              <a:tr h="370840">
                <a:tc rowSpan="2">
                  <a:txBody>
                    <a:bodyPr/>
                    <a:lstStyle/>
                    <a:p>
                      <a:endParaRPr lang="fr-FR" sz="400" dirty="0"/>
                    </a:p>
                    <a:p>
                      <a:endParaRPr lang="fr-FR" sz="600" dirty="0"/>
                    </a:p>
                    <a:p>
                      <a:r>
                        <a:rPr lang="fr-FR" dirty="0"/>
                        <a:t>Proposition</a:t>
                      </a:r>
                      <a:endParaRPr lang="fr-CD" dirty="0"/>
                    </a:p>
                  </a:txBody>
                  <a:tcPr/>
                </a:tc>
                <a:tc>
                  <a:txBody>
                    <a:bodyPr/>
                    <a:lstStyle/>
                    <a:p>
                      <a:pPr algn="just"/>
                      <a:r>
                        <a:rPr lang="fr-FR" dirty="0"/>
                        <a:t>Propositions ayant ET</a:t>
                      </a:r>
                      <a:endParaRPr lang="fr-CD"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dirty="0"/>
                        <a:t>Toutes les conditions doivent être réunies </a:t>
                      </a:r>
                      <a:r>
                        <a:rPr lang="fr-FR" dirty="0">
                          <a:solidFill>
                            <a:srgbClr val="FF0000"/>
                          </a:solidFill>
                        </a:rPr>
                        <a:t>pour qu'une conclusion soit vraie</a:t>
                      </a:r>
                    </a:p>
                  </a:txBody>
                  <a:tcPr/>
                </a:tc>
                <a:extLst>
                  <a:ext uri="{0D108BD9-81ED-4DB2-BD59-A6C34878D82A}">
                    <a16:rowId xmlns:a16="http://schemas.microsoft.com/office/drawing/2014/main" val="2985591866"/>
                  </a:ext>
                </a:extLst>
              </a:tr>
              <a:tr h="370840">
                <a:tc vMerge="1">
                  <a:txBody>
                    <a:bodyPr/>
                    <a:lstStyle/>
                    <a:p>
                      <a:endParaRPr lang="fr-CD" dirty="0"/>
                    </a:p>
                  </a:txBody>
                  <a:tcPr/>
                </a:tc>
                <a:tc>
                  <a:txBody>
                    <a:bodyPr/>
                    <a:lstStyle/>
                    <a:p>
                      <a:pPr algn="just"/>
                      <a:r>
                        <a:rPr lang="fr-FR" dirty="0"/>
                        <a:t>Propositions ayant OU</a:t>
                      </a:r>
                      <a:endParaRPr lang="fr-CD"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dirty="0"/>
                        <a:t>Si une condition est vraie, </a:t>
                      </a:r>
                      <a:r>
                        <a:rPr lang="fr-FR" dirty="0">
                          <a:solidFill>
                            <a:srgbClr val="FF0000"/>
                          </a:solidFill>
                        </a:rPr>
                        <a:t>la conclusion est vraie </a:t>
                      </a:r>
                    </a:p>
                  </a:txBody>
                  <a:tcPr/>
                </a:tc>
                <a:extLst>
                  <a:ext uri="{0D108BD9-81ED-4DB2-BD59-A6C34878D82A}">
                    <a16:rowId xmlns:a16="http://schemas.microsoft.com/office/drawing/2014/main" val="4165870990"/>
                  </a:ext>
                </a:extLst>
              </a:tr>
            </a:tbl>
          </a:graphicData>
        </a:graphic>
      </p:graphicFrame>
    </p:spTree>
    <p:extLst>
      <p:ext uri="{BB962C8B-B14F-4D97-AF65-F5344CB8AC3E}">
        <p14:creationId xmlns:p14="http://schemas.microsoft.com/office/powerpoint/2010/main" val="4075960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92D5E-7C91-B61E-3D85-CD5A16201074}"/>
              </a:ext>
            </a:extLst>
          </p:cNvPr>
          <p:cNvSpPr>
            <a:spLocks noGrp="1"/>
          </p:cNvSpPr>
          <p:nvPr>
            <p:ph type="title"/>
          </p:nvPr>
        </p:nvSpPr>
        <p:spPr>
          <a:xfrm>
            <a:off x="291352" y="383054"/>
            <a:ext cx="10515600" cy="728569"/>
          </a:xfrm>
        </p:spPr>
        <p:txBody>
          <a:bodyPr>
            <a:normAutofit fontScale="90000"/>
          </a:bodyPr>
          <a:lstStyle/>
          <a:p>
            <a:r>
              <a:rPr lang="fr-CD" dirty="0"/>
              <a:t>Règles simples avec relations</a:t>
            </a:r>
            <a:br>
              <a:rPr lang="fr-CD" dirty="0"/>
            </a:br>
            <a:endParaRPr lang="fr-CD" dirty="0"/>
          </a:p>
        </p:txBody>
      </p:sp>
      <p:sp>
        <p:nvSpPr>
          <p:cNvPr id="3" name="Content Placeholder 2">
            <a:extLst>
              <a:ext uri="{FF2B5EF4-FFF2-40B4-BE49-F238E27FC236}">
                <a16:creationId xmlns:a16="http://schemas.microsoft.com/office/drawing/2014/main" id="{80E784FF-B3D4-5E00-A917-5AAC099A7E92}"/>
              </a:ext>
            </a:extLst>
          </p:cNvPr>
          <p:cNvSpPr>
            <a:spLocks noGrp="1"/>
          </p:cNvSpPr>
          <p:nvPr>
            <p:ph idx="1"/>
          </p:nvPr>
        </p:nvSpPr>
        <p:spPr>
          <a:xfrm>
            <a:off x="461683" y="991907"/>
            <a:ext cx="10515600" cy="5695763"/>
          </a:xfrm>
        </p:spPr>
        <p:txBody>
          <a:bodyPr>
            <a:normAutofit/>
          </a:bodyPr>
          <a:lstStyle/>
          <a:p>
            <a:pPr algn="just"/>
            <a:r>
              <a:rPr lang="fr-FR" dirty="0"/>
              <a:t>Ajout de relations de condition (par exemple =, &gt;, &lt;, ¬ )</a:t>
            </a:r>
          </a:p>
          <a:p>
            <a:pPr algn="just"/>
            <a:r>
              <a:rPr lang="fr-FR" dirty="0"/>
              <a:t>Règles comparant une valeur d'attribut à une constante (par exemple température &lt; 45)</a:t>
            </a:r>
          </a:p>
          <a:p>
            <a:pPr lvl="1" algn="just"/>
            <a:r>
              <a:rPr lang="fr-FR" dirty="0"/>
              <a:t>Ces règles sont appelées </a:t>
            </a:r>
            <a:r>
              <a:rPr lang="fr-FR" dirty="0">
                <a:solidFill>
                  <a:srgbClr val="FF0000"/>
                </a:solidFill>
              </a:rPr>
              <a:t>règles propositionnelles</a:t>
            </a:r>
          </a:p>
          <a:p>
            <a:pPr lvl="2" algn="just"/>
            <a:r>
              <a:rPr lang="fr-FR" dirty="0"/>
              <a:t>Elles ont le même pouvoir d'expression que la logique propositionnelle</a:t>
            </a:r>
          </a:p>
          <a:p>
            <a:pPr lvl="1" algn="just"/>
            <a:r>
              <a:rPr lang="fr-FR" dirty="0"/>
              <a:t>Exemple :</a:t>
            </a:r>
          </a:p>
          <a:p>
            <a:pPr lvl="2" algn="just"/>
            <a:r>
              <a:rPr lang="fr-FR" b="1" dirty="0"/>
              <a:t>SI</a:t>
            </a:r>
            <a:r>
              <a:rPr lang="fr-FR" dirty="0"/>
              <a:t> la cote de crédit est élevée </a:t>
            </a:r>
            <a:r>
              <a:rPr lang="fr-FR" b="1" dirty="0"/>
              <a:t>ET</a:t>
            </a:r>
            <a:r>
              <a:rPr lang="fr-FR" dirty="0"/>
              <a:t> que le salaire est supérieur à 3000 USD, </a:t>
            </a:r>
            <a:r>
              <a:rPr lang="fr-FR" b="1" dirty="0"/>
              <a:t>OU</a:t>
            </a:r>
            <a:r>
              <a:rPr lang="fr-FR" dirty="0"/>
              <a:t> que les actifs sont supérieurs à 7500 USD, </a:t>
            </a:r>
            <a:r>
              <a:rPr lang="fr-FR" b="1" dirty="0"/>
              <a:t>ET </a:t>
            </a:r>
            <a:r>
              <a:rPr lang="fr-FR" dirty="0"/>
              <a:t>que les antécédents de paiement ne sont pas "médiocres", </a:t>
            </a:r>
            <a:r>
              <a:rPr lang="fr-FR" b="1" dirty="0"/>
              <a:t>ALORS</a:t>
            </a:r>
            <a:r>
              <a:rPr lang="fr-FR" dirty="0"/>
              <a:t> approuver un prêt jusqu'à 1000 USD, et classer le prêt dans la catégorie "B".</a:t>
            </a:r>
          </a:p>
          <a:p>
            <a:pPr algn="just"/>
            <a:r>
              <a:rPr lang="fr-FR" dirty="0"/>
              <a:t>Que faire si le problème implique des relations entre les attributs ?</a:t>
            </a:r>
          </a:p>
          <a:p>
            <a:pPr lvl="1" algn="just"/>
            <a:r>
              <a:rPr lang="fr-FR" dirty="0"/>
              <a:t>Les règles propositionnelles ne permettent pas de l'exprimer</a:t>
            </a:r>
          </a:p>
          <a:p>
            <a:pPr lvl="1" algn="just"/>
            <a:r>
              <a:rPr lang="fr-FR" dirty="0"/>
              <a:t>Une représentation plus expressive est nécessaire </a:t>
            </a:r>
          </a:p>
          <a:p>
            <a:endParaRPr lang="fr-CD" dirty="0"/>
          </a:p>
        </p:txBody>
      </p:sp>
    </p:spTree>
    <p:extLst>
      <p:ext uri="{BB962C8B-B14F-4D97-AF65-F5344CB8AC3E}">
        <p14:creationId xmlns:p14="http://schemas.microsoft.com/office/powerpoint/2010/main" val="3416644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50A6-7098-966B-739D-D41372FA9538}"/>
              </a:ext>
            </a:extLst>
          </p:cNvPr>
          <p:cNvSpPr>
            <a:spLocks noGrp="1"/>
          </p:cNvSpPr>
          <p:nvPr>
            <p:ph type="title"/>
          </p:nvPr>
        </p:nvSpPr>
        <p:spPr>
          <a:xfrm>
            <a:off x="506506" y="464670"/>
            <a:ext cx="10515600" cy="432734"/>
          </a:xfrm>
        </p:spPr>
        <p:txBody>
          <a:bodyPr>
            <a:normAutofit fontScale="90000"/>
          </a:bodyPr>
          <a:lstStyle/>
          <a:p>
            <a:r>
              <a:rPr lang="fr-CD" dirty="0"/>
              <a:t>Relations entre les attributs</a:t>
            </a:r>
            <a:br>
              <a:rPr lang="fr-CD" dirty="0"/>
            </a:br>
            <a:endParaRPr lang="fr-CD" dirty="0"/>
          </a:p>
        </p:txBody>
      </p:sp>
      <p:sp>
        <p:nvSpPr>
          <p:cNvPr id="3" name="Content Placeholder 2">
            <a:extLst>
              <a:ext uri="{FF2B5EF4-FFF2-40B4-BE49-F238E27FC236}">
                <a16:creationId xmlns:a16="http://schemas.microsoft.com/office/drawing/2014/main" id="{18F8AE60-4D0C-C27C-6461-43D26E08FFF0}"/>
              </a:ext>
            </a:extLst>
          </p:cNvPr>
          <p:cNvSpPr>
            <a:spLocks noGrp="1"/>
          </p:cNvSpPr>
          <p:nvPr>
            <p:ph idx="1"/>
          </p:nvPr>
        </p:nvSpPr>
        <p:spPr>
          <a:xfrm>
            <a:off x="506505" y="897404"/>
            <a:ext cx="10753165" cy="1117834"/>
          </a:xfrm>
        </p:spPr>
        <p:txBody>
          <a:bodyPr>
            <a:normAutofit fontScale="92500" lnSpcReduction="20000"/>
          </a:bodyPr>
          <a:lstStyle/>
          <a:p>
            <a:r>
              <a:rPr lang="fr-FR" dirty="0"/>
              <a:t>Relations standard : =, &lt;, &gt;</a:t>
            </a:r>
          </a:p>
          <a:p>
            <a:r>
              <a:rPr lang="fr-FR" dirty="0"/>
              <a:t>La comparaison des attributs entre eux permet d'appliquer des règles telles que celles-ci :</a:t>
            </a:r>
          </a:p>
          <a:p>
            <a:pPr marL="0" indent="0">
              <a:buNone/>
            </a:pPr>
            <a:endParaRPr lang="fr-FR" dirty="0"/>
          </a:p>
          <a:p>
            <a:endParaRPr lang="fr-CD" dirty="0"/>
          </a:p>
        </p:txBody>
      </p:sp>
      <p:sp>
        <p:nvSpPr>
          <p:cNvPr id="4" name="Rectangle 3">
            <a:extLst>
              <a:ext uri="{FF2B5EF4-FFF2-40B4-BE49-F238E27FC236}">
                <a16:creationId xmlns:a16="http://schemas.microsoft.com/office/drawing/2014/main" id="{2538E3B6-75BE-32F5-A935-5C4CD809E8E6}"/>
              </a:ext>
            </a:extLst>
          </p:cNvPr>
          <p:cNvSpPr/>
          <p:nvPr/>
        </p:nvSpPr>
        <p:spPr>
          <a:xfrm>
            <a:off x="2743199" y="2015238"/>
            <a:ext cx="3290047" cy="788894"/>
          </a:xfrm>
          <a:prstGeom prst="rect">
            <a:avLst/>
          </a:prstGeom>
          <a:solidFill>
            <a:srgbClr val="5AD6B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1700" dirty="0">
              <a:solidFill>
                <a:srgbClr val="7030A0"/>
              </a:solidFill>
            </a:endParaRPr>
          </a:p>
          <a:p>
            <a:r>
              <a:rPr lang="fr-FR" sz="1700" dirty="0">
                <a:solidFill>
                  <a:srgbClr val="7030A0"/>
                </a:solidFill>
              </a:rPr>
              <a:t>IF largeur &gt; hauteur THEN couché </a:t>
            </a:r>
          </a:p>
          <a:p>
            <a:r>
              <a:rPr lang="fr-FR" sz="1700" dirty="0">
                <a:solidFill>
                  <a:srgbClr val="7030A0"/>
                </a:solidFill>
              </a:rPr>
              <a:t>IF hauteur &gt; largeur THEN debout </a:t>
            </a:r>
          </a:p>
          <a:p>
            <a:pPr algn="ctr"/>
            <a:endParaRPr lang="fr-CD" dirty="0"/>
          </a:p>
        </p:txBody>
      </p:sp>
      <p:sp>
        <p:nvSpPr>
          <p:cNvPr id="5" name="Content Placeholder 2">
            <a:extLst>
              <a:ext uri="{FF2B5EF4-FFF2-40B4-BE49-F238E27FC236}">
                <a16:creationId xmlns:a16="http://schemas.microsoft.com/office/drawing/2014/main" id="{D4CD33D5-CDE5-806C-7D90-5367858A4EFA}"/>
              </a:ext>
            </a:extLst>
          </p:cNvPr>
          <p:cNvSpPr txBox="1">
            <a:spLocks/>
          </p:cNvSpPr>
          <p:nvPr/>
        </p:nvSpPr>
        <p:spPr>
          <a:xfrm>
            <a:off x="506504" y="2934214"/>
            <a:ext cx="11398625" cy="237289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pPr>
            <a:r>
              <a:rPr lang="fr-FR" dirty="0"/>
              <a:t>Cette description se généralise mieux à de nouvelles données </a:t>
            </a:r>
          </a:p>
          <a:p>
            <a:pPr>
              <a:lnSpc>
                <a:spcPct val="120000"/>
              </a:lnSpc>
              <a:spcBef>
                <a:spcPts val="0"/>
              </a:spcBef>
            </a:pPr>
            <a:r>
              <a:rPr lang="fr-FR" dirty="0"/>
              <a:t>Mais la recherche de relations entre les attributs peut s'avérer coûteuse </a:t>
            </a:r>
          </a:p>
          <a:p>
            <a:pPr>
              <a:lnSpc>
                <a:spcPct val="120000"/>
              </a:lnSpc>
              <a:spcBef>
                <a:spcPts val="0"/>
              </a:spcBef>
            </a:pPr>
            <a:r>
              <a:rPr lang="fr-FR" dirty="0"/>
              <a:t>Solution simple : </a:t>
            </a:r>
            <a:r>
              <a:rPr lang="fr-FR" dirty="0">
                <a:solidFill>
                  <a:srgbClr val="FF0000"/>
                </a:solidFill>
              </a:rPr>
              <a:t>ajouter </a:t>
            </a:r>
            <a:r>
              <a:rPr lang="fr-FR" dirty="0"/>
              <a:t>des attributs supplémentaires (c'est-à-dire construire des caractéristiques) </a:t>
            </a:r>
          </a:p>
          <a:p>
            <a:pPr lvl="1">
              <a:lnSpc>
                <a:spcPct val="120000"/>
              </a:lnSpc>
              <a:spcBef>
                <a:spcPts val="0"/>
              </a:spcBef>
            </a:pPr>
            <a:r>
              <a:rPr lang="fr-FR" dirty="0"/>
              <a:t>par exemple, un attribut binaire "la largeur </a:t>
            </a:r>
            <a:r>
              <a:rPr lang="fr-FR" dirty="0">
                <a:solidFill>
                  <a:srgbClr val="FF0000"/>
                </a:solidFill>
              </a:rPr>
              <a:t>est-elle</a:t>
            </a:r>
            <a:r>
              <a:rPr lang="fr-FR" dirty="0"/>
              <a:t> &lt; hauteur ?" </a:t>
            </a:r>
          </a:p>
          <a:p>
            <a:pPr marL="457200" lvl="1" indent="0">
              <a:lnSpc>
                <a:spcPct val="120000"/>
              </a:lnSpc>
              <a:spcBef>
                <a:spcPts val="0"/>
              </a:spcBef>
              <a:buNone/>
            </a:pPr>
            <a:r>
              <a:rPr lang="fr-FR" dirty="0"/>
              <a:t> </a:t>
            </a:r>
          </a:p>
          <a:p>
            <a:pPr>
              <a:lnSpc>
                <a:spcPct val="120000"/>
              </a:lnSpc>
              <a:spcBef>
                <a:spcPts val="0"/>
              </a:spcBef>
            </a:pPr>
            <a:r>
              <a:rPr lang="fr-FR" dirty="0"/>
              <a:t>Utilisation de variables et de relations multiples (similaire à la logique du premier ordre) :</a:t>
            </a:r>
          </a:p>
          <a:p>
            <a:pPr lvl="1">
              <a:lnSpc>
                <a:spcPct val="120000"/>
              </a:lnSpc>
              <a:spcBef>
                <a:spcPts val="0"/>
              </a:spcBef>
            </a:pPr>
            <a:endParaRPr lang="fr-FR" dirty="0"/>
          </a:p>
          <a:p>
            <a:pPr marL="0" indent="0">
              <a:buFont typeface="Arial" panose="020B0604020202020204" pitchFamily="34" charset="0"/>
              <a:buNone/>
            </a:pPr>
            <a:endParaRPr lang="fr-FR" dirty="0"/>
          </a:p>
          <a:p>
            <a:endParaRPr lang="fr-CD" dirty="0"/>
          </a:p>
        </p:txBody>
      </p:sp>
      <p:sp>
        <p:nvSpPr>
          <p:cNvPr id="6" name="Rectangle 5">
            <a:extLst>
              <a:ext uri="{FF2B5EF4-FFF2-40B4-BE49-F238E27FC236}">
                <a16:creationId xmlns:a16="http://schemas.microsoft.com/office/drawing/2014/main" id="{CE5F0E0C-3D41-5586-8649-2A62B3D7C1A4}"/>
              </a:ext>
            </a:extLst>
          </p:cNvPr>
          <p:cNvSpPr/>
          <p:nvPr/>
        </p:nvSpPr>
        <p:spPr>
          <a:xfrm>
            <a:off x="2232213" y="5437188"/>
            <a:ext cx="6651812" cy="788894"/>
          </a:xfrm>
          <a:prstGeom prst="rect">
            <a:avLst/>
          </a:prstGeom>
          <a:solidFill>
            <a:srgbClr val="5AD6B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400" dirty="0">
              <a:solidFill>
                <a:srgbClr val="7030A0"/>
              </a:solidFill>
            </a:endParaRPr>
          </a:p>
          <a:p>
            <a:r>
              <a:rPr lang="en-US" sz="2000" dirty="0">
                <a:solidFill>
                  <a:srgbClr val="7030A0"/>
                </a:solidFill>
              </a:rPr>
              <a:t>IF hauteur_et_largeur_de(</a:t>
            </a:r>
            <a:r>
              <a:rPr lang="en-US" sz="2000" dirty="0" err="1">
                <a:solidFill>
                  <a:srgbClr val="7030A0"/>
                </a:solidFill>
              </a:rPr>
              <a:t>x,h,l</a:t>
            </a:r>
            <a:r>
              <a:rPr lang="en-US" sz="2000" dirty="0">
                <a:solidFill>
                  <a:srgbClr val="7030A0"/>
                </a:solidFill>
              </a:rPr>
              <a:t>) AND  h &gt; l THEN debut(x)</a:t>
            </a:r>
            <a:endParaRPr lang="fr-CD" sz="2000" dirty="0">
              <a:solidFill>
                <a:srgbClr val="7030A0"/>
              </a:solidFill>
            </a:endParaRPr>
          </a:p>
        </p:txBody>
      </p:sp>
    </p:spTree>
    <p:extLst>
      <p:ext uri="{BB962C8B-B14F-4D97-AF65-F5344CB8AC3E}">
        <p14:creationId xmlns:p14="http://schemas.microsoft.com/office/powerpoint/2010/main" val="3488920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3D1A-8983-3414-50CA-0F157C0AC7C9}"/>
              </a:ext>
            </a:extLst>
          </p:cNvPr>
          <p:cNvSpPr>
            <a:spLocks noGrp="1"/>
          </p:cNvSpPr>
          <p:nvPr>
            <p:ph type="title"/>
          </p:nvPr>
        </p:nvSpPr>
        <p:spPr>
          <a:xfrm>
            <a:off x="300318" y="338232"/>
            <a:ext cx="10515600" cy="818216"/>
          </a:xfrm>
        </p:spPr>
        <p:txBody>
          <a:bodyPr>
            <a:normAutofit fontScale="90000"/>
          </a:bodyPr>
          <a:lstStyle/>
          <a:p>
            <a:r>
              <a:rPr lang="fr-FR" dirty="0"/>
              <a:t>Quelques formes de règles moins courantes</a:t>
            </a:r>
            <a:br>
              <a:rPr lang="fr-FR" dirty="0"/>
            </a:br>
            <a:endParaRPr lang="fr-CD" dirty="0"/>
          </a:p>
        </p:txBody>
      </p:sp>
      <p:sp>
        <p:nvSpPr>
          <p:cNvPr id="3" name="Content Placeholder 2">
            <a:extLst>
              <a:ext uri="{FF2B5EF4-FFF2-40B4-BE49-F238E27FC236}">
                <a16:creationId xmlns:a16="http://schemas.microsoft.com/office/drawing/2014/main" id="{49A038AC-DE5B-5FDE-2E80-CC04FEE6AD19}"/>
              </a:ext>
            </a:extLst>
          </p:cNvPr>
          <p:cNvSpPr>
            <a:spLocks noGrp="1"/>
          </p:cNvSpPr>
          <p:nvPr>
            <p:ph idx="1"/>
          </p:nvPr>
        </p:nvSpPr>
        <p:spPr>
          <a:xfrm>
            <a:off x="425823" y="1156448"/>
            <a:ext cx="10515600" cy="5020515"/>
          </a:xfrm>
        </p:spPr>
        <p:txBody>
          <a:bodyPr>
            <a:normAutofit/>
          </a:bodyPr>
          <a:lstStyle/>
          <a:p>
            <a:pPr algn="just"/>
            <a:r>
              <a:rPr lang="fr-FR" dirty="0">
                <a:solidFill>
                  <a:srgbClr val="FF0000"/>
                </a:solidFill>
              </a:rPr>
              <a:t>Conclusion, condition IF :</a:t>
            </a:r>
          </a:p>
          <a:p>
            <a:pPr lvl="1" algn="just"/>
            <a:r>
              <a:rPr lang="fr-FR" dirty="0"/>
              <a:t>Votre risque d'être contrôlé est élevé, </a:t>
            </a:r>
            <a:r>
              <a:rPr lang="fr-FR" dirty="0">
                <a:solidFill>
                  <a:srgbClr val="FF0000"/>
                </a:solidFill>
              </a:rPr>
              <a:t>SI </a:t>
            </a:r>
            <a:r>
              <a:rPr lang="fr-FR" dirty="0"/>
              <a:t>votre revenu est élevé</a:t>
            </a:r>
          </a:p>
          <a:p>
            <a:pPr algn="just"/>
            <a:r>
              <a:rPr lang="fr-FR" dirty="0">
                <a:solidFill>
                  <a:srgbClr val="FF0000"/>
                </a:solidFill>
              </a:rPr>
              <a:t>Inclusion de ELSE :</a:t>
            </a:r>
          </a:p>
          <a:p>
            <a:pPr lvl="1" algn="just"/>
            <a:r>
              <a:rPr lang="fr-FR" dirty="0">
                <a:solidFill>
                  <a:srgbClr val="FF0000"/>
                </a:solidFill>
              </a:rPr>
              <a:t>SI</a:t>
            </a:r>
            <a:r>
              <a:rPr lang="fr-FR" dirty="0"/>
              <a:t> votre revenu est élevé, </a:t>
            </a:r>
            <a:r>
              <a:rPr lang="fr-FR" dirty="0">
                <a:solidFill>
                  <a:srgbClr val="FF0000"/>
                </a:solidFill>
              </a:rPr>
              <a:t>OU</a:t>
            </a:r>
            <a:r>
              <a:rPr lang="fr-FR" dirty="0"/>
              <a:t> si vos déductions sont inhabituelles, </a:t>
            </a:r>
            <a:r>
              <a:rPr lang="fr-FR" dirty="0">
                <a:solidFill>
                  <a:srgbClr val="FF0000"/>
                </a:solidFill>
              </a:rPr>
              <a:t>ALORS </a:t>
            </a:r>
            <a:r>
              <a:rPr lang="fr-FR" dirty="0"/>
              <a:t>votre risque d'être contrôlé est élevé, </a:t>
            </a:r>
            <a:r>
              <a:rPr lang="fr-FR" dirty="0">
                <a:solidFill>
                  <a:srgbClr val="FF0000"/>
                </a:solidFill>
              </a:rPr>
              <a:t>OU SINON </a:t>
            </a:r>
            <a:r>
              <a:rPr lang="fr-FR" dirty="0"/>
              <a:t>votre risque d'être contrôlé est faible</a:t>
            </a:r>
          </a:p>
          <a:p>
            <a:pPr lvl="1" algn="just"/>
            <a:r>
              <a:rPr lang="fr-FR" dirty="0">
                <a:solidFill>
                  <a:srgbClr val="FF0000"/>
                </a:solidFill>
              </a:rPr>
              <a:t>Semblable au IF: THEN </a:t>
            </a:r>
            <a:r>
              <a:rPr lang="fr-FR" dirty="0"/>
              <a:t>boucle dans le codage</a:t>
            </a:r>
          </a:p>
          <a:p>
            <a:pPr lvl="1" algn="just"/>
            <a:endParaRPr lang="fr-FR" dirty="0"/>
          </a:p>
          <a:p>
            <a:pPr algn="just"/>
            <a:r>
              <a:rPr lang="fr-FR" dirty="0"/>
              <a:t>La partie action peut </a:t>
            </a:r>
            <a:r>
              <a:rPr lang="fr-FR" dirty="0">
                <a:solidFill>
                  <a:srgbClr val="FF0000"/>
                </a:solidFill>
              </a:rPr>
              <a:t>déclencher d'autres règles </a:t>
            </a:r>
            <a:r>
              <a:rPr lang="fr-FR" dirty="0"/>
              <a:t>ou des </a:t>
            </a:r>
            <a:r>
              <a:rPr lang="fr-FR" dirty="0">
                <a:solidFill>
                  <a:srgbClr val="FF0000"/>
                </a:solidFill>
              </a:rPr>
              <a:t>actions multiples </a:t>
            </a:r>
            <a:r>
              <a:rPr lang="fr-FR" dirty="0"/>
              <a:t>:</a:t>
            </a:r>
          </a:p>
          <a:p>
            <a:pPr lvl="1" algn="just"/>
            <a:r>
              <a:rPr lang="fr-FR" dirty="0">
                <a:solidFill>
                  <a:srgbClr val="FF0000"/>
                </a:solidFill>
              </a:rPr>
              <a:t>ALORS</a:t>
            </a:r>
            <a:r>
              <a:rPr lang="fr-FR" dirty="0"/>
              <a:t> "approuver le prêt" et "référer à un agent".</a:t>
            </a:r>
          </a:p>
          <a:p>
            <a:endParaRPr lang="fr-CD" dirty="0"/>
          </a:p>
        </p:txBody>
      </p:sp>
    </p:spTree>
    <p:extLst>
      <p:ext uri="{BB962C8B-B14F-4D97-AF65-F5344CB8AC3E}">
        <p14:creationId xmlns:p14="http://schemas.microsoft.com/office/powerpoint/2010/main" val="1694071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5997-D39E-A607-7B8A-4A8001091CA4}"/>
              </a:ext>
            </a:extLst>
          </p:cNvPr>
          <p:cNvSpPr>
            <a:spLocks noGrp="1"/>
          </p:cNvSpPr>
          <p:nvPr>
            <p:ph type="title"/>
          </p:nvPr>
        </p:nvSpPr>
        <p:spPr>
          <a:xfrm>
            <a:off x="237565" y="418913"/>
            <a:ext cx="10515600" cy="728569"/>
          </a:xfrm>
        </p:spPr>
        <p:txBody>
          <a:bodyPr>
            <a:normAutofit fontScale="90000"/>
          </a:bodyPr>
          <a:lstStyle/>
          <a:p>
            <a:r>
              <a:rPr lang="fr-FR" dirty="0"/>
              <a:t>Les règles en tant que base de connaissances (KB)</a:t>
            </a:r>
            <a:br>
              <a:rPr lang="fr-FR" dirty="0"/>
            </a:br>
            <a:endParaRPr lang="fr-CD" dirty="0"/>
          </a:p>
        </p:txBody>
      </p:sp>
      <p:sp>
        <p:nvSpPr>
          <p:cNvPr id="3" name="Content Placeholder 2">
            <a:extLst>
              <a:ext uri="{FF2B5EF4-FFF2-40B4-BE49-F238E27FC236}">
                <a16:creationId xmlns:a16="http://schemas.microsoft.com/office/drawing/2014/main" id="{4650F711-E747-EA0B-3167-607D93E49D8B}"/>
              </a:ext>
            </a:extLst>
          </p:cNvPr>
          <p:cNvSpPr>
            <a:spLocks noGrp="1"/>
          </p:cNvSpPr>
          <p:nvPr>
            <p:ph idx="1"/>
          </p:nvPr>
        </p:nvSpPr>
        <p:spPr>
          <a:xfrm>
            <a:off x="354106" y="914400"/>
            <a:ext cx="10672482" cy="4351338"/>
          </a:xfrm>
        </p:spPr>
        <p:txBody>
          <a:bodyPr>
            <a:normAutofit fontScale="70000" lnSpcReduction="20000"/>
          </a:bodyPr>
          <a:lstStyle/>
          <a:p>
            <a:pPr algn="just"/>
            <a:r>
              <a:rPr lang="fr-FR" dirty="0"/>
              <a:t>Nous commençons maintenant à considérer les règles comme un groupe collectif qui forme </a:t>
            </a:r>
            <a:r>
              <a:rPr lang="fr-FR" dirty="0">
                <a:solidFill>
                  <a:srgbClr val="FF0000"/>
                </a:solidFill>
              </a:rPr>
              <a:t>une base de connaissances </a:t>
            </a:r>
            <a:r>
              <a:rPr lang="fr-FR" dirty="0"/>
              <a:t>à partir de laquelle nous pouvons travailler. </a:t>
            </a:r>
          </a:p>
          <a:p>
            <a:pPr algn="just"/>
            <a:r>
              <a:rPr lang="fr-FR" dirty="0"/>
              <a:t>Considérons qu'il existe deux façons d'exécuter un ensemble de règles. </a:t>
            </a:r>
          </a:p>
          <a:p>
            <a:pPr lvl="1" algn="just"/>
            <a:r>
              <a:rPr lang="fr-FR" dirty="0">
                <a:solidFill>
                  <a:srgbClr val="FF0000"/>
                </a:solidFill>
              </a:rPr>
              <a:t>Tout d'abord</a:t>
            </a:r>
            <a:r>
              <a:rPr lang="fr-FR" dirty="0"/>
              <a:t>, vous pouvez disposer d'un ensemble </a:t>
            </a:r>
            <a:r>
              <a:rPr lang="fr-FR" i="1" dirty="0">
                <a:solidFill>
                  <a:srgbClr val="FF0000"/>
                </a:solidFill>
              </a:rPr>
              <a:t>ordonné de règles</a:t>
            </a:r>
            <a:r>
              <a:rPr lang="fr-FR" dirty="0"/>
              <a:t>. </a:t>
            </a:r>
          </a:p>
          <a:p>
            <a:pPr lvl="2" algn="just"/>
            <a:r>
              <a:rPr lang="fr-FR" dirty="0"/>
              <a:t>Cet ensemble est également connu sous le nom de </a:t>
            </a:r>
            <a:r>
              <a:rPr lang="fr-FR" i="1" dirty="0">
                <a:solidFill>
                  <a:srgbClr val="FF0000"/>
                </a:solidFill>
              </a:rPr>
              <a:t>liste de décisions</a:t>
            </a:r>
            <a:r>
              <a:rPr lang="fr-FR" dirty="0"/>
              <a:t>. </a:t>
            </a:r>
          </a:p>
          <a:p>
            <a:pPr lvl="2" algn="just"/>
            <a:r>
              <a:rPr lang="fr-FR" dirty="0"/>
              <a:t>Dans cette situation, l'ordre des règles est important pour la manière dont elles sont interprétées. </a:t>
            </a:r>
          </a:p>
          <a:p>
            <a:pPr lvl="1" algn="just"/>
            <a:r>
              <a:rPr lang="fr-FR" dirty="0">
                <a:solidFill>
                  <a:srgbClr val="FF0000"/>
                </a:solidFill>
              </a:rPr>
              <a:t>À l'inverse</a:t>
            </a:r>
            <a:r>
              <a:rPr lang="fr-FR" dirty="0"/>
              <a:t>, nous pouvons également avoir un ensemble de </a:t>
            </a:r>
            <a:r>
              <a:rPr lang="fr-FR" dirty="0">
                <a:solidFill>
                  <a:srgbClr val="FF0000"/>
                </a:solidFill>
              </a:rPr>
              <a:t>règles non ordonné</a:t>
            </a:r>
            <a:r>
              <a:rPr lang="fr-FR" dirty="0"/>
              <a:t>. </a:t>
            </a:r>
          </a:p>
          <a:p>
            <a:pPr lvl="2" algn="just"/>
            <a:r>
              <a:rPr lang="fr-FR" dirty="0"/>
              <a:t>Dans ce cas, les règles peuvent se chevaucher et conduire à des conclusions différentes pour un même cas. En d'autres termes, elles introduisent des </a:t>
            </a:r>
            <a:r>
              <a:rPr lang="fr-FR" dirty="0">
                <a:solidFill>
                  <a:srgbClr val="FF0000"/>
                </a:solidFill>
              </a:rPr>
              <a:t>conflits</a:t>
            </a:r>
            <a:r>
              <a:rPr lang="fr-FR" dirty="0"/>
              <a:t>. </a:t>
            </a:r>
          </a:p>
          <a:p>
            <a:pPr lvl="2" algn="just"/>
            <a:r>
              <a:rPr lang="fr-FR" dirty="0"/>
              <a:t>Cependant, il y a </a:t>
            </a:r>
            <a:r>
              <a:rPr lang="fr-FR" i="1" dirty="0">
                <a:solidFill>
                  <a:srgbClr val="FF0000"/>
                </a:solidFill>
              </a:rPr>
              <a:t>des avantages à avoir un ensemble de règles non ordonné </a:t>
            </a:r>
            <a:r>
              <a:rPr lang="fr-FR" dirty="0"/>
              <a:t>par rapport à un ensemble de règles ordonné. </a:t>
            </a:r>
          </a:p>
          <a:p>
            <a:pPr algn="just"/>
            <a:r>
              <a:rPr lang="fr-FR" dirty="0"/>
              <a:t>Une autre chose que vous pouvez faire avec une base de connaissances de règles est de vous appuyer sur des </a:t>
            </a:r>
            <a:r>
              <a:rPr lang="fr-FR" dirty="0">
                <a:solidFill>
                  <a:srgbClr val="FF0000"/>
                </a:solidFill>
              </a:rPr>
              <a:t>règles par défaut</a:t>
            </a:r>
            <a:r>
              <a:rPr lang="fr-FR" dirty="0"/>
              <a:t>. </a:t>
            </a:r>
          </a:p>
          <a:p>
            <a:pPr lvl="1" algn="just"/>
            <a:r>
              <a:rPr lang="fr-FR" dirty="0"/>
              <a:t>Il est courant de s'appuyer sur des règles par défaut lorsqu'on utilise un ensemble de règles ordonnées.</a:t>
            </a:r>
          </a:p>
          <a:p>
            <a:pPr lvl="1" algn="just"/>
            <a:r>
              <a:rPr lang="fr-FR" dirty="0"/>
              <a:t>Fondamentalement, l'idée est de créer des règles pour d'autres résultats et, si elles ne sont pas satisfaites, de déclencher une règle par défaut avec une action ou une conclusion par défaut. </a:t>
            </a:r>
          </a:p>
          <a:p>
            <a:pPr lvl="1" algn="just"/>
            <a:r>
              <a:rPr lang="fr-FR" dirty="0"/>
              <a:t>Voici un exemple d'utilisation d'une </a:t>
            </a:r>
            <a:r>
              <a:rPr lang="fr-FR" dirty="0">
                <a:solidFill>
                  <a:srgbClr val="FF0000"/>
                </a:solidFill>
              </a:rPr>
              <a:t>règle par défaut</a:t>
            </a:r>
            <a:r>
              <a:rPr lang="fr-FR" dirty="0"/>
              <a:t>. Dans ce cas, nous avons deux règles, la seconde étant une règle par défaut qui se déclenche lorsque </a:t>
            </a:r>
            <a:r>
              <a:rPr lang="fr-FR" b="1" i="1" dirty="0">
                <a:solidFill>
                  <a:srgbClr val="FF0000"/>
                </a:solidFill>
              </a:rPr>
              <a:t>x</a:t>
            </a:r>
            <a:r>
              <a:rPr lang="fr-FR" dirty="0"/>
              <a:t> est vide ou qu'aucune autre règle ne se déclenche.</a:t>
            </a:r>
          </a:p>
          <a:p>
            <a:endParaRPr lang="fr-CD" dirty="0"/>
          </a:p>
        </p:txBody>
      </p:sp>
      <p:pic>
        <p:nvPicPr>
          <p:cNvPr id="5" name="Picture 4">
            <a:extLst>
              <a:ext uri="{FF2B5EF4-FFF2-40B4-BE49-F238E27FC236}">
                <a16:creationId xmlns:a16="http://schemas.microsoft.com/office/drawing/2014/main" id="{87777402-459D-CD1F-C9EB-079FF3688E5E}"/>
              </a:ext>
            </a:extLst>
          </p:cNvPr>
          <p:cNvPicPr>
            <a:picLocks noChangeAspect="1"/>
          </p:cNvPicPr>
          <p:nvPr/>
        </p:nvPicPr>
        <p:blipFill>
          <a:blip r:embed="rId2"/>
          <a:stretch>
            <a:fillRect/>
          </a:stretch>
        </p:blipFill>
        <p:spPr>
          <a:xfrm>
            <a:off x="2702392" y="5060124"/>
            <a:ext cx="5342481" cy="1599294"/>
          </a:xfrm>
          <a:prstGeom prst="rect">
            <a:avLst/>
          </a:prstGeom>
        </p:spPr>
      </p:pic>
      <p:sp>
        <p:nvSpPr>
          <p:cNvPr id="6" name="TextBox 5">
            <a:extLst>
              <a:ext uri="{FF2B5EF4-FFF2-40B4-BE49-F238E27FC236}">
                <a16:creationId xmlns:a16="http://schemas.microsoft.com/office/drawing/2014/main" id="{B98E72B4-E556-4392-EB1E-838F840E65DE}"/>
              </a:ext>
            </a:extLst>
          </p:cNvPr>
          <p:cNvSpPr txBox="1"/>
          <p:nvPr/>
        </p:nvSpPr>
        <p:spPr>
          <a:xfrm>
            <a:off x="2826463" y="5051900"/>
            <a:ext cx="5486264" cy="1908215"/>
          </a:xfrm>
          <a:prstGeom prst="rect">
            <a:avLst/>
          </a:prstGeom>
          <a:noFill/>
        </p:spPr>
        <p:txBody>
          <a:bodyPr wrap="square" rtlCol="0">
            <a:spAutoFit/>
          </a:bodyPr>
          <a:lstStyle/>
          <a:p>
            <a:r>
              <a:rPr lang="en-US" sz="2000" b="1" dirty="0">
                <a:solidFill>
                  <a:srgbClr val="00B050"/>
                </a:solidFill>
              </a:rPr>
              <a:t>IF cest_au_dessus_de(x,z) and </a:t>
            </a:r>
          </a:p>
          <a:p>
            <a:pPr lvl="1"/>
            <a:r>
              <a:rPr lang="en-US" sz="2000" b="1" dirty="0">
                <a:solidFill>
                  <a:srgbClr val="00B050"/>
                </a:solidFill>
              </a:rPr>
              <a:t>hauteur_et_largeur_de(z,h,w) and h &gt; w </a:t>
            </a:r>
          </a:p>
          <a:p>
            <a:pPr lvl="1"/>
            <a:r>
              <a:rPr lang="en-US" sz="2000" b="1" dirty="0">
                <a:solidFill>
                  <a:srgbClr val="00B050"/>
                </a:solidFill>
              </a:rPr>
              <a:t>and est_reste_de(x,y) and debout(y) </a:t>
            </a:r>
          </a:p>
          <a:p>
            <a:pPr lvl="1"/>
            <a:r>
              <a:rPr lang="en-US" sz="2000" b="1" dirty="0">
                <a:solidFill>
                  <a:srgbClr val="00B050"/>
                </a:solidFill>
              </a:rPr>
              <a:t>then debout(x) </a:t>
            </a:r>
          </a:p>
          <a:p>
            <a:r>
              <a:rPr lang="en-US" sz="2000" b="1" dirty="0">
                <a:solidFill>
                  <a:srgbClr val="00B050"/>
                </a:solidFill>
              </a:rPr>
              <a:t>IF empty(x) then debout(x) </a:t>
            </a:r>
          </a:p>
          <a:p>
            <a:endParaRPr lang="fr-CD" dirty="0"/>
          </a:p>
        </p:txBody>
      </p:sp>
    </p:spTree>
    <p:extLst>
      <p:ext uri="{BB962C8B-B14F-4D97-AF65-F5344CB8AC3E}">
        <p14:creationId xmlns:p14="http://schemas.microsoft.com/office/powerpoint/2010/main" val="3586904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3BA6-D673-A438-6C08-0890C1C4B7FF}"/>
              </a:ext>
            </a:extLst>
          </p:cNvPr>
          <p:cNvSpPr>
            <a:spLocks noGrp="1"/>
          </p:cNvSpPr>
          <p:nvPr>
            <p:ph type="title"/>
          </p:nvPr>
        </p:nvSpPr>
        <p:spPr>
          <a:xfrm>
            <a:off x="173182" y="411017"/>
            <a:ext cx="10515600" cy="540039"/>
          </a:xfrm>
        </p:spPr>
        <p:txBody>
          <a:bodyPr>
            <a:normAutofit fontScale="90000"/>
          </a:bodyPr>
          <a:lstStyle/>
          <a:p>
            <a:r>
              <a:rPr lang="fr-FR" dirty="0"/>
              <a:t>Règles par défaut : Classe booléenne</a:t>
            </a:r>
            <a:br>
              <a:rPr lang="fr-FR" dirty="0"/>
            </a:br>
            <a:endParaRPr lang="fr-CD" dirty="0"/>
          </a:p>
        </p:txBody>
      </p:sp>
      <p:sp>
        <p:nvSpPr>
          <p:cNvPr id="3" name="Content Placeholder 2">
            <a:extLst>
              <a:ext uri="{FF2B5EF4-FFF2-40B4-BE49-F238E27FC236}">
                <a16:creationId xmlns:a16="http://schemas.microsoft.com/office/drawing/2014/main" id="{FAD63E24-BE28-EB03-2E02-F370BE74B301}"/>
              </a:ext>
            </a:extLst>
          </p:cNvPr>
          <p:cNvSpPr>
            <a:spLocks noGrp="1"/>
          </p:cNvSpPr>
          <p:nvPr>
            <p:ph idx="1"/>
          </p:nvPr>
        </p:nvSpPr>
        <p:spPr>
          <a:xfrm>
            <a:off x="311726" y="729386"/>
            <a:ext cx="10855037" cy="3722545"/>
          </a:xfrm>
        </p:spPr>
        <p:txBody>
          <a:bodyPr>
            <a:normAutofit fontScale="85000" lnSpcReduction="10000"/>
          </a:bodyPr>
          <a:lstStyle/>
          <a:p>
            <a:pPr algn="just"/>
            <a:r>
              <a:rPr lang="fr-FR" dirty="0"/>
              <a:t>Examinons un peu plus en détail cette idée de règles par défaut dans le contexte de problèmes où nous avons une classe booléenne ou un résultat booléen.</a:t>
            </a:r>
          </a:p>
          <a:p>
            <a:pPr algn="just"/>
            <a:r>
              <a:rPr lang="fr-FR" dirty="0">
                <a:solidFill>
                  <a:srgbClr val="FF0000"/>
                </a:solidFill>
              </a:rPr>
              <a:t>L'hypothèse</a:t>
            </a:r>
            <a:r>
              <a:rPr lang="fr-FR" dirty="0"/>
              <a:t> ici est que si notre instance n'appartient pas à la classe "</a:t>
            </a:r>
            <a:r>
              <a:rPr lang="fr-FR" dirty="0">
                <a:solidFill>
                  <a:srgbClr val="FF0000"/>
                </a:solidFill>
              </a:rPr>
              <a:t>oui</a:t>
            </a:r>
            <a:r>
              <a:rPr lang="fr-FR" dirty="0"/>
              <a:t>", alors elle appartient par défaut à la classe "</a:t>
            </a:r>
            <a:r>
              <a:rPr lang="fr-FR" dirty="0">
                <a:solidFill>
                  <a:srgbClr val="FF0000"/>
                </a:solidFill>
              </a:rPr>
              <a:t>non</a:t>
            </a:r>
            <a:r>
              <a:rPr lang="fr-FR" dirty="0"/>
              <a:t>". </a:t>
            </a:r>
          </a:p>
          <a:p>
            <a:pPr algn="just"/>
            <a:r>
              <a:rPr lang="fr-FR" dirty="0"/>
              <a:t>Ce qui est bien dans cette situation, c'est qu'il suffit d'implémenter des règles qui indiquent quand nous avons une situation où la classe est "oui" et de s'appuyer sur </a:t>
            </a:r>
            <a:r>
              <a:rPr lang="fr-FR" dirty="0">
                <a:solidFill>
                  <a:srgbClr val="FF0000"/>
                </a:solidFill>
              </a:rPr>
              <a:t>la règle par défaut </a:t>
            </a:r>
            <a:r>
              <a:rPr lang="fr-FR" dirty="0"/>
              <a:t>pour toutes les situations où la classe est "non". </a:t>
            </a:r>
          </a:p>
          <a:p>
            <a:pPr algn="just"/>
            <a:r>
              <a:rPr lang="fr-FR" dirty="0"/>
              <a:t>Dans l'exemple ci-dessous, les deux classes qui nous intéressent sont </a:t>
            </a:r>
            <a:r>
              <a:rPr lang="fr-FR" dirty="0">
                <a:solidFill>
                  <a:srgbClr val="FF0000"/>
                </a:solidFill>
              </a:rPr>
              <a:t>a</a:t>
            </a:r>
            <a:r>
              <a:rPr lang="fr-FR" dirty="0"/>
              <a:t> et </a:t>
            </a:r>
            <a:r>
              <a:rPr lang="fr-FR" dirty="0">
                <a:solidFill>
                  <a:srgbClr val="FF0000"/>
                </a:solidFill>
              </a:rPr>
              <a:t>b</a:t>
            </a:r>
            <a:r>
              <a:rPr lang="fr-FR" dirty="0"/>
              <a:t>. </a:t>
            </a:r>
          </a:p>
          <a:p>
            <a:pPr lvl="1" algn="just"/>
            <a:r>
              <a:rPr lang="fr-FR" dirty="0"/>
              <a:t>Nous n'avons donc prévu que des règles indiquant que nous faisons partie de la classe "a", </a:t>
            </a:r>
          </a:p>
          <a:p>
            <a:pPr lvl="1" algn="just"/>
            <a:r>
              <a:rPr lang="fr-FR" dirty="0"/>
              <a:t>sinon la règle par défaut de la classe "b" s'applique. Dans cette situation, l'ordre des règles n'est pas important et il n'y a pas de conflit.</a:t>
            </a:r>
          </a:p>
          <a:p>
            <a:pPr lvl="1" algn="just"/>
            <a:endParaRPr lang="fr-FR" dirty="0"/>
          </a:p>
          <a:p>
            <a:pPr algn="just"/>
            <a:endParaRPr lang="fr-CD" dirty="0"/>
          </a:p>
        </p:txBody>
      </p:sp>
      <p:sp>
        <p:nvSpPr>
          <p:cNvPr id="4" name="Content Placeholder 2">
            <a:extLst>
              <a:ext uri="{FF2B5EF4-FFF2-40B4-BE49-F238E27FC236}">
                <a16:creationId xmlns:a16="http://schemas.microsoft.com/office/drawing/2014/main" id="{B6F062FB-E95E-D553-A777-BC8061696559}"/>
              </a:ext>
            </a:extLst>
          </p:cNvPr>
          <p:cNvSpPr txBox="1">
            <a:spLocks/>
          </p:cNvSpPr>
          <p:nvPr/>
        </p:nvSpPr>
        <p:spPr>
          <a:xfrm>
            <a:off x="376381" y="5586823"/>
            <a:ext cx="10855037" cy="92972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dirty="0"/>
              <a:t>De plus, cet ensemble de règles est écrit sous une forme normale disjonctive. Plus précisément, nous avons deux règles, toutes deux avec des antécédents utilisant AND, mais l'une ou l'autre de ces règles peut être vraie pour décider que nous sommes de la classe "a"</a:t>
            </a:r>
          </a:p>
          <a:p>
            <a:pPr lvl="1" algn="just"/>
            <a:endParaRPr lang="fr-FR" dirty="0"/>
          </a:p>
          <a:p>
            <a:pPr algn="just"/>
            <a:endParaRPr lang="fr-CD" dirty="0"/>
          </a:p>
        </p:txBody>
      </p:sp>
      <p:pic>
        <p:nvPicPr>
          <p:cNvPr id="6" name="Picture 5">
            <a:extLst>
              <a:ext uri="{FF2B5EF4-FFF2-40B4-BE49-F238E27FC236}">
                <a16:creationId xmlns:a16="http://schemas.microsoft.com/office/drawing/2014/main" id="{E7F29B2E-E547-D181-FC6E-3E1A389B0B7D}"/>
              </a:ext>
            </a:extLst>
          </p:cNvPr>
          <p:cNvPicPr>
            <a:picLocks noChangeAspect="1"/>
          </p:cNvPicPr>
          <p:nvPr/>
        </p:nvPicPr>
        <p:blipFill>
          <a:blip r:embed="rId2"/>
          <a:stretch>
            <a:fillRect/>
          </a:stretch>
        </p:blipFill>
        <p:spPr>
          <a:xfrm>
            <a:off x="3099060" y="4478456"/>
            <a:ext cx="4663844" cy="929721"/>
          </a:xfrm>
          <a:prstGeom prst="rect">
            <a:avLst/>
          </a:prstGeom>
        </p:spPr>
      </p:pic>
    </p:spTree>
    <p:extLst>
      <p:ext uri="{BB962C8B-B14F-4D97-AF65-F5344CB8AC3E}">
        <p14:creationId xmlns:p14="http://schemas.microsoft.com/office/powerpoint/2010/main" val="21139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DCF5-98FC-8371-51D5-4B8D03F4176F}"/>
              </a:ext>
            </a:extLst>
          </p:cNvPr>
          <p:cNvSpPr>
            <a:spLocks noGrp="1"/>
          </p:cNvSpPr>
          <p:nvPr>
            <p:ph type="title"/>
          </p:nvPr>
        </p:nvSpPr>
        <p:spPr>
          <a:xfrm>
            <a:off x="407894" y="598208"/>
            <a:ext cx="10515600" cy="414804"/>
          </a:xfrm>
        </p:spPr>
        <p:txBody>
          <a:bodyPr>
            <a:normAutofit fontScale="90000"/>
          </a:bodyPr>
          <a:lstStyle/>
          <a:p>
            <a:r>
              <a:rPr lang="fr-FR" dirty="0"/>
              <a:t>Des règles avec des exceptions</a:t>
            </a:r>
            <a:br>
              <a:rPr lang="fr-FR" dirty="0"/>
            </a:br>
            <a:endParaRPr lang="fr-CD" dirty="0"/>
          </a:p>
        </p:txBody>
      </p:sp>
      <p:sp>
        <p:nvSpPr>
          <p:cNvPr id="3" name="Content Placeholder 2">
            <a:extLst>
              <a:ext uri="{FF2B5EF4-FFF2-40B4-BE49-F238E27FC236}">
                <a16:creationId xmlns:a16="http://schemas.microsoft.com/office/drawing/2014/main" id="{CE18B65E-C40A-A195-2526-884B90D749B1}"/>
              </a:ext>
            </a:extLst>
          </p:cNvPr>
          <p:cNvSpPr>
            <a:spLocks noGrp="1"/>
          </p:cNvSpPr>
          <p:nvPr>
            <p:ph idx="1"/>
          </p:nvPr>
        </p:nvSpPr>
        <p:spPr>
          <a:xfrm>
            <a:off x="623047" y="1072590"/>
            <a:ext cx="10515600" cy="1473386"/>
          </a:xfrm>
        </p:spPr>
        <p:txBody>
          <a:bodyPr/>
          <a:lstStyle/>
          <a:p>
            <a:r>
              <a:rPr lang="fr-FR" dirty="0">
                <a:solidFill>
                  <a:srgbClr val="FF0000"/>
                </a:solidFill>
              </a:rPr>
              <a:t>Idée</a:t>
            </a:r>
            <a:r>
              <a:rPr lang="fr-FR" dirty="0"/>
              <a:t> : permettre aux règles d'avoir des exceptions</a:t>
            </a:r>
          </a:p>
          <a:p>
            <a:r>
              <a:rPr lang="fr-FR" dirty="0">
                <a:solidFill>
                  <a:srgbClr val="FF0000"/>
                </a:solidFill>
              </a:rPr>
              <a:t>Exemple</a:t>
            </a:r>
            <a:r>
              <a:rPr lang="fr-FR" dirty="0"/>
              <a:t> : règle pour les données de la fleure d'iris </a:t>
            </a:r>
          </a:p>
          <a:p>
            <a:endParaRPr lang="fr-CD" dirty="0"/>
          </a:p>
        </p:txBody>
      </p:sp>
      <p:pic>
        <p:nvPicPr>
          <p:cNvPr id="5" name="Picture 4">
            <a:extLst>
              <a:ext uri="{FF2B5EF4-FFF2-40B4-BE49-F238E27FC236}">
                <a16:creationId xmlns:a16="http://schemas.microsoft.com/office/drawing/2014/main" id="{0325567D-F242-68F9-41BF-3ACF5CDEA4AE}"/>
              </a:ext>
            </a:extLst>
          </p:cNvPr>
          <p:cNvPicPr>
            <a:picLocks noChangeAspect="1"/>
          </p:cNvPicPr>
          <p:nvPr/>
        </p:nvPicPr>
        <p:blipFill>
          <a:blip r:embed="rId2"/>
          <a:stretch>
            <a:fillRect/>
          </a:stretch>
        </p:blipFill>
        <p:spPr>
          <a:xfrm>
            <a:off x="1855102" y="2129104"/>
            <a:ext cx="8481795" cy="304826"/>
          </a:xfrm>
          <a:prstGeom prst="rect">
            <a:avLst/>
          </a:prstGeom>
        </p:spPr>
      </p:pic>
      <p:sp>
        <p:nvSpPr>
          <p:cNvPr id="6" name="Content Placeholder 2">
            <a:extLst>
              <a:ext uri="{FF2B5EF4-FFF2-40B4-BE49-F238E27FC236}">
                <a16:creationId xmlns:a16="http://schemas.microsoft.com/office/drawing/2014/main" id="{02050C51-C4EE-6147-8060-0C675C9DFBDC}"/>
              </a:ext>
            </a:extLst>
          </p:cNvPr>
          <p:cNvSpPr txBox="1">
            <a:spLocks/>
          </p:cNvSpPr>
          <p:nvPr/>
        </p:nvSpPr>
        <p:spPr>
          <a:xfrm>
            <a:off x="623047" y="2605554"/>
            <a:ext cx="10515600" cy="14733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solidFill>
                  <a:srgbClr val="FF0000"/>
                </a:solidFill>
              </a:rPr>
              <a:t>Nouvelle instance:</a:t>
            </a:r>
            <a:endParaRPr lang="fr-FR" dirty="0"/>
          </a:p>
          <a:p>
            <a:endParaRPr lang="fr-CD" dirty="0"/>
          </a:p>
        </p:txBody>
      </p:sp>
      <p:pic>
        <p:nvPicPr>
          <p:cNvPr id="8" name="Picture 7">
            <a:extLst>
              <a:ext uri="{FF2B5EF4-FFF2-40B4-BE49-F238E27FC236}">
                <a16:creationId xmlns:a16="http://schemas.microsoft.com/office/drawing/2014/main" id="{AD597B37-507A-CD0F-6F4B-EF47445909D7}"/>
              </a:ext>
            </a:extLst>
          </p:cNvPr>
          <p:cNvPicPr>
            <a:picLocks noChangeAspect="1"/>
          </p:cNvPicPr>
          <p:nvPr/>
        </p:nvPicPr>
        <p:blipFill>
          <a:blip r:embed="rId3"/>
          <a:stretch>
            <a:fillRect/>
          </a:stretch>
        </p:blipFill>
        <p:spPr>
          <a:xfrm>
            <a:off x="1855102" y="3097980"/>
            <a:ext cx="7132938" cy="784928"/>
          </a:xfrm>
          <a:prstGeom prst="rect">
            <a:avLst/>
          </a:prstGeom>
        </p:spPr>
      </p:pic>
      <p:sp>
        <p:nvSpPr>
          <p:cNvPr id="9" name="Content Placeholder 2">
            <a:extLst>
              <a:ext uri="{FF2B5EF4-FFF2-40B4-BE49-F238E27FC236}">
                <a16:creationId xmlns:a16="http://schemas.microsoft.com/office/drawing/2014/main" id="{EDA2325E-9F30-4BA7-3368-A8983BB72F48}"/>
              </a:ext>
            </a:extLst>
          </p:cNvPr>
          <p:cNvSpPr txBox="1">
            <a:spLocks/>
          </p:cNvSpPr>
          <p:nvPr/>
        </p:nvSpPr>
        <p:spPr>
          <a:xfrm>
            <a:off x="623047" y="3986119"/>
            <a:ext cx="10515600" cy="14733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solidFill>
                  <a:srgbClr val="FF0000"/>
                </a:solidFill>
              </a:rPr>
              <a:t>Règle modifiée:</a:t>
            </a:r>
            <a:endParaRPr lang="fr-FR" dirty="0"/>
          </a:p>
          <a:p>
            <a:endParaRPr lang="fr-CD" dirty="0"/>
          </a:p>
        </p:txBody>
      </p:sp>
      <p:pic>
        <p:nvPicPr>
          <p:cNvPr id="11" name="Picture 10">
            <a:extLst>
              <a:ext uri="{FF2B5EF4-FFF2-40B4-BE49-F238E27FC236}">
                <a16:creationId xmlns:a16="http://schemas.microsoft.com/office/drawing/2014/main" id="{9EE3D69F-EE8E-0CF2-E9FD-8C95A11D58FE}"/>
              </a:ext>
            </a:extLst>
          </p:cNvPr>
          <p:cNvPicPr>
            <a:picLocks noChangeAspect="1"/>
          </p:cNvPicPr>
          <p:nvPr/>
        </p:nvPicPr>
        <p:blipFill>
          <a:blip r:embed="rId4"/>
          <a:stretch>
            <a:fillRect/>
          </a:stretch>
        </p:blipFill>
        <p:spPr>
          <a:xfrm>
            <a:off x="1816998" y="4571366"/>
            <a:ext cx="8558002" cy="662997"/>
          </a:xfrm>
          <a:prstGeom prst="rect">
            <a:avLst/>
          </a:prstGeom>
        </p:spPr>
      </p:pic>
    </p:spTree>
    <p:extLst>
      <p:ext uri="{BB962C8B-B14F-4D97-AF65-F5344CB8AC3E}">
        <p14:creationId xmlns:p14="http://schemas.microsoft.com/office/powerpoint/2010/main" val="263805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10E0-B74A-FDDB-5668-FEB84785BABB}"/>
              </a:ext>
            </a:extLst>
          </p:cNvPr>
          <p:cNvSpPr>
            <a:spLocks noGrp="1"/>
          </p:cNvSpPr>
          <p:nvPr>
            <p:ph type="title"/>
          </p:nvPr>
        </p:nvSpPr>
        <p:spPr>
          <a:xfrm>
            <a:off x="838200" y="365125"/>
            <a:ext cx="10515600" cy="728569"/>
          </a:xfrm>
        </p:spPr>
        <p:txBody>
          <a:bodyPr>
            <a:normAutofit fontScale="90000"/>
          </a:bodyPr>
          <a:lstStyle/>
          <a:p>
            <a:r>
              <a:rPr lang="fr-CD" dirty="0"/>
              <a:t>Un exemple plus complexe</a:t>
            </a:r>
            <a:br>
              <a:rPr lang="fr-CD" dirty="0"/>
            </a:br>
            <a:endParaRPr lang="fr-CD" dirty="0"/>
          </a:p>
        </p:txBody>
      </p:sp>
      <p:sp>
        <p:nvSpPr>
          <p:cNvPr id="3" name="Content Placeholder 2">
            <a:extLst>
              <a:ext uri="{FF2B5EF4-FFF2-40B4-BE49-F238E27FC236}">
                <a16:creationId xmlns:a16="http://schemas.microsoft.com/office/drawing/2014/main" id="{BBAF0DB8-305A-B207-F8F6-6975821F6A2C}"/>
              </a:ext>
            </a:extLst>
          </p:cNvPr>
          <p:cNvSpPr>
            <a:spLocks noGrp="1"/>
          </p:cNvSpPr>
          <p:nvPr>
            <p:ph idx="1"/>
          </p:nvPr>
        </p:nvSpPr>
        <p:spPr>
          <a:xfrm>
            <a:off x="434789" y="1093694"/>
            <a:ext cx="10515600" cy="4351338"/>
          </a:xfrm>
        </p:spPr>
        <p:txBody>
          <a:bodyPr/>
          <a:lstStyle/>
          <a:p>
            <a:r>
              <a:rPr lang="fr-FR" dirty="0"/>
              <a:t>Exceptions aux exceptions aux exceptions ...</a:t>
            </a:r>
          </a:p>
          <a:p>
            <a:endParaRPr lang="fr-CD" dirty="0"/>
          </a:p>
        </p:txBody>
      </p:sp>
      <p:pic>
        <p:nvPicPr>
          <p:cNvPr id="5" name="Picture 4">
            <a:extLst>
              <a:ext uri="{FF2B5EF4-FFF2-40B4-BE49-F238E27FC236}">
                <a16:creationId xmlns:a16="http://schemas.microsoft.com/office/drawing/2014/main" id="{5DBB115D-F9C9-7A19-D251-C6C15965EA94}"/>
              </a:ext>
            </a:extLst>
          </p:cNvPr>
          <p:cNvPicPr>
            <a:picLocks noChangeAspect="1"/>
          </p:cNvPicPr>
          <p:nvPr/>
        </p:nvPicPr>
        <p:blipFill>
          <a:blip r:embed="rId2"/>
          <a:stretch>
            <a:fillRect/>
          </a:stretch>
        </p:blipFill>
        <p:spPr>
          <a:xfrm>
            <a:off x="995378" y="1735412"/>
            <a:ext cx="9080951" cy="3858564"/>
          </a:xfrm>
          <a:prstGeom prst="rect">
            <a:avLst/>
          </a:prstGeom>
        </p:spPr>
      </p:pic>
    </p:spTree>
    <p:extLst>
      <p:ext uri="{BB962C8B-B14F-4D97-AF65-F5344CB8AC3E}">
        <p14:creationId xmlns:p14="http://schemas.microsoft.com/office/powerpoint/2010/main" val="868982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4444-6EF3-1746-06F5-D19EC56CE514}"/>
              </a:ext>
            </a:extLst>
          </p:cNvPr>
          <p:cNvSpPr>
            <a:spLocks noGrp="1"/>
          </p:cNvSpPr>
          <p:nvPr>
            <p:ph type="title"/>
          </p:nvPr>
        </p:nvSpPr>
        <p:spPr>
          <a:xfrm>
            <a:off x="389964" y="410882"/>
            <a:ext cx="10515600" cy="540310"/>
          </a:xfrm>
        </p:spPr>
        <p:txBody>
          <a:bodyPr>
            <a:normAutofit fontScale="90000"/>
          </a:bodyPr>
          <a:lstStyle/>
          <a:p>
            <a:r>
              <a:rPr lang="fr-FR" dirty="0"/>
              <a:t>Avantages de l'utilisation des exceptions</a:t>
            </a:r>
            <a:br>
              <a:rPr lang="fr-FR" dirty="0"/>
            </a:br>
            <a:endParaRPr lang="fr-CD" dirty="0"/>
          </a:p>
        </p:txBody>
      </p:sp>
      <p:sp>
        <p:nvSpPr>
          <p:cNvPr id="3" name="Content Placeholder 2">
            <a:extLst>
              <a:ext uri="{FF2B5EF4-FFF2-40B4-BE49-F238E27FC236}">
                <a16:creationId xmlns:a16="http://schemas.microsoft.com/office/drawing/2014/main" id="{003B3CF4-D69D-B74C-2192-A1D71289808A}"/>
              </a:ext>
            </a:extLst>
          </p:cNvPr>
          <p:cNvSpPr>
            <a:spLocks noGrp="1"/>
          </p:cNvSpPr>
          <p:nvPr>
            <p:ph idx="1"/>
          </p:nvPr>
        </p:nvSpPr>
        <p:spPr>
          <a:xfrm>
            <a:off x="614082" y="1117413"/>
            <a:ext cx="10515600" cy="5041339"/>
          </a:xfrm>
        </p:spPr>
        <p:txBody>
          <a:bodyPr/>
          <a:lstStyle/>
          <a:p>
            <a:pPr algn="just"/>
            <a:r>
              <a:rPr lang="fr-FR" dirty="0"/>
              <a:t>Les règles peuvent être mises à jour de manière incrémentale</a:t>
            </a:r>
          </a:p>
          <a:p>
            <a:pPr lvl="1" algn="just"/>
            <a:r>
              <a:rPr lang="fr-FR" dirty="0"/>
              <a:t>Il est facile d'intégrer de nouvelles données</a:t>
            </a:r>
          </a:p>
          <a:p>
            <a:pPr lvl="1" algn="just"/>
            <a:r>
              <a:rPr lang="fr-FR" dirty="0"/>
              <a:t>Il est facile d'intégrer les connaissances du domaine</a:t>
            </a:r>
          </a:p>
          <a:p>
            <a:pPr lvl="1" algn="just"/>
            <a:endParaRPr lang="fr-FR" dirty="0"/>
          </a:p>
          <a:p>
            <a:pPr algn="just"/>
            <a:r>
              <a:rPr lang="fr-FR" dirty="0"/>
              <a:t>Les humains pensent souvent en termes d'exceptions</a:t>
            </a:r>
          </a:p>
          <a:p>
            <a:pPr algn="just"/>
            <a:endParaRPr lang="fr-FR" dirty="0"/>
          </a:p>
          <a:p>
            <a:pPr algn="just"/>
            <a:r>
              <a:rPr lang="fr-FR" dirty="0"/>
              <a:t>Chaque conclusion peut être considérée uniquement dans le contexte des règles et des exceptions qui y conduisent</a:t>
            </a:r>
          </a:p>
          <a:p>
            <a:pPr lvl="1" algn="just"/>
            <a:r>
              <a:rPr lang="fr-FR" dirty="0"/>
              <a:t>La propriété de localité est importante pour comprendre les grands ensembles de règles</a:t>
            </a:r>
          </a:p>
          <a:p>
            <a:pPr lvl="1" algn="just"/>
            <a:r>
              <a:rPr lang="fr-FR" dirty="0"/>
              <a:t>Les ensembles de règles "normaux" n'offrent pas cet avantage.</a:t>
            </a:r>
          </a:p>
          <a:p>
            <a:endParaRPr lang="fr-CD" dirty="0"/>
          </a:p>
        </p:txBody>
      </p:sp>
    </p:spTree>
    <p:extLst>
      <p:ext uri="{BB962C8B-B14F-4D97-AF65-F5344CB8AC3E}">
        <p14:creationId xmlns:p14="http://schemas.microsoft.com/office/powerpoint/2010/main" val="981368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93D2-E46E-3FE9-820A-7EFD7D9D5D73}"/>
              </a:ext>
            </a:extLst>
          </p:cNvPr>
          <p:cNvSpPr>
            <a:spLocks noGrp="1"/>
          </p:cNvSpPr>
          <p:nvPr>
            <p:ph type="title"/>
          </p:nvPr>
        </p:nvSpPr>
        <p:spPr>
          <a:xfrm>
            <a:off x="533400" y="191246"/>
            <a:ext cx="10515600" cy="979581"/>
          </a:xfrm>
        </p:spPr>
        <p:txBody>
          <a:bodyPr/>
          <a:lstStyle/>
          <a:p>
            <a:r>
              <a:rPr lang="fr-FR" dirty="0"/>
              <a:t>Précédemment</a:t>
            </a:r>
            <a:endParaRPr lang="fr-CD" dirty="0"/>
          </a:p>
        </p:txBody>
      </p:sp>
      <p:sp>
        <p:nvSpPr>
          <p:cNvPr id="3" name="Content Placeholder 2">
            <a:extLst>
              <a:ext uri="{FF2B5EF4-FFF2-40B4-BE49-F238E27FC236}">
                <a16:creationId xmlns:a16="http://schemas.microsoft.com/office/drawing/2014/main" id="{9F391321-A7EC-5E6F-8147-4EF39B5F77AE}"/>
              </a:ext>
            </a:extLst>
          </p:cNvPr>
          <p:cNvSpPr>
            <a:spLocks noGrp="1"/>
          </p:cNvSpPr>
          <p:nvPr>
            <p:ph idx="1"/>
          </p:nvPr>
        </p:nvSpPr>
        <p:spPr>
          <a:xfrm>
            <a:off x="838200" y="1344706"/>
            <a:ext cx="8497320" cy="5322048"/>
          </a:xfrm>
        </p:spPr>
        <p:txBody>
          <a:bodyPr>
            <a:normAutofit fontScale="77500" lnSpcReduction="20000"/>
          </a:bodyPr>
          <a:lstStyle/>
          <a:p>
            <a:r>
              <a:rPr lang="fr-FR" dirty="0">
                <a:solidFill>
                  <a:srgbClr val="FF0000"/>
                </a:solidFill>
              </a:rPr>
              <a:t>Web sémantique</a:t>
            </a:r>
          </a:p>
          <a:p>
            <a:pPr lvl="1"/>
            <a:r>
              <a:rPr lang="fr-FR" dirty="0"/>
              <a:t>Terminologie et normalisation/connexion sémantique</a:t>
            </a:r>
          </a:p>
          <a:p>
            <a:pPr lvl="1"/>
            <a:r>
              <a:rPr lang="fr-FR" dirty="0"/>
              <a:t>Liaison entre bases de données, ontologies, données, recherche sur le web </a:t>
            </a:r>
          </a:p>
          <a:p>
            <a:pPr lvl="1"/>
            <a:r>
              <a:rPr lang="fr-FR" dirty="0"/>
              <a:t>HTML, XML - RDF, OWL</a:t>
            </a:r>
          </a:p>
          <a:p>
            <a:pPr lvl="1"/>
            <a:r>
              <a:rPr lang="fr-FR" dirty="0"/>
              <a:t>Logiques de description </a:t>
            </a:r>
          </a:p>
          <a:p>
            <a:pPr lvl="1"/>
            <a:endParaRPr lang="fr-FR" dirty="0"/>
          </a:p>
          <a:p>
            <a:r>
              <a:rPr lang="fr-FR" dirty="0">
                <a:solidFill>
                  <a:srgbClr val="FF0000"/>
                </a:solidFill>
              </a:rPr>
              <a:t>Arbres</a:t>
            </a:r>
          </a:p>
          <a:p>
            <a:pPr lvl="1"/>
            <a:r>
              <a:rPr lang="fr-FR" dirty="0"/>
              <a:t>Représentation des connaissances d'experts pour l'induction via l'apprentissage automatique</a:t>
            </a:r>
          </a:p>
          <a:p>
            <a:pPr lvl="1"/>
            <a:r>
              <a:rPr lang="fr-FR" dirty="0"/>
              <a:t>Terminologie, structure, liens avec la logique</a:t>
            </a:r>
          </a:p>
          <a:p>
            <a:pPr lvl="1"/>
            <a:r>
              <a:rPr lang="fr-FR" dirty="0"/>
              <a:t>Construction d'arbres de décision / induction</a:t>
            </a:r>
          </a:p>
          <a:p>
            <a:pPr lvl="1"/>
            <a:endParaRPr lang="fr-FR" dirty="0"/>
          </a:p>
          <a:p>
            <a:r>
              <a:rPr lang="fr-FR" dirty="0">
                <a:solidFill>
                  <a:srgbClr val="FF0000"/>
                </a:solidFill>
              </a:rPr>
              <a:t>Autres ML basés sur les arbres</a:t>
            </a:r>
          </a:p>
          <a:p>
            <a:pPr lvl="1"/>
            <a:r>
              <a:rPr lang="fr-FR" dirty="0"/>
              <a:t>Ensembles</a:t>
            </a:r>
          </a:p>
          <a:p>
            <a:pPr lvl="1"/>
            <a:r>
              <a:rPr lang="fr-FR" dirty="0"/>
              <a:t>Bagging</a:t>
            </a:r>
          </a:p>
          <a:p>
            <a:pPr lvl="2"/>
            <a:r>
              <a:rPr lang="fr-FR" dirty="0" err="1"/>
              <a:t>Random</a:t>
            </a:r>
            <a:r>
              <a:rPr lang="fr-FR" dirty="0"/>
              <a:t> </a:t>
            </a:r>
            <a:r>
              <a:rPr lang="fr-FR" dirty="0" err="1"/>
              <a:t>Forrests</a:t>
            </a:r>
            <a:endParaRPr lang="fr-FR" dirty="0"/>
          </a:p>
          <a:p>
            <a:pPr lvl="1"/>
            <a:r>
              <a:rPr lang="fr-FR" dirty="0" err="1"/>
              <a:t>Boosting</a:t>
            </a:r>
            <a:endParaRPr lang="fr-FR" dirty="0"/>
          </a:p>
          <a:p>
            <a:pPr lvl="2"/>
            <a:r>
              <a:rPr lang="fr-FR" dirty="0"/>
              <a:t>GBM</a:t>
            </a:r>
          </a:p>
          <a:p>
            <a:pPr lvl="2"/>
            <a:r>
              <a:rPr lang="fr-FR" dirty="0" err="1"/>
              <a:t>XGBoost</a:t>
            </a:r>
            <a:r>
              <a:rPr lang="fr-FR" dirty="0"/>
              <a:t> </a:t>
            </a:r>
          </a:p>
          <a:p>
            <a:endParaRPr lang="fr-CD" dirty="0"/>
          </a:p>
        </p:txBody>
      </p:sp>
      <p:pic>
        <p:nvPicPr>
          <p:cNvPr id="5" name="Picture 4">
            <a:extLst>
              <a:ext uri="{FF2B5EF4-FFF2-40B4-BE49-F238E27FC236}">
                <a16:creationId xmlns:a16="http://schemas.microsoft.com/office/drawing/2014/main" id="{202BF752-BEDA-F87A-C00C-7B59727C6828}"/>
              </a:ext>
            </a:extLst>
          </p:cNvPr>
          <p:cNvPicPr>
            <a:picLocks noChangeAspect="1"/>
          </p:cNvPicPr>
          <p:nvPr/>
        </p:nvPicPr>
        <p:blipFill>
          <a:blip r:embed="rId2"/>
          <a:stretch>
            <a:fillRect/>
          </a:stretch>
        </p:blipFill>
        <p:spPr>
          <a:xfrm>
            <a:off x="9533409" y="1117702"/>
            <a:ext cx="2273110" cy="1912369"/>
          </a:xfrm>
          <a:prstGeom prst="rect">
            <a:avLst/>
          </a:prstGeom>
        </p:spPr>
      </p:pic>
      <p:pic>
        <p:nvPicPr>
          <p:cNvPr id="7" name="Picture 6">
            <a:extLst>
              <a:ext uri="{FF2B5EF4-FFF2-40B4-BE49-F238E27FC236}">
                <a16:creationId xmlns:a16="http://schemas.microsoft.com/office/drawing/2014/main" id="{0996C49B-FC62-420D-A8E0-A66676153C56}"/>
              </a:ext>
            </a:extLst>
          </p:cNvPr>
          <p:cNvPicPr>
            <a:picLocks noChangeAspect="1"/>
          </p:cNvPicPr>
          <p:nvPr/>
        </p:nvPicPr>
        <p:blipFill>
          <a:blip r:embed="rId3"/>
          <a:stretch>
            <a:fillRect/>
          </a:stretch>
        </p:blipFill>
        <p:spPr>
          <a:xfrm>
            <a:off x="9537891" y="3030071"/>
            <a:ext cx="2324301" cy="2027096"/>
          </a:xfrm>
          <a:prstGeom prst="rect">
            <a:avLst/>
          </a:prstGeom>
        </p:spPr>
      </p:pic>
      <p:pic>
        <p:nvPicPr>
          <p:cNvPr id="9" name="Picture 8">
            <a:extLst>
              <a:ext uri="{FF2B5EF4-FFF2-40B4-BE49-F238E27FC236}">
                <a16:creationId xmlns:a16="http://schemas.microsoft.com/office/drawing/2014/main" id="{8A0D47CC-0C0E-D5B6-B6BE-5604D5C47B15}"/>
              </a:ext>
            </a:extLst>
          </p:cNvPr>
          <p:cNvPicPr>
            <a:picLocks noChangeAspect="1"/>
          </p:cNvPicPr>
          <p:nvPr/>
        </p:nvPicPr>
        <p:blipFill>
          <a:blip r:embed="rId4"/>
          <a:stretch>
            <a:fillRect/>
          </a:stretch>
        </p:blipFill>
        <p:spPr>
          <a:xfrm>
            <a:off x="8947989" y="5218829"/>
            <a:ext cx="3063505" cy="1447925"/>
          </a:xfrm>
          <a:prstGeom prst="rect">
            <a:avLst/>
          </a:prstGeom>
        </p:spPr>
      </p:pic>
    </p:spTree>
    <p:extLst>
      <p:ext uri="{BB962C8B-B14F-4D97-AF65-F5344CB8AC3E}">
        <p14:creationId xmlns:p14="http://schemas.microsoft.com/office/powerpoint/2010/main" val="2185189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4EA1-6A6D-4BED-7F64-40AFD5E495B2}"/>
              </a:ext>
            </a:extLst>
          </p:cNvPr>
          <p:cNvSpPr>
            <a:spLocks noGrp="1"/>
          </p:cNvSpPr>
          <p:nvPr>
            <p:ph type="title"/>
          </p:nvPr>
        </p:nvSpPr>
        <p:spPr>
          <a:xfrm>
            <a:off x="578224" y="436844"/>
            <a:ext cx="10515600" cy="692710"/>
          </a:xfrm>
        </p:spPr>
        <p:txBody>
          <a:bodyPr>
            <a:normAutofit fontScale="90000"/>
          </a:bodyPr>
          <a:lstStyle/>
          <a:p>
            <a:r>
              <a:rPr lang="fr-CD" dirty="0"/>
              <a:t>Règles : Vue d'ensemble</a:t>
            </a:r>
            <a:br>
              <a:rPr lang="fr-CD" dirty="0"/>
            </a:br>
            <a:endParaRPr lang="fr-CD" dirty="0"/>
          </a:p>
        </p:txBody>
      </p:sp>
      <p:sp>
        <p:nvSpPr>
          <p:cNvPr id="3" name="Content Placeholder 2">
            <a:extLst>
              <a:ext uri="{FF2B5EF4-FFF2-40B4-BE49-F238E27FC236}">
                <a16:creationId xmlns:a16="http://schemas.microsoft.com/office/drawing/2014/main" id="{465DE3EB-7C06-97AF-22B9-6694416D5F3B}"/>
              </a:ext>
            </a:extLst>
          </p:cNvPr>
          <p:cNvSpPr>
            <a:spLocks noGrp="1"/>
          </p:cNvSpPr>
          <p:nvPr>
            <p:ph idx="1"/>
          </p:nvPr>
        </p:nvSpPr>
        <p:spPr>
          <a:xfrm>
            <a:off x="578224" y="1162238"/>
            <a:ext cx="10515600" cy="5139950"/>
          </a:xfrm>
        </p:spPr>
        <p:txBody>
          <a:bodyPr>
            <a:normAutofit lnSpcReduction="10000"/>
          </a:bodyPr>
          <a:lstStyle/>
          <a:p>
            <a:pPr algn="just"/>
            <a:r>
              <a:rPr lang="fr-FR" dirty="0"/>
              <a:t>Chaque règle d'une base de connaissances représente </a:t>
            </a:r>
            <a:r>
              <a:rPr lang="fr-FR" dirty="0">
                <a:solidFill>
                  <a:srgbClr val="FF0000"/>
                </a:solidFill>
              </a:rPr>
              <a:t>un morceau autonome d'expertise</a:t>
            </a:r>
          </a:p>
          <a:p>
            <a:pPr lvl="1" algn="just"/>
            <a:r>
              <a:rPr lang="fr-FR" dirty="0"/>
              <a:t>Sur le plan conceptuel, les règles individuelles sont souvent logiquement reliées par un </a:t>
            </a:r>
            <a:r>
              <a:rPr lang="fr-FR" dirty="0">
                <a:solidFill>
                  <a:srgbClr val="FF0000"/>
                </a:solidFill>
              </a:rPr>
              <a:t>OU</a:t>
            </a:r>
          </a:p>
          <a:p>
            <a:pPr algn="just"/>
            <a:r>
              <a:rPr lang="fr-FR" dirty="0"/>
              <a:t>Lorsqu'elles sont combinées et transmises au </a:t>
            </a:r>
            <a:r>
              <a:rPr lang="fr-FR" dirty="0">
                <a:solidFill>
                  <a:srgbClr val="FF0000"/>
                </a:solidFill>
              </a:rPr>
              <a:t>moteur d'inférence</a:t>
            </a:r>
            <a:r>
              <a:rPr lang="fr-FR" dirty="0"/>
              <a:t>, </a:t>
            </a:r>
            <a:r>
              <a:rPr lang="fr-FR" dirty="0">
                <a:solidFill>
                  <a:srgbClr val="FF0000"/>
                </a:solidFill>
              </a:rPr>
              <a:t>l'ensemble des règles se comporte de manière synergique</a:t>
            </a:r>
          </a:p>
          <a:p>
            <a:pPr algn="just"/>
            <a:r>
              <a:rPr lang="fr-FR" dirty="0"/>
              <a:t>Les règles peuvent être considérées comme une </a:t>
            </a:r>
            <a:r>
              <a:rPr lang="fr-FR" dirty="0">
                <a:solidFill>
                  <a:srgbClr val="FF0000"/>
                </a:solidFill>
              </a:rPr>
              <a:t>simulation </a:t>
            </a:r>
            <a:r>
              <a:rPr lang="fr-FR" dirty="0"/>
              <a:t>du </a:t>
            </a:r>
            <a:r>
              <a:rPr lang="fr-FR" dirty="0">
                <a:solidFill>
                  <a:srgbClr val="FF0000"/>
                </a:solidFill>
              </a:rPr>
              <a:t>comportement cognitif </a:t>
            </a:r>
            <a:r>
              <a:rPr lang="fr-FR" dirty="0"/>
              <a:t>des </a:t>
            </a:r>
            <a:r>
              <a:rPr lang="fr-FR" dirty="0">
                <a:solidFill>
                  <a:srgbClr val="FF0000"/>
                </a:solidFill>
              </a:rPr>
              <a:t>experts humains</a:t>
            </a:r>
          </a:p>
          <a:p>
            <a:pPr lvl="1" algn="just"/>
            <a:r>
              <a:rPr lang="fr-FR" dirty="0"/>
              <a:t>Les règles représentent un modèle du comportement humain réel</a:t>
            </a:r>
          </a:p>
          <a:p>
            <a:pPr algn="just"/>
            <a:r>
              <a:rPr lang="fr-FR" dirty="0"/>
              <a:t>Sont des techniques prédominantes pour formuler les </a:t>
            </a:r>
            <a:r>
              <a:rPr lang="fr-FR" dirty="0">
                <a:solidFill>
                  <a:srgbClr val="FF0000"/>
                </a:solidFill>
              </a:rPr>
              <a:t>connaissances</a:t>
            </a:r>
            <a:r>
              <a:rPr lang="fr-FR" dirty="0"/>
              <a:t> dans les </a:t>
            </a:r>
            <a:r>
              <a:rPr lang="fr-FR" dirty="0">
                <a:solidFill>
                  <a:srgbClr val="FF0000"/>
                </a:solidFill>
              </a:rPr>
              <a:t>systèmes experts</a:t>
            </a:r>
            <a:r>
              <a:rPr lang="fr-FR" dirty="0"/>
              <a:t>, souvent en conjonction avec des cadres </a:t>
            </a:r>
          </a:p>
          <a:p>
            <a:pPr lvl="1" algn="just"/>
            <a:r>
              <a:rPr lang="fr-FR" dirty="0"/>
              <a:t>c-à-d les </a:t>
            </a:r>
            <a:r>
              <a:rPr lang="fr-FR" dirty="0">
                <a:solidFill>
                  <a:srgbClr val="FF0000"/>
                </a:solidFill>
              </a:rPr>
              <a:t>systèmes basés sur des règles </a:t>
            </a:r>
            <a:r>
              <a:rPr lang="fr-FR" dirty="0"/>
              <a:t>et les </a:t>
            </a:r>
            <a:r>
              <a:rPr lang="fr-FR" dirty="0">
                <a:solidFill>
                  <a:srgbClr val="FF0000"/>
                </a:solidFill>
              </a:rPr>
              <a:t>systèmes de production</a:t>
            </a:r>
            <a:r>
              <a:rPr lang="fr-FR" dirty="0"/>
              <a:t> (</a:t>
            </a:r>
            <a:r>
              <a:rPr lang="fr-FR" dirty="0">
                <a:solidFill>
                  <a:srgbClr val="FFC000"/>
                </a:solidFill>
              </a:rPr>
              <a:t>prochaine leçon</a:t>
            </a:r>
            <a:r>
              <a:rPr lang="fr-FR" dirty="0"/>
              <a:t>) </a:t>
            </a:r>
          </a:p>
          <a:p>
            <a:endParaRPr lang="fr-CD" dirty="0"/>
          </a:p>
        </p:txBody>
      </p:sp>
    </p:spTree>
    <p:extLst>
      <p:ext uri="{BB962C8B-B14F-4D97-AF65-F5344CB8AC3E}">
        <p14:creationId xmlns:p14="http://schemas.microsoft.com/office/powerpoint/2010/main" val="1643627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80FB7-125D-1C47-D2C7-47F4E2E378C7}"/>
              </a:ext>
            </a:extLst>
          </p:cNvPr>
          <p:cNvSpPr>
            <a:spLocks noGrp="1"/>
          </p:cNvSpPr>
          <p:nvPr>
            <p:ph type="title"/>
          </p:nvPr>
        </p:nvSpPr>
        <p:spPr>
          <a:xfrm>
            <a:off x="515470" y="379505"/>
            <a:ext cx="10515600" cy="603063"/>
          </a:xfrm>
        </p:spPr>
        <p:txBody>
          <a:bodyPr>
            <a:normAutofit fontScale="90000"/>
          </a:bodyPr>
          <a:lstStyle/>
          <a:p>
            <a:r>
              <a:rPr lang="fr-CD" dirty="0"/>
              <a:t>Inférence de règles</a:t>
            </a:r>
          </a:p>
        </p:txBody>
      </p:sp>
      <p:sp>
        <p:nvSpPr>
          <p:cNvPr id="3" name="Content Placeholder 2">
            <a:extLst>
              <a:ext uri="{FF2B5EF4-FFF2-40B4-BE49-F238E27FC236}">
                <a16:creationId xmlns:a16="http://schemas.microsoft.com/office/drawing/2014/main" id="{2CB4302E-A84A-3561-3349-6E29E266C00A}"/>
              </a:ext>
            </a:extLst>
          </p:cNvPr>
          <p:cNvSpPr>
            <a:spLocks noGrp="1"/>
          </p:cNvSpPr>
          <p:nvPr>
            <p:ph idx="1"/>
          </p:nvPr>
        </p:nvSpPr>
        <p:spPr>
          <a:xfrm>
            <a:off x="515470" y="1298480"/>
            <a:ext cx="10515600" cy="5194395"/>
          </a:xfrm>
        </p:spPr>
        <p:txBody>
          <a:bodyPr>
            <a:normAutofit lnSpcReduction="10000"/>
          </a:bodyPr>
          <a:lstStyle/>
          <a:p>
            <a:pPr algn="just"/>
            <a:r>
              <a:rPr lang="fr-FR" dirty="0"/>
              <a:t>Maintenant que nous connaissons ce que sont les règles et comment elles peuvent être représentées, examinons à nouveau la façon dont elles peuvent être utilisées pour faire des inférences. </a:t>
            </a:r>
          </a:p>
          <a:p>
            <a:pPr algn="just"/>
            <a:r>
              <a:rPr lang="fr-FR" dirty="0"/>
              <a:t>En ce qui concerne les problèmes que nous pourrions essayer de résoudre, il existe deux principaux types de tâches qui impliquent l'utilisation de l'un ou l'autre des deux régimes de contrôle :</a:t>
            </a:r>
          </a:p>
          <a:p>
            <a:pPr lvl="1" algn="just"/>
            <a:r>
              <a:rPr lang="fr-FR" dirty="0">
                <a:solidFill>
                  <a:srgbClr val="FF0000"/>
                </a:solidFill>
              </a:rPr>
              <a:t>Chaînage avant </a:t>
            </a:r>
            <a:r>
              <a:rPr lang="fr-FR" dirty="0"/>
              <a:t>(axé sur les données/data </a:t>
            </a:r>
            <a:r>
              <a:rPr lang="fr-FR" dirty="0" err="1"/>
              <a:t>driven</a:t>
            </a:r>
            <a:r>
              <a:rPr lang="fr-FR" dirty="0"/>
              <a:t>) :</a:t>
            </a:r>
          </a:p>
          <a:p>
            <a:pPr lvl="2" algn="just"/>
            <a:r>
              <a:rPr lang="fr-FR" dirty="0"/>
              <a:t>Commencer par les faits, déterminer les règles applicables et en appliquer une </a:t>
            </a:r>
          </a:p>
          <a:p>
            <a:pPr lvl="1" algn="just"/>
            <a:r>
              <a:rPr lang="fr-FR" dirty="0">
                <a:solidFill>
                  <a:srgbClr val="FF0000"/>
                </a:solidFill>
              </a:rPr>
              <a:t>Chaînage arrière </a:t>
            </a:r>
            <a:r>
              <a:rPr lang="fr-FR" dirty="0"/>
              <a:t>(axé sur les objectifs/goal </a:t>
            </a:r>
            <a:r>
              <a:rPr lang="fr-FR" dirty="0" err="1"/>
              <a:t>driven</a:t>
            </a:r>
            <a:r>
              <a:rPr lang="fr-FR" dirty="0"/>
              <a:t>) : </a:t>
            </a:r>
          </a:p>
          <a:p>
            <a:pPr lvl="2" algn="just"/>
            <a:r>
              <a:rPr lang="fr-FR" dirty="0"/>
              <a:t>Rechercher des règles qui décomposent l'objectif ; résoudre des objectifs plus petits.</a:t>
            </a:r>
          </a:p>
          <a:p>
            <a:pPr algn="just"/>
            <a:r>
              <a:rPr lang="fr-FR" dirty="0"/>
              <a:t>L'un est-il meilleur que l'autre ?</a:t>
            </a:r>
          </a:p>
          <a:p>
            <a:pPr lvl="1" algn="just"/>
            <a:r>
              <a:rPr lang="fr-FR" dirty="0"/>
              <a:t>Pas de réponse générale possible</a:t>
            </a:r>
          </a:p>
          <a:p>
            <a:pPr lvl="2" algn="just"/>
            <a:r>
              <a:rPr lang="fr-FR" dirty="0"/>
              <a:t>Cela dépend de l'application.</a:t>
            </a:r>
          </a:p>
          <a:p>
            <a:pPr lvl="2"/>
            <a:endParaRPr lang="fr-FR" dirty="0"/>
          </a:p>
          <a:p>
            <a:endParaRPr lang="fr-FR" dirty="0"/>
          </a:p>
          <a:p>
            <a:endParaRPr lang="fr-CD" dirty="0"/>
          </a:p>
        </p:txBody>
      </p:sp>
    </p:spTree>
    <p:extLst>
      <p:ext uri="{BB962C8B-B14F-4D97-AF65-F5344CB8AC3E}">
        <p14:creationId xmlns:p14="http://schemas.microsoft.com/office/powerpoint/2010/main" val="1880502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B4BC-5C7C-DD64-38A4-52CE53A44F41}"/>
              </a:ext>
            </a:extLst>
          </p:cNvPr>
          <p:cNvSpPr>
            <a:spLocks noGrp="1"/>
          </p:cNvSpPr>
          <p:nvPr>
            <p:ph type="title"/>
          </p:nvPr>
        </p:nvSpPr>
        <p:spPr>
          <a:xfrm>
            <a:off x="381000" y="436844"/>
            <a:ext cx="10515600" cy="737534"/>
          </a:xfrm>
        </p:spPr>
        <p:txBody>
          <a:bodyPr>
            <a:normAutofit fontScale="90000"/>
          </a:bodyPr>
          <a:lstStyle/>
          <a:p>
            <a:r>
              <a:rPr lang="fr-CD" dirty="0"/>
              <a:t>Correspondance/</a:t>
            </a:r>
            <a:r>
              <a:rPr lang="fr-CD" dirty="0" err="1"/>
              <a:t>matching</a:t>
            </a:r>
            <a:r>
              <a:rPr lang="fr-CD" dirty="0"/>
              <a:t> des règles</a:t>
            </a:r>
            <a:br>
              <a:rPr lang="fr-CD" dirty="0"/>
            </a:br>
            <a:endParaRPr lang="fr-CD" dirty="0"/>
          </a:p>
        </p:txBody>
      </p:sp>
      <p:sp>
        <p:nvSpPr>
          <p:cNvPr id="3" name="Content Placeholder 2">
            <a:extLst>
              <a:ext uri="{FF2B5EF4-FFF2-40B4-BE49-F238E27FC236}">
                <a16:creationId xmlns:a16="http://schemas.microsoft.com/office/drawing/2014/main" id="{63AF6E81-2A6C-BA1C-D00C-24CE8EA510DC}"/>
              </a:ext>
            </a:extLst>
          </p:cNvPr>
          <p:cNvSpPr>
            <a:spLocks noGrp="1"/>
          </p:cNvSpPr>
          <p:nvPr>
            <p:ph idx="1"/>
          </p:nvPr>
        </p:nvSpPr>
        <p:spPr>
          <a:xfrm>
            <a:off x="838200" y="1174378"/>
            <a:ext cx="10515600" cy="5002585"/>
          </a:xfrm>
        </p:spPr>
        <p:txBody>
          <a:bodyPr>
            <a:normAutofit fontScale="85000" lnSpcReduction="20000"/>
          </a:bodyPr>
          <a:lstStyle/>
          <a:p>
            <a:pPr algn="just"/>
            <a:r>
              <a:rPr lang="fr-FR" dirty="0"/>
              <a:t>Une partie importante de </a:t>
            </a:r>
            <a:r>
              <a:rPr lang="fr-FR" dirty="0">
                <a:solidFill>
                  <a:srgbClr val="FF0000"/>
                </a:solidFill>
              </a:rPr>
              <a:t>l'utilisation des règles </a:t>
            </a:r>
            <a:r>
              <a:rPr lang="fr-FR" dirty="0"/>
              <a:t>pour faire des inférences est le processus de </a:t>
            </a:r>
            <a:r>
              <a:rPr lang="fr-FR" dirty="0">
                <a:solidFill>
                  <a:srgbClr val="FF0000"/>
                </a:solidFill>
              </a:rPr>
              <a:t>correspondance des règles</a:t>
            </a:r>
            <a:r>
              <a:rPr lang="fr-FR" dirty="0"/>
              <a:t>.</a:t>
            </a:r>
          </a:p>
          <a:p>
            <a:pPr algn="just"/>
            <a:r>
              <a:rPr lang="fr-FR" dirty="0"/>
              <a:t>La mise en correspondance consiste à </a:t>
            </a:r>
            <a:r>
              <a:rPr lang="fr-FR" dirty="0">
                <a:solidFill>
                  <a:srgbClr val="FF0000"/>
                </a:solidFill>
              </a:rPr>
              <a:t>déterminer les connaissances applicables à une situation donnée</a:t>
            </a:r>
            <a:r>
              <a:rPr lang="fr-FR" dirty="0"/>
              <a:t>. </a:t>
            </a:r>
          </a:p>
          <a:p>
            <a:pPr algn="just"/>
            <a:r>
              <a:rPr lang="fr-FR" dirty="0"/>
              <a:t>En d'autres termes, il s'agit de déterminer, sur la </a:t>
            </a:r>
            <a:r>
              <a:rPr lang="fr-FR" dirty="0">
                <a:solidFill>
                  <a:srgbClr val="FF0000"/>
                </a:solidFill>
              </a:rPr>
              <a:t>base des connaissances disponibles</a:t>
            </a:r>
            <a:r>
              <a:rPr lang="fr-FR" dirty="0"/>
              <a:t>, quelles sont les règles qu'il convient d'examiner </a:t>
            </a:r>
            <a:r>
              <a:rPr lang="fr-FR" dirty="0">
                <a:solidFill>
                  <a:srgbClr val="FF0000"/>
                </a:solidFill>
              </a:rPr>
              <a:t>plus avant</a:t>
            </a:r>
            <a:r>
              <a:rPr lang="fr-FR" dirty="0"/>
              <a:t>. </a:t>
            </a:r>
          </a:p>
          <a:p>
            <a:pPr algn="just"/>
            <a:r>
              <a:rPr lang="fr-FR" dirty="0"/>
              <a:t>Les règles sont "</a:t>
            </a:r>
            <a:r>
              <a:rPr lang="fr-FR" dirty="0">
                <a:solidFill>
                  <a:srgbClr val="FF0000"/>
                </a:solidFill>
              </a:rPr>
              <a:t>activées</a:t>
            </a:r>
            <a:r>
              <a:rPr lang="fr-FR" dirty="0"/>
              <a:t>" ou déclenchées en fonction du type d'inférence ou de chaînage utilisé.</a:t>
            </a:r>
          </a:p>
          <a:p>
            <a:pPr lvl="1" algn="just"/>
            <a:r>
              <a:rPr lang="fr-FR" dirty="0"/>
              <a:t>Dans le </a:t>
            </a:r>
            <a:r>
              <a:rPr lang="fr-FR" dirty="0">
                <a:solidFill>
                  <a:srgbClr val="FF0000"/>
                </a:solidFill>
              </a:rPr>
              <a:t>chaînage avant</a:t>
            </a:r>
            <a:r>
              <a:rPr lang="fr-FR" dirty="0"/>
              <a:t>, nous essayons de faire correspondre l'antécédent de la règle à la base de faits dont nous disposons. </a:t>
            </a:r>
          </a:p>
          <a:p>
            <a:pPr lvl="1" algn="just"/>
            <a:r>
              <a:rPr lang="fr-FR" dirty="0"/>
              <a:t>Dans le </a:t>
            </a:r>
            <a:r>
              <a:rPr lang="fr-FR" dirty="0">
                <a:solidFill>
                  <a:srgbClr val="FF0000"/>
                </a:solidFill>
              </a:rPr>
              <a:t>chaînage arrière</a:t>
            </a:r>
            <a:r>
              <a:rPr lang="fr-FR" dirty="0"/>
              <a:t>, nous essayons de faire correspondre la </a:t>
            </a:r>
            <a:r>
              <a:rPr lang="fr-FR" i="1" dirty="0">
                <a:solidFill>
                  <a:srgbClr val="FF0000"/>
                </a:solidFill>
              </a:rPr>
              <a:t>conséquence de la règle aux faits </a:t>
            </a:r>
            <a:r>
              <a:rPr lang="fr-FR" dirty="0"/>
              <a:t>et </a:t>
            </a:r>
            <a:r>
              <a:rPr lang="fr-FR" i="1" dirty="0">
                <a:solidFill>
                  <a:srgbClr val="FF0000"/>
                </a:solidFill>
              </a:rPr>
              <a:t>à la base de règles </a:t>
            </a:r>
            <a:r>
              <a:rPr lang="fr-FR" dirty="0"/>
              <a:t>pour voir si nous pouvons prouver que notre conséquence est vraie ou trouver d'autres règles qui correspondent à cette conséquence. </a:t>
            </a:r>
          </a:p>
          <a:p>
            <a:pPr lvl="2" algn="just"/>
            <a:r>
              <a:rPr lang="fr-FR" dirty="0"/>
              <a:t>Nous pouvons alors utiliser ces autres règles pour tenter de prouver leur véracité. </a:t>
            </a:r>
          </a:p>
          <a:p>
            <a:pPr algn="just"/>
            <a:r>
              <a:rPr lang="fr-FR" dirty="0"/>
              <a:t>Cependant, c'est ce processus de </a:t>
            </a:r>
            <a:r>
              <a:rPr lang="fr-FR" dirty="0">
                <a:solidFill>
                  <a:srgbClr val="FF0000"/>
                </a:solidFill>
              </a:rPr>
              <a:t>correspondance</a:t>
            </a:r>
            <a:r>
              <a:rPr lang="fr-FR" dirty="0"/>
              <a:t> qui peut être l'étape la plus coûteuse en </a:t>
            </a:r>
            <a:r>
              <a:rPr lang="fr-FR" dirty="0">
                <a:solidFill>
                  <a:srgbClr val="FF0000"/>
                </a:solidFill>
              </a:rPr>
              <a:t>termes de calcul</a:t>
            </a:r>
            <a:r>
              <a:rPr lang="fr-FR" dirty="0"/>
              <a:t>. </a:t>
            </a:r>
            <a:endParaRPr lang="fr-CD" dirty="0"/>
          </a:p>
        </p:txBody>
      </p:sp>
    </p:spTree>
    <p:extLst>
      <p:ext uri="{BB962C8B-B14F-4D97-AF65-F5344CB8AC3E}">
        <p14:creationId xmlns:p14="http://schemas.microsoft.com/office/powerpoint/2010/main" val="934537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D5CE7-0FFE-5AA3-728A-F0FE8AD7A7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95C896-6013-0FC8-679A-30A9EAD60BBD}"/>
              </a:ext>
            </a:extLst>
          </p:cNvPr>
          <p:cNvSpPr>
            <a:spLocks noGrp="1"/>
          </p:cNvSpPr>
          <p:nvPr>
            <p:ph type="title"/>
          </p:nvPr>
        </p:nvSpPr>
        <p:spPr>
          <a:xfrm>
            <a:off x="381000" y="436844"/>
            <a:ext cx="10515600" cy="737534"/>
          </a:xfrm>
        </p:spPr>
        <p:txBody>
          <a:bodyPr>
            <a:normAutofit fontScale="90000"/>
          </a:bodyPr>
          <a:lstStyle/>
          <a:p>
            <a:r>
              <a:rPr lang="fr-CD" dirty="0"/>
              <a:t>Correspondance/</a:t>
            </a:r>
            <a:r>
              <a:rPr lang="fr-CD" dirty="0" err="1"/>
              <a:t>matching</a:t>
            </a:r>
            <a:r>
              <a:rPr lang="fr-CD" dirty="0"/>
              <a:t> des règles (</a:t>
            </a:r>
            <a:r>
              <a:rPr lang="fr-CD" dirty="0" err="1"/>
              <a:t>Cont</a:t>
            </a:r>
            <a:r>
              <a:rPr lang="fr-CD" dirty="0"/>
              <a:t>.)</a:t>
            </a:r>
            <a:br>
              <a:rPr lang="fr-CD" dirty="0"/>
            </a:br>
            <a:endParaRPr lang="fr-CD" dirty="0"/>
          </a:p>
        </p:txBody>
      </p:sp>
      <p:sp>
        <p:nvSpPr>
          <p:cNvPr id="3" name="Content Placeholder 2">
            <a:extLst>
              <a:ext uri="{FF2B5EF4-FFF2-40B4-BE49-F238E27FC236}">
                <a16:creationId xmlns:a16="http://schemas.microsoft.com/office/drawing/2014/main" id="{9556A4DB-9A7A-E2DD-0681-6D64A86E46B4}"/>
              </a:ext>
            </a:extLst>
          </p:cNvPr>
          <p:cNvSpPr>
            <a:spLocks noGrp="1"/>
          </p:cNvSpPr>
          <p:nvPr>
            <p:ph idx="1"/>
          </p:nvPr>
        </p:nvSpPr>
        <p:spPr>
          <a:xfrm>
            <a:off x="838200" y="1317812"/>
            <a:ext cx="10515600" cy="4859151"/>
          </a:xfrm>
        </p:spPr>
        <p:txBody>
          <a:bodyPr>
            <a:normAutofit fontScale="92500" lnSpcReduction="20000"/>
          </a:bodyPr>
          <a:lstStyle/>
          <a:p>
            <a:pPr algn="just"/>
            <a:r>
              <a:rPr lang="fr-FR" dirty="0"/>
              <a:t>En outre, la mise en </a:t>
            </a:r>
            <a:r>
              <a:rPr lang="fr-FR" dirty="0">
                <a:solidFill>
                  <a:srgbClr val="FF0000"/>
                </a:solidFill>
              </a:rPr>
              <a:t>correspondance </a:t>
            </a:r>
            <a:r>
              <a:rPr lang="fr-FR" dirty="0"/>
              <a:t>produit souvent </a:t>
            </a:r>
            <a:r>
              <a:rPr lang="fr-FR" i="1" dirty="0">
                <a:solidFill>
                  <a:srgbClr val="FF0000"/>
                </a:solidFill>
              </a:rPr>
              <a:t>plus d'une règle applicable </a:t>
            </a:r>
            <a:r>
              <a:rPr lang="fr-FR" dirty="0"/>
              <a:t>qui doit être prise en considération et, dans ce cas, elle doit être inscrite sur un agenda de règles à examiner dans l'ordre. </a:t>
            </a:r>
          </a:p>
          <a:p>
            <a:pPr algn="just"/>
            <a:r>
              <a:rPr lang="fr-FR" dirty="0"/>
              <a:t>Lorsque plusieurs règles sont applicables, on dit que </a:t>
            </a:r>
            <a:r>
              <a:rPr lang="fr-FR" i="1" dirty="0">
                <a:solidFill>
                  <a:srgbClr val="FF0000"/>
                </a:solidFill>
              </a:rPr>
              <a:t>ces instances de règles sont en conflit </a:t>
            </a:r>
            <a:r>
              <a:rPr lang="fr-FR" dirty="0"/>
              <a:t>et nous devons utiliser la </a:t>
            </a:r>
            <a:r>
              <a:rPr lang="fr-FR" dirty="0">
                <a:solidFill>
                  <a:srgbClr val="FF0000"/>
                </a:solidFill>
              </a:rPr>
              <a:t>résolution des conflits </a:t>
            </a:r>
            <a:r>
              <a:rPr lang="fr-FR" dirty="0"/>
              <a:t>pour en choisir une à </a:t>
            </a:r>
            <a:r>
              <a:rPr lang="fr-FR" dirty="0">
                <a:solidFill>
                  <a:srgbClr val="FF0000"/>
                </a:solidFill>
              </a:rPr>
              <a:t>activer</a:t>
            </a:r>
            <a:r>
              <a:rPr lang="fr-FR" dirty="0"/>
              <a:t>.</a:t>
            </a:r>
          </a:p>
          <a:p>
            <a:pPr algn="just"/>
            <a:r>
              <a:rPr lang="fr-FR" dirty="0">
                <a:solidFill>
                  <a:srgbClr val="FF0000"/>
                </a:solidFill>
              </a:rPr>
              <a:t>L’activation</a:t>
            </a:r>
            <a:r>
              <a:rPr lang="fr-FR" dirty="0"/>
              <a:t> est un terme utilisé dans le </a:t>
            </a:r>
            <a:r>
              <a:rPr lang="fr-FR" dirty="0">
                <a:solidFill>
                  <a:srgbClr val="FF0000"/>
                </a:solidFill>
              </a:rPr>
              <a:t>chaînage avant </a:t>
            </a:r>
            <a:r>
              <a:rPr lang="fr-FR" dirty="0"/>
              <a:t>pour décrire </a:t>
            </a:r>
            <a:r>
              <a:rPr lang="fr-FR" i="1" dirty="0">
                <a:solidFill>
                  <a:srgbClr val="FF0000"/>
                </a:solidFill>
              </a:rPr>
              <a:t>l'exécution de la conséquence d'une instance de règle applicable </a:t>
            </a:r>
          </a:p>
          <a:p>
            <a:pPr algn="just"/>
            <a:r>
              <a:rPr lang="fr-FR" dirty="0"/>
              <a:t>en d'autres termes, si les antécédents d'une règle sont satisfaits, la conséquence est ajoutée en tant que nouveau fait par le biais de l’activation. </a:t>
            </a:r>
          </a:p>
          <a:p>
            <a:pPr algn="just"/>
            <a:r>
              <a:rPr lang="fr-FR" dirty="0"/>
              <a:t>C'est également au cours du processus de mise en </a:t>
            </a:r>
            <a:r>
              <a:rPr lang="fr-FR" dirty="0">
                <a:solidFill>
                  <a:srgbClr val="FF0000"/>
                </a:solidFill>
              </a:rPr>
              <a:t>correspondance</a:t>
            </a:r>
            <a:r>
              <a:rPr lang="fr-FR" dirty="0"/>
              <a:t> que les variables et les règles acquièrent des valeurs, </a:t>
            </a:r>
            <a:r>
              <a:rPr lang="fr-FR" dirty="0">
                <a:solidFill>
                  <a:srgbClr val="FF0000"/>
                </a:solidFill>
              </a:rPr>
              <a:t>comme l'instanciation de la logique.</a:t>
            </a:r>
          </a:p>
          <a:p>
            <a:endParaRPr lang="fr-CD" dirty="0"/>
          </a:p>
        </p:txBody>
      </p:sp>
    </p:spTree>
    <p:extLst>
      <p:ext uri="{BB962C8B-B14F-4D97-AF65-F5344CB8AC3E}">
        <p14:creationId xmlns:p14="http://schemas.microsoft.com/office/powerpoint/2010/main" val="1463073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7E6F2-02FF-5CD5-0EAC-98B96AD14D62}"/>
              </a:ext>
            </a:extLst>
          </p:cNvPr>
          <p:cNvSpPr>
            <a:spLocks noGrp="1"/>
          </p:cNvSpPr>
          <p:nvPr>
            <p:ph type="title"/>
          </p:nvPr>
        </p:nvSpPr>
        <p:spPr>
          <a:xfrm>
            <a:off x="273424" y="212725"/>
            <a:ext cx="10515600" cy="656851"/>
          </a:xfrm>
        </p:spPr>
        <p:txBody>
          <a:bodyPr>
            <a:normAutofit fontScale="90000"/>
          </a:bodyPr>
          <a:lstStyle/>
          <a:p>
            <a:r>
              <a:rPr lang="fr-FR" dirty="0"/>
              <a:t>Avantages des règles</a:t>
            </a:r>
            <a:endParaRPr lang="fr-CD" dirty="0"/>
          </a:p>
        </p:txBody>
      </p:sp>
      <p:sp>
        <p:nvSpPr>
          <p:cNvPr id="3" name="Content Placeholder 2">
            <a:extLst>
              <a:ext uri="{FF2B5EF4-FFF2-40B4-BE49-F238E27FC236}">
                <a16:creationId xmlns:a16="http://schemas.microsoft.com/office/drawing/2014/main" id="{1E56DAE5-9FEA-75CD-8E95-FD5988300F9B}"/>
              </a:ext>
            </a:extLst>
          </p:cNvPr>
          <p:cNvSpPr>
            <a:spLocks noGrp="1"/>
          </p:cNvSpPr>
          <p:nvPr>
            <p:ph idx="1"/>
          </p:nvPr>
        </p:nvSpPr>
        <p:spPr>
          <a:xfrm>
            <a:off x="273424" y="1117414"/>
            <a:ext cx="10515600" cy="4351338"/>
          </a:xfrm>
        </p:spPr>
        <p:txBody>
          <a:bodyPr/>
          <a:lstStyle/>
          <a:p>
            <a:r>
              <a:rPr lang="fr-FR" dirty="0"/>
              <a:t>Simple et facile à comprendre</a:t>
            </a:r>
          </a:p>
          <a:p>
            <a:pPr lvl="1"/>
            <a:r>
              <a:rPr lang="fr-FR" dirty="0"/>
              <a:t>Correspond à la façon dont les gens pensent souvent à la connaissance</a:t>
            </a:r>
          </a:p>
          <a:p>
            <a:pPr lvl="1"/>
            <a:r>
              <a:rPr lang="fr-FR" dirty="0"/>
              <a:t>Très expressif</a:t>
            </a:r>
          </a:p>
          <a:p>
            <a:pPr lvl="1"/>
            <a:endParaRPr lang="fr-FR" dirty="0"/>
          </a:p>
          <a:p>
            <a:r>
              <a:rPr lang="fr-FR" dirty="0"/>
              <a:t>Possibilité d'implémentation directe dans les ordinateurs </a:t>
            </a:r>
          </a:p>
          <a:p>
            <a:pPr lvl="1"/>
            <a:r>
              <a:rPr lang="fr-FR" dirty="0"/>
              <a:t>Connaissance modulaire</a:t>
            </a:r>
          </a:p>
          <a:p>
            <a:pPr lvl="2"/>
            <a:r>
              <a:rPr lang="fr-FR" dirty="0"/>
              <a:t>Facile à écrire et à déboguer par rapport à d'autres représentations</a:t>
            </a:r>
          </a:p>
          <a:p>
            <a:pPr lvl="2"/>
            <a:endParaRPr lang="fr-FR" dirty="0"/>
          </a:p>
          <a:p>
            <a:r>
              <a:rPr lang="fr-FR" dirty="0"/>
              <a:t>Fondements formels pour certaines variantes</a:t>
            </a:r>
          </a:p>
          <a:p>
            <a:endParaRPr lang="fr-CD" dirty="0"/>
          </a:p>
        </p:txBody>
      </p:sp>
    </p:spTree>
    <p:extLst>
      <p:ext uri="{BB962C8B-B14F-4D97-AF65-F5344CB8AC3E}">
        <p14:creationId xmlns:p14="http://schemas.microsoft.com/office/powerpoint/2010/main" val="3927355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6657E-15FB-959A-AF21-142B99C11020}"/>
              </a:ext>
            </a:extLst>
          </p:cNvPr>
          <p:cNvSpPr>
            <a:spLocks noGrp="1"/>
          </p:cNvSpPr>
          <p:nvPr>
            <p:ph type="title"/>
          </p:nvPr>
        </p:nvSpPr>
        <p:spPr/>
        <p:txBody>
          <a:bodyPr/>
          <a:lstStyle/>
          <a:p>
            <a:r>
              <a:rPr lang="fr-FR" dirty="0"/>
              <a:t>Inconvénients des règles </a:t>
            </a:r>
            <a:endParaRPr lang="fr-CD" dirty="0"/>
          </a:p>
        </p:txBody>
      </p:sp>
      <p:sp>
        <p:nvSpPr>
          <p:cNvPr id="3" name="Content Placeholder 2">
            <a:extLst>
              <a:ext uri="{FF2B5EF4-FFF2-40B4-BE49-F238E27FC236}">
                <a16:creationId xmlns:a16="http://schemas.microsoft.com/office/drawing/2014/main" id="{1D5164DC-EE94-58F7-B53C-633088666B67}"/>
              </a:ext>
            </a:extLst>
          </p:cNvPr>
          <p:cNvSpPr>
            <a:spLocks noGrp="1"/>
          </p:cNvSpPr>
          <p:nvPr>
            <p:ph idx="1"/>
          </p:nvPr>
        </p:nvSpPr>
        <p:spPr>
          <a:xfrm>
            <a:off x="838200" y="1825625"/>
            <a:ext cx="10515600" cy="4915834"/>
          </a:xfrm>
        </p:spPr>
        <p:txBody>
          <a:bodyPr/>
          <a:lstStyle/>
          <a:p>
            <a:pPr algn="just"/>
            <a:r>
              <a:rPr lang="fr-FR" dirty="0"/>
              <a:t>Les mises en œuvre simples sont très inefficaces</a:t>
            </a:r>
          </a:p>
          <a:p>
            <a:pPr algn="just"/>
            <a:r>
              <a:rPr lang="fr-FR" dirty="0"/>
              <a:t>Certains types de connaissances ne sont pas facilement exprimés dans ces règles</a:t>
            </a:r>
          </a:p>
          <a:p>
            <a:pPr algn="just"/>
            <a:r>
              <a:rPr lang="fr-FR" dirty="0"/>
              <a:t>Les grands ensembles de règles deviennent difficiles à comprendre et à maintenir</a:t>
            </a:r>
          </a:p>
          <a:p>
            <a:pPr algn="just"/>
            <a:r>
              <a:rPr lang="fr-FR" dirty="0"/>
              <a:t>Ils peuvent être gourmands en mémoire</a:t>
            </a:r>
          </a:p>
          <a:p>
            <a:pPr algn="just"/>
            <a:r>
              <a:rPr lang="fr-FR" dirty="0"/>
              <a:t>Ils peuvent être gourmands en</a:t>
            </a:r>
            <a:r>
              <a:rPr lang="fr-FR" dirty="0">
                <a:solidFill>
                  <a:srgbClr val="FF0000"/>
                </a:solidFill>
              </a:rPr>
              <a:t> calcul</a:t>
            </a:r>
          </a:p>
          <a:p>
            <a:pPr algn="just"/>
            <a:r>
              <a:rPr lang="fr-FR" dirty="0"/>
              <a:t>Ils sont parfois difficiles à déboguer</a:t>
            </a:r>
          </a:p>
          <a:p>
            <a:endParaRPr lang="fr-CD" dirty="0"/>
          </a:p>
        </p:txBody>
      </p:sp>
    </p:spTree>
    <p:extLst>
      <p:ext uri="{BB962C8B-B14F-4D97-AF65-F5344CB8AC3E}">
        <p14:creationId xmlns:p14="http://schemas.microsoft.com/office/powerpoint/2010/main" val="1597967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AE00-6F00-7E23-A3F7-FA72792D4E79}"/>
              </a:ext>
            </a:extLst>
          </p:cNvPr>
          <p:cNvSpPr>
            <a:spLocks noGrp="1"/>
          </p:cNvSpPr>
          <p:nvPr>
            <p:ph type="title"/>
          </p:nvPr>
        </p:nvSpPr>
        <p:spPr>
          <a:xfrm>
            <a:off x="255494" y="445809"/>
            <a:ext cx="10515600" cy="710640"/>
          </a:xfrm>
        </p:spPr>
        <p:txBody>
          <a:bodyPr>
            <a:normAutofit fontScale="90000"/>
          </a:bodyPr>
          <a:lstStyle/>
          <a:p>
            <a:r>
              <a:rPr lang="fr-FR" dirty="0"/>
              <a:t>Règles de décision : Interprétation des arbres</a:t>
            </a:r>
            <a:br>
              <a:rPr lang="fr-FR" dirty="0"/>
            </a:br>
            <a:endParaRPr lang="fr-CD" dirty="0"/>
          </a:p>
        </p:txBody>
      </p:sp>
      <p:sp>
        <p:nvSpPr>
          <p:cNvPr id="3" name="Content Placeholder 2">
            <a:extLst>
              <a:ext uri="{FF2B5EF4-FFF2-40B4-BE49-F238E27FC236}">
                <a16:creationId xmlns:a16="http://schemas.microsoft.com/office/drawing/2014/main" id="{1F488F1B-0475-1E75-4AB6-F0A90D749870}"/>
              </a:ext>
            </a:extLst>
          </p:cNvPr>
          <p:cNvSpPr>
            <a:spLocks noGrp="1"/>
          </p:cNvSpPr>
          <p:nvPr>
            <p:ph idx="1"/>
          </p:nvPr>
        </p:nvSpPr>
        <p:spPr>
          <a:xfrm>
            <a:off x="425824" y="1180167"/>
            <a:ext cx="7839635" cy="5435785"/>
          </a:xfrm>
        </p:spPr>
        <p:txBody>
          <a:bodyPr>
            <a:normAutofit/>
          </a:bodyPr>
          <a:lstStyle/>
          <a:p>
            <a:r>
              <a:rPr lang="fr-FR" dirty="0"/>
              <a:t>L'arbre de décision peut être "</a:t>
            </a:r>
            <a:r>
              <a:rPr lang="fr-FR" dirty="0">
                <a:solidFill>
                  <a:srgbClr val="FF0000"/>
                </a:solidFill>
              </a:rPr>
              <a:t>linéarisé</a:t>
            </a:r>
            <a:r>
              <a:rPr lang="fr-FR" dirty="0"/>
              <a:t>" en </a:t>
            </a:r>
            <a:r>
              <a:rPr lang="fr-FR" dirty="0">
                <a:solidFill>
                  <a:srgbClr val="FF0000"/>
                </a:solidFill>
              </a:rPr>
              <a:t>règles de décision</a:t>
            </a:r>
          </a:p>
          <a:p>
            <a:pPr lvl="1"/>
            <a:r>
              <a:rPr lang="fr-FR" dirty="0"/>
              <a:t>Une règle par chemin de la racine à la feuille.</a:t>
            </a:r>
          </a:p>
          <a:p>
            <a:pPr lvl="1"/>
            <a:r>
              <a:rPr lang="fr-FR" dirty="0">
                <a:solidFill>
                  <a:srgbClr val="FF0000"/>
                </a:solidFill>
              </a:rPr>
              <a:t>Résultat</a:t>
            </a:r>
            <a:r>
              <a:rPr lang="fr-FR" dirty="0"/>
              <a:t> de la règle = nœud de la feuille</a:t>
            </a:r>
          </a:p>
          <a:p>
            <a:r>
              <a:rPr lang="fr-FR" dirty="0"/>
              <a:t>Règle :</a:t>
            </a:r>
          </a:p>
          <a:p>
            <a:pPr lvl="1"/>
            <a:r>
              <a:rPr lang="en-US" b="1" dirty="0"/>
              <a:t>If</a:t>
            </a:r>
            <a:r>
              <a:rPr lang="en-US" dirty="0"/>
              <a:t> [</a:t>
            </a:r>
            <a:r>
              <a:rPr lang="en-US" dirty="0">
                <a:solidFill>
                  <a:srgbClr val="7030A0"/>
                </a:solidFill>
              </a:rPr>
              <a:t>condition1</a:t>
            </a:r>
            <a:r>
              <a:rPr lang="en-US" dirty="0"/>
              <a:t>] and [</a:t>
            </a:r>
            <a:r>
              <a:rPr lang="en-US" dirty="0">
                <a:solidFill>
                  <a:srgbClr val="7030A0"/>
                </a:solidFill>
              </a:rPr>
              <a:t>condition2</a:t>
            </a:r>
            <a:r>
              <a:rPr lang="en-US" dirty="0"/>
              <a:t>] and [</a:t>
            </a:r>
            <a:r>
              <a:rPr lang="en-US" dirty="0">
                <a:solidFill>
                  <a:srgbClr val="7030A0"/>
                </a:solidFill>
              </a:rPr>
              <a:t>condition3</a:t>
            </a:r>
            <a:r>
              <a:rPr lang="en-US" dirty="0"/>
              <a:t>] </a:t>
            </a:r>
          </a:p>
          <a:p>
            <a:pPr marL="457200" lvl="1" indent="0">
              <a:buNone/>
            </a:pPr>
            <a:r>
              <a:rPr lang="en-US" dirty="0"/>
              <a:t>   </a:t>
            </a:r>
            <a:r>
              <a:rPr lang="en-US" b="1" dirty="0"/>
              <a:t>Then</a:t>
            </a:r>
            <a:r>
              <a:rPr lang="en-US" dirty="0"/>
              <a:t>: </a:t>
            </a:r>
            <a:r>
              <a:rPr lang="fr-FR" dirty="0">
                <a:solidFill>
                  <a:srgbClr val="FF0000"/>
                </a:solidFill>
              </a:rPr>
              <a:t>résultat</a:t>
            </a:r>
          </a:p>
          <a:p>
            <a:r>
              <a:rPr lang="fr-FR" dirty="0"/>
              <a:t>Exemple :</a:t>
            </a:r>
          </a:p>
          <a:p>
            <a:pPr lvl="1"/>
            <a:r>
              <a:rPr lang="en-US" b="1" dirty="0"/>
              <a:t>If</a:t>
            </a:r>
            <a:r>
              <a:rPr lang="en-US" dirty="0"/>
              <a:t> [</a:t>
            </a:r>
            <a:r>
              <a:rPr lang="en-US" dirty="0">
                <a:solidFill>
                  <a:srgbClr val="7030A0"/>
                </a:solidFill>
              </a:rPr>
              <a:t>ne pleut pas</a:t>
            </a:r>
            <a:r>
              <a:rPr lang="en-US" dirty="0"/>
              <a:t>] </a:t>
            </a:r>
            <a:r>
              <a:rPr lang="en-US" b="1" dirty="0"/>
              <a:t>Then</a:t>
            </a:r>
            <a:r>
              <a:rPr lang="en-US" dirty="0"/>
              <a:t>: </a:t>
            </a:r>
            <a:r>
              <a:rPr lang="fr-FR" dirty="0">
                <a:solidFill>
                  <a:srgbClr val="FF0000"/>
                </a:solidFill>
              </a:rPr>
              <a:t>n’apportez rien</a:t>
            </a:r>
          </a:p>
          <a:p>
            <a:pPr lvl="1"/>
            <a:r>
              <a:rPr lang="en-US" b="1" dirty="0"/>
              <a:t>If</a:t>
            </a:r>
            <a:r>
              <a:rPr lang="en-US" dirty="0"/>
              <a:t> [</a:t>
            </a:r>
            <a:r>
              <a:rPr lang="en-US" dirty="0">
                <a:solidFill>
                  <a:srgbClr val="7030A0"/>
                </a:solidFill>
              </a:rPr>
              <a:t>pleut</a:t>
            </a:r>
            <a:r>
              <a:rPr lang="en-US" dirty="0"/>
              <a:t>] and [</a:t>
            </a:r>
            <a:r>
              <a:rPr lang="en-US" dirty="0">
                <a:solidFill>
                  <a:srgbClr val="7030A0"/>
                </a:solidFill>
              </a:rPr>
              <a:t>pas de vent</a:t>
            </a:r>
            <a:r>
              <a:rPr lang="en-US" dirty="0"/>
              <a:t>] </a:t>
            </a:r>
            <a:r>
              <a:rPr lang="en-US" b="1" dirty="0"/>
              <a:t>Then</a:t>
            </a:r>
            <a:r>
              <a:rPr lang="en-US" dirty="0"/>
              <a:t>: </a:t>
            </a:r>
            <a:r>
              <a:rPr lang="fr-FR" dirty="0">
                <a:solidFill>
                  <a:srgbClr val="FF0000"/>
                </a:solidFill>
              </a:rPr>
              <a:t>utilisez un parapluie</a:t>
            </a:r>
          </a:p>
          <a:p>
            <a:pPr lvl="1"/>
            <a:r>
              <a:rPr lang="en-US" b="1" dirty="0"/>
              <a:t>If</a:t>
            </a:r>
            <a:r>
              <a:rPr lang="en-US" dirty="0"/>
              <a:t> [</a:t>
            </a:r>
            <a:r>
              <a:rPr lang="en-US" dirty="0">
                <a:solidFill>
                  <a:srgbClr val="7030A0"/>
                </a:solidFill>
              </a:rPr>
              <a:t>pleut</a:t>
            </a:r>
            <a:r>
              <a:rPr lang="en-US" dirty="0"/>
              <a:t>] and [</a:t>
            </a:r>
            <a:r>
              <a:rPr lang="en-US" dirty="0">
                <a:solidFill>
                  <a:srgbClr val="7030A0"/>
                </a:solidFill>
              </a:rPr>
              <a:t>il y a le vent</a:t>
            </a:r>
            <a:r>
              <a:rPr lang="en-US" dirty="0"/>
              <a:t>] and [</a:t>
            </a:r>
            <a:r>
              <a:rPr lang="en-US" dirty="0">
                <a:solidFill>
                  <a:srgbClr val="7030A0"/>
                </a:solidFill>
              </a:rPr>
              <a:t>pas un vent fort</a:t>
            </a:r>
            <a:r>
              <a:rPr lang="en-US" dirty="0"/>
              <a:t>]  </a:t>
            </a:r>
            <a:r>
              <a:rPr lang="en-US" b="1" dirty="0"/>
              <a:t>Then</a:t>
            </a:r>
            <a:r>
              <a:rPr lang="en-US" dirty="0"/>
              <a:t>: </a:t>
            </a:r>
            <a:r>
              <a:rPr lang="fr-FR" dirty="0">
                <a:solidFill>
                  <a:srgbClr val="FF0000"/>
                </a:solidFill>
              </a:rPr>
              <a:t>portez un jacket imperméable</a:t>
            </a:r>
          </a:p>
          <a:p>
            <a:pPr lvl="1"/>
            <a:endParaRPr lang="fr-FR" dirty="0">
              <a:solidFill>
                <a:srgbClr val="FF0000"/>
              </a:solidFill>
            </a:endParaRPr>
          </a:p>
          <a:p>
            <a:endParaRPr lang="fr-CD" dirty="0"/>
          </a:p>
        </p:txBody>
      </p:sp>
      <p:pic>
        <p:nvPicPr>
          <p:cNvPr id="5" name="Picture 4">
            <a:extLst>
              <a:ext uri="{FF2B5EF4-FFF2-40B4-BE49-F238E27FC236}">
                <a16:creationId xmlns:a16="http://schemas.microsoft.com/office/drawing/2014/main" id="{590D4D1F-9062-F913-6D21-9216AB37D085}"/>
              </a:ext>
            </a:extLst>
          </p:cNvPr>
          <p:cNvPicPr>
            <a:picLocks noChangeAspect="1"/>
          </p:cNvPicPr>
          <p:nvPr/>
        </p:nvPicPr>
        <p:blipFill>
          <a:blip r:embed="rId2"/>
          <a:stretch>
            <a:fillRect/>
          </a:stretch>
        </p:blipFill>
        <p:spPr>
          <a:xfrm>
            <a:off x="8193743" y="1620854"/>
            <a:ext cx="3865774" cy="4351397"/>
          </a:xfrm>
          <a:prstGeom prst="rect">
            <a:avLst/>
          </a:prstGeom>
        </p:spPr>
      </p:pic>
    </p:spTree>
    <p:extLst>
      <p:ext uri="{BB962C8B-B14F-4D97-AF65-F5344CB8AC3E}">
        <p14:creationId xmlns:p14="http://schemas.microsoft.com/office/powerpoint/2010/main" val="783945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232E-AC3C-B188-AB05-1801C39B8F17}"/>
              </a:ext>
            </a:extLst>
          </p:cNvPr>
          <p:cNvSpPr>
            <a:spLocks noGrp="1"/>
          </p:cNvSpPr>
          <p:nvPr>
            <p:ph type="title"/>
          </p:nvPr>
        </p:nvSpPr>
        <p:spPr>
          <a:xfrm>
            <a:off x="407894" y="379505"/>
            <a:ext cx="10515600" cy="603063"/>
          </a:xfrm>
        </p:spPr>
        <p:txBody>
          <a:bodyPr>
            <a:normAutofit fontScale="90000"/>
          </a:bodyPr>
          <a:lstStyle/>
          <a:p>
            <a:r>
              <a:rPr lang="fr-CD" dirty="0"/>
              <a:t>Des arbres aux règles</a:t>
            </a:r>
            <a:br>
              <a:rPr lang="fr-CD" dirty="0"/>
            </a:br>
            <a:endParaRPr lang="fr-CD" dirty="0"/>
          </a:p>
        </p:txBody>
      </p:sp>
      <p:sp>
        <p:nvSpPr>
          <p:cNvPr id="3" name="Content Placeholder 2">
            <a:extLst>
              <a:ext uri="{FF2B5EF4-FFF2-40B4-BE49-F238E27FC236}">
                <a16:creationId xmlns:a16="http://schemas.microsoft.com/office/drawing/2014/main" id="{2827CC58-D102-FF4A-D7CA-63CEA56560F9}"/>
              </a:ext>
            </a:extLst>
          </p:cNvPr>
          <p:cNvSpPr>
            <a:spLocks noGrp="1"/>
          </p:cNvSpPr>
          <p:nvPr>
            <p:ph idx="1"/>
          </p:nvPr>
        </p:nvSpPr>
        <p:spPr>
          <a:xfrm>
            <a:off x="407894" y="982567"/>
            <a:ext cx="10515600" cy="5785785"/>
          </a:xfrm>
        </p:spPr>
        <p:txBody>
          <a:bodyPr/>
          <a:lstStyle/>
          <a:p>
            <a:pPr algn="just"/>
            <a:r>
              <a:rPr lang="fr-FR" dirty="0"/>
              <a:t>Facile : conversion d'un arbre en un ensemble de règles</a:t>
            </a:r>
          </a:p>
          <a:p>
            <a:pPr algn="just"/>
            <a:r>
              <a:rPr lang="fr-FR" dirty="0"/>
              <a:t>Une règle pour chaque feuille de l'arbre</a:t>
            </a:r>
          </a:p>
          <a:p>
            <a:pPr algn="just"/>
            <a:r>
              <a:rPr lang="fr-FR" dirty="0"/>
              <a:t>L'arbre définit un ensemble de règles uniques représentant chacune un chemin dans l'arbre, de la racine à une feuille différente</a:t>
            </a:r>
          </a:p>
          <a:p>
            <a:pPr lvl="1" algn="just"/>
            <a:r>
              <a:rPr lang="fr-FR" dirty="0"/>
              <a:t>L'antécédent est la conjonction des valeurs à chaque nœud</a:t>
            </a:r>
          </a:p>
          <a:p>
            <a:pPr lvl="1" algn="just"/>
            <a:r>
              <a:rPr lang="fr-FR" dirty="0"/>
              <a:t>Le conséquent est la classe/l'action assignée par la feuille</a:t>
            </a:r>
          </a:p>
          <a:p>
            <a:pPr algn="just"/>
            <a:r>
              <a:rPr lang="fr-FR" dirty="0"/>
              <a:t>L'ordre d'exécution n'a pas d'importance</a:t>
            </a:r>
          </a:p>
          <a:p>
            <a:pPr algn="just"/>
            <a:r>
              <a:rPr lang="fr-FR" dirty="0"/>
              <a:t>Mais : les règles résultantes peuvent être inutilement complexes </a:t>
            </a:r>
          </a:p>
          <a:p>
            <a:pPr algn="just"/>
            <a:r>
              <a:rPr lang="fr-FR" dirty="0">
                <a:solidFill>
                  <a:srgbClr val="FF0000"/>
                </a:solidFill>
              </a:rPr>
              <a:t>Élagage</a:t>
            </a:r>
            <a:r>
              <a:rPr lang="fr-FR" dirty="0"/>
              <a:t> pour supprimer les tests/règles redondants</a:t>
            </a:r>
          </a:p>
          <a:p>
            <a:endParaRPr lang="fr-CD" dirty="0"/>
          </a:p>
        </p:txBody>
      </p:sp>
    </p:spTree>
    <p:extLst>
      <p:ext uri="{BB962C8B-B14F-4D97-AF65-F5344CB8AC3E}">
        <p14:creationId xmlns:p14="http://schemas.microsoft.com/office/powerpoint/2010/main" val="1480316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F6FE-7F6C-7C4B-0ACB-E0F66090A72E}"/>
              </a:ext>
            </a:extLst>
          </p:cNvPr>
          <p:cNvSpPr>
            <a:spLocks noGrp="1"/>
          </p:cNvSpPr>
          <p:nvPr>
            <p:ph type="title"/>
          </p:nvPr>
        </p:nvSpPr>
        <p:spPr>
          <a:xfrm>
            <a:off x="497542" y="334682"/>
            <a:ext cx="10515600" cy="692710"/>
          </a:xfrm>
        </p:spPr>
        <p:txBody>
          <a:bodyPr>
            <a:normAutofit fontScale="90000"/>
          </a:bodyPr>
          <a:lstStyle/>
          <a:p>
            <a:r>
              <a:rPr lang="fr-CD" dirty="0"/>
              <a:t>Des règles aux arbres</a:t>
            </a:r>
          </a:p>
        </p:txBody>
      </p:sp>
      <p:sp>
        <p:nvSpPr>
          <p:cNvPr id="3" name="Content Placeholder 2">
            <a:extLst>
              <a:ext uri="{FF2B5EF4-FFF2-40B4-BE49-F238E27FC236}">
                <a16:creationId xmlns:a16="http://schemas.microsoft.com/office/drawing/2014/main" id="{8D02E483-08F7-D17E-FE45-248EFD4D8F67}"/>
              </a:ext>
            </a:extLst>
          </p:cNvPr>
          <p:cNvSpPr>
            <a:spLocks noGrp="1"/>
          </p:cNvSpPr>
          <p:nvPr>
            <p:ph idx="1"/>
          </p:nvPr>
        </p:nvSpPr>
        <p:spPr>
          <a:xfrm>
            <a:off x="497542" y="1377388"/>
            <a:ext cx="10515600" cy="4969623"/>
          </a:xfrm>
        </p:spPr>
        <p:txBody>
          <a:bodyPr/>
          <a:lstStyle/>
          <a:p>
            <a:r>
              <a:rPr lang="fr-FR" dirty="0"/>
              <a:t>Plus difficile : transformer un ensemble de règles en arbre</a:t>
            </a:r>
          </a:p>
          <a:p>
            <a:r>
              <a:rPr lang="fr-FR" dirty="0"/>
              <a:t>L'arbre ne peut pas facilement exprimer la disjonction entre les règles</a:t>
            </a:r>
          </a:p>
          <a:p>
            <a:pPr lvl="1"/>
            <a:r>
              <a:rPr lang="fr-FR" dirty="0"/>
              <a:t>Bien que l'inverse soit vrai</a:t>
            </a:r>
          </a:p>
          <a:p>
            <a:pPr lvl="1"/>
            <a:r>
              <a:rPr lang="fr-FR" dirty="0"/>
              <a:t>Une base de règles peut ne pas avoir le même sous-ensemble/supérieur d'attributs requis pour assembler une structure arborescente</a:t>
            </a:r>
          </a:p>
          <a:p>
            <a:r>
              <a:rPr lang="fr-FR" dirty="0"/>
              <a:t>Considérez : </a:t>
            </a:r>
          </a:p>
          <a:p>
            <a:pPr lvl="1"/>
            <a:r>
              <a:rPr lang="fr-FR" dirty="0"/>
              <a:t>Lorsque l'on passe d'un arbre à des règles :</a:t>
            </a:r>
          </a:p>
          <a:p>
            <a:pPr lvl="2"/>
            <a:r>
              <a:rPr lang="fr-FR" dirty="0"/>
              <a:t>Toutes les règles auront le nœud racine</a:t>
            </a:r>
          </a:p>
          <a:p>
            <a:pPr lvl="2"/>
            <a:r>
              <a:rPr lang="fr-FR" dirty="0"/>
              <a:t>Et si ce n'était pas le cas d'un ensemble de règles initial ?</a:t>
            </a:r>
          </a:p>
          <a:p>
            <a:endParaRPr lang="fr-CD" dirty="0"/>
          </a:p>
        </p:txBody>
      </p:sp>
    </p:spTree>
    <p:extLst>
      <p:ext uri="{BB962C8B-B14F-4D97-AF65-F5344CB8AC3E}">
        <p14:creationId xmlns:p14="http://schemas.microsoft.com/office/powerpoint/2010/main" val="1362212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0646-135E-7534-90C3-11C6EBAAA1BD}"/>
              </a:ext>
            </a:extLst>
          </p:cNvPr>
          <p:cNvSpPr>
            <a:spLocks noGrp="1"/>
          </p:cNvSpPr>
          <p:nvPr>
            <p:ph type="title"/>
          </p:nvPr>
        </p:nvSpPr>
        <p:spPr>
          <a:xfrm>
            <a:off x="838200" y="2955925"/>
            <a:ext cx="10515600" cy="1325563"/>
          </a:xfrm>
        </p:spPr>
        <p:txBody>
          <a:bodyPr/>
          <a:lstStyle/>
          <a:p>
            <a:pPr algn="ctr"/>
            <a:r>
              <a:rPr lang="fr-FR" dirty="0"/>
              <a:t>Systèmes experts : quoi, pourquoi, quand ?</a:t>
            </a:r>
            <a:br>
              <a:rPr lang="fr-FR" dirty="0"/>
            </a:br>
            <a:endParaRPr lang="fr-CD" dirty="0"/>
          </a:p>
        </p:txBody>
      </p:sp>
    </p:spTree>
    <p:extLst>
      <p:ext uri="{BB962C8B-B14F-4D97-AF65-F5344CB8AC3E}">
        <p14:creationId xmlns:p14="http://schemas.microsoft.com/office/powerpoint/2010/main" val="132082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ACFDC-9994-92ED-2809-256798351AB0}"/>
              </a:ext>
            </a:extLst>
          </p:cNvPr>
          <p:cNvSpPr>
            <a:spLocks noGrp="1"/>
          </p:cNvSpPr>
          <p:nvPr>
            <p:ph type="title"/>
          </p:nvPr>
        </p:nvSpPr>
        <p:spPr/>
        <p:txBody>
          <a:bodyPr/>
          <a:lstStyle/>
          <a:p>
            <a:r>
              <a:rPr lang="fr-FR" dirty="0"/>
              <a:t>Plan de la leçon</a:t>
            </a:r>
            <a:endParaRPr lang="fr-CD" dirty="0"/>
          </a:p>
        </p:txBody>
      </p:sp>
      <p:sp>
        <p:nvSpPr>
          <p:cNvPr id="3" name="Content Placeholder 2">
            <a:extLst>
              <a:ext uri="{FF2B5EF4-FFF2-40B4-BE49-F238E27FC236}">
                <a16:creationId xmlns:a16="http://schemas.microsoft.com/office/drawing/2014/main" id="{00AEF653-B1E9-5D35-EDAC-3FDD35911E69}"/>
              </a:ext>
            </a:extLst>
          </p:cNvPr>
          <p:cNvSpPr>
            <a:spLocks noGrp="1"/>
          </p:cNvSpPr>
          <p:nvPr>
            <p:ph idx="1"/>
          </p:nvPr>
        </p:nvSpPr>
        <p:spPr>
          <a:xfrm>
            <a:off x="462312" y="1933201"/>
            <a:ext cx="7892793" cy="4351338"/>
          </a:xfrm>
        </p:spPr>
        <p:txBody>
          <a:bodyPr/>
          <a:lstStyle/>
          <a:p>
            <a:r>
              <a:rPr lang="fr-FR" dirty="0"/>
              <a:t>Règles</a:t>
            </a:r>
          </a:p>
          <a:p>
            <a:endParaRPr lang="fr-FR" dirty="0"/>
          </a:p>
          <a:p>
            <a:r>
              <a:rPr lang="fr-FR" dirty="0"/>
              <a:t>Systèmes experts :</a:t>
            </a:r>
          </a:p>
          <a:p>
            <a:pPr lvl="1"/>
            <a:r>
              <a:rPr lang="fr-FR" dirty="0"/>
              <a:t>Quoi, pourquoi, quand ?</a:t>
            </a:r>
          </a:p>
          <a:p>
            <a:pPr lvl="1"/>
            <a:endParaRPr lang="fr-FR" dirty="0"/>
          </a:p>
          <a:p>
            <a:pPr lvl="1"/>
            <a:endParaRPr lang="fr-FR" dirty="0"/>
          </a:p>
          <a:p>
            <a:r>
              <a:rPr lang="fr-FR" dirty="0"/>
              <a:t>Introduction aux systèmes basés sur des règles</a:t>
            </a:r>
          </a:p>
          <a:p>
            <a:endParaRPr lang="fr-CD" dirty="0"/>
          </a:p>
        </p:txBody>
      </p:sp>
    </p:spTree>
    <p:extLst>
      <p:ext uri="{BB962C8B-B14F-4D97-AF65-F5344CB8AC3E}">
        <p14:creationId xmlns:p14="http://schemas.microsoft.com/office/powerpoint/2010/main" val="2225961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5BCF7-AAC5-B817-72E8-38A1BE46E1A4}"/>
              </a:ext>
            </a:extLst>
          </p:cNvPr>
          <p:cNvSpPr>
            <a:spLocks noGrp="1"/>
          </p:cNvSpPr>
          <p:nvPr>
            <p:ph type="title"/>
          </p:nvPr>
        </p:nvSpPr>
        <p:spPr>
          <a:xfrm>
            <a:off x="416859" y="227105"/>
            <a:ext cx="10515600" cy="907863"/>
          </a:xfrm>
        </p:spPr>
        <p:txBody>
          <a:bodyPr/>
          <a:lstStyle/>
          <a:p>
            <a:r>
              <a:rPr lang="fr-FR" dirty="0"/>
              <a:t>Définitions: Systèmes Experts</a:t>
            </a:r>
            <a:endParaRPr lang="fr-CD" dirty="0"/>
          </a:p>
        </p:txBody>
      </p:sp>
      <p:sp>
        <p:nvSpPr>
          <p:cNvPr id="3" name="Content Placeholder 2">
            <a:extLst>
              <a:ext uri="{FF2B5EF4-FFF2-40B4-BE49-F238E27FC236}">
                <a16:creationId xmlns:a16="http://schemas.microsoft.com/office/drawing/2014/main" id="{79E72253-81F3-3C01-4768-54419143C213}"/>
              </a:ext>
            </a:extLst>
          </p:cNvPr>
          <p:cNvSpPr>
            <a:spLocks noGrp="1"/>
          </p:cNvSpPr>
          <p:nvPr>
            <p:ph idx="1"/>
          </p:nvPr>
        </p:nvSpPr>
        <p:spPr>
          <a:xfrm>
            <a:off x="587188" y="1140383"/>
            <a:ext cx="11353800" cy="5323170"/>
          </a:xfrm>
        </p:spPr>
        <p:txBody>
          <a:bodyPr>
            <a:normAutofit fontScale="77500" lnSpcReduction="20000"/>
          </a:bodyPr>
          <a:lstStyle/>
          <a:p>
            <a:pPr algn="just"/>
            <a:r>
              <a:rPr lang="fr-FR" b="1" dirty="0">
                <a:solidFill>
                  <a:srgbClr val="FF0000"/>
                </a:solidFill>
              </a:rPr>
              <a:t>Aussi connu comme:</a:t>
            </a:r>
          </a:p>
          <a:p>
            <a:pPr lvl="1" algn="just"/>
            <a:r>
              <a:rPr lang="fr-FR" dirty="0"/>
              <a:t>Système basé sur la connaissance</a:t>
            </a:r>
          </a:p>
          <a:p>
            <a:pPr lvl="1" algn="just"/>
            <a:r>
              <a:rPr lang="fr-FR" dirty="0"/>
              <a:t>Système d'aide à la décision basé sur la connaissance</a:t>
            </a:r>
          </a:p>
          <a:p>
            <a:pPr lvl="1" algn="just"/>
            <a:r>
              <a:rPr lang="fr-FR" dirty="0"/>
              <a:t>Système intelligent d'aide à la décision</a:t>
            </a:r>
          </a:p>
          <a:p>
            <a:pPr lvl="1" algn="just"/>
            <a:r>
              <a:rPr lang="fr-FR" dirty="0"/>
              <a:t>Système basé sur des règles</a:t>
            </a:r>
          </a:p>
          <a:p>
            <a:pPr lvl="1" algn="just"/>
            <a:r>
              <a:rPr lang="fr-FR" dirty="0"/>
              <a:t>Système de production </a:t>
            </a:r>
          </a:p>
          <a:p>
            <a:pPr algn="just"/>
            <a:r>
              <a:rPr lang="fr-FR" dirty="0"/>
              <a:t>Un système informatique qui </a:t>
            </a:r>
            <a:r>
              <a:rPr lang="fr-FR" dirty="0">
                <a:solidFill>
                  <a:srgbClr val="FF0000"/>
                </a:solidFill>
              </a:rPr>
              <a:t>émule</a:t>
            </a:r>
            <a:r>
              <a:rPr lang="fr-FR" dirty="0"/>
              <a:t>, ou agit à tous égards, avec les capacités </a:t>
            </a:r>
            <a:r>
              <a:rPr lang="fr-FR" dirty="0">
                <a:solidFill>
                  <a:srgbClr val="FF0000"/>
                </a:solidFill>
              </a:rPr>
              <a:t>de prise de décision d'un expert humain </a:t>
            </a:r>
            <a:r>
              <a:rPr lang="fr-FR" dirty="0"/>
              <a:t>[dans un domaine limité]. </a:t>
            </a:r>
            <a:r>
              <a:rPr lang="fr-FR" b="1" dirty="0"/>
              <a:t>(</a:t>
            </a:r>
            <a:r>
              <a:rPr lang="fr-FR" b="1" dirty="0" err="1"/>
              <a:t>Feigenbaum</a:t>
            </a:r>
            <a:r>
              <a:rPr lang="fr-FR" b="1" dirty="0"/>
              <a:t>)</a:t>
            </a:r>
          </a:p>
          <a:p>
            <a:pPr algn="just"/>
            <a:r>
              <a:rPr lang="fr-FR" dirty="0"/>
              <a:t>"Un système informatique qui fonctionne en </a:t>
            </a:r>
            <a:r>
              <a:rPr lang="fr-FR" dirty="0">
                <a:solidFill>
                  <a:srgbClr val="FF0000"/>
                </a:solidFill>
              </a:rPr>
              <a:t>appliquant un mécanisme d'inférence </a:t>
            </a:r>
            <a:r>
              <a:rPr lang="fr-FR" dirty="0"/>
              <a:t>à un ensemble de </a:t>
            </a:r>
            <a:r>
              <a:rPr lang="fr-FR" dirty="0">
                <a:solidFill>
                  <a:srgbClr val="FF0000"/>
                </a:solidFill>
              </a:rPr>
              <a:t>compétences spécialisées </a:t>
            </a:r>
            <a:r>
              <a:rPr lang="fr-FR" dirty="0"/>
              <a:t>représentées sous forme de "connaissances". </a:t>
            </a:r>
            <a:r>
              <a:rPr lang="fr-FR" b="1" dirty="0"/>
              <a:t>Goodall (1985) </a:t>
            </a:r>
          </a:p>
          <a:p>
            <a:pPr algn="just"/>
            <a:r>
              <a:rPr lang="fr-FR" dirty="0"/>
              <a:t>"Un programme destiné à </a:t>
            </a:r>
            <a:r>
              <a:rPr lang="fr-FR" dirty="0">
                <a:solidFill>
                  <a:srgbClr val="FF0000"/>
                </a:solidFill>
              </a:rPr>
              <a:t>porter des jugements raisonnés </a:t>
            </a:r>
            <a:r>
              <a:rPr lang="fr-FR" dirty="0"/>
              <a:t>ou à </a:t>
            </a:r>
            <a:r>
              <a:rPr lang="fr-FR" dirty="0">
                <a:solidFill>
                  <a:srgbClr val="FF0000"/>
                </a:solidFill>
              </a:rPr>
              <a:t>fournir une assistance </a:t>
            </a:r>
            <a:r>
              <a:rPr lang="fr-FR" dirty="0"/>
              <a:t>dans un domaine complexe dans lequel les </a:t>
            </a:r>
            <a:r>
              <a:rPr lang="fr-FR" dirty="0">
                <a:solidFill>
                  <a:srgbClr val="FF0000"/>
                </a:solidFill>
              </a:rPr>
              <a:t>compétences humaines sont faillibles ou rares</a:t>
            </a:r>
            <a:r>
              <a:rPr lang="fr-FR" dirty="0"/>
              <a:t>." </a:t>
            </a:r>
            <a:r>
              <a:rPr lang="fr-FR" b="1" dirty="0"/>
              <a:t>Lauritzen et </a:t>
            </a:r>
            <a:r>
              <a:rPr lang="fr-FR" b="1" dirty="0" err="1"/>
              <a:t>Spiegelhalter</a:t>
            </a:r>
            <a:r>
              <a:rPr lang="fr-FR" b="1" dirty="0"/>
              <a:t> (1988) </a:t>
            </a:r>
          </a:p>
          <a:p>
            <a:pPr algn="just"/>
            <a:r>
              <a:rPr lang="fr-FR" dirty="0"/>
              <a:t>"Un programme conçu </a:t>
            </a:r>
            <a:r>
              <a:rPr lang="fr-FR" dirty="0">
                <a:solidFill>
                  <a:srgbClr val="FF0000"/>
                </a:solidFill>
              </a:rPr>
              <a:t>pour résoudre des problèmes </a:t>
            </a:r>
            <a:r>
              <a:rPr lang="fr-FR" dirty="0"/>
              <a:t>à un niveau </a:t>
            </a:r>
            <a:r>
              <a:rPr lang="fr-FR" dirty="0">
                <a:solidFill>
                  <a:srgbClr val="FF0000"/>
                </a:solidFill>
              </a:rPr>
              <a:t>comparable</a:t>
            </a:r>
            <a:r>
              <a:rPr lang="fr-FR" dirty="0"/>
              <a:t> à celui d'un </a:t>
            </a:r>
            <a:r>
              <a:rPr lang="fr-FR" dirty="0">
                <a:solidFill>
                  <a:srgbClr val="FF0000"/>
                </a:solidFill>
              </a:rPr>
              <a:t>expert humain </a:t>
            </a:r>
            <a:r>
              <a:rPr lang="fr-FR" dirty="0"/>
              <a:t>dans un domaine donné". Cooper (1989) </a:t>
            </a:r>
          </a:p>
          <a:p>
            <a:pPr algn="just"/>
            <a:r>
              <a:rPr lang="fr-FR" dirty="0"/>
              <a:t>"Système </a:t>
            </a:r>
            <a:r>
              <a:rPr lang="fr-FR" dirty="0">
                <a:solidFill>
                  <a:srgbClr val="FF0000"/>
                </a:solidFill>
              </a:rPr>
              <a:t>incarnant l'expertise d'un spécialiste </a:t>
            </a:r>
            <a:r>
              <a:rPr lang="fr-FR" dirty="0"/>
              <a:t>(par exemple, les connaissances médicales)". </a:t>
            </a:r>
            <a:r>
              <a:rPr lang="fr-FR" b="1" dirty="0" err="1"/>
              <a:t>Cawsey</a:t>
            </a:r>
            <a:r>
              <a:rPr lang="fr-FR" b="1" dirty="0"/>
              <a:t> (1998) </a:t>
            </a:r>
          </a:p>
          <a:p>
            <a:endParaRPr lang="fr-CD" dirty="0"/>
          </a:p>
        </p:txBody>
      </p:sp>
    </p:spTree>
    <p:extLst>
      <p:ext uri="{BB962C8B-B14F-4D97-AF65-F5344CB8AC3E}">
        <p14:creationId xmlns:p14="http://schemas.microsoft.com/office/powerpoint/2010/main" val="2881610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7F1C-B9D0-68B6-B22F-048F9DB52E60}"/>
              </a:ext>
            </a:extLst>
          </p:cNvPr>
          <p:cNvSpPr>
            <a:spLocks noGrp="1"/>
          </p:cNvSpPr>
          <p:nvPr>
            <p:ph type="title"/>
          </p:nvPr>
        </p:nvSpPr>
        <p:spPr/>
        <p:txBody>
          <a:bodyPr/>
          <a:lstStyle/>
          <a:p>
            <a:r>
              <a:rPr lang="fr-FR" dirty="0"/>
              <a:t>Hiérarchie des termes : De SE à l’IA</a:t>
            </a:r>
            <a:br>
              <a:rPr lang="fr-FR" dirty="0"/>
            </a:br>
            <a:endParaRPr lang="fr-CD" dirty="0"/>
          </a:p>
        </p:txBody>
      </p:sp>
      <p:sp>
        <p:nvSpPr>
          <p:cNvPr id="3" name="Content Placeholder 2">
            <a:extLst>
              <a:ext uri="{FF2B5EF4-FFF2-40B4-BE49-F238E27FC236}">
                <a16:creationId xmlns:a16="http://schemas.microsoft.com/office/drawing/2014/main" id="{E59C62C4-3D35-6221-B9EA-D124629559F0}"/>
              </a:ext>
            </a:extLst>
          </p:cNvPr>
          <p:cNvSpPr>
            <a:spLocks noGrp="1"/>
          </p:cNvSpPr>
          <p:nvPr>
            <p:ph idx="1"/>
          </p:nvPr>
        </p:nvSpPr>
        <p:spPr>
          <a:xfrm>
            <a:off x="838200" y="4509247"/>
            <a:ext cx="10515600" cy="2133600"/>
          </a:xfrm>
        </p:spPr>
        <p:txBody>
          <a:bodyPr>
            <a:normAutofit fontScale="85000" lnSpcReduction="10000"/>
          </a:bodyPr>
          <a:lstStyle/>
          <a:p>
            <a:r>
              <a:rPr lang="fr-FR" dirty="0"/>
              <a:t>Les systèmes basés sur la connaissance sont une bonne alternative :</a:t>
            </a:r>
          </a:p>
          <a:p>
            <a:pPr lvl="1"/>
            <a:r>
              <a:rPr lang="fr-FR" dirty="0"/>
              <a:t>Certains systèmes nécessitent des connaissances, mais pas des connaissances d'expert, par exemple </a:t>
            </a:r>
          </a:p>
          <a:p>
            <a:pPr lvl="2"/>
            <a:r>
              <a:rPr lang="fr-FR" dirty="0"/>
              <a:t>Nous pourrions vouloir mettre en œuvre un système de planification des activités quotidiennes qui ne nécessite aucune expertise</a:t>
            </a:r>
          </a:p>
          <a:p>
            <a:r>
              <a:rPr lang="fr-FR" dirty="0"/>
              <a:t>Nous utiliserons le terme "</a:t>
            </a:r>
            <a:r>
              <a:rPr lang="fr-FR" dirty="0">
                <a:solidFill>
                  <a:srgbClr val="FF0000"/>
                </a:solidFill>
              </a:rPr>
              <a:t>système expert</a:t>
            </a:r>
            <a:r>
              <a:rPr lang="fr-FR" dirty="0"/>
              <a:t>", mais considérons qu'il est à peu près synonyme de système à base de connaissances dans le cadre de ce cours.</a:t>
            </a:r>
          </a:p>
          <a:p>
            <a:endParaRPr lang="fr-CD" dirty="0"/>
          </a:p>
        </p:txBody>
      </p:sp>
      <p:pic>
        <p:nvPicPr>
          <p:cNvPr id="5" name="Picture 4">
            <a:extLst>
              <a:ext uri="{FF2B5EF4-FFF2-40B4-BE49-F238E27FC236}">
                <a16:creationId xmlns:a16="http://schemas.microsoft.com/office/drawing/2014/main" id="{B66C8DD8-2C18-86C0-F506-6E2F2DA0F5B8}"/>
              </a:ext>
            </a:extLst>
          </p:cNvPr>
          <p:cNvPicPr>
            <a:picLocks noChangeAspect="1"/>
          </p:cNvPicPr>
          <p:nvPr/>
        </p:nvPicPr>
        <p:blipFill>
          <a:blip r:embed="rId2"/>
          <a:stretch>
            <a:fillRect/>
          </a:stretch>
        </p:blipFill>
        <p:spPr>
          <a:xfrm>
            <a:off x="2448014" y="1094303"/>
            <a:ext cx="5700254" cy="3307367"/>
          </a:xfrm>
          <a:prstGeom prst="rect">
            <a:avLst/>
          </a:prstGeom>
        </p:spPr>
      </p:pic>
    </p:spTree>
    <p:extLst>
      <p:ext uri="{BB962C8B-B14F-4D97-AF65-F5344CB8AC3E}">
        <p14:creationId xmlns:p14="http://schemas.microsoft.com/office/powerpoint/2010/main" val="3035588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1BE55-91C5-247D-237E-4C788F9D2D31}"/>
              </a:ext>
            </a:extLst>
          </p:cNvPr>
          <p:cNvSpPr>
            <a:spLocks noGrp="1"/>
          </p:cNvSpPr>
          <p:nvPr>
            <p:ph type="title"/>
          </p:nvPr>
        </p:nvSpPr>
        <p:spPr>
          <a:xfrm>
            <a:off x="89647" y="365125"/>
            <a:ext cx="11264153" cy="925793"/>
          </a:xfrm>
        </p:spPr>
        <p:txBody>
          <a:bodyPr/>
          <a:lstStyle/>
          <a:p>
            <a:r>
              <a:rPr lang="fr-FR" dirty="0"/>
              <a:t>Caractéristiques générales des systèmes experts</a:t>
            </a:r>
            <a:endParaRPr lang="fr-CD" dirty="0"/>
          </a:p>
        </p:txBody>
      </p:sp>
      <p:sp>
        <p:nvSpPr>
          <p:cNvPr id="3" name="Content Placeholder 2">
            <a:extLst>
              <a:ext uri="{FF2B5EF4-FFF2-40B4-BE49-F238E27FC236}">
                <a16:creationId xmlns:a16="http://schemas.microsoft.com/office/drawing/2014/main" id="{6BBC6F59-8C16-705E-1AB1-DD53F6090ED7}"/>
              </a:ext>
            </a:extLst>
          </p:cNvPr>
          <p:cNvSpPr>
            <a:spLocks noGrp="1"/>
          </p:cNvSpPr>
          <p:nvPr>
            <p:ph idx="1"/>
          </p:nvPr>
        </p:nvSpPr>
        <p:spPr>
          <a:xfrm>
            <a:off x="658906" y="1700119"/>
            <a:ext cx="10515600" cy="4351338"/>
          </a:xfrm>
        </p:spPr>
        <p:txBody>
          <a:bodyPr>
            <a:normAutofit fontScale="92500" lnSpcReduction="10000"/>
          </a:bodyPr>
          <a:lstStyle/>
          <a:p>
            <a:pPr algn="just"/>
            <a:r>
              <a:rPr lang="fr-FR" dirty="0"/>
              <a:t>À un niveau très élevé, quelles sont les </a:t>
            </a:r>
            <a:r>
              <a:rPr lang="fr-FR" dirty="0">
                <a:solidFill>
                  <a:srgbClr val="FF0000"/>
                </a:solidFill>
              </a:rPr>
              <a:t>caractéristiques générales </a:t>
            </a:r>
            <a:r>
              <a:rPr lang="fr-FR" dirty="0"/>
              <a:t>des systèmes experts ?</a:t>
            </a:r>
          </a:p>
          <a:p>
            <a:pPr algn="just"/>
            <a:r>
              <a:rPr lang="fr-FR" dirty="0"/>
              <a:t>Tout d'abord, ils utilisent le </a:t>
            </a:r>
            <a:r>
              <a:rPr lang="fr-FR" i="1" dirty="0">
                <a:solidFill>
                  <a:srgbClr val="FF0000"/>
                </a:solidFill>
              </a:rPr>
              <a:t>raisonnement symbolique, </a:t>
            </a:r>
            <a:r>
              <a:rPr lang="fr-FR" dirty="0"/>
              <a:t>en d'autres termes, les connaissances doivent être représentées symboliquement par des éléments tels que des </a:t>
            </a:r>
            <a:r>
              <a:rPr lang="fr-FR" dirty="0">
                <a:solidFill>
                  <a:srgbClr val="FF0000"/>
                </a:solidFill>
              </a:rPr>
              <a:t>arbres, des règles, des cadres ou des logiques de description</a:t>
            </a:r>
            <a:r>
              <a:rPr lang="fr-FR" dirty="0"/>
              <a:t>. </a:t>
            </a:r>
          </a:p>
          <a:p>
            <a:pPr algn="just"/>
            <a:r>
              <a:rPr lang="fr-FR" dirty="0"/>
              <a:t>Les systèmes experts appliquent également des </a:t>
            </a:r>
            <a:r>
              <a:rPr lang="fr-FR" dirty="0">
                <a:solidFill>
                  <a:srgbClr val="FF0000"/>
                </a:solidFill>
              </a:rPr>
              <a:t>heuristiques</a:t>
            </a:r>
            <a:r>
              <a:rPr lang="fr-FR" dirty="0"/>
              <a:t> pour guider le raisonnement et tenter de réduire la zone de </a:t>
            </a:r>
            <a:r>
              <a:rPr lang="fr-FR" dirty="0">
                <a:solidFill>
                  <a:srgbClr val="7030A0"/>
                </a:solidFill>
              </a:rPr>
              <a:t>recherche </a:t>
            </a:r>
            <a:r>
              <a:rPr lang="fr-FR" dirty="0"/>
              <a:t>d'une solution. </a:t>
            </a:r>
          </a:p>
          <a:p>
            <a:pPr algn="just"/>
            <a:r>
              <a:rPr lang="fr-FR" dirty="0"/>
              <a:t>La </a:t>
            </a:r>
            <a:r>
              <a:rPr lang="fr-FR" dirty="0">
                <a:solidFill>
                  <a:srgbClr val="7030A0"/>
                </a:solidFill>
              </a:rPr>
              <a:t>recherche</a:t>
            </a:r>
            <a:r>
              <a:rPr lang="fr-FR" dirty="0"/>
              <a:t> est un aspect essentiel qui sous-tend le fonctionnement de ces systèmes, l'objectif étant de trouver les bonnes ou les meilleures solutions. </a:t>
            </a:r>
          </a:p>
          <a:p>
            <a:pPr lvl="1" algn="just"/>
            <a:r>
              <a:rPr lang="fr-FR" dirty="0"/>
              <a:t>Nous aborderons la recherche de manière plus explicite dans les leçons ultérieures.</a:t>
            </a:r>
            <a:endParaRPr lang="fr-CD" dirty="0"/>
          </a:p>
        </p:txBody>
      </p:sp>
    </p:spTree>
    <p:extLst>
      <p:ext uri="{BB962C8B-B14F-4D97-AF65-F5344CB8AC3E}">
        <p14:creationId xmlns:p14="http://schemas.microsoft.com/office/powerpoint/2010/main" val="3493010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69641-327C-4B89-772D-8C561EFD06D9}"/>
              </a:ext>
            </a:extLst>
          </p:cNvPr>
          <p:cNvSpPr>
            <a:spLocks noGrp="1"/>
          </p:cNvSpPr>
          <p:nvPr>
            <p:ph type="title"/>
          </p:nvPr>
        </p:nvSpPr>
        <p:spPr>
          <a:xfrm>
            <a:off x="313765" y="302373"/>
            <a:ext cx="10977282" cy="889934"/>
          </a:xfrm>
        </p:spPr>
        <p:txBody>
          <a:bodyPr>
            <a:normAutofit fontScale="90000"/>
          </a:bodyPr>
          <a:lstStyle/>
          <a:p>
            <a:r>
              <a:rPr lang="fr-FR" dirty="0"/>
              <a:t>Caractéristiques des systèmes experts vs autres IA</a:t>
            </a:r>
            <a:endParaRPr lang="fr-CD" dirty="0"/>
          </a:p>
        </p:txBody>
      </p:sp>
      <p:sp>
        <p:nvSpPr>
          <p:cNvPr id="3" name="Content Placeholder 2">
            <a:extLst>
              <a:ext uri="{FF2B5EF4-FFF2-40B4-BE49-F238E27FC236}">
                <a16:creationId xmlns:a16="http://schemas.microsoft.com/office/drawing/2014/main" id="{C47B5412-1DCA-D5FF-55B3-034E1C244A2B}"/>
              </a:ext>
            </a:extLst>
          </p:cNvPr>
          <p:cNvSpPr>
            <a:spLocks noGrp="1"/>
          </p:cNvSpPr>
          <p:nvPr>
            <p:ph idx="1"/>
          </p:nvPr>
        </p:nvSpPr>
        <p:spPr>
          <a:xfrm>
            <a:off x="479612" y="1488141"/>
            <a:ext cx="10515600" cy="4868116"/>
          </a:xfrm>
        </p:spPr>
        <p:txBody>
          <a:bodyPr>
            <a:normAutofit fontScale="85000" lnSpcReduction="20000"/>
          </a:bodyPr>
          <a:lstStyle/>
          <a:p>
            <a:r>
              <a:rPr lang="fr-FR" dirty="0"/>
              <a:t>Traiter des sujets d'une complexité considérable</a:t>
            </a:r>
          </a:p>
          <a:p>
            <a:pPr lvl="1"/>
            <a:r>
              <a:rPr lang="fr-FR" dirty="0"/>
              <a:t>Généralement dans des domaines étroits et spécialisés</a:t>
            </a:r>
          </a:p>
          <a:p>
            <a:pPr lvl="1"/>
            <a:r>
              <a:rPr lang="fr-FR" dirty="0"/>
              <a:t>Solutions de niveau expert à des problèmes complexes</a:t>
            </a:r>
          </a:p>
          <a:p>
            <a:r>
              <a:rPr lang="fr-FR" dirty="0">
                <a:solidFill>
                  <a:srgbClr val="FF0000"/>
                </a:solidFill>
              </a:rPr>
              <a:t>Connaissance est séparée du traitement </a:t>
            </a:r>
            <a:r>
              <a:rPr lang="fr-FR" dirty="0"/>
              <a:t>(c-à-d inférence)</a:t>
            </a:r>
          </a:p>
          <a:p>
            <a:pPr lvl="1"/>
            <a:r>
              <a:rPr lang="fr-FR" dirty="0"/>
              <a:t>Noyau réutilisable</a:t>
            </a:r>
          </a:p>
          <a:p>
            <a:r>
              <a:rPr lang="fr-FR" dirty="0"/>
              <a:t>Performance de haute qualité</a:t>
            </a:r>
          </a:p>
          <a:p>
            <a:pPr lvl="1"/>
            <a:r>
              <a:rPr lang="fr-FR" dirty="0"/>
              <a:t>La vitesse ne signifie pas grand-chose si la réponse est fausse</a:t>
            </a:r>
          </a:p>
          <a:p>
            <a:r>
              <a:rPr lang="fr-FR" dirty="0"/>
              <a:t>Doit être rapide</a:t>
            </a:r>
          </a:p>
          <a:p>
            <a:pPr lvl="1"/>
            <a:r>
              <a:rPr lang="fr-FR" dirty="0"/>
              <a:t>Une réponse correcte ne signifie pas grand-chose si elle arrive trop tard</a:t>
            </a:r>
          </a:p>
          <a:p>
            <a:pPr lvl="1"/>
            <a:r>
              <a:rPr lang="fr-FR" dirty="0"/>
              <a:t>Par exemple, un patient est décédé ou une centrale nucléaire a explosé.</a:t>
            </a:r>
          </a:p>
          <a:p>
            <a:r>
              <a:rPr lang="fr-FR" dirty="0"/>
              <a:t>Capable d'expliquer et de justifier les solutions</a:t>
            </a:r>
          </a:p>
          <a:p>
            <a:pPr lvl="1"/>
            <a:r>
              <a:rPr lang="fr-FR" dirty="0"/>
              <a:t>c'est-à-dire interprétable/compréhensible</a:t>
            </a:r>
          </a:p>
          <a:p>
            <a:r>
              <a:rPr lang="fr-FR" dirty="0"/>
              <a:t>Flexible :</a:t>
            </a:r>
          </a:p>
          <a:p>
            <a:pPr lvl="1"/>
            <a:r>
              <a:rPr lang="fr-FR" dirty="0"/>
              <a:t>Intégration de nouvelles informations, correction d'anciennes informations</a:t>
            </a:r>
            <a:endParaRPr lang="fr-CD" dirty="0"/>
          </a:p>
        </p:txBody>
      </p:sp>
    </p:spTree>
    <p:extLst>
      <p:ext uri="{BB962C8B-B14F-4D97-AF65-F5344CB8AC3E}">
        <p14:creationId xmlns:p14="http://schemas.microsoft.com/office/powerpoint/2010/main" val="4276676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3CBA0-BC7D-A5D8-1AF4-C38E341982D1}"/>
              </a:ext>
            </a:extLst>
          </p:cNvPr>
          <p:cNvSpPr>
            <a:spLocks noGrp="1"/>
          </p:cNvSpPr>
          <p:nvPr>
            <p:ph type="title"/>
          </p:nvPr>
        </p:nvSpPr>
        <p:spPr>
          <a:xfrm>
            <a:off x="136711" y="258482"/>
            <a:ext cx="11201400" cy="845110"/>
          </a:xfrm>
        </p:spPr>
        <p:txBody>
          <a:bodyPr>
            <a:normAutofit fontScale="90000"/>
          </a:bodyPr>
          <a:lstStyle/>
          <a:p>
            <a:r>
              <a:rPr lang="fr-FR" sz="4000" dirty="0"/>
              <a:t>Systèmes experts vs programmes informatiques classiques</a:t>
            </a:r>
            <a:endParaRPr lang="fr-CD" sz="4000" dirty="0"/>
          </a:p>
        </p:txBody>
      </p:sp>
      <p:sp>
        <p:nvSpPr>
          <p:cNvPr id="3" name="Content Placeholder 2">
            <a:extLst>
              <a:ext uri="{FF2B5EF4-FFF2-40B4-BE49-F238E27FC236}">
                <a16:creationId xmlns:a16="http://schemas.microsoft.com/office/drawing/2014/main" id="{2859AD59-AE61-66A4-47BB-115129C50B28}"/>
              </a:ext>
            </a:extLst>
          </p:cNvPr>
          <p:cNvSpPr>
            <a:spLocks noGrp="1"/>
          </p:cNvSpPr>
          <p:nvPr>
            <p:ph idx="1"/>
          </p:nvPr>
        </p:nvSpPr>
        <p:spPr>
          <a:xfrm>
            <a:off x="349625" y="1192306"/>
            <a:ext cx="5029200" cy="4984657"/>
          </a:xfrm>
        </p:spPr>
        <p:txBody>
          <a:bodyPr>
            <a:normAutofit fontScale="92500" lnSpcReduction="20000"/>
          </a:bodyPr>
          <a:lstStyle/>
          <a:p>
            <a:pPr algn="just"/>
            <a:r>
              <a:rPr lang="fr-FR" dirty="0"/>
              <a:t>Voici un tableau qui tente de mettre en évidence certaines des principales différences entre la réflexion sur un </a:t>
            </a:r>
            <a:r>
              <a:rPr lang="fr-FR" dirty="0">
                <a:solidFill>
                  <a:srgbClr val="FF0000"/>
                </a:solidFill>
              </a:rPr>
              <a:t>système expert </a:t>
            </a:r>
            <a:r>
              <a:rPr lang="fr-FR" dirty="0"/>
              <a:t>et la réflexion sur des </a:t>
            </a:r>
            <a:r>
              <a:rPr lang="fr-FR" dirty="0">
                <a:solidFill>
                  <a:srgbClr val="FF0000"/>
                </a:solidFill>
              </a:rPr>
              <a:t>programmes informatiques traditionnels</a:t>
            </a:r>
            <a:r>
              <a:rPr lang="fr-FR" dirty="0"/>
              <a:t>. </a:t>
            </a:r>
          </a:p>
          <a:p>
            <a:pPr lvl="1" algn="just"/>
            <a:r>
              <a:rPr lang="fr-FR" dirty="0"/>
              <a:t>Par exemple, en ce qui concerne le contrôle et les données, la </a:t>
            </a:r>
            <a:r>
              <a:rPr lang="fr-FR" dirty="0">
                <a:solidFill>
                  <a:srgbClr val="FF0000"/>
                </a:solidFill>
              </a:rPr>
              <a:t>programmation conventionnelle intègre implicitement les deux</a:t>
            </a:r>
            <a:r>
              <a:rPr lang="fr-FR" dirty="0"/>
              <a:t>, alors que les </a:t>
            </a:r>
            <a:r>
              <a:rPr lang="fr-FR" dirty="0">
                <a:solidFill>
                  <a:srgbClr val="FF0000"/>
                </a:solidFill>
              </a:rPr>
              <a:t>systèmes experts les séparent explicitement</a:t>
            </a:r>
            <a:r>
              <a:rPr lang="fr-FR" dirty="0"/>
              <a:t>, comme vous venez de l'entendre. </a:t>
            </a:r>
          </a:p>
          <a:p>
            <a:pPr lvl="1" algn="just"/>
            <a:r>
              <a:rPr lang="fr-FR" dirty="0"/>
              <a:t>Dans la programmation conventionnelle, une </a:t>
            </a:r>
            <a:r>
              <a:rPr lang="fr-FR" dirty="0">
                <a:solidFill>
                  <a:srgbClr val="FF0000"/>
                </a:solidFill>
              </a:rPr>
              <a:t>solution est généralement obtenue à l'aide d'un algorithme</a:t>
            </a:r>
            <a:r>
              <a:rPr lang="fr-FR" dirty="0"/>
              <a:t>, alors que dans un système expert, elle est </a:t>
            </a:r>
            <a:r>
              <a:rPr lang="fr-FR" dirty="0">
                <a:solidFill>
                  <a:srgbClr val="FF0000"/>
                </a:solidFill>
              </a:rPr>
              <a:t>obtenue par inférence</a:t>
            </a:r>
            <a:r>
              <a:rPr lang="fr-FR" dirty="0"/>
              <a:t>.</a:t>
            </a:r>
            <a:endParaRPr lang="fr-CD" dirty="0"/>
          </a:p>
        </p:txBody>
      </p:sp>
      <p:pic>
        <p:nvPicPr>
          <p:cNvPr id="5" name="Picture 4">
            <a:extLst>
              <a:ext uri="{FF2B5EF4-FFF2-40B4-BE49-F238E27FC236}">
                <a16:creationId xmlns:a16="http://schemas.microsoft.com/office/drawing/2014/main" id="{A611DF7A-0ECA-9675-A79E-12829B68EAEF}"/>
              </a:ext>
            </a:extLst>
          </p:cNvPr>
          <p:cNvPicPr>
            <a:picLocks noChangeAspect="1"/>
          </p:cNvPicPr>
          <p:nvPr/>
        </p:nvPicPr>
        <p:blipFill>
          <a:blip r:embed="rId2"/>
          <a:stretch>
            <a:fillRect/>
          </a:stretch>
        </p:blipFill>
        <p:spPr>
          <a:xfrm>
            <a:off x="5441580" y="1721223"/>
            <a:ext cx="6612041" cy="4643718"/>
          </a:xfrm>
          <a:prstGeom prst="rect">
            <a:avLst/>
          </a:prstGeom>
        </p:spPr>
      </p:pic>
    </p:spTree>
    <p:extLst>
      <p:ext uri="{BB962C8B-B14F-4D97-AF65-F5344CB8AC3E}">
        <p14:creationId xmlns:p14="http://schemas.microsoft.com/office/powerpoint/2010/main" val="1924594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A5CE-3478-A164-86A8-BBF8E33D23BA}"/>
              </a:ext>
            </a:extLst>
          </p:cNvPr>
          <p:cNvSpPr>
            <a:spLocks noGrp="1"/>
          </p:cNvSpPr>
          <p:nvPr>
            <p:ph type="title"/>
          </p:nvPr>
        </p:nvSpPr>
        <p:spPr>
          <a:xfrm>
            <a:off x="228600" y="218141"/>
            <a:ext cx="10515600" cy="925793"/>
          </a:xfrm>
        </p:spPr>
        <p:txBody>
          <a:bodyPr/>
          <a:lstStyle/>
          <a:p>
            <a:r>
              <a:rPr lang="fr-FR" dirty="0"/>
              <a:t>Schéma de haut niveau du système expert</a:t>
            </a:r>
            <a:endParaRPr lang="fr-CD" dirty="0"/>
          </a:p>
        </p:txBody>
      </p:sp>
      <p:sp>
        <p:nvSpPr>
          <p:cNvPr id="3" name="Content Placeholder 2">
            <a:extLst>
              <a:ext uri="{FF2B5EF4-FFF2-40B4-BE49-F238E27FC236}">
                <a16:creationId xmlns:a16="http://schemas.microsoft.com/office/drawing/2014/main" id="{41FC4CB5-75DD-959C-6941-F5A756A42425}"/>
              </a:ext>
            </a:extLst>
          </p:cNvPr>
          <p:cNvSpPr>
            <a:spLocks noGrp="1"/>
          </p:cNvSpPr>
          <p:nvPr>
            <p:ph idx="1"/>
          </p:nvPr>
        </p:nvSpPr>
        <p:spPr>
          <a:xfrm>
            <a:off x="838200" y="4204446"/>
            <a:ext cx="10515600" cy="2214563"/>
          </a:xfrm>
        </p:spPr>
        <p:txBody>
          <a:bodyPr/>
          <a:lstStyle/>
          <a:p>
            <a:r>
              <a:rPr lang="fr-FR" dirty="0"/>
              <a:t>Objectif des systèmes experts :</a:t>
            </a:r>
          </a:p>
          <a:p>
            <a:pPr lvl="1"/>
            <a:r>
              <a:rPr lang="fr-FR" dirty="0"/>
              <a:t>Remplacer (c'est-à-dire automatiser) ou aider les experts humains à résoudre ou à conseiller des problèmes réels. </a:t>
            </a:r>
            <a:endParaRPr lang="fr-CD" dirty="0"/>
          </a:p>
        </p:txBody>
      </p:sp>
      <p:pic>
        <p:nvPicPr>
          <p:cNvPr id="5" name="Picture 4">
            <a:extLst>
              <a:ext uri="{FF2B5EF4-FFF2-40B4-BE49-F238E27FC236}">
                <a16:creationId xmlns:a16="http://schemas.microsoft.com/office/drawing/2014/main" id="{B3163191-26E8-4ED3-D5F5-9E6A2DB51DEA}"/>
              </a:ext>
            </a:extLst>
          </p:cNvPr>
          <p:cNvPicPr>
            <a:picLocks noChangeAspect="1"/>
          </p:cNvPicPr>
          <p:nvPr/>
        </p:nvPicPr>
        <p:blipFill>
          <a:blip r:embed="rId2"/>
          <a:stretch>
            <a:fillRect/>
          </a:stretch>
        </p:blipFill>
        <p:spPr>
          <a:xfrm>
            <a:off x="2353852" y="1143934"/>
            <a:ext cx="6462320" cy="2682472"/>
          </a:xfrm>
          <a:prstGeom prst="rect">
            <a:avLst/>
          </a:prstGeom>
        </p:spPr>
      </p:pic>
    </p:spTree>
    <p:extLst>
      <p:ext uri="{BB962C8B-B14F-4D97-AF65-F5344CB8AC3E}">
        <p14:creationId xmlns:p14="http://schemas.microsoft.com/office/powerpoint/2010/main" val="2401838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D69C7-0D81-2FA1-EA2C-72EBBEC4EAD3}"/>
              </a:ext>
            </a:extLst>
          </p:cNvPr>
          <p:cNvSpPr>
            <a:spLocks noGrp="1"/>
          </p:cNvSpPr>
          <p:nvPr>
            <p:ph type="title"/>
          </p:nvPr>
        </p:nvSpPr>
        <p:spPr>
          <a:xfrm>
            <a:off x="177670" y="125506"/>
            <a:ext cx="10515600" cy="863040"/>
          </a:xfrm>
        </p:spPr>
        <p:txBody>
          <a:bodyPr/>
          <a:lstStyle/>
          <a:p>
            <a:r>
              <a:rPr lang="fr-FR" dirty="0"/>
              <a:t>Composants clés des systèmes experts</a:t>
            </a:r>
            <a:endParaRPr lang="fr-CD" dirty="0"/>
          </a:p>
        </p:txBody>
      </p:sp>
      <p:sp>
        <p:nvSpPr>
          <p:cNvPr id="3" name="Content Placeholder 2">
            <a:extLst>
              <a:ext uri="{FF2B5EF4-FFF2-40B4-BE49-F238E27FC236}">
                <a16:creationId xmlns:a16="http://schemas.microsoft.com/office/drawing/2014/main" id="{DC3FE499-9C23-05F1-1246-3AD0832FDD51}"/>
              </a:ext>
            </a:extLst>
          </p:cNvPr>
          <p:cNvSpPr>
            <a:spLocks noGrp="1"/>
          </p:cNvSpPr>
          <p:nvPr>
            <p:ph idx="1"/>
          </p:nvPr>
        </p:nvSpPr>
        <p:spPr>
          <a:xfrm>
            <a:off x="235323" y="973978"/>
            <a:ext cx="10609729" cy="4351338"/>
          </a:xfrm>
        </p:spPr>
        <p:txBody>
          <a:bodyPr>
            <a:normAutofit lnSpcReduction="10000"/>
          </a:bodyPr>
          <a:lstStyle/>
          <a:p>
            <a:pPr algn="just"/>
            <a:r>
              <a:rPr lang="fr-FR" dirty="0"/>
              <a:t>Un système expert se compose de deux éléments principaux. </a:t>
            </a:r>
          </a:p>
          <a:p>
            <a:pPr lvl="1" algn="just"/>
            <a:r>
              <a:rPr lang="fr-FR" dirty="0"/>
              <a:t>Le premier est la </a:t>
            </a:r>
            <a:r>
              <a:rPr lang="fr-FR" dirty="0">
                <a:solidFill>
                  <a:srgbClr val="FF0000"/>
                </a:solidFill>
              </a:rPr>
              <a:t>base de connaissances </a:t>
            </a:r>
            <a:r>
              <a:rPr lang="fr-FR" dirty="0"/>
              <a:t>elle-même. </a:t>
            </a:r>
          </a:p>
          <a:p>
            <a:pPr lvl="2" algn="just"/>
            <a:r>
              <a:rPr lang="fr-FR" dirty="0"/>
              <a:t>C'est là que se trouvent les connaissances représentées de manière symbolique et formelle, qui peuvent prendre de nombreuses formes, comme nous l'avons mentionné : </a:t>
            </a:r>
            <a:r>
              <a:rPr lang="fr-FR" dirty="0">
                <a:solidFill>
                  <a:srgbClr val="FF0000"/>
                </a:solidFill>
              </a:rPr>
              <a:t>Règles, cadres, arbres, réseau sémantique, réseau bayésien, etc</a:t>
            </a:r>
            <a:r>
              <a:rPr lang="fr-FR" dirty="0"/>
              <a:t>. </a:t>
            </a:r>
          </a:p>
          <a:p>
            <a:pPr lvl="1" algn="just"/>
            <a:r>
              <a:rPr lang="fr-FR" dirty="0"/>
              <a:t>Le deuxième composant clé est le </a:t>
            </a:r>
            <a:r>
              <a:rPr lang="fr-FR" dirty="0">
                <a:solidFill>
                  <a:srgbClr val="FF0000"/>
                </a:solidFill>
              </a:rPr>
              <a:t>moteur d'inférence</a:t>
            </a:r>
            <a:r>
              <a:rPr lang="fr-FR" dirty="0"/>
              <a:t>. </a:t>
            </a:r>
          </a:p>
          <a:p>
            <a:pPr lvl="2" algn="just"/>
            <a:r>
              <a:rPr lang="fr-FR" dirty="0"/>
              <a:t>Il est responsable du raisonnement. </a:t>
            </a:r>
          </a:p>
          <a:p>
            <a:pPr lvl="2" algn="just"/>
            <a:r>
              <a:rPr lang="fr-FR" dirty="0"/>
              <a:t>En d'autres termes, il tire des conclusions à partir de la base de connaissances. </a:t>
            </a:r>
          </a:p>
          <a:p>
            <a:pPr lvl="2" algn="just"/>
            <a:r>
              <a:rPr lang="fr-FR" dirty="0"/>
              <a:t>Il est essentiel que l'approche de raisonnement ou d'inférence soit adaptée à la représentation utilisée. </a:t>
            </a:r>
          </a:p>
          <a:p>
            <a:pPr lvl="2" algn="just"/>
            <a:r>
              <a:rPr lang="fr-FR" dirty="0"/>
              <a:t>Ainsi, si vous disposez d'un système expert conçu pour fonctionner avec des règles, vous ne pouvez pas simplement les remplacer par des arbres ou des cadres sans vous attendre à devoir résoudre des problèmes majeurs ou sans envisager de revoir complètement la conception du système expert à partir de zéro.</a:t>
            </a:r>
            <a:endParaRPr lang="fr-CD" dirty="0"/>
          </a:p>
        </p:txBody>
      </p:sp>
      <p:pic>
        <p:nvPicPr>
          <p:cNvPr id="4" name="Picture 3">
            <a:extLst>
              <a:ext uri="{FF2B5EF4-FFF2-40B4-BE49-F238E27FC236}">
                <a16:creationId xmlns:a16="http://schemas.microsoft.com/office/drawing/2014/main" id="{DAC0AA7F-C664-A1CB-AF75-19936F4F7F0D}"/>
              </a:ext>
            </a:extLst>
          </p:cNvPr>
          <p:cNvPicPr>
            <a:picLocks noChangeAspect="1"/>
          </p:cNvPicPr>
          <p:nvPr/>
        </p:nvPicPr>
        <p:blipFill>
          <a:blip r:embed="rId2"/>
          <a:stretch>
            <a:fillRect/>
          </a:stretch>
        </p:blipFill>
        <p:spPr>
          <a:xfrm>
            <a:off x="8148917" y="4851308"/>
            <a:ext cx="3406589" cy="1800505"/>
          </a:xfrm>
          <a:prstGeom prst="rect">
            <a:avLst/>
          </a:prstGeom>
        </p:spPr>
      </p:pic>
    </p:spTree>
    <p:extLst>
      <p:ext uri="{BB962C8B-B14F-4D97-AF65-F5344CB8AC3E}">
        <p14:creationId xmlns:p14="http://schemas.microsoft.com/office/powerpoint/2010/main" val="3375162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B48F-2206-B430-B58E-0C659ABA80C9}"/>
              </a:ext>
            </a:extLst>
          </p:cNvPr>
          <p:cNvSpPr>
            <a:spLocks noGrp="1"/>
          </p:cNvSpPr>
          <p:nvPr>
            <p:ph type="title"/>
          </p:nvPr>
        </p:nvSpPr>
        <p:spPr>
          <a:xfrm>
            <a:off x="228600" y="96184"/>
            <a:ext cx="10515600" cy="800287"/>
          </a:xfrm>
        </p:spPr>
        <p:txBody>
          <a:bodyPr>
            <a:normAutofit fontScale="90000"/>
          </a:bodyPr>
          <a:lstStyle/>
          <a:p>
            <a:r>
              <a:rPr lang="fr-FR" dirty="0"/>
              <a:t>Composants supplémentaires du système expert</a:t>
            </a:r>
            <a:endParaRPr lang="fr-CD" dirty="0"/>
          </a:p>
        </p:txBody>
      </p:sp>
      <p:sp>
        <p:nvSpPr>
          <p:cNvPr id="3" name="Content Placeholder 2">
            <a:extLst>
              <a:ext uri="{FF2B5EF4-FFF2-40B4-BE49-F238E27FC236}">
                <a16:creationId xmlns:a16="http://schemas.microsoft.com/office/drawing/2014/main" id="{C7652F0E-C750-2155-373B-61B97469D833}"/>
              </a:ext>
            </a:extLst>
          </p:cNvPr>
          <p:cNvSpPr>
            <a:spLocks noGrp="1"/>
          </p:cNvSpPr>
          <p:nvPr>
            <p:ph idx="1"/>
          </p:nvPr>
        </p:nvSpPr>
        <p:spPr>
          <a:xfrm>
            <a:off x="623047" y="1253330"/>
            <a:ext cx="10515600" cy="5039893"/>
          </a:xfrm>
        </p:spPr>
        <p:txBody>
          <a:bodyPr/>
          <a:lstStyle/>
          <a:p>
            <a:r>
              <a:rPr lang="fr-FR" dirty="0"/>
              <a:t>Outre ces deux éléments clés, il existe d'autres éléments communs à un système expert :</a:t>
            </a:r>
          </a:p>
          <a:p>
            <a:pPr lvl="1"/>
            <a:r>
              <a:rPr lang="fr-FR" dirty="0">
                <a:solidFill>
                  <a:srgbClr val="FF0000"/>
                </a:solidFill>
              </a:rPr>
              <a:t>Interface utilisateur </a:t>
            </a:r>
            <a:r>
              <a:rPr lang="fr-FR" dirty="0"/>
              <a:t>:</a:t>
            </a:r>
          </a:p>
          <a:p>
            <a:pPr lvl="2"/>
            <a:r>
              <a:rPr lang="fr-FR" dirty="0"/>
              <a:t>Mécanisme par lequel l'utilisateur et le système communiquent</a:t>
            </a:r>
          </a:p>
          <a:p>
            <a:pPr lvl="1"/>
            <a:r>
              <a:rPr lang="fr-FR" dirty="0">
                <a:solidFill>
                  <a:srgbClr val="FF0000"/>
                </a:solidFill>
              </a:rPr>
              <a:t>Éditeur de la base de connaissances </a:t>
            </a:r>
            <a:r>
              <a:rPr lang="fr-FR" dirty="0"/>
              <a:t>:</a:t>
            </a:r>
          </a:p>
          <a:p>
            <a:pPr lvl="2"/>
            <a:r>
              <a:rPr lang="fr-FR" b="1" dirty="0">
                <a:solidFill>
                  <a:srgbClr val="FF0000"/>
                </a:solidFill>
              </a:rPr>
              <a:t>Aussi connu comme</a:t>
            </a:r>
            <a:r>
              <a:rPr lang="fr-FR" dirty="0"/>
              <a:t>: Dispositif d'acquisition de connaissances</a:t>
            </a:r>
          </a:p>
          <a:p>
            <a:pPr lvl="2"/>
            <a:r>
              <a:rPr lang="fr-FR" dirty="0"/>
              <a:t>Moyen automatique pour l'utilisateur d'introduire des connaissances dans le système en contournant la nécessité d'une expertise explicite en matière de codage.</a:t>
            </a:r>
          </a:p>
          <a:p>
            <a:pPr lvl="1"/>
            <a:r>
              <a:rPr lang="fr-FR" dirty="0">
                <a:solidFill>
                  <a:srgbClr val="FF0000"/>
                </a:solidFill>
              </a:rPr>
              <a:t>Système d'explication </a:t>
            </a:r>
            <a:r>
              <a:rPr lang="fr-FR" dirty="0"/>
              <a:t>:</a:t>
            </a:r>
          </a:p>
          <a:p>
            <a:pPr lvl="2"/>
            <a:r>
              <a:rPr lang="fr-FR" dirty="0">
                <a:solidFill>
                  <a:srgbClr val="FF0000"/>
                </a:solidFill>
              </a:rPr>
              <a:t>Aussi connu comme</a:t>
            </a:r>
            <a:r>
              <a:rPr lang="fr-FR" dirty="0"/>
              <a:t>: Justificateur</a:t>
            </a:r>
          </a:p>
          <a:p>
            <a:pPr lvl="2"/>
            <a:r>
              <a:rPr lang="fr-FR" dirty="0"/>
              <a:t>Explique le raisonnement du système expert à l'utilisateur</a:t>
            </a:r>
            <a:endParaRPr lang="fr-CD" dirty="0"/>
          </a:p>
        </p:txBody>
      </p:sp>
    </p:spTree>
    <p:extLst>
      <p:ext uri="{BB962C8B-B14F-4D97-AF65-F5344CB8AC3E}">
        <p14:creationId xmlns:p14="http://schemas.microsoft.com/office/powerpoint/2010/main" val="18585686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2597-CE12-4545-F233-0B60621631E7}"/>
              </a:ext>
            </a:extLst>
          </p:cNvPr>
          <p:cNvSpPr>
            <a:spLocks noGrp="1"/>
          </p:cNvSpPr>
          <p:nvPr>
            <p:ph type="title"/>
          </p:nvPr>
        </p:nvSpPr>
        <p:spPr>
          <a:xfrm>
            <a:off x="838200" y="365126"/>
            <a:ext cx="10515600" cy="791322"/>
          </a:xfrm>
        </p:spPr>
        <p:txBody>
          <a:bodyPr/>
          <a:lstStyle/>
          <a:p>
            <a:r>
              <a:rPr lang="fr-FR" dirty="0"/>
              <a:t>Schéma général d'un système expert</a:t>
            </a:r>
            <a:endParaRPr lang="fr-CD" dirty="0"/>
          </a:p>
        </p:txBody>
      </p:sp>
      <p:sp>
        <p:nvSpPr>
          <p:cNvPr id="3" name="Content Placeholder 2">
            <a:extLst>
              <a:ext uri="{FF2B5EF4-FFF2-40B4-BE49-F238E27FC236}">
                <a16:creationId xmlns:a16="http://schemas.microsoft.com/office/drawing/2014/main" id="{0B7C23CF-83C1-888E-84CA-F26AD37B4B03}"/>
              </a:ext>
            </a:extLst>
          </p:cNvPr>
          <p:cNvSpPr>
            <a:spLocks noGrp="1"/>
          </p:cNvSpPr>
          <p:nvPr>
            <p:ph idx="1"/>
          </p:nvPr>
        </p:nvSpPr>
        <p:spPr>
          <a:xfrm>
            <a:off x="219634" y="1413247"/>
            <a:ext cx="6136342" cy="5283387"/>
          </a:xfrm>
        </p:spPr>
        <p:txBody>
          <a:bodyPr>
            <a:normAutofit fontScale="77500" lnSpcReduction="20000"/>
          </a:bodyPr>
          <a:lstStyle/>
          <a:p>
            <a:pPr algn="just"/>
            <a:r>
              <a:rPr lang="fr-FR" dirty="0"/>
              <a:t>Voici un schéma que j'ai élaboré pour essayer de mieux saisir les différents aspects d'un système expert typique:</a:t>
            </a:r>
          </a:p>
          <a:p>
            <a:pPr lvl="1" algn="just"/>
            <a:r>
              <a:rPr lang="fr-FR" dirty="0"/>
              <a:t>Toujours à l'extérieur, nous avons un </a:t>
            </a:r>
            <a:r>
              <a:rPr lang="fr-FR" dirty="0">
                <a:solidFill>
                  <a:srgbClr val="FF0000"/>
                </a:solidFill>
              </a:rPr>
              <a:t>utilisateur</a:t>
            </a:r>
            <a:r>
              <a:rPr lang="fr-FR" dirty="0"/>
              <a:t> qui peut poser des questions et obtenir des conseils en retour. Il interagit avec une interface utilisateur. </a:t>
            </a:r>
          </a:p>
          <a:p>
            <a:pPr lvl="1" algn="just"/>
            <a:r>
              <a:rPr lang="fr-FR" dirty="0">
                <a:solidFill>
                  <a:srgbClr val="FF0000"/>
                </a:solidFill>
              </a:rPr>
              <a:t>L'interface utilisateur </a:t>
            </a:r>
            <a:r>
              <a:rPr lang="fr-FR" dirty="0"/>
              <a:t>est connectée de manière importante au moteur d'inférence et éventuellement à un éditeur de base de connaissances et à un système d'explication s'ils sont disponibles dans l'implémentation du système expert. </a:t>
            </a:r>
          </a:p>
          <a:p>
            <a:pPr lvl="2" algn="just"/>
            <a:r>
              <a:rPr lang="fr-FR" dirty="0"/>
              <a:t>Tous ces éléments appartiennent notamment à un </a:t>
            </a:r>
            <a:r>
              <a:rPr lang="fr-FR" dirty="0" err="1"/>
              <a:t>shell</a:t>
            </a:r>
            <a:r>
              <a:rPr lang="fr-FR" dirty="0"/>
              <a:t>. </a:t>
            </a:r>
          </a:p>
          <a:p>
            <a:pPr lvl="2" algn="just"/>
            <a:r>
              <a:rPr lang="fr-FR" dirty="0"/>
              <a:t>Le </a:t>
            </a:r>
            <a:r>
              <a:rPr lang="fr-FR" dirty="0" err="1">
                <a:solidFill>
                  <a:srgbClr val="FF0000"/>
                </a:solidFill>
              </a:rPr>
              <a:t>shell</a:t>
            </a:r>
            <a:r>
              <a:rPr lang="fr-FR" dirty="0"/>
              <a:t> est une partie réutilisable d'un système expert. </a:t>
            </a:r>
          </a:p>
          <a:p>
            <a:pPr lvl="1" algn="just"/>
            <a:r>
              <a:rPr lang="fr-FR" dirty="0"/>
              <a:t>Le </a:t>
            </a:r>
            <a:r>
              <a:rPr lang="fr-FR" dirty="0">
                <a:solidFill>
                  <a:srgbClr val="FF0000"/>
                </a:solidFill>
              </a:rPr>
              <a:t>moteur d'inférence </a:t>
            </a:r>
            <a:r>
              <a:rPr lang="fr-FR" dirty="0"/>
              <a:t>est connecté à la base de connaissances. </a:t>
            </a:r>
          </a:p>
          <a:p>
            <a:pPr lvl="1" algn="just"/>
            <a:r>
              <a:rPr lang="fr-FR" dirty="0"/>
              <a:t>La </a:t>
            </a:r>
            <a:r>
              <a:rPr lang="fr-FR" dirty="0">
                <a:solidFill>
                  <a:srgbClr val="FF0000"/>
                </a:solidFill>
              </a:rPr>
              <a:t>base de connaissances </a:t>
            </a:r>
            <a:r>
              <a:rPr lang="fr-FR" dirty="0"/>
              <a:t>est constituée </a:t>
            </a:r>
            <a:r>
              <a:rPr lang="fr-FR" i="1" dirty="0"/>
              <a:t>de règles, de faits généraux, de questions </a:t>
            </a:r>
            <a:r>
              <a:rPr lang="fr-FR" dirty="0"/>
              <a:t>qu'il pourrait être nécessaire de </a:t>
            </a:r>
            <a:r>
              <a:rPr lang="fr-FR" dirty="0">
                <a:solidFill>
                  <a:srgbClr val="FF0000"/>
                </a:solidFill>
              </a:rPr>
              <a:t>poser à l'utilisateur </a:t>
            </a:r>
            <a:r>
              <a:rPr lang="fr-FR" dirty="0"/>
              <a:t>et d'un espace de mémoire temporaire pour les faits spécifiques à un cas ou les nouveaux faits qui peuvent être ajoutés lors de l'examen d'une requête spécifique de l'utilisateur.</a:t>
            </a:r>
            <a:endParaRPr lang="fr-CD" dirty="0"/>
          </a:p>
        </p:txBody>
      </p:sp>
      <p:pic>
        <p:nvPicPr>
          <p:cNvPr id="4" name="Picture 3">
            <a:extLst>
              <a:ext uri="{FF2B5EF4-FFF2-40B4-BE49-F238E27FC236}">
                <a16:creationId xmlns:a16="http://schemas.microsoft.com/office/drawing/2014/main" id="{F27B4ABF-D8B5-2C49-9163-9B18579DB5AB}"/>
              </a:ext>
            </a:extLst>
          </p:cNvPr>
          <p:cNvPicPr>
            <a:picLocks noChangeAspect="1"/>
          </p:cNvPicPr>
          <p:nvPr/>
        </p:nvPicPr>
        <p:blipFill rotWithShape="1">
          <a:blip r:embed="rId2"/>
          <a:srcRect l="1260"/>
          <a:stretch/>
        </p:blipFill>
        <p:spPr>
          <a:xfrm>
            <a:off x="6553199" y="1586753"/>
            <a:ext cx="5496543" cy="4906121"/>
          </a:xfrm>
          <a:prstGeom prst="rect">
            <a:avLst/>
          </a:prstGeom>
        </p:spPr>
      </p:pic>
    </p:spTree>
    <p:extLst>
      <p:ext uri="{BB962C8B-B14F-4D97-AF65-F5344CB8AC3E}">
        <p14:creationId xmlns:p14="http://schemas.microsoft.com/office/powerpoint/2010/main" val="1217506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5350-34BB-A790-3F4A-B4548CA4C7CD}"/>
              </a:ext>
            </a:extLst>
          </p:cNvPr>
          <p:cNvSpPr>
            <a:spLocks noGrp="1"/>
          </p:cNvSpPr>
          <p:nvPr>
            <p:ph type="title"/>
          </p:nvPr>
        </p:nvSpPr>
        <p:spPr>
          <a:xfrm>
            <a:off x="246529" y="209176"/>
            <a:ext cx="10515600" cy="943722"/>
          </a:xfrm>
        </p:spPr>
        <p:txBody>
          <a:bodyPr>
            <a:normAutofit fontScale="90000"/>
          </a:bodyPr>
          <a:lstStyle/>
          <a:p>
            <a:r>
              <a:rPr lang="fr-FR" dirty="0"/>
              <a:t>Pourquoi développer/utiliser un système expert ?</a:t>
            </a:r>
            <a:endParaRPr lang="fr-CD" dirty="0"/>
          </a:p>
        </p:txBody>
      </p:sp>
      <p:sp>
        <p:nvSpPr>
          <p:cNvPr id="3" name="Content Placeholder 2">
            <a:extLst>
              <a:ext uri="{FF2B5EF4-FFF2-40B4-BE49-F238E27FC236}">
                <a16:creationId xmlns:a16="http://schemas.microsoft.com/office/drawing/2014/main" id="{534C9249-9B9A-2EA0-ED7D-6781997B7F35}"/>
              </a:ext>
            </a:extLst>
          </p:cNvPr>
          <p:cNvSpPr>
            <a:spLocks noGrp="1"/>
          </p:cNvSpPr>
          <p:nvPr>
            <p:ph idx="1"/>
          </p:nvPr>
        </p:nvSpPr>
        <p:spPr>
          <a:xfrm>
            <a:off x="497542" y="1152897"/>
            <a:ext cx="10515600" cy="5212043"/>
          </a:xfrm>
        </p:spPr>
        <p:txBody>
          <a:bodyPr>
            <a:normAutofit fontScale="85000" lnSpcReduction="20000"/>
          </a:bodyPr>
          <a:lstStyle/>
          <a:p>
            <a:r>
              <a:rPr lang="fr-FR" dirty="0"/>
              <a:t>Expertise humaine :</a:t>
            </a:r>
          </a:p>
          <a:p>
            <a:pPr lvl="1"/>
            <a:r>
              <a:rPr lang="fr-FR" dirty="0"/>
              <a:t>Peu disponible (peu d'experts sur la tâche)</a:t>
            </a:r>
          </a:p>
          <a:p>
            <a:pPr lvl="1"/>
            <a:r>
              <a:rPr lang="fr-FR" dirty="0"/>
              <a:t>Coûteux à développer ou à embaucher</a:t>
            </a:r>
          </a:p>
          <a:p>
            <a:pPr lvl="1"/>
            <a:r>
              <a:rPr lang="fr-FR" dirty="0"/>
              <a:t>Difficile à obtenir rapidement</a:t>
            </a:r>
          </a:p>
          <a:p>
            <a:pPr lvl="2"/>
            <a:r>
              <a:rPr lang="fr-FR" dirty="0"/>
              <a:t>Expertise difficile à appliquer rapidement (tâches complexes)</a:t>
            </a:r>
          </a:p>
          <a:p>
            <a:pPr lvl="2"/>
            <a:r>
              <a:rPr lang="fr-FR" dirty="0"/>
              <a:t>Il n'est pas pratique d'avoir un être humain constamment disponible</a:t>
            </a:r>
          </a:p>
          <a:p>
            <a:pPr lvl="1"/>
            <a:r>
              <a:rPr lang="fr-FR" dirty="0"/>
              <a:t>Peut être perdue :</a:t>
            </a:r>
          </a:p>
          <a:p>
            <a:pPr lvl="2"/>
            <a:r>
              <a:rPr lang="fr-FR" dirty="0"/>
              <a:t>Retraite/quitter son emploi</a:t>
            </a:r>
          </a:p>
          <a:p>
            <a:pPr lvl="2"/>
            <a:r>
              <a:rPr lang="fr-FR" dirty="0"/>
              <a:t>Décès</a:t>
            </a:r>
          </a:p>
          <a:p>
            <a:r>
              <a:rPr lang="fr-FR" dirty="0"/>
              <a:t>Le system expert remplit les fonctions suivantes en ce qui concerne l'expertise :</a:t>
            </a:r>
          </a:p>
          <a:p>
            <a:pPr lvl="1"/>
            <a:r>
              <a:rPr lang="fr-FR" dirty="0"/>
              <a:t>Documenter/préserver</a:t>
            </a:r>
          </a:p>
          <a:p>
            <a:pPr lvl="1"/>
            <a:r>
              <a:rPr lang="fr-FR" dirty="0"/>
              <a:t>Reproduire/mettre à disposition</a:t>
            </a:r>
          </a:p>
          <a:p>
            <a:pPr lvl="1"/>
            <a:r>
              <a:rPr lang="fr-FR" dirty="0"/>
              <a:t>Enseigner/diffuser</a:t>
            </a:r>
          </a:p>
          <a:p>
            <a:pPr lvl="1"/>
            <a:endParaRPr lang="fr-FR" dirty="0"/>
          </a:p>
          <a:p>
            <a:pPr lvl="1"/>
            <a:endParaRPr lang="fr-FR" dirty="0"/>
          </a:p>
          <a:p>
            <a:pPr algn="just"/>
            <a:r>
              <a:rPr lang="fr-FR" dirty="0"/>
              <a:t>Les ordinateurs ne s'ennuient pas/ne se fatiguent pas/ne se frustrent pas/</a:t>
            </a:r>
            <a:r>
              <a:rPr lang="fr-FR" dirty="0">
                <a:solidFill>
                  <a:srgbClr val="FF0000"/>
                </a:solidFill>
              </a:rPr>
              <a:t>ne s'effraient pas</a:t>
            </a:r>
            <a:endParaRPr lang="fr-CD" dirty="0">
              <a:solidFill>
                <a:srgbClr val="FF0000"/>
              </a:solidFill>
            </a:endParaRPr>
          </a:p>
        </p:txBody>
      </p:sp>
    </p:spTree>
    <p:extLst>
      <p:ext uri="{BB962C8B-B14F-4D97-AF65-F5344CB8AC3E}">
        <p14:creationId xmlns:p14="http://schemas.microsoft.com/office/powerpoint/2010/main" val="3585784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08C61-2188-DC5E-E2D4-23102A021DD7}"/>
              </a:ext>
            </a:extLst>
          </p:cNvPr>
          <p:cNvSpPr>
            <a:spLocks noGrp="1"/>
          </p:cNvSpPr>
          <p:nvPr>
            <p:ph type="title"/>
          </p:nvPr>
        </p:nvSpPr>
        <p:spPr>
          <a:xfrm>
            <a:off x="999564" y="3027642"/>
            <a:ext cx="10515600" cy="1325563"/>
          </a:xfrm>
        </p:spPr>
        <p:txBody>
          <a:bodyPr/>
          <a:lstStyle/>
          <a:p>
            <a:pPr algn="ctr"/>
            <a:r>
              <a:rPr lang="fr-FR" dirty="0"/>
              <a:t>Règles</a:t>
            </a:r>
            <a:endParaRPr lang="fr-CD" dirty="0"/>
          </a:p>
        </p:txBody>
      </p:sp>
    </p:spTree>
    <p:extLst>
      <p:ext uri="{BB962C8B-B14F-4D97-AF65-F5344CB8AC3E}">
        <p14:creationId xmlns:p14="http://schemas.microsoft.com/office/powerpoint/2010/main" val="13600417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55FC1-2566-4F0F-1FA6-7E592CCAF595}"/>
              </a:ext>
            </a:extLst>
          </p:cNvPr>
          <p:cNvSpPr>
            <a:spLocks noGrp="1"/>
          </p:cNvSpPr>
          <p:nvPr>
            <p:ph type="title"/>
          </p:nvPr>
        </p:nvSpPr>
        <p:spPr>
          <a:xfrm>
            <a:off x="327212" y="365125"/>
            <a:ext cx="10515600" cy="495487"/>
          </a:xfrm>
        </p:spPr>
        <p:txBody>
          <a:bodyPr>
            <a:normAutofit fontScale="90000"/>
          </a:bodyPr>
          <a:lstStyle/>
          <a:p>
            <a:r>
              <a:rPr lang="fr-FR" dirty="0"/>
              <a:t>Grandes catégories de systèmes experts</a:t>
            </a:r>
            <a:endParaRPr lang="fr-CD" dirty="0"/>
          </a:p>
        </p:txBody>
      </p:sp>
      <p:sp>
        <p:nvSpPr>
          <p:cNvPr id="3" name="Content Placeholder 2">
            <a:extLst>
              <a:ext uri="{FF2B5EF4-FFF2-40B4-BE49-F238E27FC236}">
                <a16:creationId xmlns:a16="http://schemas.microsoft.com/office/drawing/2014/main" id="{327DBC5B-ACB8-DED4-42F9-17FB1EFF4AD4}"/>
              </a:ext>
            </a:extLst>
          </p:cNvPr>
          <p:cNvSpPr>
            <a:spLocks noGrp="1"/>
          </p:cNvSpPr>
          <p:nvPr>
            <p:ph idx="1"/>
          </p:nvPr>
        </p:nvSpPr>
        <p:spPr>
          <a:xfrm>
            <a:off x="192741" y="1063624"/>
            <a:ext cx="5150224" cy="5534399"/>
          </a:xfrm>
        </p:spPr>
        <p:txBody>
          <a:bodyPr>
            <a:normAutofit lnSpcReduction="10000"/>
          </a:bodyPr>
          <a:lstStyle/>
          <a:p>
            <a:pPr algn="just"/>
            <a:r>
              <a:rPr lang="fr-FR" dirty="0"/>
              <a:t>En termes d'application, il existe de nombreuses catégories de systèmes experts. </a:t>
            </a:r>
          </a:p>
          <a:p>
            <a:pPr algn="just"/>
            <a:r>
              <a:rPr lang="fr-FR" dirty="0"/>
              <a:t>Par exemple:</a:t>
            </a:r>
          </a:p>
          <a:p>
            <a:pPr lvl="1" algn="just"/>
            <a:r>
              <a:rPr lang="fr-FR" dirty="0"/>
              <a:t>ils ont été conçus pour traiter les problèmes de </a:t>
            </a:r>
            <a:r>
              <a:rPr lang="fr-FR" dirty="0">
                <a:solidFill>
                  <a:srgbClr val="FF0000"/>
                </a:solidFill>
              </a:rPr>
              <a:t>configuration</a:t>
            </a:r>
            <a:r>
              <a:rPr lang="fr-FR" dirty="0"/>
              <a:t>, c'est-à-dire pour assembler correctement les composants d'un système. </a:t>
            </a:r>
          </a:p>
          <a:p>
            <a:pPr lvl="1" algn="just"/>
            <a:r>
              <a:rPr lang="fr-FR" dirty="0"/>
              <a:t>ils ont été appliqués au </a:t>
            </a:r>
            <a:r>
              <a:rPr lang="fr-FR" dirty="0">
                <a:solidFill>
                  <a:srgbClr val="FF0000"/>
                </a:solidFill>
              </a:rPr>
              <a:t>diagnostic</a:t>
            </a:r>
            <a:r>
              <a:rPr lang="fr-FR" dirty="0"/>
              <a:t>. En d'autres termes, ils permettent de déduire les problèmes sous-jacents sur la base des éléments observés</a:t>
            </a:r>
          </a:p>
          <a:p>
            <a:pPr lvl="1" algn="just"/>
            <a:r>
              <a:rPr lang="fr-FR" dirty="0"/>
              <a:t>Etc.</a:t>
            </a:r>
            <a:endParaRPr lang="fr-CD" dirty="0"/>
          </a:p>
        </p:txBody>
      </p:sp>
      <p:pic>
        <p:nvPicPr>
          <p:cNvPr id="5" name="Picture 4">
            <a:extLst>
              <a:ext uri="{FF2B5EF4-FFF2-40B4-BE49-F238E27FC236}">
                <a16:creationId xmlns:a16="http://schemas.microsoft.com/office/drawing/2014/main" id="{CC03ABE7-4D4C-8595-6802-6A5A02AA87E0}"/>
              </a:ext>
            </a:extLst>
          </p:cNvPr>
          <p:cNvPicPr>
            <a:picLocks noChangeAspect="1"/>
          </p:cNvPicPr>
          <p:nvPr/>
        </p:nvPicPr>
        <p:blipFill>
          <a:blip r:embed="rId2"/>
          <a:stretch>
            <a:fillRect/>
          </a:stretch>
        </p:blipFill>
        <p:spPr>
          <a:xfrm>
            <a:off x="5414682" y="1700443"/>
            <a:ext cx="6584577" cy="3457113"/>
          </a:xfrm>
          <a:prstGeom prst="rect">
            <a:avLst/>
          </a:prstGeom>
        </p:spPr>
      </p:pic>
    </p:spTree>
    <p:extLst>
      <p:ext uri="{BB962C8B-B14F-4D97-AF65-F5344CB8AC3E}">
        <p14:creationId xmlns:p14="http://schemas.microsoft.com/office/powerpoint/2010/main" val="33553975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E78C9-454D-7B2D-67D4-C63F0D3D0F0E}"/>
              </a:ext>
            </a:extLst>
          </p:cNvPr>
          <p:cNvSpPr>
            <a:spLocks noGrp="1"/>
          </p:cNvSpPr>
          <p:nvPr>
            <p:ph type="title"/>
          </p:nvPr>
        </p:nvSpPr>
        <p:spPr>
          <a:xfrm>
            <a:off x="488577" y="248584"/>
            <a:ext cx="10515600" cy="620993"/>
          </a:xfrm>
        </p:spPr>
        <p:txBody>
          <a:bodyPr>
            <a:normAutofit fontScale="90000"/>
          </a:bodyPr>
          <a:lstStyle/>
          <a:p>
            <a:r>
              <a:rPr lang="en-CA" dirty="0"/>
              <a:t>Exe</a:t>
            </a:r>
            <a:r>
              <a:rPr lang="fr-FR" dirty="0" err="1"/>
              <a:t>mples</a:t>
            </a:r>
            <a:r>
              <a:rPr lang="fr-FR" dirty="0"/>
              <a:t> d’applications</a:t>
            </a:r>
            <a:endParaRPr lang="fr-CD" dirty="0"/>
          </a:p>
        </p:txBody>
      </p:sp>
      <p:sp>
        <p:nvSpPr>
          <p:cNvPr id="3" name="Content Placeholder 2">
            <a:extLst>
              <a:ext uri="{FF2B5EF4-FFF2-40B4-BE49-F238E27FC236}">
                <a16:creationId xmlns:a16="http://schemas.microsoft.com/office/drawing/2014/main" id="{C63E04B5-DC5F-C143-E2D9-C64BE38B55E3}"/>
              </a:ext>
            </a:extLst>
          </p:cNvPr>
          <p:cNvSpPr>
            <a:spLocks noGrp="1"/>
          </p:cNvSpPr>
          <p:nvPr>
            <p:ph idx="1"/>
          </p:nvPr>
        </p:nvSpPr>
        <p:spPr>
          <a:xfrm>
            <a:off x="640976" y="1126378"/>
            <a:ext cx="10515600" cy="5483038"/>
          </a:xfrm>
        </p:spPr>
        <p:txBody>
          <a:bodyPr>
            <a:normAutofit fontScale="55000" lnSpcReduction="20000"/>
          </a:bodyPr>
          <a:lstStyle/>
          <a:p>
            <a:r>
              <a:rPr lang="fr-FR" dirty="0"/>
              <a:t>Médecine :</a:t>
            </a:r>
          </a:p>
          <a:p>
            <a:pPr lvl="1"/>
            <a:r>
              <a:rPr lang="fr-FR" dirty="0"/>
              <a:t>Diagnostic des maladies</a:t>
            </a:r>
          </a:p>
          <a:p>
            <a:pPr lvl="1"/>
            <a:r>
              <a:rPr lang="fr-FR" dirty="0"/>
              <a:t>Systèmes d'alerte médicale</a:t>
            </a:r>
          </a:p>
          <a:p>
            <a:pPr lvl="1"/>
            <a:r>
              <a:rPr lang="fr-FR" dirty="0"/>
              <a:t>Gestion des soins de santé</a:t>
            </a:r>
          </a:p>
          <a:p>
            <a:r>
              <a:rPr lang="fr-FR" dirty="0"/>
              <a:t>Finance :</a:t>
            </a:r>
          </a:p>
          <a:p>
            <a:pPr lvl="1"/>
            <a:r>
              <a:rPr lang="fr-FR" dirty="0"/>
              <a:t>Systèmes d'analyse de crédit :</a:t>
            </a:r>
          </a:p>
          <a:p>
            <a:pPr lvl="2"/>
            <a:r>
              <a:rPr lang="fr-FR" dirty="0"/>
              <a:t>Utilisés dans les banques pour l'évaluation de la gestion des risques</a:t>
            </a:r>
          </a:p>
          <a:p>
            <a:pPr lvl="1"/>
            <a:r>
              <a:rPr lang="fr-FR" dirty="0"/>
              <a:t>Conseillers en fonds de pension :</a:t>
            </a:r>
          </a:p>
          <a:p>
            <a:pPr lvl="2"/>
            <a:r>
              <a:rPr lang="fr-FR" dirty="0"/>
              <a:t>Aident les employés à planifier leur retraite grâce à leur analyse qui calcule leurs prestations de retraite en fonction de différents scénarios</a:t>
            </a:r>
          </a:p>
          <a:p>
            <a:pPr lvl="1"/>
            <a:r>
              <a:rPr lang="fr-FR" dirty="0"/>
              <a:t>Services d'assistance automatisés :</a:t>
            </a:r>
          </a:p>
          <a:p>
            <a:pPr lvl="2"/>
            <a:r>
              <a:rPr lang="fr-FR" dirty="0"/>
              <a:t>Permet aux petites entreprises de traiter les demandes des clients de manière plus efficace.</a:t>
            </a:r>
          </a:p>
          <a:p>
            <a:pPr lvl="1"/>
            <a:r>
              <a:rPr lang="fr-FR" dirty="0"/>
              <a:t>Systèmes de surveillance du marché</a:t>
            </a:r>
          </a:p>
          <a:p>
            <a:pPr lvl="1"/>
            <a:r>
              <a:rPr lang="fr-FR" dirty="0"/>
              <a:t>Systèmes de réingénierie des processus d'entreprise</a:t>
            </a:r>
          </a:p>
          <a:p>
            <a:r>
              <a:rPr lang="fr-FR" dirty="0"/>
              <a:t>Fabrication</a:t>
            </a:r>
          </a:p>
          <a:p>
            <a:pPr lvl="1"/>
            <a:r>
              <a:rPr lang="fr-FR" dirty="0"/>
              <a:t>Diagnostic des défauts des machines</a:t>
            </a:r>
          </a:p>
          <a:p>
            <a:pPr lvl="1"/>
            <a:r>
              <a:rPr lang="fr-FR" dirty="0"/>
              <a:t>Robotique</a:t>
            </a:r>
          </a:p>
          <a:p>
            <a:pPr lvl="1"/>
            <a:r>
              <a:rPr lang="fr-FR" dirty="0"/>
              <a:t>Configuration des ordinateurs</a:t>
            </a:r>
          </a:p>
          <a:p>
            <a:pPr lvl="1"/>
            <a:r>
              <a:rPr lang="fr-FR" dirty="0"/>
              <a:t>Identification des déversements de matériaux</a:t>
            </a:r>
          </a:p>
          <a:p>
            <a:r>
              <a:rPr lang="fr-FR" dirty="0"/>
              <a:t>Autres ressources humaines</a:t>
            </a:r>
          </a:p>
          <a:p>
            <a:pPr lvl="1"/>
            <a:r>
              <a:rPr lang="fr-FR" dirty="0"/>
              <a:t>Ressources humaines</a:t>
            </a:r>
          </a:p>
          <a:p>
            <a:pPr lvl="1"/>
            <a:r>
              <a:rPr lang="fr-FR" dirty="0"/>
              <a:t>Traitement des données</a:t>
            </a:r>
          </a:p>
          <a:p>
            <a:pPr lvl="2"/>
            <a:r>
              <a:rPr lang="fr-FR" dirty="0"/>
              <a:t>Données sonar ou mesures géophysiques</a:t>
            </a:r>
          </a:p>
          <a:p>
            <a:pPr lvl="1"/>
            <a:r>
              <a:rPr lang="fr-FR" dirty="0"/>
              <a:t>Systèmes de sécurité intérieure</a:t>
            </a:r>
            <a:endParaRPr lang="fr-CD" dirty="0"/>
          </a:p>
        </p:txBody>
      </p:sp>
    </p:spTree>
    <p:extLst>
      <p:ext uri="{BB962C8B-B14F-4D97-AF65-F5344CB8AC3E}">
        <p14:creationId xmlns:p14="http://schemas.microsoft.com/office/powerpoint/2010/main" val="3109387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9E964-1718-0F47-B3EA-414E6257AA5B}"/>
              </a:ext>
            </a:extLst>
          </p:cNvPr>
          <p:cNvSpPr>
            <a:spLocks noGrp="1"/>
          </p:cNvSpPr>
          <p:nvPr>
            <p:ph type="title"/>
          </p:nvPr>
        </p:nvSpPr>
        <p:spPr>
          <a:xfrm>
            <a:off x="667870" y="2615266"/>
            <a:ext cx="10515600" cy="1325563"/>
          </a:xfrm>
        </p:spPr>
        <p:txBody>
          <a:bodyPr/>
          <a:lstStyle/>
          <a:p>
            <a:pPr algn="ctr"/>
            <a:r>
              <a:rPr lang="fr-FR" dirty="0"/>
              <a:t>Introduction aux systèmes experts basés sur des règles</a:t>
            </a:r>
            <a:endParaRPr lang="fr-CD" dirty="0"/>
          </a:p>
        </p:txBody>
      </p:sp>
    </p:spTree>
    <p:extLst>
      <p:ext uri="{BB962C8B-B14F-4D97-AF65-F5344CB8AC3E}">
        <p14:creationId xmlns:p14="http://schemas.microsoft.com/office/powerpoint/2010/main" val="19396868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5BE50-C24B-26EF-C95F-C7352815BDEE}"/>
              </a:ext>
            </a:extLst>
          </p:cNvPr>
          <p:cNvSpPr>
            <a:spLocks noGrp="1"/>
          </p:cNvSpPr>
          <p:nvPr>
            <p:ph type="title"/>
          </p:nvPr>
        </p:nvSpPr>
        <p:spPr>
          <a:xfrm>
            <a:off x="219636" y="230656"/>
            <a:ext cx="10515600" cy="683746"/>
          </a:xfrm>
        </p:spPr>
        <p:txBody>
          <a:bodyPr>
            <a:normAutofit fontScale="90000"/>
          </a:bodyPr>
          <a:lstStyle/>
          <a:p>
            <a:r>
              <a:rPr lang="fr-FR" dirty="0"/>
              <a:t>Systèmes experts basés sur des règles</a:t>
            </a:r>
            <a:endParaRPr lang="fr-CD" dirty="0"/>
          </a:p>
        </p:txBody>
      </p:sp>
      <p:sp>
        <p:nvSpPr>
          <p:cNvPr id="3" name="Content Placeholder 2">
            <a:extLst>
              <a:ext uri="{FF2B5EF4-FFF2-40B4-BE49-F238E27FC236}">
                <a16:creationId xmlns:a16="http://schemas.microsoft.com/office/drawing/2014/main" id="{6246CF2A-06BA-9789-ACD0-57342631B327}"/>
              </a:ext>
            </a:extLst>
          </p:cNvPr>
          <p:cNvSpPr>
            <a:spLocks noGrp="1"/>
          </p:cNvSpPr>
          <p:nvPr>
            <p:ph idx="1"/>
          </p:nvPr>
        </p:nvSpPr>
        <p:spPr>
          <a:xfrm>
            <a:off x="497541" y="1171201"/>
            <a:ext cx="10515600" cy="5247527"/>
          </a:xfrm>
        </p:spPr>
        <p:txBody>
          <a:bodyPr>
            <a:normAutofit lnSpcReduction="10000"/>
          </a:bodyPr>
          <a:lstStyle/>
          <a:p>
            <a:pPr algn="just"/>
            <a:r>
              <a:rPr lang="fr-FR" dirty="0"/>
              <a:t>Les règles sont la représentation la plus courante dans les systèmes experts</a:t>
            </a:r>
          </a:p>
          <a:p>
            <a:pPr lvl="1" algn="just"/>
            <a:r>
              <a:rPr lang="fr-FR" dirty="0"/>
              <a:t>En particulier, les expressions simples </a:t>
            </a:r>
            <a:r>
              <a:rPr lang="fr-FR" dirty="0">
                <a:solidFill>
                  <a:srgbClr val="FF0000"/>
                </a:solidFill>
              </a:rPr>
              <a:t>IF : THEN</a:t>
            </a:r>
          </a:p>
          <a:p>
            <a:pPr lvl="2" algn="just"/>
            <a:r>
              <a:rPr lang="fr-FR" dirty="0"/>
              <a:t>Les antécédents des règles ne peuvent être que des conjonctions (</a:t>
            </a:r>
            <a:r>
              <a:rPr lang="fr-FR" dirty="0">
                <a:solidFill>
                  <a:srgbClr val="FF0000"/>
                </a:solidFill>
              </a:rPr>
              <a:t>AND</a:t>
            </a:r>
            <a:r>
              <a:rPr lang="fr-FR" dirty="0"/>
              <a:t>).</a:t>
            </a:r>
          </a:p>
          <a:p>
            <a:pPr algn="just"/>
            <a:r>
              <a:rPr lang="fr-FR" dirty="0"/>
              <a:t>Le moteur d'inférence détermine quels antécédents de règles sont satisfaits.</a:t>
            </a:r>
          </a:p>
          <a:p>
            <a:pPr lvl="1" algn="just"/>
            <a:r>
              <a:rPr lang="fr-FR" dirty="0"/>
              <a:t>Le côté gauche doit "</a:t>
            </a:r>
            <a:r>
              <a:rPr lang="fr-FR" dirty="0">
                <a:solidFill>
                  <a:srgbClr val="FF0000"/>
                </a:solidFill>
              </a:rPr>
              <a:t>correspondre</a:t>
            </a:r>
            <a:r>
              <a:rPr lang="fr-FR" dirty="0"/>
              <a:t>" à un fait dans la base de connaissances.</a:t>
            </a:r>
          </a:p>
          <a:p>
            <a:pPr lvl="1" algn="just"/>
            <a:r>
              <a:rPr lang="fr-FR" dirty="0"/>
              <a:t>Le résultat est que le </a:t>
            </a:r>
            <a:r>
              <a:rPr lang="fr-FR" dirty="0">
                <a:solidFill>
                  <a:srgbClr val="FF0000"/>
                </a:solidFill>
              </a:rPr>
              <a:t>côté droit </a:t>
            </a:r>
            <a:r>
              <a:rPr lang="fr-FR" dirty="0"/>
              <a:t>(conséquent) est </a:t>
            </a:r>
            <a:r>
              <a:rPr lang="fr-FR" dirty="0">
                <a:solidFill>
                  <a:srgbClr val="FF0000"/>
                </a:solidFill>
              </a:rPr>
              <a:t>activé</a:t>
            </a:r>
            <a:r>
              <a:rPr lang="fr-FR" dirty="0"/>
              <a:t>.</a:t>
            </a:r>
          </a:p>
          <a:p>
            <a:pPr lvl="1" algn="just"/>
            <a:r>
              <a:rPr lang="fr-FR" dirty="0"/>
              <a:t>Une règle activée peut générer de nouveaux faits</a:t>
            </a:r>
          </a:p>
          <a:p>
            <a:pPr lvl="1" algn="just"/>
            <a:r>
              <a:rPr lang="fr-FR" dirty="0"/>
              <a:t>Par conséquent, l'activation d'une règle peut entraîner l'activation d'autres règles.</a:t>
            </a:r>
          </a:p>
          <a:p>
            <a:pPr algn="just"/>
            <a:endParaRPr lang="fr-FR" dirty="0"/>
          </a:p>
          <a:p>
            <a:pPr lvl="1" algn="just"/>
            <a:r>
              <a:rPr lang="fr-FR" dirty="0"/>
              <a:t>Pour des raisons de simplicité, nous nous concentrerons dans ce cours sur les systèmes experts </a:t>
            </a:r>
            <a:r>
              <a:rPr lang="fr-FR" dirty="0">
                <a:solidFill>
                  <a:srgbClr val="FF0000"/>
                </a:solidFill>
              </a:rPr>
              <a:t>simples basés sur des règles</a:t>
            </a:r>
            <a:r>
              <a:rPr lang="fr-FR" dirty="0"/>
              <a:t>.</a:t>
            </a:r>
            <a:endParaRPr lang="fr-CD" dirty="0"/>
          </a:p>
        </p:txBody>
      </p:sp>
    </p:spTree>
    <p:extLst>
      <p:ext uri="{BB962C8B-B14F-4D97-AF65-F5344CB8AC3E}">
        <p14:creationId xmlns:p14="http://schemas.microsoft.com/office/powerpoint/2010/main" val="7032641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D2219-A33B-329C-9DC9-01183552EB3B}"/>
              </a:ext>
            </a:extLst>
          </p:cNvPr>
          <p:cNvSpPr>
            <a:spLocks noGrp="1"/>
          </p:cNvSpPr>
          <p:nvPr>
            <p:ph type="title"/>
          </p:nvPr>
        </p:nvSpPr>
        <p:spPr>
          <a:xfrm>
            <a:off x="165848" y="231587"/>
            <a:ext cx="10851776" cy="898899"/>
          </a:xfrm>
        </p:spPr>
        <p:txBody>
          <a:bodyPr>
            <a:normAutofit/>
          </a:bodyPr>
          <a:lstStyle/>
          <a:p>
            <a:r>
              <a:rPr lang="fr-FR" sz="3000" dirty="0"/>
              <a:t>Quand les systèmes experts basés sur des règles sont-ils préférables ?</a:t>
            </a:r>
            <a:endParaRPr lang="fr-CD" sz="3000" dirty="0"/>
          </a:p>
        </p:txBody>
      </p:sp>
      <p:sp>
        <p:nvSpPr>
          <p:cNvPr id="3" name="Content Placeholder 2">
            <a:extLst>
              <a:ext uri="{FF2B5EF4-FFF2-40B4-BE49-F238E27FC236}">
                <a16:creationId xmlns:a16="http://schemas.microsoft.com/office/drawing/2014/main" id="{326A9BBB-B424-400D-A3A3-B98994B70896}"/>
              </a:ext>
            </a:extLst>
          </p:cNvPr>
          <p:cNvSpPr>
            <a:spLocks noGrp="1"/>
          </p:cNvSpPr>
          <p:nvPr>
            <p:ph idx="1"/>
          </p:nvPr>
        </p:nvSpPr>
        <p:spPr>
          <a:xfrm>
            <a:off x="502024" y="1422213"/>
            <a:ext cx="10515600" cy="4351338"/>
          </a:xfrm>
        </p:spPr>
        <p:txBody>
          <a:bodyPr/>
          <a:lstStyle/>
          <a:p>
            <a:r>
              <a:rPr lang="fr-FR" dirty="0"/>
              <a:t>La connaissance est diffuse :</a:t>
            </a:r>
          </a:p>
          <a:p>
            <a:pPr lvl="1"/>
            <a:r>
              <a:rPr lang="fr-FR" dirty="0"/>
              <a:t>Il existe un grand nombre de faits, plus ou moins indépendants les uns des autres. </a:t>
            </a:r>
          </a:p>
          <a:p>
            <a:pPr lvl="1"/>
            <a:endParaRPr lang="fr-FR" dirty="0"/>
          </a:p>
          <a:p>
            <a:r>
              <a:rPr lang="fr-FR" dirty="0"/>
              <a:t>La connaissance peut être facilement séparée de son utilisation :</a:t>
            </a:r>
          </a:p>
          <a:p>
            <a:pPr lvl="1"/>
            <a:r>
              <a:rPr lang="fr-FR" dirty="0"/>
              <a:t>Il n'y a pas de dépendance quant à la manière d'utiliser les connaissances.</a:t>
            </a:r>
          </a:p>
          <a:p>
            <a:pPr lvl="2"/>
            <a:r>
              <a:rPr lang="fr-FR" dirty="0"/>
              <a:t>Par exemple, décider des ingrédients d'un produit.</a:t>
            </a:r>
          </a:p>
          <a:p>
            <a:pPr lvl="2"/>
            <a:r>
              <a:rPr lang="fr-FR" dirty="0"/>
              <a:t>Mais nous n'avons pas besoin de décider de la quantité de chaque ingrédients que nous devons mélanger pour obtenir une recette savoureuse.</a:t>
            </a:r>
            <a:endParaRPr lang="fr-CD" dirty="0"/>
          </a:p>
        </p:txBody>
      </p:sp>
    </p:spTree>
    <p:extLst>
      <p:ext uri="{BB962C8B-B14F-4D97-AF65-F5344CB8AC3E}">
        <p14:creationId xmlns:p14="http://schemas.microsoft.com/office/powerpoint/2010/main" val="3397578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93C8-5059-0C80-2F4F-AE24C901A943}"/>
              </a:ext>
            </a:extLst>
          </p:cNvPr>
          <p:cNvSpPr>
            <a:spLocks noGrp="1"/>
          </p:cNvSpPr>
          <p:nvPr>
            <p:ph type="title"/>
          </p:nvPr>
        </p:nvSpPr>
        <p:spPr/>
        <p:txBody>
          <a:bodyPr/>
          <a:lstStyle/>
          <a:p>
            <a:r>
              <a:rPr lang="fr-CD" dirty="0"/>
              <a:t>Systèmes de production</a:t>
            </a:r>
          </a:p>
        </p:txBody>
      </p:sp>
      <p:sp>
        <p:nvSpPr>
          <p:cNvPr id="3" name="Content Placeholder 2">
            <a:extLst>
              <a:ext uri="{FF2B5EF4-FFF2-40B4-BE49-F238E27FC236}">
                <a16:creationId xmlns:a16="http://schemas.microsoft.com/office/drawing/2014/main" id="{C6BB83FC-A65F-C4C8-A1D8-89F8BA1424B5}"/>
              </a:ext>
            </a:extLst>
          </p:cNvPr>
          <p:cNvSpPr>
            <a:spLocks noGrp="1"/>
          </p:cNvSpPr>
          <p:nvPr>
            <p:ph idx="1"/>
          </p:nvPr>
        </p:nvSpPr>
        <p:spPr>
          <a:xfrm>
            <a:off x="502024" y="1547718"/>
            <a:ext cx="11187952" cy="4754469"/>
          </a:xfrm>
        </p:spPr>
        <p:txBody>
          <a:bodyPr>
            <a:normAutofit fontScale="85000" lnSpcReduction="20000"/>
          </a:bodyPr>
          <a:lstStyle/>
          <a:p>
            <a:pPr algn="just"/>
            <a:r>
              <a:rPr lang="fr-FR" dirty="0"/>
              <a:t>Il y a un autre terme important à connaître c’est </a:t>
            </a:r>
            <a:r>
              <a:rPr lang="fr-FR" dirty="0">
                <a:solidFill>
                  <a:srgbClr val="FF0000"/>
                </a:solidFill>
              </a:rPr>
              <a:t>systèmes de productions</a:t>
            </a:r>
            <a:r>
              <a:rPr lang="fr-FR" dirty="0"/>
              <a:t>.</a:t>
            </a:r>
          </a:p>
          <a:p>
            <a:pPr algn="just"/>
            <a:r>
              <a:rPr lang="fr-FR" dirty="0"/>
              <a:t>Le terme "</a:t>
            </a:r>
            <a:r>
              <a:rPr lang="fr-FR" dirty="0">
                <a:solidFill>
                  <a:srgbClr val="FF0000"/>
                </a:solidFill>
              </a:rPr>
              <a:t>systèmes de production</a:t>
            </a:r>
            <a:r>
              <a:rPr lang="fr-FR" dirty="0"/>
              <a:t>" est largement issu de l'industrie et, dans ces situations, les conséquences des règles sont généralement des actions. </a:t>
            </a:r>
          </a:p>
          <a:p>
            <a:pPr algn="just"/>
            <a:r>
              <a:rPr lang="fr-FR" dirty="0"/>
              <a:t>Le terme "</a:t>
            </a:r>
            <a:r>
              <a:rPr lang="fr-FR" dirty="0">
                <a:solidFill>
                  <a:srgbClr val="FF0000"/>
                </a:solidFill>
              </a:rPr>
              <a:t>systèmes de production</a:t>
            </a:r>
            <a:r>
              <a:rPr lang="fr-FR" dirty="0"/>
              <a:t>" est généralement associé à la surveillance ou au contrôle des tâches. </a:t>
            </a:r>
          </a:p>
          <a:p>
            <a:pPr algn="just"/>
            <a:r>
              <a:rPr lang="fr-FR" dirty="0"/>
              <a:t>Cependant, cette terminologie n'est pas utilisée de manière cohérente. </a:t>
            </a:r>
          </a:p>
          <a:p>
            <a:pPr algn="just"/>
            <a:r>
              <a:rPr lang="fr-FR" dirty="0"/>
              <a:t>Sur la côte (en Amérique) est, les systèmes de production font généralement référence à des </a:t>
            </a:r>
            <a:r>
              <a:rPr lang="fr-FR" i="1" dirty="0">
                <a:solidFill>
                  <a:srgbClr val="FF0000"/>
                </a:solidFill>
              </a:rPr>
              <a:t>systèmes experts basés sur des règles </a:t>
            </a:r>
            <a:r>
              <a:rPr lang="fr-FR" dirty="0"/>
              <a:t>qui utilisent le chaînage avant. </a:t>
            </a:r>
          </a:p>
          <a:p>
            <a:pPr algn="just"/>
            <a:r>
              <a:rPr lang="fr-FR" dirty="0"/>
              <a:t>Mais sur la côte ouest, le terme "</a:t>
            </a:r>
            <a:r>
              <a:rPr lang="fr-FR" dirty="0">
                <a:solidFill>
                  <a:srgbClr val="FF0000"/>
                </a:solidFill>
              </a:rPr>
              <a:t>systèmes de production</a:t>
            </a:r>
            <a:r>
              <a:rPr lang="fr-FR" dirty="0"/>
              <a:t>" peut se référer à n'importe quel type de système expert basé sur des règles. </a:t>
            </a:r>
          </a:p>
          <a:p>
            <a:pPr algn="just"/>
            <a:endParaRPr lang="fr-FR" dirty="0"/>
          </a:p>
          <a:p>
            <a:pPr algn="just"/>
            <a:r>
              <a:rPr lang="fr-FR" dirty="0"/>
              <a:t>Pour ce cours, nous supposerons que les systèmes de production font référence aux systèmes experts basés sur des règles qui utilisent le chaînage avant.</a:t>
            </a:r>
            <a:endParaRPr lang="fr-CD" dirty="0"/>
          </a:p>
        </p:txBody>
      </p:sp>
    </p:spTree>
    <p:extLst>
      <p:ext uri="{BB962C8B-B14F-4D97-AF65-F5344CB8AC3E}">
        <p14:creationId xmlns:p14="http://schemas.microsoft.com/office/powerpoint/2010/main" val="15781885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EB94-3D4E-4A6E-5F22-A72E40C6270F}"/>
              </a:ext>
            </a:extLst>
          </p:cNvPr>
          <p:cNvSpPr>
            <a:spLocks noGrp="1"/>
          </p:cNvSpPr>
          <p:nvPr>
            <p:ph type="title"/>
          </p:nvPr>
        </p:nvSpPr>
        <p:spPr>
          <a:xfrm>
            <a:off x="838200" y="365125"/>
            <a:ext cx="10515600" cy="603063"/>
          </a:xfrm>
        </p:spPr>
        <p:txBody>
          <a:bodyPr>
            <a:normAutofit fontScale="90000"/>
          </a:bodyPr>
          <a:lstStyle/>
          <a:p>
            <a:r>
              <a:rPr lang="fr-FR" dirty="0"/>
              <a:t>Règles de production</a:t>
            </a:r>
            <a:endParaRPr lang="fr-CD" dirty="0"/>
          </a:p>
        </p:txBody>
      </p:sp>
      <p:sp>
        <p:nvSpPr>
          <p:cNvPr id="3" name="Content Placeholder 2">
            <a:extLst>
              <a:ext uri="{FF2B5EF4-FFF2-40B4-BE49-F238E27FC236}">
                <a16:creationId xmlns:a16="http://schemas.microsoft.com/office/drawing/2014/main" id="{87B8BCA3-7ADB-F810-FDFC-A6C3E5B50760}"/>
              </a:ext>
            </a:extLst>
          </p:cNvPr>
          <p:cNvSpPr>
            <a:spLocks noGrp="1"/>
          </p:cNvSpPr>
          <p:nvPr>
            <p:ph idx="1"/>
          </p:nvPr>
        </p:nvSpPr>
        <p:spPr>
          <a:xfrm>
            <a:off x="363070" y="968188"/>
            <a:ext cx="10515600" cy="4351338"/>
          </a:xfrm>
        </p:spPr>
        <p:txBody>
          <a:bodyPr/>
          <a:lstStyle/>
          <a:p>
            <a:r>
              <a:rPr lang="fr-FR" dirty="0"/>
              <a:t>Les règles de production peuvent prendre des expressions </a:t>
            </a:r>
            <a:r>
              <a:rPr lang="fr-FR" dirty="0">
                <a:solidFill>
                  <a:srgbClr val="FF0000"/>
                </a:solidFill>
              </a:rPr>
              <a:t>if-</a:t>
            </a:r>
            <a:r>
              <a:rPr lang="fr-FR" dirty="0" err="1">
                <a:solidFill>
                  <a:srgbClr val="FF0000"/>
                </a:solidFill>
              </a:rPr>
              <a:t>then</a:t>
            </a:r>
            <a:r>
              <a:rPr lang="fr-FR" dirty="0"/>
              <a:t> et les formater de la manière tel que écrit plus bas : </a:t>
            </a:r>
          </a:p>
          <a:p>
            <a:pPr lvl="1"/>
            <a:r>
              <a:rPr lang="fr-FR" dirty="0">
                <a:solidFill>
                  <a:srgbClr val="FF0000"/>
                </a:solidFill>
              </a:rPr>
              <a:t> if </a:t>
            </a:r>
            <a:r>
              <a:rPr lang="fr-FR" dirty="0"/>
              <a:t>light </a:t>
            </a:r>
            <a:r>
              <a:rPr lang="fr-FR" dirty="0" err="1"/>
              <a:t>is</a:t>
            </a:r>
            <a:r>
              <a:rPr lang="fr-FR" dirty="0"/>
              <a:t> </a:t>
            </a:r>
            <a:r>
              <a:rPr lang="fr-FR" dirty="0" err="1"/>
              <a:t>red</a:t>
            </a:r>
            <a:r>
              <a:rPr lang="fr-FR" dirty="0"/>
              <a:t> </a:t>
            </a:r>
            <a:r>
              <a:rPr lang="fr-FR" dirty="0" err="1">
                <a:solidFill>
                  <a:srgbClr val="FF0000"/>
                </a:solidFill>
              </a:rPr>
              <a:t>then</a:t>
            </a:r>
            <a:r>
              <a:rPr lang="fr-FR" dirty="0"/>
              <a:t> stop. </a:t>
            </a:r>
          </a:p>
          <a:p>
            <a:pPr lvl="2"/>
            <a:r>
              <a:rPr lang="fr-FR" dirty="0"/>
              <a:t>Nous plaçons l'antécédent sur le côté gauche et le conséquent sur le côté droit.</a:t>
            </a:r>
            <a:endParaRPr lang="fr-CD" dirty="0"/>
          </a:p>
        </p:txBody>
      </p:sp>
      <p:pic>
        <p:nvPicPr>
          <p:cNvPr id="5" name="Picture 4">
            <a:extLst>
              <a:ext uri="{FF2B5EF4-FFF2-40B4-BE49-F238E27FC236}">
                <a16:creationId xmlns:a16="http://schemas.microsoft.com/office/drawing/2014/main" id="{E1DBF31B-BC51-FAB0-44C6-37EE22EE1D62}"/>
              </a:ext>
            </a:extLst>
          </p:cNvPr>
          <p:cNvPicPr>
            <a:picLocks noChangeAspect="1"/>
          </p:cNvPicPr>
          <p:nvPr/>
        </p:nvPicPr>
        <p:blipFill>
          <a:blip r:embed="rId2"/>
          <a:stretch>
            <a:fillRect/>
          </a:stretch>
        </p:blipFill>
        <p:spPr>
          <a:xfrm>
            <a:off x="714381" y="2599764"/>
            <a:ext cx="7022160" cy="3982570"/>
          </a:xfrm>
          <a:prstGeom prst="rect">
            <a:avLst/>
          </a:prstGeom>
        </p:spPr>
      </p:pic>
    </p:spTree>
    <p:extLst>
      <p:ext uri="{BB962C8B-B14F-4D97-AF65-F5344CB8AC3E}">
        <p14:creationId xmlns:p14="http://schemas.microsoft.com/office/powerpoint/2010/main" val="19468978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D04F-5859-3F5E-E27E-6082AB8FCA5C}"/>
              </a:ext>
            </a:extLst>
          </p:cNvPr>
          <p:cNvSpPr>
            <a:spLocks noGrp="1"/>
          </p:cNvSpPr>
          <p:nvPr>
            <p:ph type="title"/>
          </p:nvPr>
        </p:nvSpPr>
        <p:spPr/>
        <p:txBody>
          <a:bodyPr/>
          <a:lstStyle/>
          <a:p>
            <a:r>
              <a:rPr lang="fr-FR" dirty="0"/>
              <a:t>Synthèse de la leçon</a:t>
            </a:r>
            <a:endParaRPr lang="fr-CD" dirty="0"/>
          </a:p>
        </p:txBody>
      </p:sp>
      <p:sp>
        <p:nvSpPr>
          <p:cNvPr id="3" name="Content Placeholder 2">
            <a:extLst>
              <a:ext uri="{FF2B5EF4-FFF2-40B4-BE49-F238E27FC236}">
                <a16:creationId xmlns:a16="http://schemas.microsoft.com/office/drawing/2014/main" id="{BC5AF5D2-B755-4FAE-EEAB-062E0A15CF6E}"/>
              </a:ext>
            </a:extLst>
          </p:cNvPr>
          <p:cNvSpPr>
            <a:spLocks noGrp="1"/>
          </p:cNvSpPr>
          <p:nvPr>
            <p:ph idx="1"/>
          </p:nvPr>
        </p:nvSpPr>
        <p:spPr/>
        <p:txBody>
          <a:bodyPr>
            <a:normAutofit fontScale="92500" lnSpcReduction="10000"/>
          </a:bodyPr>
          <a:lstStyle/>
          <a:p>
            <a:r>
              <a:rPr lang="fr-FR" dirty="0"/>
              <a:t>Représentation des règles</a:t>
            </a:r>
          </a:p>
          <a:p>
            <a:pPr lvl="1"/>
            <a:r>
              <a:rPr lang="fr-FR" dirty="0"/>
              <a:t>Antécédents et conséquences</a:t>
            </a:r>
          </a:p>
          <a:p>
            <a:pPr lvl="1"/>
            <a:r>
              <a:rPr lang="fr-FR" dirty="0"/>
              <a:t>Formes et relations des règles</a:t>
            </a:r>
          </a:p>
          <a:p>
            <a:pPr lvl="1"/>
            <a:r>
              <a:rPr lang="fr-FR" dirty="0"/>
              <a:t>Valeurs par défaut et exceptions</a:t>
            </a:r>
          </a:p>
          <a:p>
            <a:pPr lvl="1"/>
            <a:r>
              <a:rPr lang="fr-FR" dirty="0"/>
              <a:t>Les bases de l'inférence et de la correspondance</a:t>
            </a:r>
          </a:p>
          <a:p>
            <a:pPr lvl="1"/>
            <a:r>
              <a:rPr lang="fr-FR" dirty="0"/>
              <a:t>Arbres vers règles et vice versa</a:t>
            </a:r>
          </a:p>
          <a:p>
            <a:r>
              <a:rPr lang="fr-FR" dirty="0"/>
              <a:t>Systèmes experts : Quoi, pourquoi, quand ?</a:t>
            </a:r>
          </a:p>
          <a:p>
            <a:pPr lvl="1"/>
            <a:r>
              <a:rPr lang="fr-FR" dirty="0"/>
              <a:t>L'IA pour résoudre des problèmes dans des domaines spécialisés</a:t>
            </a:r>
          </a:p>
          <a:p>
            <a:pPr lvl="1"/>
            <a:r>
              <a:rPr lang="fr-FR" dirty="0"/>
              <a:t>Composants de base</a:t>
            </a:r>
          </a:p>
          <a:p>
            <a:r>
              <a:rPr lang="fr-FR" dirty="0"/>
              <a:t>Systèmes experts basés sur des règles</a:t>
            </a:r>
          </a:p>
          <a:p>
            <a:pPr lvl="1"/>
            <a:r>
              <a:rPr lang="fr-FR" dirty="0"/>
              <a:t>De loin les plus courants et les plus faciles </a:t>
            </a:r>
            <a:r>
              <a:rPr lang="fr-FR"/>
              <a:t>à développer</a:t>
            </a:r>
          </a:p>
          <a:p>
            <a:pPr lvl="1"/>
            <a:r>
              <a:rPr lang="fr-FR"/>
              <a:t>Systèmes </a:t>
            </a:r>
            <a:r>
              <a:rPr lang="fr-FR" dirty="0"/>
              <a:t>de production (et règles)</a:t>
            </a:r>
            <a:endParaRPr lang="fr-CD" dirty="0"/>
          </a:p>
        </p:txBody>
      </p:sp>
    </p:spTree>
    <p:extLst>
      <p:ext uri="{BB962C8B-B14F-4D97-AF65-F5344CB8AC3E}">
        <p14:creationId xmlns:p14="http://schemas.microsoft.com/office/powerpoint/2010/main" val="1407532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44B343-1E49-9872-18DB-B5B1013B4328}"/>
              </a:ext>
            </a:extLst>
          </p:cNvPr>
          <p:cNvPicPr>
            <a:picLocks noChangeAspect="1"/>
          </p:cNvPicPr>
          <p:nvPr/>
        </p:nvPicPr>
        <p:blipFill>
          <a:blip r:embed="rId2"/>
          <a:stretch>
            <a:fillRect/>
          </a:stretch>
        </p:blipFill>
        <p:spPr>
          <a:xfrm>
            <a:off x="2026567" y="1512404"/>
            <a:ext cx="8138865" cy="3833192"/>
          </a:xfrm>
          <a:prstGeom prst="rect">
            <a:avLst/>
          </a:prstGeom>
        </p:spPr>
      </p:pic>
    </p:spTree>
    <p:extLst>
      <p:ext uri="{BB962C8B-B14F-4D97-AF65-F5344CB8AC3E}">
        <p14:creationId xmlns:p14="http://schemas.microsoft.com/office/powerpoint/2010/main" val="11045592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E60CD-6FC3-B587-5963-4C3D9463DA30}"/>
              </a:ext>
            </a:extLst>
          </p:cNvPr>
          <p:cNvSpPr>
            <a:spLocks noGrp="1"/>
          </p:cNvSpPr>
          <p:nvPr>
            <p:ph type="title"/>
          </p:nvPr>
        </p:nvSpPr>
        <p:spPr>
          <a:xfrm>
            <a:off x="381000" y="365125"/>
            <a:ext cx="10515600" cy="845110"/>
          </a:xfrm>
        </p:spPr>
        <p:txBody>
          <a:bodyPr/>
          <a:lstStyle/>
          <a:p>
            <a:r>
              <a:rPr lang="fr-FR" dirty="0"/>
              <a:t>Travail pratique 3: Rappel</a:t>
            </a:r>
            <a:endParaRPr lang="fr-CD" dirty="0"/>
          </a:p>
        </p:txBody>
      </p:sp>
      <p:sp>
        <p:nvSpPr>
          <p:cNvPr id="3" name="Content Placeholder 2">
            <a:extLst>
              <a:ext uri="{FF2B5EF4-FFF2-40B4-BE49-F238E27FC236}">
                <a16:creationId xmlns:a16="http://schemas.microsoft.com/office/drawing/2014/main" id="{8D806FEB-0201-7AA9-E0B6-0C25BDA8B1E7}"/>
              </a:ext>
            </a:extLst>
          </p:cNvPr>
          <p:cNvSpPr>
            <a:spLocks noGrp="1"/>
          </p:cNvSpPr>
          <p:nvPr>
            <p:ph idx="1"/>
          </p:nvPr>
        </p:nvSpPr>
        <p:spPr>
          <a:xfrm>
            <a:off x="838200" y="1335741"/>
            <a:ext cx="10515600" cy="5157134"/>
          </a:xfrm>
        </p:spPr>
        <p:txBody>
          <a:bodyPr>
            <a:normAutofit/>
          </a:bodyPr>
          <a:lstStyle/>
          <a:p>
            <a:pPr algn="just"/>
            <a:r>
              <a:rPr lang="fr-FR" b="1" dirty="0"/>
              <a:t>Objectifs :</a:t>
            </a:r>
          </a:p>
          <a:p>
            <a:pPr lvl="1" algn="just"/>
            <a:r>
              <a:rPr lang="fr-FR" sz="2000" dirty="0"/>
              <a:t>Représentation des connaissances, systèmes experts et </a:t>
            </a:r>
            <a:r>
              <a:rPr lang="fr-FR" sz="2000" dirty="0" err="1"/>
              <a:t>Experta</a:t>
            </a:r>
            <a:endParaRPr lang="fr-FR" sz="2000" dirty="0"/>
          </a:p>
          <a:p>
            <a:pPr lvl="1" algn="just"/>
            <a:r>
              <a:rPr lang="fr-FR" sz="2000" dirty="0"/>
              <a:t>Pratiquer la représentation des cadres</a:t>
            </a:r>
          </a:p>
          <a:p>
            <a:pPr lvl="1" algn="just"/>
            <a:r>
              <a:rPr lang="fr-FR" sz="2000" dirty="0"/>
              <a:t>Apprendre à installer et à utiliser </a:t>
            </a:r>
            <a:r>
              <a:rPr lang="fr-FR" sz="2000"/>
              <a:t>Experta</a:t>
            </a:r>
            <a:endParaRPr lang="fr-FR" sz="2000" dirty="0"/>
          </a:p>
          <a:p>
            <a:pPr lvl="1" algn="just"/>
            <a:r>
              <a:rPr lang="fr-FR" sz="2000" dirty="0"/>
              <a:t>Pratiquer la représentation des règles</a:t>
            </a:r>
          </a:p>
          <a:p>
            <a:pPr lvl="1" algn="just"/>
            <a:r>
              <a:rPr lang="fr-FR" sz="2000" dirty="0"/>
              <a:t>Construire un système expert très simple pour le diagnostic</a:t>
            </a:r>
          </a:p>
          <a:p>
            <a:pPr lvl="1" algn="just"/>
            <a:r>
              <a:rPr lang="fr-FR" sz="2000" dirty="0"/>
              <a:t>Apprendre à programmer des questions</a:t>
            </a:r>
          </a:p>
          <a:p>
            <a:pPr lvl="1" algn="just"/>
            <a:r>
              <a:rPr lang="fr-FR" sz="2000" dirty="0"/>
              <a:t>Comprendre le chaînage avant et arrière dans les systèmes experts basés sur des règles</a:t>
            </a:r>
          </a:p>
          <a:p>
            <a:pPr marL="0" indent="0">
              <a:buNone/>
            </a:pPr>
            <a:endParaRPr lang="fr-CD" dirty="0"/>
          </a:p>
          <a:p>
            <a:pPr marL="0" indent="0">
              <a:buNone/>
            </a:pPr>
            <a:endParaRPr lang="fr-CD" dirty="0"/>
          </a:p>
          <a:p>
            <a:r>
              <a:rPr lang="fr-FR" dirty="0"/>
              <a:t>Le travail de mi-chemin devrait être remis sous peu</a:t>
            </a:r>
            <a:endParaRPr lang="fr-CD" dirty="0"/>
          </a:p>
        </p:txBody>
      </p:sp>
    </p:spTree>
    <p:extLst>
      <p:ext uri="{BB962C8B-B14F-4D97-AF65-F5344CB8AC3E}">
        <p14:creationId xmlns:p14="http://schemas.microsoft.com/office/powerpoint/2010/main" val="1120903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63BF5-277F-D6BB-1AEE-0B6AA3CD135D}"/>
              </a:ext>
            </a:extLst>
          </p:cNvPr>
          <p:cNvSpPr>
            <a:spLocks noGrp="1"/>
          </p:cNvSpPr>
          <p:nvPr>
            <p:ph type="title"/>
          </p:nvPr>
        </p:nvSpPr>
        <p:spPr>
          <a:xfrm>
            <a:off x="452717" y="409949"/>
            <a:ext cx="10515600" cy="880969"/>
          </a:xfrm>
        </p:spPr>
        <p:txBody>
          <a:bodyPr>
            <a:normAutofit fontScale="90000"/>
          </a:bodyPr>
          <a:lstStyle/>
          <a:p>
            <a:r>
              <a:rPr lang="fr-FR" dirty="0"/>
              <a:t>Représentations des connaissances dans l'IA</a:t>
            </a:r>
            <a:br>
              <a:rPr lang="fr-FR" dirty="0"/>
            </a:br>
            <a:endParaRPr lang="fr-CD" dirty="0"/>
          </a:p>
        </p:txBody>
      </p:sp>
      <p:sp>
        <p:nvSpPr>
          <p:cNvPr id="3" name="Content Placeholder 2">
            <a:extLst>
              <a:ext uri="{FF2B5EF4-FFF2-40B4-BE49-F238E27FC236}">
                <a16:creationId xmlns:a16="http://schemas.microsoft.com/office/drawing/2014/main" id="{53FC2DBC-E32F-6812-2628-FD3DD25648EA}"/>
              </a:ext>
            </a:extLst>
          </p:cNvPr>
          <p:cNvSpPr>
            <a:spLocks noGrp="1"/>
          </p:cNvSpPr>
          <p:nvPr>
            <p:ph idx="1"/>
          </p:nvPr>
        </p:nvSpPr>
        <p:spPr>
          <a:xfrm>
            <a:off x="524436" y="968188"/>
            <a:ext cx="10515600" cy="3594847"/>
          </a:xfrm>
        </p:spPr>
        <p:txBody>
          <a:bodyPr>
            <a:normAutofit fontScale="77500" lnSpcReduction="20000"/>
          </a:bodyPr>
          <a:lstStyle/>
          <a:p>
            <a:r>
              <a:rPr lang="fr-FR" dirty="0">
                <a:solidFill>
                  <a:srgbClr val="FF0000"/>
                </a:solidFill>
              </a:rPr>
              <a:t>Représentation logique </a:t>
            </a:r>
            <a:r>
              <a:rPr lang="fr-FR" dirty="0"/>
              <a:t>: (</a:t>
            </a:r>
            <a:r>
              <a:rPr lang="fr-FR" dirty="0">
                <a:solidFill>
                  <a:srgbClr val="00B050"/>
                </a:solidFill>
              </a:rPr>
              <a:t>déjà couverte</a:t>
            </a:r>
            <a:r>
              <a:rPr lang="fr-FR" dirty="0"/>
              <a:t>)</a:t>
            </a:r>
          </a:p>
          <a:p>
            <a:pPr lvl="1"/>
            <a:r>
              <a:rPr lang="fr-FR" dirty="0"/>
              <a:t>Moins efficace lorsque nous voulons faire une classe restreinte d'inférences</a:t>
            </a:r>
          </a:p>
          <a:p>
            <a:pPr lvl="1"/>
            <a:r>
              <a:rPr lang="fr-FR" dirty="0"/>
              <a:t>Difficulté à représenter :</a:t>
            </a:r>
          </a:p>
          <a:p>
            <a:pPr lvl="2"/>
            <a:r>
              <a:rPr lang="fr-FR" dirty="0"/>
              <a:t>Le sens commun</a:t>
            </a:r>
          </a:p>
          <a:p>
            <a:pPr lvl="2"/>
            <a:r>
              <a:rPr lang="fr-FR" dirty="0"/>
              <a:t>Le temps, les croyances ou l’incertitude</a:t>
            </a:r>
          </a:p>
          <a:p>
            <a:pPr lvl="1"/>
            <a:r>
              <a:rPr lang="fr-FR" dirty="0"/>
              <a:t>Des logiques spéciales telles que les logiques temporelles et modales permettent la représentation</a:t>
            </a:r>
          </a:p>
          <a:p>
            <a:pPr lvl="2"/>
            <a:r>
              <a:rPr lang="fr-FR" dirty="0"/>
              <a:t>Mais le raisonnement reste souvent inefficace</a:t>
            </a:r>
          </a:p>
          <a:p>
            <a:r>
              <a:rPr lang="fr-FR" dirty="0">
                <a:solidFill>
                  <a:srgbClr val="FF0000"/>
                </a:solidFill>
              </a:rPr>
              <a:t>Réseaux sémantiques </a:t>
            </a:r>
            <a:r>
              <a:rPr lang="fr-FR" dirty="0"/>
              <a:t>et</a:t>
            </a:r>
            <a:r>
              <a:rPr lang="fr-FR" dirty="0">
                <a:solidFill>
                  <a:srgbClr val="FF0000"/>
                </a:solidFill>
              </a:rPr>
              <a:t> cadres </a:t>
            </a:r>
            <a:r>
              <a:rPr lang="fr-FR" dirty="0"/>
              <a:t>: (c-à-d </a:t>
            </a:r>
            <a:r>
              <a:rPr lang="fr-FR" dirty="0">
                <a:solidFill>
                  <a:srgbClr val="FF0000"/>
                </a:solidFill>
              </a:rPr>
              <a:t>objets structurés</a:t>
            </a:r>
            <a:r>
              <a:rPr lang="fr-FR" dirty="0"/>
              <a:t>) (</a:t>
            </a:r>
            <a:r>
              <a:rPr lang="fr-FR" dirty="0">
                <a:solidFill>
                  <a:srgbClr val="00B050"/>
                </a:solidFill>
              </a:rPr>
              <a:t>déjà couvert</a:t>
            </a:r>
            <a:r>
              <a:rPr lang="fr-FR" dirty="0"/>
              <a:t>) </a:t>
            </a:r>
          </a:p>
          <a:p>
            <a:pPr lvl="1"/>
            <a:r>
              <a:rPr lang="fr-FR" dirty="0"/>
              <a:t>Représentations plus simples et plus naturelles</a:t>
            </a:r>
          </a:p>
          <a:p>
            <a:pPr lvl="1"/>
            <a:r>
              <a:rPr lang="fr-FR" dirty="0"/>
              <a:t>Ne nécessite pas de spécification formelle de la sémantique</a:t>
            </a:r>
          </a:p>
          <a:p>
            <a:pPr lvl="1"/>
            <a:r>
              <a:rPr lang="fr-FR" dirty="0"/>
              <a:t>Représente la connaissance factuelle des </a:t>
            </a:r>
            <a:r>
              <a:rPr lang="fr-FR" dirty="0">
                <a:solidFill>
                  <a:srgbClr val="FF0000"/>
                </a:solidFill>
              </a:rPr>
              <a:t>classes d'objets </a:t>
            </a:r>
            <a:r>
              <a:rPr lang="fr-FR" dirty="0"/>
              <a:t>et de leurs </a:t>
            </a:r>
            <a:r>
              <a:rPr lang="fr-FR" dirty="0">
                <a:solidFill>
                  <a:srgbClr val="FF0000"/>
                </a:solidFill>
              </a:rPr>
              <a:t>propriétés</a:t>
            </a:r>
            <a:r>
              <a:rPr lang="fr-FR" dirty="0"/>
              <a:t> </a:t>
            </a:r>
          </a:p>
          <a:p>
            <a:pPr lvl="1"/>
            <a:r>
              <a:rPr lang="fr-FR" dirty="0">
                <a:solidFill>
                  <a:srgbClr val="FF0000"/>
                </a:solidFill>
              </a:rPr>
              <a:t>Représentations déclaratives et statiques des faits/relations </a:t>
            </a:r>
          </a:p>
          <a:p>
            <a:endParaRPr lang="fr-CD" dirty="0"/>
          </a:p>
        </p:txBody>
      </p:sp>
      <p:sp>
        <p:nvSpPr>
          <p:cNvPr id="4" name="Rectangle 3">
            <a:extLst>
              <a:ext uri="{FF2B5EF4-FFF2-40B4-BE49-F238E27FC236}">
                <a16:creationId xmlns:a16="http://schemas.microsoft.com/office/drawing/2014/main" id="{85F7049F-CA13-8362-2675-9825B284CF6A}"/>
              </a:ext>
            </a:extLst>
          </p:cNvPr>
          <p:cNvSpPr/>
          <p:nvPr/>
        </p:nvSpPr>
        <p:spPr>
          <a:xfrm>
            <a:off x="596155" y="4787154"/>
            <a:ext cx="10443881" cy="188501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Arial" panose="020B0604020202020204" pitchFamily="34" charset="0"/>
              <a:buChar char="•"/>
            </a:pPr>
            <a:r>
              <a:rPr lang="fr-FR" sz="2200" dirty="0">
                <a:solidFill>
                  <a:srgbClr val="FF0000"/>
                </a:solidFill>
              </a:rPr>
              <a:t>Règles (c'est-à-dire systèmes basés sur des règles) </a:t>
            </a:r>
            <a:r>
              <a:rPr lang="fr-FR" dirty="0">
                <a:solidFill>
                  <a:schemeClr val="tx1"/>
                </a:solidFill>
              </a:rPr>
              <a:t>: </a:t>
            </a:r>
          </a:p>
          <a:p>
            <a:pPr marL="742950" lvl="1" indent="-285750">
              <a:buFont typeface="Arial" panose="020B0604020202020204" pitchFamily="34" charset="0"/>
              <a:buChar char="•"/>
            </a:pPr>
            <a:r>
              <a:rPr lang="fr-FR" sz="1900" dirty="0">
                <a:solidFill>
                  <a:schemeClr val="tx1"/>
                </a:solidFill>
              </a:rPr>
              <a:t>Expressions IF/THEN</a:t>
            </a:r>
          </a:p>
          <a:p>
            <a:pPr marL="742950" lvl="1" indent="-285750">
              <a:buFont typeface="Arial" panose="020B0604020202020204" pitchFamily="34" charset="0"/>
              <a:buChar char="•"/>
            </a:pPr>
            <a:r>
              <a:rPr lang="fr-FR" sz="1900" dirty="0">
                <a:solidFill>
                  <a:schemeClr val="tx1"/>
                </a:solidFill>
              </a:rPr>
              <a:t>Certaines similitudes avec les implications logiques</a:t>
            </a:r>
          </a:p>
          <a:p>
            <a:pPr marL="742950" lvl="1" indent="-285750">
              <a:buFont typeface="Arial" panose="020B0604020202020204" pitchFamily="34" charset="0"/>
              <a:buChar char="•"/>
            </a:pPr>
            <a:r>
              <a:rPr lang="fr-FR" sz="1900" dirty="0">
                <a:solidFill>
                  <a:schemeClr val="tx1"/>
                </a:solidFill>
              </a:rPr>
              <a:t>L'accent est davantage mis sur ce qui est fait avec les règles que sur ce qu'elles signifient</a:t>
            </a:r>
          </a:p>
          <a:p>
            <a:pPr marL="1200150" lvl="2" indent="-285750">
              <a:buFont typeface="Arial" panose="020B0604020202020204" pitchFamily="34" charset="0"/>
              <a:buChar char="•"/>
            </a:pPr>
            <a:r>
              <a:rPr lang="fr-FR" sz="1900" dirty="0">
                <a:solidFill>
                  <a:schemeClr val="tx1"/>
                </a:solidFill>
              </a:rPr>
              <a:t>C'est-à-dire que l'accent est mis sur les </a:t>
            </a:r>
            <a:r>
              <a:rPr lang="fr-FR" sz="1900" dirty="0">
                <a:solidFill>
                  <a:srgbClr val="FF0000"/>
                </a:solidFill>
              </a:rPr>
              <a:t>aspects procéduraux </a:t>
            </a:r>
            <a:r>
              <a:rPr lang="fr-FR" sz="1900" dirty="0">
                <a:solidFill>
                  <a:schemeClr val="tx1"/>
                </a:solidFill>
              </a:rPr>
              <a:t>plutôt que sur les aspects déclaratifs.</a:t>
            </a:r>
          </a:p>
        </p:txBody>
      </p:sp>
    </p:spTree>
    <p:extLst>
      <p:ext uri="{BB962C8B-B14F-4D97-AF65-F5344CB8AC3E}">
        <p14:creationId xmlns:p14="http://schemas.microsoft.com/office/powerpoint/2010/main" val="2725642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737F-6F68-1AD5-9D97-F65ACAC2F133}"/>
              </a:ext>
            </a:extLst>
          </p:cNvPr>
          <p:cNvSpPr>
            <a:spLocks noGrp="1"/>
          </p:cNvSpPr>
          <p:nvPr>
            <p:ph type="title"/>
          </p:nvPr>
        </p:nvSpPr>
        <p:spPr>
          <a:xfrm>
            <a:off x="838200" y="365126"/>
            <a:ext cx="10515600" cy="737534"/>
          </a:xfrm>
        </p:spPr>
        <p:txBody>
          <a:bodyPr>
            <a:normAutofit fontScale="90000"/>
          </a:bodyPr>
          <a:lstStyle/>
          <a:p>
            <a:r>
              <a:rPr lang="fr-CD" dirty="0"/>
              <a:t>Règles : Principes de base</a:t>
            </a:r>
            <a:br>
              <a:rPr lang="fr-CD" dirty="0"/>
            </a:br>
            <a:endParaRPr lang="fr-CD" dirty="0"/>
          </a:p>
        </p:txBody>
      </p:sp>
      <p:sp>
        <p:nvSpPr>
          <p:cNvPr id="3" name="Content Placeholder 2">
            <a:extLst>
              <a:ext uri="{FF2B5EF4-FFF2-40B4-BE49-F238E27FC236}">
                <a16:creationId xmlns:a16="http://schemas.microsoft.com/office/drawing/2014/main" id="{4E153D08-CFB3-EBEC-7A57-9D49749C8AB8}"/>
              </a:ext>
            </a:extLst>
          </p:cNvPr>
          <p:cNvSpPr>
            <a:spLocks noGrp="1"/>
          </p:cNvSpPr>
          <p:nvPr>
            <p:ph idx="1"/>
          </p:nvPr>
        </p:nvSpPr>
        <p:spPr>
          <a:xfrm>
            <a:off x="972671" y="1490754"/>
            <a:ext cx="10515600" cy="624170"/>
          </a:xfrm>
        </p:spPr>
        <p:txBody>
          <a:bodyPr>
            <a:normAutofit/>
          </a:bodyPr>
          <a:lstStyle/>
          <a:p>
            <a:r>
              <a:rPr lang="fr-CD" sz="2000" dirty="0"/>
              <a:t>Expressions </a:t>
            </a:r>
            <a:r>
              <a:rPr lang="fr-CD" sz="2000" dirty="0">
                <a:solidFill>
                  <a:srgbClr val="FF0000"/>
                </a:solidFill>
              </a:rPr>
              <a:t>IF-THEN</a:t>
            </a:r>
            <a:r>
              <a:rPr lang="fr-CD" sz="2000" dirty="0"/>
              <a:t>:</a:t>
            </a:r>
          </a:p>
        </p:txBody>
      </p:sp>
      <p:sp>
        <p:nvSpPr>
          <p:cNvPr id="4" name="Rectangle 3">
            <a:extLst>
              <a:ext uri="{FF2B5EF4-FFF2-40B4-BE49-F238E27FC236}">
                <a16:creationId xmlns:a16="http://schemas.microsoft.com/office/drawing/2014/main" id="{23B90168-D990-7A45-827A-9A1C84B098E0}"/>
              </a:ext>
            </a:extLst>
          </p:cNvPr>
          <p:cNvSpPr/>
          <p:nvPr/>
        </p:nvSpPr>
        <p:spPr>
          <a:xfrm>
            <a:off x="1510555" y="1852236"/>
            <a:ext cx="3948951" cy="44823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fr-CD" sz="2000" b="1" dirty="0">
                <a:solidFill>
                  <a:schemeClr val="tx1"/>
                </a:solidFill>
              </a:rPr>
              <a:t>If</a:t>
            </a:r>
            <a:r>
              <a:rPr lang="fr-CD" sz="2000" dirty="0">
                <a:solidFill>
                  <a:schemeClr val="tx1"/>
                </a:solidFill>
              </a:rPr>
              <a:t> &lt;condition (s)&gt; </a:t>
            </a:r>
            <a:r>
              <a:rPr lang="fr-CD" sz="2000" b="1" dirty="0">
                <a:solidFill>
                  <a:schemeClr val="tx1"/>
                </a:solidFill>
              </a:rPr>
              <a:t>then</a:t>
            </a:r>
            <a:r>
              <a:rPr lang="fr-CD" sz="2000" dirty="0">
                <a:solidFill>
                  <a:schemeClr val="tx1"/>
                </a:solidFill>
              </a:rPr>
              <a:t> &lt;conclusion&gt; </a:t>
            </a:r>
            <a:endParaRPr lang="fr-FR" sz="1900" dirty="0">
              <a:solidFill>
                <a:schemeClr val="tx1"/>
              </a:solidFill>
            </a:endParaRPr>
          </a:p>
        </p:txBody>
      </p:sp>
      <p:sp>
        <p:nvSpPr>
          <p:cNvPr id="5" name="Rectangle 4">
            <a:extLst>
              <a:ext uri="{FF2B5EF4-FFF2-40B4-BE49-F238E27FC236}">
                <a16:creationId xmlns:a16="http://schemas.microsoft.com/office/drawing/2014/main" id="{369FF30C-14A2-2C25-E1FC-A8EB349CB8AE}"/>
              </a:ext>
            </a:extLst>
          </p:cNvPr>
          <p:cNvSpPr/>
          <p:nvPr/>
        </p:nvSpPr>
        <p:spPr>
          <a:xfrm>
            <a:off x="596154" y="1015908"/>
            <a:ext cx="7965139" cy="44823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Arial" panose="020B0604020202020204" pitchFamily="34" charset="0"/>
              <a:buChar char="•"/>
            </a:pPr>
            <a:endParaRPr lang="fr-FR" sz="2000" dirty="0">
              <a:solidFill>
                <a:schemeClr val="tx1"/>
              </a:solidFill>
            </a:endParaRPr>
          </a:p>
          <a:p>
            <a:pPr marL="285750" indent="-285750">
              <a:buFont typeface="Arial" panose="020B0604020202020204" pitchFamily="34" charset="0"/>
              <a:buChar char="•"/>
            </a:pPr>
            <a:r>
              <a:rPr lang="fr-FR" sz="2000" dirty="0">
                <a:solidFill>
                  <a:schemeClr val="tx1"/>
                </a:solidFill>
              </a:rPr>
              <a:t>Représentation des connaissances sous forme de "règles", c'est-à-dire</a:t>
            </a:r>
          </a:p>
          <a:p>
            <a:pPr marL="285750" indent="-285750">
              <a:buFont typeface="Arial" panose="020B0604020202020204" pitchFamily="34" charset="0"/>
              <a:buChar char="•"/>
            </a:pPr>
            <a:endParaRPr lang="fr-FR" sz="1900" dirty="0">
              <a:solidFill>
                <a:schemeClr val="tx1"/>
              </a:solidFill>
            </a:endParaRPr>
          </a:p>
        </p:txBody>
      </p:sp>
      <p:sp>
        <p:nvSpPr>
          <p:cNvPr id="6" name="Content Placeholder 2">
            <a:extLst>
              <a:ext uri="{FF2B5EF4-FFF2-40B4-BE49-F238E27FC236}">
                <a16:creationId xmlns:a16="http://schemas.microsoft.com/office/drawing/2014/main" id="{7F9D1880-8505-602F-070A-84DF337799C0}"/>
              </a:ext>
            </a:extLst>
          </p:cNvPr>
          <p:cNvSpPr txBox="1">
            <a:spLocks/>
          </p:cNvSpPr>
          <p:nvPr/>
        </p:nvSpPr>
        <p:spPr>
          <a:xfrm>
            <a:off x="972671" y="2300470"/>
            <a:ext cx="10515600" cy="6241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D" sz="2000" dirty="0"/>
              <a:t>Expressions </a:t>
            </a:r>
            <a:r>
              <a:rPr lang="fr-CD" sz="2000" dirty="0">
                <a:solidFill>
                  <a:srgbClr val="FF0000"/>
                </a:solidFill>
              </a:rPr>
              <a:t>Condition-Action</a:t>
            </a:r>
            <a:r>
              <a:rPr lang="fr-CD" sz="2000" dirty="0"/>
              <a:t>:</a:t>
            </a:r>
          </a:p>
        </p:txBody>
      </p:sp>
      <p:sp>
        <p:nvSpPr>
          <p:cNvPr id="7" name="Rectangle 6">
            <a:extLst>
              <a:ext uri="{FF2B5EF4-FFF2-40B4-BE49-F238E27FC236}">
                <a16:creationId xmlns:a16="http://schemas.microsoft.com/office/drawing/2014/main" id="{E078DDAF-3FA9-38BB-3A21-6B626AED76B4}"/>
              </a:ext>
            </a:extLst>
          </p:cNvPr>
          <p:cNvSpPr/>
          <p:nvPr/>
        </p:nvSpPr>
        <p:spPr>
          <a:xfrm>
            <a:off x="1510555" y="2661952"/>
            <a:ext cx="3437964" cy="44823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fr-CD" sz="2000" b="1" dirty="0">
                <a:solidFill>
                  <a:schemeClr val="tx1"/>
                </a:solidFill>
              </a:rPr>
              <a:t>If</a:t>
            </a:r>
            <a:r>
              <a:rPr lang="fr-CD" sz="2000" dirty="0">
                <a:solidFill>
                  <a:schemeClr val="tx1"/>
                </a:solidFill>
              </a:rPr>
              <a:t> &lt;condition (s)&gt; </a:t>
            </a:r>
            <a:r>
              <a:rPr lang="fr-CD" sz="2000" b="1" dirty="0">
                <a:solidFill>
                  <a:schemeClr val="tx1"/>
                </a:solidFill>
              </a:rPr>
              <a:t>then</a:t>
            </a:r>
            <a:r>
              <a:rPr lang="fr-CD" sz="2000" dirty="0">
                <a:solidFill>
                  <a:schemeClr val="tx1"/>
                </a:solidFill>
              </a:rPr>
              <a:t> &lt;action&gt; </a:t>
            </a:r>
            <a:endParaRPr lang="fr-FR" sz="1900" dirty="0">
              <a:solidFill>
                <a:schemeClr val="tx1"/>
              </a:solidFill>
            </a:endParaRPr>
          </a:p>
        </p:txBody>
      </p:sp>
      <p:sp>
        <p:nvSpPr>
          <p:cNvPr id="8" name="Content Placeholder 2">
            <a:extLst>
              <a:ext uri="{FF2B5EF4-FFF2-40B4-BE49-F238E27FC236}">
                <a16:creationId xmlns:a16="http://schemas.microsoft.com/office/drawing/2014/main" id="{74ED0409-0463-E099-874D-E260C7F793DE}"/>
              </a:ext>
            </a:extLst>
          </p:cNvPr>
          <p:cNvSpPr txBox="1">
            <a:spLocks/>
          </p:cNvSpPr>
          <p:nvPr/>
        </p:nvSpPr>
        <p:spPr>
          <a:xfrm>
            <a:off x="596154" y="3420602"/>
            <a:ext cx="10515600" cy="324913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solidFill>
                  <a:srgbClr val="FF0000"/>
                </a:solidFill>
              </a:rPr>
              <a:t>Implications</a:t>
            </a:r>
            <a:r>
              <a:rPr lang="fr-FR" sz="1800" dirty="0"/>
              <a:t> effectives de la logique propositionnelle ou du premier ordre</a:t>
            </a:r>
          </a:p>
          <a:p>
            <a:r>
              <a:rPr lang="fr-FR" sz="1800" dirty="0"/>
              <a:t>Exemple simple : </a:t>
            </a:r>
          </a:p>
          <a:p>
            <a:pPr lvl="1"/>
            <a:r>
              <a:rPr lang="fr-FR" sz="1400" dirty="0"/>
              <a:t>SI le feu de circulation est rouge ET que vous vous êtes arrêté, ALORS vous pouvez tourner à droite</a:t>
            </a:r>
          </a:p>
          <a:p>
            <a:r>
              <a:rPr lang="fr-FR" sz="1800" dirty="0">
                <a:solidFill>
                  <a:srgbClr val="FF0000"/>
                </a:solidFill>
              </a:rPr>
              <a:t>Exemple biomédical </a:t>
            </a:r>
            <a:r>
              <a:rPr lang="fr-FR" sz="1800" dirty="0"/>
              <a:t>:</a:t>
            </a:r>
          </a:p>
          <a:p>
            <a:pPr lvl="1"/>
            <a:r>
              <a:rPr lang="fr-FR" sz="1400" b="1" dirty="0"/>
              <a:t>SI</a:t>
            </a:r>
            <a:r>
              <a:rPr lang="fr-FR" sz="1400" dirty="0"/>
              <a:t> le patient présente des niveaux élevés de ferritine dans son sang </a:t>
            </a:r>
          </a:p>
          <a:p>
            <a:pPr marL="457200" lvl="1" indent="0">
              <a:buNone/>
            </a:pPr>
            <a:r>
              <a:rPr lang="fr-FR" sz="1400" dirty="0"/>
              <a:t>              </a:t>
            </a:r>
            <a:r>
              <a:rPr lang="fr-FR" sz="1400" b="1" dirty="0"/>
              <a:t>ET</a:t>
            </a:r>
            <a:r>
              <a:rPr lang="fr-FR" sz="1400" dirty="0"/>
              <a:t> que le patient présente la mutation Cys282→Tyr dans le gène HFE, </a:t>
            </a:r>
          </a:p>
          <a:p>
            <a:pPr marL="457200" lvl="1" indent="0">
              <a:buNone/>
            </a:pPr>
            <a:r>
              <a:rPr lang="fr-FR" sz="1400" dirty="0"/>
              <a:t>       </a:t>
            </a:r>
            <a:r>
              <a:rPr lang="fr-FR" sz="1400" b="1" dirty="0"/>
              <a:t>ALORS</a:t>
            </a:r>
            <a:r>
              <a:rPr lang="fr-FR" sz="1400" dirty="0"/>
              <a:t>, le patient est atteint d'hémochromatose*.</a:t>
            </a:r>
          </a:p>
          <a:p>
            <a:r>
              <a:rPr lang="fr-FR" sz="1800" dirty="0"/>
              <a:t>Condition : </a:t>
            </a:r>
          </a:p>
          <a:p>
            <a:pPr lvl="1"/>
            <a:r>
              <a:rPr lang="fr-FR" sz="1400" dirty="0"/>
              <a:t>Aussi connue comme prémisse, </a:t>
            </a:r>
            <a:r>
              <a:rPr lang="fr-FR" sz="1400" dirty="0">
                <a:solidFill>
                  <a:srgbClr val="FF0000"/>
                </a:solidFill>
              </a:rPr>
              <a:t>antécédent</a:t>
            </a:r>
            <a:r>
              <a:rPr lang="fr-FR" sz="1400" dirty="0"/>
              <a:t>, variables indépendantes </a:t>
            </a:r>
          </a:p>
          <a:p>
            <a:r>
              <a:rPr lang="fr-FR" sz="1800" dirty="0"/>
              <a:t>Conclusion : </a:t>
            </a:r>
          </a:p>
          <a:p>
            <a:pPr lvl="1"/>
            <a:r>
              <a:rPr lang="fr-FR" sz="1400" dirty="0"/>
              <a:t>Aussi connue comme action, résultat, </a:t>
            </a:r>
            <a:r>
              <a:rPr lang="fr-FR" sz="1400" dirty="0">
                <a:solidFill>
                  <a:srgbClr val="FF0000"/>
                </a:solidFill>
              </a:rPr>
              <a:t>conséquence</a:t>
            </a:r>
            <a:r>
              <a:rPr lang="fr-FR" sz="1400" dirty="0"/>
              <a:t>, but, variable dépendante </a:t>
            </a:r>
          </a:p>
          <a:p>
            <a:endParaRPr lang="fr-FR" sz="1800" dirty="0"/>
          </a:p>
        </p:txBody>
      </p:sp>
      <p:sp>
        <p:nvSpPr>
          <p:cNvPr id="9" name="Content Placeholder 2">
            <a:extLst>
              <a:ext uri="{FF2B5EF4-FFF2-40B4-BE49-F238E27FC236}">
                <a16:creationId xmlns:a16="http://schemas.microsoft.com/office/drawing/2014/main" id="{929D2A5B-C866-E1FC-AD38-EA6B42B6C02D}"/>
              </a:ext>
            </a:extLst>
          </p:cNvPr>
          <p:cNvSpPr txBox="1">
            <a:spLocks/>
          </p:cNvSpPr>
          <p:nvPr/>
        </p:nvSpPr>
        <p:spPr>
          <a:xfrm>
            <a:off x="7532596" y="4631768"/>
            <a:ext cx="5313826" cy="6241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fr-CD" sz="1400" dirty="0"/>
              <a:t>Proposition 1: </a:t>
            </a:r>
            <a:r>
              <a:rPr lang="fr-CD" sz="1400" dirty="0">
                <a:solidFill>
                  <a:srgbClr val="00B050"/>
                </a:solidFill>
              </a:rPr>
              <a:t>Vrai</a:t>
            </a:r>
          </a:p>
          <a:p>
            <a:pPr marL="0" indent="0">
              <a:lnSpc>
                <a:spcPct val="100000"/>
              </a:lnSpc>
              <a:spcBef>
                <a:spcPts val="0"/>
              </a:spcBef>
              <a:buNone/>
            </a:pPr>
            <a:r>
              <a:rPr lang="fr-CD" sz="1400" dirty="0"/>
              <a:t>Proposition 2: </a:t>
            </a:r>
            <a:r>
              <a:rPr lang="fr-CD" sz="1400" dirty="0">
                <a:solidFill>
                  <a:srgbClr val="00B050"/>
                </a:solidFill>
              </a:rPr>
              <a:t>Vrai</a:t>
            </a:r>
          </a:p>
          <a:p>
            <a:pPr marL="0" indent="0">
              <a:lnSpc>
                <a:spcPct val="100000"/>
              </a:lnSpc>
              <a:spcBef>
                <a:spcPts val="0"/>
              </a:spcBef>
              <a:buNone/>
            </a:pPr>
            <a:r>
              <a:rPr lang="fr-CD" sz="1400" dirty="0"/>
              <a:t>Proposition 3: </a:t>
            </a:r>
            <a:r>
              <a:rPr lang="fr-CD" sz="1400" dirty="0">
                <a:solidFill>
                  <a:srgbClr val="00B050"/>
                </a:solidFill>
              </a:rPr>
              <a:t>Vrai</a:t>
            </a:r>
          </a:p>
        </p:txBody>
      </p:sp>
    </p:spTree>
    <p:extLst>
      <p:ext uri="{BB962C8B-B14F-4D97-AF65-F5344CB8AC3E}">
        <p14:creationId xmlns:p14="http://schemas.microsoft.com/office/powerpoint/2010/main" val="2097177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69F3-B105-A89F-C0C8-F52103E6FC1A}"/>
              </a:ext>
            </a:extLst>
          </p:cNvPr>
          <p:cNvSpPr>
            <a:spLocks noGrp="1"/>
          </p:cNvSpPr>
          <p:nvPr>
            <p:ph type="title"/>
          </p:nvPr>
        </p:nvSpPr>
        <p:spPr>
          <a:xfrm>
            <a:off x="381000" y="445807"/>
            <a:ext cx="10515600" cy="746499"/>
          </a:xfrm>
        </p:spPr>
        <p:txBody>
          <a:bodyPr>
            <a:normAutofit fontScale="90000"/>
          </a:bodyPr>
          <a:lstStyle/>
          <a:p>
            <a:r>
              <a:rPr lang="fr-CD" dirty="0"/>
              <a:t>Règles : Antécédents </a:t>
            </a:r>
            <a:br>
              <a:rPr lang="fr-CD" dirty="0"/>
            </a:br>
            <a:endParaRPr lang="fr-CD" dirty="0"/>
          </a:p>
        </p:txBody>
      </p:sp>
      <p:sp>
        <p:nvSpPr>
          <p:cNvPr id="3" name="Content Placeholder 2">
            <a:extLst>
              <a:ext uri="{FF2B5EF4-FFF2-40B4-BE49-F238E27FC236}">
                <a16:creationId xmlns:a16="http://schemas.microsoft.com/office/drawing/2014/main" id="{D71554F3-E14D-F0C4-4B38-3E8F0188FAB2}"/>
              </a:ext>
            </a:extLst>
          </p:cNvPr>
          <p:cNvSpPr>
            <a:spLocks noGrp="1"/>
          </p:cNvSpPr>
          <p:nvPr>
            <p:ph idx="1"/>
          </p:nvPr>
        </p:nvSpPr>
        <p:spPr>
          <a:xfrm>
            <a:off x="381000" y="1610472"/>
            <a:ext cx="10515600" cy="4351338"/>
          </a:xfrm>
        </p:spPr>
        <p:txBody>
          <a:bodyPr/>
          <a:lstStyle/>
          <a:p>
            <a:r>
              <a:rPr lang="fr-FR" dirty="0"/>
              <a:t>"</a:t>
            </a:r>
            <a:r>
              <a:rPr lang="fr-FR" dirty="0">
                <a:solidFill>
                  <a:srgbClr val="FF0000"/>
                </a:solidFill>
              </a:rPr>
              <a:t>IF</a:t>
            </a:r>
            <a:r>
              <a:rPr lang="fr-FR" dirty="0"/>
              <a:t>"  </a:t>
            </a:r>
          </a:p>
          <a:p>
            <a:r>
              <a:rPr lang="fr-FR" dirty="0">
                <a:solidFill>
                  <a:srgbClr val="FF0000"/>
                </a:solidFill>
              </a:rPr>
              <a:t>Antécédent</a:t>
            </a:r>
            <a:r>
              <a:rPr lang="fr-FR" dirty="0"/>
              <a:t> : représente une série de tests</a:t>
            </a:r>
          </a:p>
          <a:p>
            <a:pPr lvl="1"/>
            <a:r>
              <a:rPr lang="fr-FR" dirty="0"/>
              <a:t>Tout comme les tests aux nœuds d'un arbre de décision</a:t>
            </a:r>
          </a:p>
          <a:p>
            <a:pPr lvl="1"/>
            <a:r>
              <a:rPr lang="fr-FR" dirty="0"/>
              <a:t>Il existe des liens naturels entre les règles et les arbres que nous identifierons plus tard</a:t>
            </a:r>
          </a:p>
          <a:p>
            <a:pPr lvl="2"/>
            <a:r>
              <a:rPr lang="fr-FR" dirty="0"/>
              <a:t>Les règles sont une alternative populaire aux </a:t>
            </a:r>
            <a:r>
              <a:rPr lang="fr-FR" dirty="0">
                <a:solidFill>
                  <a:srgbClr val="FF0000"/>
                </a:solidFill>
              </a:rPr>
              <a:t>arbres de décision</a:t>
            </a:r>
          </a:p>
          <a:p>
            <a:r>
              <a:rPr lang="fr-FR" dirty="0"/>
              <a:t>Les tests sont généralement logiquement ET ensemble</a:t>
            </a:r>
          </a:p>
          <a:p>
            <a:pPr lvl="1"/>
            <a:r>
              <a:rPr lang="fr-FR" dirty="0"/>
              <a:t>Comme les "</a:t>
            </a:r>
            <a:r>
              <a:rPr lang="fr-FR" dirty="0">
                <a:solidFill>
                  <a:srgbClr val="FF0000"/>
                </a:solidFill>
              </a:rPr>
              <a:t>clauses définies</a:t>
            </a:r>
            <a:r>
              <a:rPr lang="fr-FR" dirty="0"/>
              <a:t>" utilisées pour l'enchaînement de l'inférence</a:t>
            </a:r>
          </a:p>
          <a:p>
            <a:pPr lvl="1"/>
            <a:r>
              <a:rPr lang="fr-FR" dirty="0"/>
              <a:t>Mais peuvent également être des expressions logiques générales. </a:t>
            </a:r>
          </a:p>
          <a:p>
            <a:endParaRPr lang="fr-CD" dirty="0"/>
          </a:p>
        </p:txBody>
      </p:sp>
    </p:spTree>
    <p:extLst>
      <p:ext uri="{BB962C8B-B14F-4D97-AF65-F5344CB8AC3E}">
        <p14:creationId xmlns:p14="http://schemas.microsoft.com/office/powerpoint/2010/main" val="1303270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08DF-6ADA-9B8D-F969-A9256C647DB9}"/>
              </a:ext>
            </a:extLst>
          </p:cNvPr>
          <p:cNvSpPr>
            <a:spLocks noGrp="1"/>
          </p:cNvSpPr>
          <p:nvPr>
            <p:ph type="title"/>
          </p:nvPr>
        </p:nvSpPr>
        <p:spPr/>
        <p:txBody>
          <a:bodyPr/>
          <a:lstStyle/>
          <a:p>
            <a:r>
              <a:rPr lang="fr-CD" dirty="0"/>
              <a:t>Règles : Conséquences</a:t>
            </a:r>
            <a:br>
              <a:rPr lang="fr-CD" dirty="0"/>
            </a:br>
            <a:endParaRPr lang="fr-CD" dirty="0"/>
          </a:p>
        </p:txBody>
      </p:sp>
      <p:sp>
        <p:nvSpPr>
          <p:cNvPr id="3" name="Content Placeholder 2">
            <a:extLst>
              <a:ext uri="{FF2B5EF4-FFF2-40B4-BE49-F238E27FC236}">
                <a16:creationId xmlns:a16="http://schemas.microsoft.com/office/drawing/2014/main" id="{4A1017C0-26D5-94F2-6B80-96F906C9ECCC}"/>
              </a:ext>
            </a:extLst>
          </p:cNvPr>
          <p:cNvSpPr>
            <a:spLocks noGrp="1"/>
          </p:cNvSpPr>
          <p:nvPr>
            <p:ph idx="1"/>
          </p:nvPr>
        </p:nvSpPr>
        <p:spPr>
          <a:xfrm>
            <a:off x="479612" y="1547720"/>
            <a:ext cx="10515600" cy="4351338"/>
          </a:xfrm>
        </p:spPr>
        <p:txBody>
          <a:bodyPr>
            <a:normAutofit lnSpcReduction="10000"/>
          </a:bodyPr>
          <a:lstStyle/>
          <a:p>
            <a:pPr algn="just"/>
            <a:r>
              <a:rPr lang="fr-FR" dirty="0"/>
              <a:t>"</a:t>
            </a:r>
            <a:r>
              <a:rPr lang="fr-FR" dirty="0">
                <a:solidFill>
                  <a:srgbClr val="FF0000"/>
                </a:solidFill>
              </a:rPr>
              <a:t>THEN</a:t>
            </a:r>
            <a:r>
              <a:rPr lang="fr-FR" dirty="0"/>
              <a:t>" </a:t>
            </a:r>
          </a:p>
          <a:p>
            <a:pPr algn="just"/>
            <a:endParaRPr lang="fr-FR" dirty="0"/>
          </a:p>
          <a:p>
            <a:pPr algn="just"/>
            <a:r>
              <a:rPr lang="fr-FR" dirty="0">
                <a:solidFill>
                  <a:srgbClr val="FF0000"/>
                </a:solidFill>
              </a:rPr>
              <a:t>Conséquence</a:t>
            </a:r>
            <a:r>
              <a:rPr lang="fr-FR" dirty="0"/>
              <a:t> :</a:t>
            </a:r>
          </a:p>
          <a:p>
            <a:pPr lvl="1" algn="just"/>
            <a:r>
              <a:rPr lang="fr-FR" dirty="0"/>
              <a:t>Conclusions, ensemble de conclusions</a:t>
            </a:r>
          </a:p>
          <a:p>
            <a:pPr lvl="1" algn="just"/>
            <a:r>
              <a:rPr lang="fr-FR" dirty="0"/>
              <a:t>Actions, ensemble d'actions</a:t>
            </a:r>
          </a:p>
          <a:p>
            <a:pPr lvl="1" algn="just"/>
            <a:r>
              <a:rPr lang="fr-FR" dirty="0"/>
              <a:t>Distribution de probabilité attribuée par une règle spécifiant le soutien/l'incertitude dans un conséquent donné</a:t>
            </a:r>
          </a:p>
          <a:p>
            <a:pPr lvl="2" algn="just"/>
            <a:r>
              <a:rPr lang="fr-FR" dirty="0"/>
              <a:t>Nous examinerons ceci plus en détail lorsque nous aborderons le "</a:t>
            </a:r>
            <a:r>
              <a:rPr lang="fr-FR" dirty="0">
                <a:solidFill>
                  <a:srgbClr val="FF0000"/>
                </a:solidFill>
              </a:rPr>
              <a:t>raisonnement avec incertitude</a:t>
            </a:r>
            <a:r>
              <a:rPr lang="fr-FR" dirty="0"/>
              <a:t>« </a:t>
            </a:r>
          </a:p>
          <a:p>
            <a:pPr algn="just"/>
            <a:r>
              <a:rPr lang="fr-FR" dirty="0"/>
              <a:t>Des conflits surviennent si des conclusions différentes s'appliquent </a:t>
            </a:r>
          </a:p>
          <a:p>
            <a:pPr lvl="1" algn="just"/>
            <a:r>
              <a:rPr lang="fr-FR" dirty="0"/>
              <a:t>Stratégies nécessaires pour traiter la résolution des conflits</a:t>
            </a:r>
          </a:p>
          <a:p>
            <a:endParaRPr lang="fr-CD" dirty="0"/>
          </a:p>
        </p:txBody>
      </p:sp>
    </p:spTree>
    <p:extLst>
      <p:ext uri="{BB962C8B-B14F-4D97-AF65-F5344CB8AC3E}">
        <p14:creationId xmlns:p14="http://schemas.microsoft.com/office/powerpoint/2010/main" val="735027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FE10-E56B-65CC-CF0D-AB218AADF2D7}"/>
              </a:ext>
            </a:extLst>
          </p:cNvPr>
          <p:cNvSpPr>
            <a:spLocks noGrp="1"/>
          </p:cNvSpPr>
          <p:nvPr>
            <p:ph type="title"/>
          </p:nvPr>
        </p:nvSpPr>
        <p:spPr>
          <a:xfrm>
            <a:off x="434788" y="374091"/>
            <a:ext cx="10515600" cy="1042334"/>
          </a:xfrm>
        </p:spPr>
        <p:txBody>
          <a:bodyPr>
            <a:normAutofit fontScale="90000"/>
          </a:bodyPr>
          <a:lstStyle/>
          <a:p>
            <a:r>
              <a:rPr lang="fr-FR" dirty="0"/>
              <a:t>Plus d'informations sur les conséquences</a:t>
            </a:r>
            <a:br>
              <a:rPr lang="fr-FR" dirty="0"/>
            </a:br>
            <a:endParaRPr lang="fr-CD" dirty="0"/>
          </a:p>
        </p:txBody>
      </p:sp>
      <p:sp>
        <p:nvSpPr>
          <p:cNvPr id="3" name="Content Placeholder 2">
            <a:extLst>
              <a:ext uri="{FF2B5EF4-FFF2-40B4-BE49-F238E27FC236}">
                <a16:creationId xmlns:a16="http://schemas.microsoft.com/office/drawing/2014/main" id="{EE77ACB8-84CD-FA36-E649-4F3FD583176F}"/>
              </a:ext>
            </a:extLst>
          </p:cNvPr>
          <p:cNvSpPr>
            <a:spLocks noGrp="1"/>
          </p:cNvSpPr>
          <p:nvPr>
            <p:ph idx="1"/>
          </p:nvPr>
        </p:nvSpPr>
        <p:spPr>
          <a:xfrm>
            <a:off x="703729" y="1253331"/>
            <a:ext cx="10515600" cy="4351338"/>
          </a:xfrm>
        </p:spPr>
        <p:txBody>
          <a:bodyPr>
            <a:normAutofit fontScale="92500" lnSpcReduction="10000"/>
          </a:bodyPr>
          <a:lstStyle/>
          <a:p>
            <a:r>
              <a:rPr lang="fr-FR" dirty="0">
                <a:solidFill>
                  <a:srgbClr val="FF0000"/>
                </a:solidFill>
              </a:rPr>
              <a:t>Relation</a:t>
            </a:r>
            <a:r>
              <a:rPr lang="fr-FR" dirty="0"/>
              <a:t> : </a:t>
            </a:r>
          </a:p>
          <a:p>
            <a:pPr lvl="1"/>
            <a:r>
              <a:rPr lang="fr-FR" dirty="0"/>
              <a:t>SI le "réservoir d'essence" est vide, </a:t>
            </a:r>
          </a:p>
          <a:p>
            <a:pPr lvl="1"/>
            <a:r>
              <a:rPr lang="fr-FR" dirty="0"/>
              <a:t>ALORS la voiture est morte</a:t>
            </a:r>
          </a:p>
          <a:p>
            <a:r>
              <a:rPr lang="fr-FR" dirty="0">
                <a:solidFill>
                  <a:srgbClr val="FF0000"/>
                </a:solidFill>
              </a:rPr>
              <a:t>Recommandation</a:t>
            </a:r>
            <a:r>
              <a:rPr lang="fr-FR" dirty="0"/>
              <a:t> : </a:t>
            </a:r>
          </a:p>
          <a:p>
            <a:pPr lvl="1"/>
            <a:r>
              <a:rPr lang="fr-FR" dirty="0"/>
              <a:t>SI la saison est l'automne</a:t>
            </a:r>
          </a:p>
          <a:p>
            <a:pPr lvl="1"/>
            <a:r>
              <a:rPr lang="fr-FR" dirty="0"/>
              <a:t>ET que le ciel est nuageux </a:t>
            </a:r>
          </a:p>
          <a:p>
            <a:pPr lvl="1"/>
            <a:r>
              <a:rPr lang="fr-FR" dirty="0"/>
              <a:t>ET que les prévisions annoncent de la bruine, </a:t>
            </a:r>
          </a:p>
          <a:p>
            <a:pPr lvl="1"/>
            <a:r>
              <a:rPr lang="fr-FR" dirty="0"/>
              <a:t>ALORS "prendre un parapluie" </a:t>
            </a:r>
          </a:p>
          <a:p>
            <a:r>
              <a:rPr lang="fr-FR" dirty="0">
                <a:solidFill>
                  <a:srgbClr val="FF0000"/>
                </a:solidFill>
              </a:rPr>
              <a:t>Directive</a:t>
            </a:r>
            <a:r>
              <a:rPr lang="fr-FR" dirty="0"/>
              <a:t>: </a:t>
            </a:r>
          </a:p>
          <a:p>
            <a:pPr lvl="1"/>
            <a:r>
              <a:rPr lang="fr-FR" dirty="0"/>
              <a:t>SI la voiture est morte </a:t>
            </a:r>
          </a:p>
          <a:p>
            <a:pPr lvl="1"/>
            <a:r>
              <a:rPr lang="fr-FR" dirty="0"/>
              <a:t>ET que le "réservoir d'essence" est vide</a:t>
            </a:r>
          </a:p>
          <a:p>
            <a:pPr lvl="1"/>
            <a:r>
              <a:rPr lang="fr-FR" dirty="0"/>
              <a:t>ALORS l'action est de "faire le plein".</a:t>
            </a:r>
          </a:p>
          <a:p>
            <a:endParaRPr lang="fr-CD" dirty="0"/>
          </a:p>
        </p:txBody>
      </p:sp>
    </p:spTree>
    <p:extLst>
      <p:ext uri="{BB962C8B-B14F-4D97-AF65-F5344CB8AC3E}">
        <p14:creationId xmlns:p14="http://schemas.microsoft.com/office/powerpoint/2010/main" val="4115998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4694</Words>
  <Application>Microsoft Office PowerPoint</Application>
  <PresentationFormat>Widescreen</PresentationFormat>
  <Paragraphs>479</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Office Theme</vt:lpstr>
      <vt:lpstr>Règles et introduction aux systèmes experts</vt:lpstr>
      <vt:lpstr>Précédemment</vt:lpstr>
      <vt:lpstr>Plan de la leçon</vt:lpstr>
      <vt:lpstr>Règles</vt:lpstr>
      <vt:lpstr>Représentations des connaissances dans l'IA </vt:lpstr>
      <vt:lpstr>Règles : Principes de base </vt:lpstr>
      <vt:lpstr>Règles : Antécédents  </vt:lpstr>
      <vt:lpstr>Règles : Conséquences </vt:lpstr>
      <vt:lpstr>Plus d'informations sur les conséquences </vt:lpstr>
      <vt:lpstr>Plus d'informations sur les conséquences (Cont.) </vt:lpstr>
      <vt:lpstr>Résumé : Caractéristiques des règles  </vt:lpstr>
      <vt:lpstr>Règles simples avec relations </vt:lpstr>
      <vt:lpstr>Relations entre les attributs </vt:lpstr>
      <vt:lpstr>Quelques formes de règles moins courantes </vt:lpstr>
      <vt:lpstr>Les règles en tant que base de connaissances (KB) </vt:lpstr>
      <vt:lpstr>Règles par défaut : Classe booléenne </vt:lpstr>
      <vt:lpstr>Des règles avec des exceptions </vt:lpstr>
      <vt:lpstr>Un exemple plus complexe </vt:lpstr>
      <vt:lpstr>Avantages de l'utilisation des exceptions </vt:lpstr>
      <vt:lpstr>Règles : Vue d'ensemble </vt:lpstr>
      <vt:lpstr>Inférence de règles</vt:lpstr>
      <vt:lpstr>Correspondance/matching des règles </vt:lpstr>
      <vt:lpstr>Correspondance/matching des règles (Cont.) </vt:lpstr>
      <vt:lpstr>Avantages des règles</vt:lpstr>
      <vt:lpstr>Inconvénients des règles </vt:lpstr>
      <vt:lpstr>Règles de décision : Interprétation des arbres </vt:lpstr>
      <vt:lpstr>Des arbres aux règles </vt:lpstr>
      <vt:lpstr>Des règles aux arbres</vt:lpstr>
      <vt:lpstr>Systèmes experts : quoi, pourquoi, quand ? </vt:lpstr>
      <vt:lpstr>Définitions: Systèmes Experts</vt:lpstr>
      <vt:lpstr>Hiérarchie des termes : De SE à l’IA </vt:lpstr>
      <vt:lpstr>Caractéristiques générales des systèmes experts</vt:lpstr>
      <vt:lpstr>Caractéristiques des systèmes experts vs autres IA</vt:lpstr>
      <vt:lpstr>Systèmes experts vs programmes informatiques classiques</vt:lpstr>
      <vt:lpstr>Schéma de haut niveau du système expert</vt:lpstr>
      <vt:lpstr>Composants clés des systèmes experts</vt:lpstr>
      <vt:lpstr>Composants supplémentaires du système expert</vt:lpstr>
      <vt:lpstr>Schéma général d'un système expert</vt:lpstr>
      <vt:lpstr>Pourquoi développer/utiliser un système expert ?</vt:lpstr>
      <vt:lpstr>Grandes catégories de systèmes experts</vt:lpstr>
      <vt:lpstr>Exemples d’applications</vt:lpstr>
      <vt:lpstr>Introduction aux systèmes experts basés sur des règles</vt:lpstr>
      <vt:lpstr>Systèmes experts basés sur des règles</vt:lpstr>
      <vt:lpstr>Quand les systèmes experts basés sur des règles sont-ils préférables ?</vt:lpstr>
      <vt:lpstr>Systèmes de production</vt:lpstr>
      <vt:lpstr>Règles de production</vt:lpstr>
      <vt:lpstr>Synthèse de la leçon</vt:lpstr>
      <vt:lpstr>PowerPoint Presentation</vt:lpstr>
      <vt:lpstr>Travail pratique 3: Rappel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dc:title>
  <dc:creator>user</dc:creator>
  <cp:lastModifiedBy>Staniher Mpia</cp:lastModifiedBy>
  <cp:revision>669</cp:revision>
  <dcterms:created xsi:type="dcterms:W3CDTF">2020-11-09T08:30:54Z</dcterms:created>
  <dcterms:modified xsi:type="dcterms:W3CDTF">2024-03-04T19:28:54Z</dcterms:modified>
</cp:coreProperties>
</file>