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5" r:id="rId3"/>
    <p:sldId id="326" r:id="rId4"/>
    <p:sldId id="327" r:id="rId5"/>
    <p:sldId id="329" r:id="rId6"/>
    <p:sldId id="361" r:id="rId7"/>
    <p:sldId id="328" r:id="rId8"/>
    <p:sldId id="362" r:id="rId9"/>
    <p:sldId id="363" r:id="rId10"/>
    <p:sldId id="364" r:id="rId11"/>
    <p:sldId id="365" r:id="rId12"/>
    <p:sldId id="366" r:id="rId13"/>
    <p:sldId id="367" r:id="rId14"/>
    <p:sldId id="368" r:id="rId15"/>
    <p:sldId id="370" r:id="rId16"/>
    <p:sldId id="369" r:id="rId17"/>
    <p:sldId id="371" r:id="rId18"/>
    <p:sldId id="372" r:id="rId19"/>
    <p:sldId id="373"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86" r:id="rId33"/>
    <p:sldId id="387" r:id="rId34"/>
    <p:sldId id="388" r:id="rId35"/>
    <p:sldId id="389" r:id="rId36"/>
    <p:sldId id="390" r:id="rId37"/>
    <p:sldId id="391" r:id="rId38"/>
    <p:sldId id="392" r:id="rId39"/>
    <p:sldId id="393" r:id="rId40"/>
    <p:sldId id="394" r:id="rId41"/>
    <p:sldId id="395" r:id="rId42"/>
    <p:sldId id="396" r:id="rId43"/>
    <p:sldId id="397" r:id="rId44"/>
    <p:sldId id="398" r:id="rId45"/>
    <p:sldId id="399" r:id="rId46"/>
    <p:sldId id="400" r:id="rId47"/>
    <p:sldId id="401" r:id="rId48"/>
    <p:sldId id="402" r:id="rId49"/>
    <p:sldId id="403" r:id="rId50"/>
    <p:sldId id="404" r:id="rId51"/>
    <p:sldId id="405" r:id="rId52"/>
    <p:sldId id="406" r:id="rId53"/>
    <p:sldId id="407" r:id="rId54"/>
    <p:sldId id="408" r:id="rId55"/>
    <p:sldId id="409" r:id="rId56"/>
    <p:sldId id="410" r:id="rId57"/>
    <p:sldId id="411" r:id="rId58"/>
    <p:sldId id="413" r:id="rId59"/>
    <p:sldId id="412" r:id="rId60"/>
    <p:sldId id="414" r:id="rId61"/>
    <p:sldId id="415" r:id="rId62"/>
    <p:sldId id="269" r:id="rId63"/>
    <p:sldId id="26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D6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A02054E-5150-443C-8682-C4479ACBE5F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377290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2054E-5150-443C-8682-C4479ACBE5F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323546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2054E-5150-443C-8682-C4479ACBE5F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283602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2054E-5150-443C-8682-C4479ACBE5F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312364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02054E-5150-443C-8682-C4479ACBE5F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1184094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02054E-5150-443C-8682-C4479ACBE5FF}"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4172119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02054E-5150-443C-8682-C4479ACBE5FF}"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274754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02054E-5150-443C-8682-C4479ACBE5FF}"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170336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2054E-5150-443C-8682-C4479ACBE5FF}"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421540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02054E-5150-443C-8682-C4479ACBE5FF}"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172962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02054E-5150-443C-8682-C4479ACBE5FF}"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78263-C4EA-46FA-9A02-D90356759D4C}" type="slidenum">
              <a:rPr lang="en-US" smtClean="0"/>
              <a:t>‹#›</a:t>
            </a:fld>
            <a:endParaRPr lang="en-US"/>
          </a:p>
        </p:txBody>
      </p:sp>
    </p:spTree>
    <p:extLst>
      <p:ext uri="{BB962C8B-B14F-4D97-AF65-F5344CB8AC3E}">
        <p14:creationId xmlns:p14="http://schemas.microsoft.com/office/powerpoint/2010/main" val="38842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2054E-5150-443C-8682-C4479ACBE5FF}" type="datetimeFigureOut">
              <a:rPr lang="en-US" smtClean="0"/>
              <a:t>3/4/2024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78263-C4EA-46FA-9A02-D90356759D4C}" type="slidenum">
              <a:rPr lang="en-US" smtClean="0"/>
              <a:t>‹#›</a:t>
            </a:fld>
            <a:endParaRPr lang="en-US"/>
          </a:p>
        </p:txBody>
      </p:sp>
      <p:sp>
        <p:nvSpPr>
          <p:cNvPr id="7" name="Oval 6"/>
          <p:cNvSpPr/>
          <p:nvPr userDrawn="1"/>
        </p:nvSpPr>
        <p:spPr>
          <a:xfrm>
            <a:off x="10876547" y="96845"/>
            <a:ext cx="1203158" cy="1019686"/>
          </a:xfrm>
          <a:prstGeom prst="ellipse">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727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cs.utexas.edu/~miranker/treator.htm" TargetMode="External"/><Relationship Id="rId2" Type="http://schemas.openxmlformats.org/officeDocument/2006/relationships/hyperlink" Target="https://www.sciencedirect.com/topics/computer-science/rete-algorith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youtube.com/watch?v=Q6A4KcmihoE&amp;list=PLx9pkV1-91zl6cGOsXoDJkawWIZkj12l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merriam-webster.com/dictionary/daem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518" y="1488123"/>
            <a:ext cx="11107176" cy="2387600"/>
          </a:xfrm>
        </p:spPr>
        <p:txBody>
          <a:bodyPr>
            <a:normAutofit/>
          </a:bodyPr>
          <a:lstStyle/>
          <a:p>
            <a:r>
              <a:rPr lang="fr-CD" sz="5000" dirty="0">
                <a:solidFill>
                  <a:srgbClr val="000000"/>
                </a:solidFill>
                <a:effectLst/>
                <a:latin typeface="Times New Roman" panose="02020603050405020304" pitchFamily="18" charset="0"/>
                <a:ea typeface="Calibri" panose="020F0502020204030204" pitchFamily="34" charset="0"/>
              </a:rPr>
              <a:t>Systèmes basés sur des règles et autres systèmes experts</a:t>
            </a:r>
            <a:endParaRPr lang="fr-FR" sz="5000" dirty="0"/>
          </a:p>
        </p:txBody>
      </p:sp>
      <p:sp>
        <p:nvSpPr>
          <p:cNvPr id="3" name="Subtitle 2"/>
          <p:cNvSpPr>
            <a:spLocks noGrp="1"/>
          </p:cNvSpPr>
          <p:nvPr>
            <p:ph type="subTitle" idx="1"/>
          </p:nvPr>
        </p:nvSpPr>
        <p:spPr>
          <a:xfrm>
            <a:off x="1524000" y="5594467"/>
            <a:ext cx="9144000" cy="613827"/>
          </a:xfrm>
        </p:spPr>
        <p:txBody>
          <a:bodyPr/>
          <a:lstStyle/>
          <a:p>
            <a:r>
              <a:rPr lang="en-US" dirty="0"/>
              <a:t>Dr. NSENGE MPIA HERITIER, </a:t>
            </a:r>
            <a:r>
              <a:rPr lang="en-US" dirty="0" err="1"/>
              <a:t>Ph.D</a:t>
            </a:r>
            <a:endParaRPr lang="en-US" dirty="0"/>
          </a:p>
        </p:txBody>
      </p:sp>
    </p:spTree>
    <p:extLst>
      <p:ext uri="{BB962C8B-B14F-4D97-AF65-F5344CB8AC3E}">
        <p14:creationId xmlns:p14="http://schemas.microsoft.com/office/powerpoint/2010/main" val="359441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63C27-3C9B-DBDF-08C2-57D62C9747EC}"/>
              </a:ext>
            </a:extLst>
          </p:cNvPr>
          <p:cNvSpPr>
            <a:spLocks noGrp="1"/>
          </p:cNvSpPr>
          <p:nvPr>
            <p:ph type="title"/>
          </p:nvPr>
        </p:nvSpPr>
        <p:spPr>
          <a:xfrm>
            <a:off x="291353" y="266513"/>
            <a:ext cx="10515600" cy="656851"/>
          </a:xfrm>
        </p:spPr>
        <p:txBody>
          <a:bodyPr>
            <a:normAutofit fontScale="90000"/>
          </a:bodyPr>
          <a:lstStyle/>
          <a:p>
            <a:r>
              <a:rPr lang="fr-CD" dirty="0"/>
              <a:t>Base de règles</a:t>
            </a:r>
          </a:p>
        </p:txBody>
      </p:sp>
      <p:sp>
        <p:nvSpPr>
          <p:cNvPr id="3" name="Content Placeholder 2">
            <a:extLst>
              <a:ext uri="{FF2B5EF4-FFF2-40B4-BE49-F238E27FC236}">
                <a16:creationId xmlns:a16="http://schemas.microsoft.com/office/drawing/2014/main" id="{44188B1B-8C86-BEE5-BF3B-7C6B19FCE081}"/>
              </a:ext>
            </a:extLst>
          </p:cNvPr>
          <p:cNvSpPr>
            <a:spLocks noGrp="1"/>
          </p:cNvSpPr>
          <p:nvPr>
            <p:ph idx="1"/>
          </p:nvPr>
        </p:nvSpPr>
        <p:spPr>
          <a:xfrm>
            <a:off x="291353" y="1063624"/>
            <a:ext cx="10515600" cy="5527863"/>
          </a:xfrm>
        </p:spPr>
        <p:txBody>
          <a:bodyPr>
            <a:normAutofit fontScale="92500" lnSpcReduction="10000"/>
          </a:bodyPr>
          <a:lstStyle/>
          <a:p>
            <a:pPr algn="just"/>
            <a:r>
              <a:rPr lang="fr-FR" dirty="0"/>
              <a:t>Si l'on se penche un peu plus sur la base de règles, on s'aperçoit qu'il s'agit généralement d'un </a:t>
            </a:r>
            <a:r>
              <a:rPr lang="fr-FR" dirty="0">
                <a:solidFill>
                  <a:srgbClr val="FF0000"/>
                </a:solidFill>
              </a:rPr>
              <a:t>ensemble de règles non ordonnées qui ne se répètent pas</a:t>
            </a:r>
            <a:r>
              <a:rPr lang="fr-FR" dirty="0"/>
              <a:t>. </a:t>
            </a:r>
          </a:p>
          <a:p>
            <a:pPr algn="just"/>
            <a:r>
              <a:rPr lang="fr-FR" dirty="0"/>
              <a:t>En fonction de la complexité de la tâche, les </a:t>
            </a:r>
            <a:r>
              <a:rPr lang="fr-FR" dirty="0">
                <a:solidFill>
                  <a:srgbClr val="FF0000"/>
                </a:solidFill>
              </a:rPr>
              <a:t>bases de règles </a:t>
            </a:r>
            <a:r>
              <a:rPr lang="fr-FR" dirty="0"/>
              <a:t>pour les problèmes du monde réel peuvent contenir de </a:t>
            </a:r>
            <a:r>
              <a:rPr lang="fr-FR" dirty="0">
                <a:solidFill>
                  <a:srgbClr val="FF0000"/>
                </a:solidFill>
              </a:rPr>
              <a:t>quelques centaines à quelques milliers de règles</a:t>
            </a:r>
            <a:r>
              <a:rPr lang="fr-FR" dirty="0"/>
              <a:t>. </a:t>
            </a:r>
          </a:p>
          <a:p>
            <a:pPr algn="just"/>
            <a:r>
              <a:rPr lang="fr-FR" dirty="0"/>
              <a:t>Si l'on considère que nous n'utilisons que les règles IF, AND, THEN, comment gérer les situations </a:t>
            </a:r>
            <a:r>
              <a:rPr lang="fr-FR" dirty="0">
                <a:solidFill>
                  <a:srgbClr val="FF0000"/>
                </a:solidFill>
              </a:rPr>
              <a:t>OR </a:t>
            </a:r>
            <a:r>
              <a:rPr lang="fr-FR" dirty="0"/>
              <a:t>? </a:t>
            </a:r>
          </a:p>
          <a:p>
            <a:pPr algn="just"/>
            <a:r>
              <a:rPr lang="fr-FR" dirty="0"/>
              <a:t>Par exemple : </a:t>
            </a:r>
          </a:p>
          <a:p>
            <a:pPr lvl="1" algn="just"/>
            <a:r>
              <a:rPr lang="fr-FR" dirty="0"/>
              <a:t>si nous voulons dire que </a:t>
            </a:r>
            <a:r>
              <a:rPr lang="fr-FR" dirty="0">
                <a:solidFill>
                  <a:srgbClr val="FF0000"/>
                </a:solidFill>
              </a:rPr>
              <a:t>IF</a:t>
            </a:r>
            <a:r>
              <a:rPr lang="fr-FR" dirty="0"/>
              <a:t> A </a:t>
            </a:r>
            <a:r>
              <a:rPr lang="fr-FR" dirty="0">
                <a:solidFill>
                  <a:srgbClr val="FF0000"/>
                </a:solidFill>
              </a:rPr>
              <a:t>OR</a:t>
            </a:r>
            <a:r>
              <a:rPr lang="fr-FR" dirty="0"/>
              <a:t> B </a:t>
            </a:r>
            <a:r>
              <a:rPr lang="fr-FR" dirty="0">
                <a:solidFill>
                  <a:srgbClr val="FF0000"/>
                </a:solidFill>
              </a:rPr>
              <a:t>OR</a:t>
            </a:r>
            <a:r>
              <a:rPr lang="fr-FR" dirty="0"/>
              <a:t> C </a:t>
            </a:r>
            <a:r>
              <a:rPr lang="fr-FR" dirty="0">
                <a:solidFill>
                  <a:srgbClr val="FF0000"/>
                </a:solidFill>
              </a:rPr>
              <a:t>THEN</a:t>
            </a:r>
            <a:r>
              <a:rPr lang="fr-FR" dirty="0"/>
              <a:t> D. </a:t>
            </a:r>
          </a:p>
          <a:p>
            <a:pPr lvl="1" algn="just"/>
            <a:r>
              <a:rPr lang="fr-FR" dirty="0"/>
              <a:t>Dans le contexte d'un système expert standard basé sur des règles, il suffirait de décomposer cette expression en règles individuelles : </a:t>
            </a:r>
          </a:p>
          <a:p>
            <a:pPr lvl="2" algn="just"/>
            <a:r>
              <a:rPr lang="fr-FR" dirty="0">
                <a:solidFill>
                  <a:srgbClr val="FF0000"/>
                </a:solidFill>
              </a:rPr>
              <a:t>IF</a:t>
            </a:r>
            <a:r>
              <a:rPr lang="fr-FR" dirty="0"/>
              <a:t> A </a:t>
            </a:r>
            <a:r>
              <a:rPr lang="fr-FR" dirty="0">
                <a:solidFill>
                  <a:srgbClr val="FF0000"/>
                </a:solidFill>
              </a:rPr>
              <a:t>THEN</a:t>
            </a:r>
            <a:r>
              <a:rPr lang="fr-FR" dirty="0"/>
              <a:t> D</a:t>
            </a:r>
          </a:p>
          <a:p>
            <a:pPr lvl="2" algn="just"/>
            <a:r>
              <a:rPr lang="fr-FR" dirty="0">
                <a:solidFill>
                  <a:srgbClr val="FF0000"/>
                </a:solidFill>
              </a:rPr>
              <a:t>IF</a:t>
            </a:r>
            <a:r>
              <a:rPr lang="fr-FR" dirty="0"/>
              <a:t> B</a:t>
            </a:r>
            <a:r>
              <a:rPr lang="fr-FR" dirty="0">
                <a:solidFill>
                  <a:srgbClr val="FF0000"/>
                </a:solidFill>
              </a:rPr>
              <a:t> THEN </a:t>
            </a:r>
            <a:r>
              <a:rPr lang="fr-FR" dirty="0"/>
              <a:t>D</a:t>
            </a:r>
          </a:p>
          <a:p>
            <a:pPr lvl="2" algn="just"/>
            <a:r>
              <a:rPr lang="fr-FR" dirty="0">
                <a:solidFill>
                  <a:srgbClr val="FF0000"/>
                </a:solidFill>
              </a:rPr>
              <a:t>IF</a:t>
            </a:r>
            <a:r>
              <a:rPr lang="fr-FR" dirty="0"/>
              <a:t> C </a:t>
            </a:r>
            <a:r>
              <a:rPr lang="fr-FR" dirty="0">
                <a:solidFill>
                  <a:srgbClr val="FF0000"/>
                </a:solidFill>
              </a:rPr>
              <a:t>THEN</a:t>
            </a:r>
            <a:r>
              <a:rPr lang="fr-FR" dirty="0"/>
              <a:t> D.</a:t>
            </a:r>
            <a:endParaRPr lang="fr-CD" dirty="0"/>
          </a:p>
        </p:txBody>
      </p:sp>
    </p:spTree>
    <p:extLst>
      <p:ext uri="{BB962C8B-B14F-4D97-AF65-F5344CB8AC3E}">
        <p14:creationId xmlns:p14="http://schemas.microsoft.com/office/powerpoint/2010/main" val="294665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7BF43-C6E4-C838-3F87-CFD3732225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54E6BC-4132-6CD9-7C9E-C5AA358BF656}"/>
              </a:ext>
            </a:extLst>
          </p:cNvPr>
          <p:cNvSpPr>
            <a:spLocks noGrp="1"/>
          </p:cNvSpPr>
          <p:nvPr>
            <p:ph type="title"/>
          </p:nvPr>
        </p:nvSpPr>
        <p:spPr>
          <a:xfrm>
            <a:off x="291353" y="266513"/>
            <a:ext cx="10515600" cy="656851"/>
          </a:xfrm>
        </p:spPr>
        <p:txBody>
          <a:bodyPr>
            <a:normAutofit fontScale="90000"/>
          </a:bodyPr>
          <a:lstStyle/>
          <a:p>
            <a:r>
              <a:rPr lang="fr-CD" dirty="0"/>
              <a:t>Base de règles (</a:t>
            </a:r>
            <a:r>
              <a:rPr lang="fr-CD" dirty="0" err="1"/>
              <a:t>Cont</a:t>
            </a:r>
            <a:r>
              <a:rPr lang="fr-CD" dirty="0"/>
              <a:t>.)</a:t>
            </a:r>
          </a:p>
        </p:txBody>
      </p:sp>
      <p:sp>
        <p:nvSpPr>
          <p:cNvPr id="3" name="Content Placeholder 2">
            <a:extLst>
              <a:ext uri="{FF2B5EF4-FFF2-40B4-BE49-F238E27FC236}">
                <a16:creationId xmlns:a16="http://schemas.microsoft.com/office/drawing/2014/main" id="{AB19A1E7-E046-15C4-4968-702001AAA944}"/>
              </a:ext>
            </a:extLst>
          </p:cNvPr>
          <p:cNvSpPr>
            <a:spLocks noGrp="1"/>
          </p:cNvSpPr>
          <p:nvPr>
            <p:ph idx="1"/>
          </p:nvPr>
        </p:nvSpPr>
        <p:spPr>
          <a:xfrm>
            <a:off x="291353" y="1063624"/>
            <a:ext cx="10515600" cy="5527863"/>
          </a:xfrm>
        </p:spPr>
        <p:txBody>
          <a:bodyPr>
            <a:normAutofit/>
          </a:bodyPr>
          <a:lstStyle/>
          <a:p>
            <a:pPr algn="just"/>
            <a:r>
              <a:rPr lang="fr-FR" dirty="0"/>
              <a:t>Voici ci-dessous un exemple de ce à quoi une règle pourrait ressembler dans la base de règles d'un système expert:</a:t>
            </a:r>
          </a:p>
          <a:p>
            <a:pPr marL="457200" lvl="1" indent="0" algn="just">
              <a:buNone/>
            </a:pPr>
            <a:r>
              <a:rPr lang="fr-FR" dirty="0">
                <a:solidFill>
                  <a:srgbClr val="FF0000"/>
                </a:solidFill>
              </a:rPr>
              <a:t>		IF</a:t>
            </a:r>
            <a:r>
              <a:rPr lang="fr-FR" dirty="0"/>
              <a:t> </a:t>
            </a:r>
            <a:r>
              <a:rPr lang="fr-FR" dirty="0">
                <a:solidFill>
                  <a:srgbClr val="00B0F0"/>
                </a:solidFill>
              </a:rPr>
              <a:t>fils_de</a:t>
            </a:r>
            <a:r>
              <a:rPr lang="fr-FR" dirty="0"/>
              <a:t>($fils, $pere)</a:t>
            </a:r>
          </a:p>
          <a:p>
            <a:pPr marL="457200" lvl="1" indent="0" algn="just">
              <a:buNone/>
            </a:pPr>
            <a:r>
              <a:rPr lang="fr-FR" dirty="0">
                <a:solidFill>
                  <a:srgbClr val="FF0000"/>
                </a:solidFill>
              </a:rPr>
              <a:t>		THEN</a:t>
            </a:r>
            <a:r>
              <a:rPr lang="fr-FR" dirty="0"/>
              <a:t> </a:t>
            </a:r>
            <a:r>
              <a:rPr lang="fr-FR" dirty="0">
                <a:solidFill>
                  <a:srgbClr val="00B0F0"/>
                </a:solidFill>
              </a:rPr>
              <a:t>pere_de</a:t>
            </a:r>
            <a:r>
              <a:rPr lang="fr-FR" dirty="0"/>
              <a:t>($pere, $fils)</a:t>
            </a:r>
          </a:p>
          <a:p>
            <a:pPr algn="just"/>
            <a:r>
              <a:rPr lang="fr-FR" dirty="0"/>
              <a:t>La règle ci-dessus ressemble beaucoup à ce que nous avons vu dans la </a:t>
            </a:r>
            <a:r>
              <a:rPr lang="fr-FR" dirty="0">
                <a:solidFill>
                  <a:srgbClr val="FF0000"/>
                </a:solidFill>
              </a:rPr>
              <a:t>logique du premier ordre </a:t>
            </a:r>
            <a:r>
              <a:rPr lang="fr-FR" dirty="0"/>
              <a:t>ou la </a:t>
            </a:r>
            <a:r>
              <a:rPr lang="fr-FR" dirty="0">
                <a:solidFill>
                  <a:srgbClr val="FF0000"/>
                </a:solidFill>
              </a:rPr>
              <a:t>logique des prédicats</a:t>
            </a:r>
            <a:r>
              <a:rPr lang="fr-FR" dirty="0"/>
              <a:t>. </a:t>
            </a:r>
          </a:p>
          <a:p>
            <a:pPr algn="just"/>
            <a:r>
              <a:rPr lang="fr-FR" dirty="0"/>
              <a:t>Dans ce cas, le fils est le fils du père, alors le père est le père du fils.</a:t>
            </a:r>
          </a:p>
          <a:p>
            <a:pPr algn="just"/>
            <a:r>
              <a:rPr lang="fr-FR" dirty="0"/>
              <a:t>Cette règle simple démontre simplement que la relation père-fils peut être interprétée dans les deux sens.</a:t>
            </a:r>
          </a:p>
          <a:p>
            <a:pPr algn="just"/>
            <a:r>
              <a:rPr lang="fr-FR" dirty="0"/>
              <a:t> Cela semble trivial, mais c'est le genre de choses que vous devez mettre en œuvre dans votre base de règles afin de gérer différents types de situations.</a:t>
            </a:r>
            <a:endParaRPr lang="fr-CD" dirty="0"/>
          </a:p>
        </p:txBody>
      </p:sp>
    </p:spTree>
    <p:extLst>
      <p:ext uri="{BB962C8B-B14F-4D97-AF65-F5344CB8AC3E}">
        <p14:creationId xmlns:p14="http://schemas.microsoft.com/office/powerpoint/2010/main" val="1367456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03F16-9445-2BE6-B6FA-000F579E9AA0}"/>
              </a:ext>
            </a:extLst>
          </p:cNvPr>
          <p:cNvSpPr>
            <a:spLocks noGrp="1"/>
          </p:cNvSpPr>
          <p:nvPr>
            <p:ph type="title"/>
          </p:nvPr>
        </p:nvSpPr>
        <p:spPr>
          <a:xfrm>
            <a:off x="838200" y="365126"/>
            <a:ext cx="10515600" cy="638922"/>
          </a:xfrm>
        </p:spPr>
        <p:txBody>
          <a:bodyPr>
            <a:normAutofit fontScale="90000"/>
          </a:bodyPr>
          <a:lstStyle/>
          <a:p>
            <a:r>
              <a:rPr lang="fr-FR" dirty="0"/>
              <a:t>Base de faits</a:t>
            </a:r>
            <a:endParaRPr lang="fr-CD" dirty="0"/>
          </a:p>
        </p:txBody>
      </p:sp>
      <p:sp>
        <p:nvSpPr>
          <p:cNvPr id="3" name="Content Placeholder 2">
            <a:extLst>
              <a:ext uri="{FF2B5EF4-FFF2-40B4-BE49-F238E27FC236}">
                <a16:creationId xmlns:a16="http://schemas.microsoft.com/office/drawing/2014/main" id="{3A1A79F5-F452-672E-C396-5B868F788682}"/>
              </a:ext>
            </a:extLst>
          </p:cNvPr>
          <p:cNvSpPr>
            <a:spLocks noGrp="1"/>
          </p:cNvSpPr>
          <p:nvPr>
            <p:ph idx="1"/>
          </p:nvPr>
        </p:nvSpPr>
        <p:spPr>
          <a:xfrm>
            <a:off x="694765" y="1395318"/>
            <a:ext cx="10515600" cy="5097555"/>
          </a:xfrm>
        </p:spPr>
        <p:txBody>
          <a:bodyPr>
            <a:normAutofit fontScale="77500" lnSpcReduction="20000"/>
          </a:bodyPr>
          <a:lstStyle/>
          <a:p>
            <a:pPr algn="just"/>
            <a:r>
              <a:rPr lang="fr-FR" dirty="0"/>
              <a:t>Examinons de plus près la </a:t>
            </a:r>
            <a:r>
              <a:rPr lang="fr-FR" dirty="0">
                <a:solidFill>
                  <a:srgbClr val="FF0000"/>
                </a:solidFill>
              </a:rPr>
              <a:t>base de faits</a:t>
            </a:r>
            <a:r>
              <a:rPr lang="fr-FR" dirty="0"/>
              <a:t>. </a:t>
            </a:r>
          </a:p>
          <a:p>
            <a:pPr algn="just"/>
            <a:r>
              <a:rPr lang="fr-FR" dirty="0"/>
              <a:t>Il s'agit généralement d'un ensemble non ordonné de faits qui donnent des </a:t>
            </a:r>
            <a:r>
              <a:rPr lang="fr-FR" dirty="0">
                <a:solidFill>
                  <a:srgbClr val="FF0000"/>
                </a:solidFill>
              </a:rPr>
              <a:t>valeurs à des propositions </a:t>
            </a:r>
            <a:r>
              <a:rPr lang="fr-FR" dirty="0"/>
              <a:t>ou à des </a:t>
            </a:r>
            <a:r>
              <a:rPr lang="fr-FR" dirty="0">
                <a:solidFill>
                  <a:srgbClr val="FF0000"/>
                </a:solidFill>
              </a:rPr>
              <a:t>énoncés de prédicats</a:t>
            </a:r>
            <a:r>
              <a:rPr lang="fr-FR" dirty="0"/>
              <a:t>. </a:t>
            </a:r>
          </a:p>
          <a:p>
            <a:pPr algn="just"/>
            <a:r>
              <a:rPr lang="fr-FR" dirty="0"/>
              <a:t>Les faits </a:t>
            </a:r>
            <a:r>
              <a:rPr lang="fr-FR" dirty="0">
                <a:solidFill>
                  <a:srgbClr val="FF0000"/>
                </a:solidFill>
              </a:rPr>
              <a:t>doivent suivre la syntaxe des règles </a:t>
            </a:r>
            <a:r>
              <a:rPr lang="fr-FR" dirty="0"/>
              <a:t>afin que le moteur d'inférence puisse faire correspondre les faits à appliquer aux règles appropriées. </a:t>
            </a:r>
          </a:p>
          <a:p>
            <a:pPr algn="just"/>
            <a:r>
              <a:rPr lang="fr-FR" dirty="0"/>
              <a:t>En reprenant notre exemple de la règle : </a:t>
            </a:r>
          </a:p>
          <a:p>
            <a:pPr marL="457200" lvl="1" indent="0" algn="just">
              <a:buNone/>
            </a:pPr>
            <a:r>
              <a:rPr lang="fr-FR" dirty="0">
                <a:solidFill>
                  <a:srgbClr val="FF0000"/>
                </a:solidFill>
              </a:rPr>
              <a:t>                     IF</a:t>
            </a:r>
            <a:r>
              <a:rPr lang="fr-FR" dirty="0"/>
              <a:t> </a:t>
            </a:r>
            <a:r>
              <a:rPr lang="fr-FR" dirty="0">
                <a:solidFill>
                  <a:srgbClr val="00B0F0"/>
                </a:solidFill>
              </a:rPr>
              <a:t>fils_de</a:t>
            </a:r>
            <a:r>
              <a:rPr lang="fr-FR" dirty="0"/>
              <a:t>($fils, $pere)</a:t>
            </a:r>
          </a:p>
          <a:p>
            <a:pPr marL="457200" lvl="1" indent="0" algn="just">
              <a:buNone/>
            </a:pPr>
            <a:r>
              <a:rPr lang="fr-FR" dirty="0">
                <a:solidFill>
                  <a:srgbClr val="FF0000"/>
                </a:solidFill>
              </a:rPr>
              <a:t>	             THEN</a:t>
            </a:r>
            <a:r>
              <a:rPr lang="fr-FR" dirty="0"/>
              <a:t> </a:t>
            </a:r>
            <a:r>
              <a:rPr lang="fr-FR" dirty="0">
                <a:solidFill>
                  <a:srgbClr val="00B0F0"/>
                </a:solidFill>
              </a:rPr>
              <a:t>pere_de</a:t>
            </a:r>
            <a:r>
              <a:rPr lang="fr-FR" dirty="0"/>
              <a:t>($pere, $fils)</a:t>
            </a:r>
          </a:p>
          <a:p>
            <a:pPr algn="just"/>
            <a:r>
              <a:rPr lang="fr-FR" dirty="0"/>
              <a:t>voici quelques faits que nous pourrions avoir dans notre base de faits:</a:t>
            </a:r>
          </a:p>
          <a:p>
            <a:pPr marL="0" indent="0" algn="just">
              <a:buNone/>
            </a:pPr>
            <a:r>
              <a:rPr lang="fr-FR" dirty="0">
                <a:solidFill>
                  <a:srgbClr val="00B0F0"/>
                </a:solidFill>
              </a:rPr>
              <a:t>                        fils_de</a:t>
            </a:r>
            <a:r>
              <a:rPr lang="fr-FR" dirty="0"/>
              <a:t>(Mpia, Mbol)</a:t>
            </a:r>
          </a:p>
          <a:p>
            <a:pPr marL="0" indent="0" algn="just">
              <a:buNone/>
            </a:pPr>
            <a:r>
              <a:rPr lang="fr-FR" dirty="0">
                <a:solidFill>
                  <a:srgbClr val="00B0F0"/>
                </a:solidFill>
              </a:rPr>
              <a:t>                        fils_de</a:t>
            </a:r>
            <a:r>
              <a:rPr lang="fr-FR" dirty="0"/>
              <a:t>(Masamba, Dokolo)</a:t>
            </a:r>
          </a:p>
          <a:p>
            <a:pPr algn="just"/>
            <a:endParaRPr lang="fr-FR" dirty="0"/>
          </a:p>
          <a:p>
            <a:pPr algn="just"/>
            <a:r>
              <a:rPr lang="fr-FR" dirty="0"/>
              <a:t> Remarquez que le </a:t>
            </a:r>
            <a:r>
              <a:rPr lang="fr-FR" dirty="0">
                <a:solidFill>
                  <a:srgbClr val="00B0F0"/>
                </a:solidFill>
              </a:rPr>
              <a:t>fils_de </a:t>
            </a:r>
            <a:r>
              <a:rPr lang="fr-FR" dirty="0"/>
              <a:t>avec deux entrées correspond à la syntaxe de la partie </a:t>
            </a:r>
            <a:r>
              <a:rPr lang="fr-FR" dirty="0">
                <a:solidFill>
                  <a:srgbClr val="FF0000"/>
                </a:solidFill>
              </a:rPr>
              <a:t>IF </a:t>
            </a:r>
            <a:r>
              <a:rPr lang="fr-FR" dirty="0"/>
              <a:t>de la règle ci-dessus. </a:t>
            </a:r>
          </a:p>
          <a:p>
            <a:pPr algn="just"/>
            <a:r>
              <a:rPr lang="fr-FR" dirty="0"/>
              <a:t>Ces faits indiquent donc que Mpia est le fils de Mbol et que Masamba est le fils de Dokolo.</a:t>
            </a:r>
            <a:endParaRPr lang="fr-CD" dirty="0"/>
          </a:p>
        </p:txBody>
      </p:sp>
    </p:spTree>
    <p:extLst>
      <p:ext uri="{BB962C8B-B14F-4D97-AF65-F5344CB8AC3E}">
        <p14:creationId xmlns:p14="http://schemas.microsoft.com/office/powerpoint/2010/main" val="334094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2DBE-98B1-7F0F-5B2B-CABFFD69988F}"/>
              </a:ext>
            </a:extLst>
          </p:cNvPr>
          <p:cNvSpPr>
            <a:spLocks noGrp="1"/>
          </p:cNvSpPr>
          <p:nvPr>
            <p:ph type="title"/>
          </p:nvPr>
        </p:nvSpPr>
        <p:spPr>
          <a:xfrm>
            <a:off x="381000" y="320302"/>
            <a:ext cx="10515600" cy="549275"/>
          </a:xfrm>
        </p:spPr>
        <p:txBody>
          <a:bodyPr>
            <a:normAutofit fontScale="90000"/>
          </a:bodyPr>
          <a:lstStyle/>
          <a:p>
            <a:r>
              <a:rPr lang="fr-CD" dirty="0"/>
              <a:t>Base des questions</a:t>
            </a:r>
          </a:p>
        </p:txBody>
      </p:sp>
      <p:sp>
        <p:nvSpPr>
          <p:cNvPr id="3" name="Content Placeholder 2">
            <a:extLst>
              <a:ext uri="{FF2B5EF4-FFF2-40B4-BE49-F238E27FC236}">
                <a16:creationId xmlns:a16="http://schemas.microsoft.com/office/drawing/2014/main" id="{7CC74A19-5AE5-A33D-CDDA-B96C5A71CEAD}"/>
              </a:ext>
            </a:extLst>
          </p:cNvPr>
          <p:cNvSpPr>
            <a:spLocks noGrp="1"/>
          </p:cNvSpPr>
          <p:nvPr>
            <p:ph idx="1"/>
          </p:nvPr>
        </p:nvSpPr>
        <p:spPr>
          <a:xfrm>
            <a:off x="381000" y="1063625"/>
            <a:ext cx="10515600" cy="5606116"/>
          </a:xfrm>
        </p:spPr>
        <p:txBody>
          <a:bodyPr>
            <a:normAutofit fontScale="92500" lnSpcReduction="20000"/>
          </a:bodyPr>
          <a:lstStyle/>
          <a:p>
            <a:pPr algn="just"/>
            <a:r>
              <a:rPr lang="fr-FR" dirty="0"/>
              <a:t>C’est un ensemble non ordonné de questions appliquées par le système expert lorsque </a:t>
            </a:r>
            <a:r>
              <a:rPr lang="fr-FR" dirty="0">
                <a:solidFill>
                  <a:srgbClr val="FF0000"/>
                </a:solidFill>
              </a:rPr>
              <a:t>cela est nécessaire </a:t>
            </a:r>
            <a:r>
              <a:rPr lang="fr-FR" dirty="0"/>
              <a:t>pour donner au système un aspect plus humain à l'interaction avec l'utilisateur.</a:t>
            </a:r>
          </a:p>
          <a:p>
            <a:pPr algn="just"/>
            <a:r>
              <a:rPr lang="fr-FR" dirty="0"/>
              <a:t>Les questions renvoient les valeurs suivantes saisies par l'utilisateur :</a:t>
            </a:r>
          </a:p>
          <a:p>
            <a:pPr lvl="1" algn="just"/>
            <a:r>
              <a:rPr lang="fr-FR" dirty="0"/>
              <a:t>Oui/Non</a:t>
            </a:r>
          </a:p>
          <a:p>
            <a:pPr lvl="1" algn="just"/>
            <a:r>
              <a:rPr lang="fr-FR" dirty="0"/>
              <a:t>Vrai/Faux</a:t>
            </a:r>
          </a:p>
          <a:p>
            <a:pPr lvl="1" algn="just"/>
            <a:r>
              <a:rPr lang="fr-FR" dirty="0"/>
              <a:t>Choix multiple (choisissez une option ou toutes celles qui s'appliquent)</a:t>
            </a:r>
          </a:p>
          <a:p>
            <a:pPr lvl="1" algn="just"/>
            <a:r>
              <a:rPr lang="fr-FR" dirty="0"/>
              <a:t>Saisie d'une valeur (Int, </a:t>
            </a:r>
            <a:r>
              <a:rPr lang="fr-FR" dirty="0" err="1"/>
              <a:t>float</a:t>
            </a:r>
            <a:r>
              <a:rPr lang="fr-FR" dirty="0"/>
              <a:t>, texte)</a:t>
            </a:r>
          </a:p>
          <a:p>
            <a:pPr algn="just"/>
            <a:r>
              <a:rPr lang="fr-FR" dirty="0"/>
              <a:t>Exemple de question :</a:t>
            </a:r>
          </a:p>
          <a:p>
            <a:pPr lvl="1" algn="just"/>
            <a:r>
              <a:rPr lang="fr-FR" dirty="0">
                <a:solidFill>
                  <a:srgbClr val="00B0F0"/>
                </a:solidFill>
              </a:rPr>
              <a:t>qui_est_le_pere</a:t>
            </a:r>
            <a:r>
              <a:rPr lang="fr-FR" dirty="0"/>
              <a:t>($reponse)</a:t>
            </a:r>
          </a:p>
          <a:p>
            <a:pPr marL="914400" lvl="2" indent="0" algn="just">
              <a:buNone/>
            </a:pPr>
            <a:r>
              <a:rPr lang="fr-FR" dirty="0"/>
              <a:t>    </a:t>
            </a:r>
            <a:r>
              <a:rPr lang="fr-FR" dirty="0">
                <a:solidFill>
                  <a:srgbClr val="00B050"/>
                </a:solidFill>
              </a:rPr>
              <a:t>Qui est votre père ?</a:t>
            </a:r>
          </a:p>
          <a:p>
            <a:pPr marL="914400" lvl="2" indent="0" algn="just">
              <a:buNone/>
            </a:pPr>
            <a:r>
              <a:rPr lang="fr-FR" dirty="0"/>
              <a:t>     ---</a:t>
            </a:r>
          </a:p>
          <a:p>
            <a:pPr marL="914400" lvl="2" indent="0" algn="just">
              <a:buNone/>
            </a:pPr>
            <a:r>
              <a:rPr lang="fr-FR" dirty="0"/>
              <a:t>    $reponse = selectionnez_1</a:t>
            </a:r>
          </a:p>
          <a:p>
            <a:pPr marL="1371600" lvl="3" indent="0" algn="just">
              <a:buNone/>
            </a:pPr>
            <a:r>
              <a:rPr lang="fr-FR" dirty="0">
                <a:solidFill>
                  <a:srgbClr val="00B050"/>
                </a:solidFill>
              </a:rPr>
              <a:t>	1 : Mbol</a:t>
            </a:r>
          </a:p>
          <a:p>
            <a:pPr marL="1371600" lvl="3" indent="0" algn="just">
              <a:buNone/>
            </a:pPr>
            <a:r>
              <a:rPr lang="fr-FR" dirty="0">
                <a:solidFill>
                  <a:srgbClr val="00B050"/>
                </a:solidFill>
              </a:rPr>
              <a:t>	2 : Mpia</a:t>
            </a:r>
          </a:p>
          <a:p>
            <a:pPr marL="1371600" lvl="3" indent="0" algn="just">
              <a:buNone/>
            </a:pPr>
            <a:r>
              <a:rPr lang="fr-FR" dirty="0">
                <a:solidFill>
                  <a:srgbClr val="00B050"/>
                </a:solidFill>
              </a:rPr>
              <a:t>	3 : Masamba</a:t>
            </a:r>
          </a:p>
          <a:p>
            <a:pPr marL="1371600" lvl="3" indent="0" algn="just">
              <a:buNone/>
            </a:pPr>
            <a:r>
              <a:rPr lang="fr-FR" dirty="0">
                <a:solidFill>
                  <a:srgbClr val="00B050"/>
                </a:solidFill>
              </a:rPr>
              <a:t>	4 : Dokolo</a:t>
            </a:r>
          </a:p>
          <a:p>
            <a:pPr marL="1371600" lvl="3" indent="0" algn="just">
              <a:buNone/>
            </a:pPr>
            <a:r>
              <a:rPr lang="fr-FR" dirty="0">
                <a:solidFill>
                  <a:srgbClr val="00B050"/>
                </a:solidFill>
              </a:rPr>
              <a:t>	5 : Je ne sais pas</a:t>
            </a:r>
            <a:endParaRPr lang="fr-CD" dirty="0">
              <a:solidFill>
                <a:srgbClr val="00B050"/>
              </a:solidFill>
            </a:endParaRPr>
          </a:p>
        </p:txBody>
      </p:sp>
      <p:sp>
        <p:nvSpPr>
          <p:cNvPr id="4" name="TextBox 3">
            <a:extLst>
              <a:ext uri="{FF2B5EF4-FFF2-40B4-BE49-F238E27FC236}">
                <a16:creationId xmlns:a16="http://schemas.microsoft.com/office/drawing/2014/main" id="{51AC0D7B-8D0C-7352-EB2E-9E8833509C8E}"/>
              </a:ext>
            </a:extLst>
          </p:cNvPr>
          <p:cNvSpPr txBox="1"/>
          <p:nvPr/>
        </p:nvSpPr>
        <p:spPr>
          <a:xfrm>
            <a:off x="7624484" y="3893578"/>
            <a:ext cx="2735621" cy="369332"/>
          </a:xfrm>
          <a:prstGeom prst="rect">
            <a:avLst/>
          </a:prstGeom>
          <a:noFill/>
        </p:spPr>
        <p:txBody>
          <a:bodyPr wrap="none" rtlCol="0">
            <a:spAutoFit/>
          </a:bodyPr>
          <a:lstStyle/>
          <a:p>
            <a:r>
              <a:rPr lang="fr-FR" dirty="0"/>
              <a:t>L’utilisateur va voir ce texte</a:t>
            </a:r>
            <a:endParaRPr lang="fr-CD" dirty="0"/>
          </a:p>
        </p:txBody>
      </p:sp>
      <p:cxnSp>
        <p:nvCxnSpPr>
          <p:cNvPr id="6" name="Straight Arrow Connector 5">
            <a:extLst>
              <a:ext uri="{FF2B5EF4-FFF2-40B4-BE49-F238E27FC236}">
                <a16:creationId xmlns:a16="http://schemas.microsoft.com/office/drawing/2014/main" id="{5D23EFF0-B9E9-AE57-2D92-21FBA5E4573B}"/>
              </a:ext>
            </a:extLst>
          </p:cNvPr>
          <p:cNvCxnSpPr/>
          <p:nvPr/>
        </p:nvCxnSpPr>
        <p:spPr>
          <a:xfrm flipH="1">
            <a:off x="3639671" y="4105835"/>
            <a:ext cx="4061011" cy="2689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67681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4A2F-B529-97A2-89F3-7DD8EDCC4994}"/>
              </a:ext>
            </a:extLst>
          </p:cNvPr>
          <p:cNvSpPr>
            <a:spLocks noGrp="1"/>
          </p:cNvSpPr>
          <p:nvPr>
            <p:ph type="title"/>
          </p:nvPr>
        </p:nvSpPr>
        <p:spPr>
          <a:xfrm>
            <a:off x="838200" y="2848349"/>
            <a:ext cx="10515600" cy="1325563"/>
          </a:xfrm>
        </p:spPr>
        <p:txBody>
          <a:bodyPr/>
          <a:lstStyle/>
          <a:p>
            <a:pPr algn="ctr"/>
            <a:r>
              <a:rPr lang="fr-FR" dirty="0"/>
              <a:t>Moteur d’inférence</a:t>
            </a:r>
            <a:endParaRPr lang="fr-CD" dirty="0"/>
          </a:p>
        </p:txBody>
      </p:sp>
    </p:spTree>
    <p:extLst>
      <p:ext uri="{BB962C8B-B14F-4D97-AF65-F5344CB8AC3E}">
        <p14:creationId xmlns:p14="http://schemas.microsoft.com/office/powerpoint/2010/main" val="1192012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B825-7D69-E925-FB41-19C7ECFA90D4}"/>
              </a:ext>
            </a:extLst>
          </p:cNvPr>
          <p:cNvSpPr>
            <a:spLocks noGrp="1"/>
          </p:cNvSpPr>
          <p:nvPr>
            <p:ph type="title"/>
          </p:nvPr>
        </p:nvSpPr>
        <p:spPr>
          <a:xfrm>
            <a:off x="134471" y="141007"/>
            <a:ext cx="11066929" cy="854075"/>
          </a:xfrm>
        </p:spPr>
        <p:txBody>
          <a:bodyPr>
            <a:normAutofit/>
          </a:bodyPr>
          <a:lstStyle/>
          <a:p>
            <a:pPr algn="just"/>
            <a:r>
              <a:rPr lang="fr-FR" sz="4000" dirty="0"/>
              <a:t>Schéma d'un système expert : Moteur d'inférence</a:t>
            </a:r>
            <a:endParaRPr lang="fr-CD" sz="4000" dirty="0"/>
          </a:p>
        </p:txBody>
      </p:sp>
      <p:sp>
        <p:nvSpPr>
          <p:cNvPr id="3" name="Content Placeholder 2">
            <a:extLst>
              <a:ext uri="{FF2B5EF4-FFF2-40B4-BE49-F238E27FC236}">
                <a16:creationId xmlns:a16="http://schemas.microsoft.com/office/drawing/2014/main" id="{A71A804C-0AB2-7173-51BE-F11849DF5486}"/>
              </a:ext>
            </a:extLst>
          </p:cNvPr>
          <p:cNvSpPr>
            <a:spLocks noGrp="1"/>
          </p:cNvSpPr>
          <p:nvPr>
            <p:ph idx="1"/>
          </p:nvPr>
        </p:nvSpPr>
        <p:spPr>
          <a:xfrm>
            <a:off x="838200" y="1825625"/>
            <a:ext cx="4648200" cy="4351338"/>
          </a:xfrm>
        </p:spPr>
        <p:txBody>
          <a:bodyPr/>
          <a:lstStyle/>
          <a:p>
            <a:pPr algn="just"/>
            <a:r>
              <a:rPr lang="fr-FR" dirty="0"/>
              <a:t>Le moteur d'inférence joue évidemment un rôle central dans le fonctionnement d'un système expert. </a:t>
            </a:r>
          </a:p>
          <a:p>
            <a:pPr algn="just"/>
            <a:r>
              <a:rPr lang="fr-FR" dirty="0"/>
              <a:t>Notez que le moteur d'inférence interagit avec la base de connaissances ainsi qu'avec l'interface utilisateur.</a:t>
            </a:r>
          </a:p>
          <a:p>
            <a:endParaRPr lang="fr-CD" dirty="0"/>
          </a:p>
        </p:txBody>
      </p:sp>
      <p:pic>
        <p:nvPicPr>
          <p:cNvPr id="5" name="Picture 4">
            <a:extLst>
              <a:ext uri="{FF2B5EF4-FFF2-40B4-BE49-F238E27FC236}">
                <a16:creationId xmlns:a16="http://schemas.microsoft.com/office/drawing/2014/main" id="{CBDB9090-786E-913A-8568-31FE62758D36}"/>
              </a:ext>
            </a:extLst>
          </p:cNvPr>
          <p:cNvPicPr>
            <a:picLocks noChangeAspect="1"/>
          </p:cNvPicPr>
          <p:nvPr/>
        </p:nvPicPr>
        <p:blipFill>
          <a:blip r:embed="rId2"/>
          <a:stretch>
            <a:fillRect/>
          </a:stretch>
        </p:blipFill>
        <p:spPr>
          <a:xfrm>
            <a:off x="5667935" y="1467424"/>
            <a:ext cx="5883150" cy="5067739"/>
          </a:xfrm>
          <a:prstGeom prst="rect">
            <a:avLst/>
          </a:prstGeom>
        </p:spPr>
      </p:pic>
    </p:spTree>
    <p:extLst>
      <p:ext uri="{BB962C8B-B14F-4D97-AF65-F5344CB8AC3E}">
        <p14:creationId xmlns:p14="http://schemas.microsoft.com/office/powerpoint/2010/main" val="1285548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EE64C-8982-B928-23AE-D5584B063940}"/>
              </a:ext>
            </a:extLst>
          </p:cNvPr>
          <p:cNvSpPr>
            <a:spLocks noGrp="1"/>
          </p:cNvSpPr>
          <p:nvPr>
            <p:ph type="title"/>
          </p:nvPr>
        </p:nvSpPr>
        <p:spPr>
          <a:xfrm>
            <a:off x="416859" y="266514"/>
            <a:ext cx="10515600" cy="809251"/>
          </a:xfrm>
        </p:spPr>
        <p:txBody>
          <a:bodyPr/>
          <a:lstStyle/>
          <a:p>
            <a:r>
              <a:rPr lang="fr-CD" dirty="0"/>
              <a:t>Moteur d'inférence</a:t>
            </a:r>
          </a:p>
        </p:txBody>
      </p:sp>
      <p:sp>
        <p:nvSpPr>
          <p:cNvPr id="3" name="Content Placeholder 2">
            <a:extLst>
              <a:ext uri="{FF2B5EF4-FFF2-40B4-BE49-F238E27FC236}">
                <a16:creationId xmlns:a16="http://schemas.microsoft.com/office/drawing/2014/main" id="{55B5D75B-9BB2-A205-FAEC-B21771A78E2D}"/>
              </a:ext>
            </a:extLst>
          </p:cNvPr>
          <p:cNvSpPr>
            <a:spLocks noGrp="1"/>
          </p:cNvSpPr>
          <p:nvPr>
            <p:ph idx="1"/>
          </p:nvPr>
        </p:nvSpPr>
        <p:spPr>
          <a:xfrm>
            <a:off x="551329" y="1431177"/>
            <a:ext cx="10515600" cy="5256493"/>
          </a:xfrm>
        </p:spPr>
        <p:txBody>
          <a:bodyPr>
            <a:normAutofit fontScale="92500" lnSpcReduction="10000"/>
          </a:bodyPr>
          <a:lstStyle/>
          <a:p>
            <a:pPr algn="just"/>
            <a:r>
              <a:rPr lang="fr-FR" dirty="0">
                <a:solidFill>
                  <a:srgbClr val="FF0000"/>
                </a:solidFill>
              </a:rPr>
              <a:t>Aussi connu comme</a:t>
            </a:r>
            <a:r>
              <a:rPr lang="fr-FR" dirty="0"/>
              <a:t>: Interprète de règles</a:t>
            </a:r>
          </a:p>
          <a:p>
            <a:pPr algn="just"/>
            <a:r>
              <a:rPr lang="fr-FR" dirty="0"/>
              <a:t>C’est la "partie pensante" ou "</a:t>
            </a:r>
            <a:r>
              <a:rPr lang="fr-FR" dirty="0">
                <a:solidFill>
                  <a:srgbClr val="FF0000"/>
                </a:solidFill>
              </a:rPr>
              <a:t>cerveau</a:t>
            </a:r>
            <a:r>
              <a:rPr lang="fr-FR" dirty="0"/>
              <a:t>" du système</a:t>
            </a:r>
          </a:p>
          <a:p>
            <a:pPr lvl="1" algn="just"/>
            <a:r>
              <a:rPr lang="fr-FR" dirty="0"/>
              <a:t>Il contrôle la manière dont les règles </a:t>
            </a:r>
            <a:r>
              <a:rPr lang="fr-FR" dirty="0">
                <a:solidFill>
                  <a:srgbClr val="FF0000"/>
                </a:solidFill>
              </a:rPr>
              <a:t>IF:THEN </a:t>
            </a:r>
            <a:r>
              <a:rPr lang="fr-FR" dirty="0"/>
              <a:t>sont appliquées aux </a:t>
            </a:r>
            <a:r>
              <a:rPr lang="fr-FR" dirty="0">
                <a:solidFill>
                  <a:srgbClr val="FF0000"/>
                </a:solidFill>
              </a:rPr>
              <a:t>faits</a:t>
            </a:r>
            <a:r>
              <a:rPr lang="fr-FR" dirty="0"/>
              <a:t>.</a:t>
            </a:r>
          </a:p>
          <a:p>
            <a:pPr lvl="1" algn="just"/>
            <a:r>
              <a:rPr lang="fr-FR" dirty="0"/>
              <a:t>Permet l'acquisition d'informations supplémentaires de la part de l'</a:t>
            </a:r>
            <a:r>
              <a:rPr lang="fr-FR" dirty="0">
                <a:solidFill>
                  <a:srgbClr val="FF0000"/>
                </a:solidFill>
              </a:rPr>
              <a:t>utilisateur</a:t>
            </a:r>
            <a:r>
              <a:rPr lang="fr-FR" dirty="0"/>
              <a:t>.</a:t>
            </a:r>
          </a:p>
          <a:p>
            <a:pPr lvl="2" algn="just"/>
            <a:r>
              <a:rPr lang="fr-FR" dirty="0"/>
              <a:t>Invite l’utilisateur à fournir des informations supplémentaires via une interface en langage naturel (éventuellement par le biais de questions)</a:t>
            </a:r>
          </a:p>
          <a:p>
            <a:pPr lvl="1" algn="just"/>
            <a:r>
              <a:rPr lang="fr-FR" dirty="0"/>
              <a:t>Peut être utilisé pour:</a:t>
            </a:r>
          </a:p>
          <a:p>
            <a:pPr lvl="2" algn="just"/>
            <a:r>
              <a:rPr lang="fr-FR" dirty="0"/>
              <a:t>parvenir à une hypothèse/solution</a:t>
            </a:r>
          </a:p>
          <a:p>
            <a:pPr lvl="2" algn="just"/>
            <a:r>
              <a:rPr lang="fr-FR" dirty="0"/>
              <a:t>Affiner une hypothèse/solution</a:t>
            </a:r>
          </a:p>
          <a:p>
            <a:pPr lvl="2" algn="just"/>
            <a:r>
              <a:rPr lang="fr-FR" dirty="0"/>
              <a:t>Résoudre un conflit entre des hypothèses/solutions actuellement concurrentes</a:t>
            </a:r>
          </a:p>
          <a:p>
            <a:pPr lvl="1" algn="just"/>
            <a:r>
              <a:rPr lang="fr-FR" dirty="0"/>
              <a:t>Associe des règles à des faits pour générer de nouveaux faits</a:t>
            </a:r>
          </a:p>
          <a:p>
            <a:pPr lvl="2" algn="just"/>
            <a:r>
              <a:rPr lang="fr-FR" dirty="0"/>
              <a:t>Les nouveaux faits représentent des conclusions sur l'état du domaine compte tenu des observations.</a:t>
            </a:r>
          </a:p>
          <a:p>
            <a:pPr lvl="1" algn="just"/>
            <a:r>
              <a:rPr lang="fr-FR" dirty="0"/>
              <a:t>Etant donné que nous nous basons sur des systèmes experts basés sur des règles, le moteur d’inférence appliquera toujours soit un </a:t>
            </a:r>
            <a:r>
              <a:rPr lang="fr-FR" dirty="0">
                <a:solidFill>
                  <a:srgbClr val="FF0000"/>
                </a:solidFill>
              </a:rPr>
              <a:t>chaînage avant </a:t>
            </a:r>
            <a:r>
              <a:rPr lang="fr-FR" dirty="0"/>
              <a:t>ou </a:t>
            </a:r>
            <a:r>
              <a:rPr lang="fr-FR" dirty="0">
                <a:solidFill>
                  <a:srgbClr val="FF0000"/>
                </a:solidFill>
              </a:rPr>
              <a:t>chaînage arrière </a:t>
            </a:r>
            <a:r>
              <a:rPr lang="fr-FR" dirty="0"/>
              <a:t>comme stratégie d’inférence.</a:t>
            </a:r>
            <a:endParaRPr lang="fr-CD" dirty="0"/>
          </a:p>
        </p:txBody>
      </p:sp>
    </p:spTree>
    <p:extLst>
      <p:ext uri="{BB962C8B-B14F-4D97-AF65-F5344CB8AC3E}">
        <p14:creationId xmlns:p14="http://schemas.microsoft.com/office/powerpoint/2010/main" val="667886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2D02-7643-5ADB-5632-73A8EE4C4F87}"/>
              </a:ext>
            </a:extLst>
          </p:cNvPr>
          <p:cNvSpPr>
            <a:spLocks noGrp="1"/>
          </p:cNvSpPr>
          <p:nvPr>
            <p:ph type="title"/>
          </p:nvPr>
        </p:nvSpPr>
        <p:spPr/>
        <p:txBody>
          <a:bodyPr/>
          <a:lstStyle/>
          <a:p>
            <a:r>
              <a:rPr lang="fr-CD" dirty="0"/>
              <a:t>Rappel : Inférence de règles</a:t>
            </a:r>
          </a:p>
        </p:txBody>
      </p:sp>
      <p:sp>
        <p:nvSpPr>
          <p:cNvPr id="3" name="Content Placeholder 2">
            <a:extLst>
              <a:ext uri="{FF2B5EF4-FFF2-40B4-BE49-F238E27FC236}">
                <a16:creationId xmlns:a16="http://schemas.microsoft.com/office/drawing/2014/main" id="{DB5F3D42-A519-DCCE-6995-48578DE02BD5}"/>
              </a:ext>
            </a:extLst>
          </p:cNvPr>
          <p:cNvSpPr>
            <a:spLocks noGrp="1"/>
          </p:cNvSpPr>
          <p:nvPr>
            <p:ph idx="1"/>
          </p:nvPr>
        </p:nvSpPr>
        <p:spPr/>
        <p:txBody>
          <a:bodyPr>
            <a:normAutofit fontScale="92500" lnSpcReduction="10000"/>
          </a:bodyPr>
          <a:lstStyle/>
          <a:p>
            <a:r>
              <a:rPr lang="fr-FR" dirty="0"/>
              <a:t>Rappelez-vous de notre dernière leçon où nous avons discuté brièvement de l'inférence de règles. </a:t>
            </a:r>
          </a:p>
          <a:p>
            <a:endParaRPr lang="fr-FR" dirty="0"/>
          </a:p>
          <a:p>
            <a:endParaRPr lang="fr-FR" dirty="0"/>
          </a:p>
          <a:p>
            <a:r>
              <a:rPr lang="fr-FR" dirty="0"/>
              <a:t>Il existe généralement deux tâches principales qui impliquent deux régimes de contrôle spécifiques:</a:t>
            </a:r>
          </a:p>
          <a:p>
            <a:pPr lvl="1"/>
            <a:r>
              <a:rPr lang="fr-FR" dirty="0"/>
              <a:t>L'approche de </a:t>
            </a:r>
            <a:r>
              <a:rPr lang="fr-FR" dirty="0">
                <a:solidFill>
                  <a:srgbClr val="FF0000"/>
                </a:solidFill>
              </a:rPr>
              <a:t>chaînage avant </a:t>
            </a:r>
            <a:r>
              <a:rPr lang="fr-FR" dirty="0"/>
              <a:t>qui est basée sur les </a:t>
            </a:r>
            <a:r>
              <a:rPr lang="fr-FR" dirty="0">
                <a:solidFill>
                  <a:srgbClr val="FF0000"/>
                </a:solidFill>
              </a:rPr>
              <a:t>données</a:t>
            </a:r>
            <a:r>
              <a:rPr lang="fr-FR" dirty="0"/>
              <a:t>. </a:t>
            </a:r>
          </a:p>
          <a:p>
            <a:pPr lvl="1"/>
            <a:r>
              <a:rPr lang="fr-FR" dirty="0"/>
              <a:t>L'approche par </a:t>
            </a:r>
            <a:r>
              <a:rPr lang="fr-FR" dirty="0">
                <a:solidFill>
                  <a:srgbClr val="FF0000"/>
                </a:solidFill>
              </a:rPr>
              <a:t>chaînage arrière </a:t>
            </a:r>
            <a:r>
              <a:rPr lang="fr-FR" dirty="0"/>
              <a:t>qui est orientée vers les </a:t>
            </a:r>
            <a:r>
              <a:rPr lang="fr-FR" dirty="0">
                <a:solidFill>
                  <a:srgbClr val="FF0000"/>
                </a:solidFill>
              </a:rPr>
              <a:t>buts</a:t>
            </a:r>
            <a:r>
              <a:rPr lang="fr-FR" dirty="0"/>
              <a:t>.</a:t>
            </a:r>
          </a:p>
          <a:p>
            <a:pPr lvl="1"/>
            <a:endParaRPr lang="fr-FR" dirty="0"/>
          </a:p>
          <a:p>
            <a:r>
              <a:rPr lang="fr-FR" dirty="0"/>
              <a:t>L'un est-il meilleur que l'autre ?</a:t>
            </a:r>
          </a:p>
          <a:p>
            <a:pPr lvl="1"/>
            <a:r>
              <a:rPr lang="fr-FR" dirty="0"/>
              <a:t>Cela dépend de l'application</a:t>
            </a:r>
            <a:endParaRPr lang="fr-CD" dirty="0"/>
          </a:p>
        </p:txBody>
      </p:sp>
    </p:spTree>
    <p:extLst>
      <p:ext uri="{BB962C8B-B14F-4D97-AF65-F5344CB8AC3E}">
        <p14:creationId xmlns:p14="http://schemas.microsoft.com/office/powerpoint/2010/main" val="1550819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78A7-DF70-6040-23C1-6B2B9A114A80}"/>
              </a:ext>
            </a:extLst>
          </p:cNvPr>
          <p:cNvSpPr>
            <a:spLocks noGrp="1"/>
          </p:cNvSpPr>
          <p:nvPr>
            <p:ph type="title"/>
          </p:nvPr>
        </p:nvSpPr>
        <p:spPr>
          <a:xfrm>
            <a:off x="838200" y="365125"/>
            <a:ext cx="10515600" cy="1131981"/>
          </a:xfrm>
        </p:spPr>
        <p:txBody>
          <a:bodyPr/>
          <a:lstStyle/>
          <a:p>
            <a:r>
              <a:rPr lang="fr-FR" dirty="0"/>
              <a:t>En savoir plus sur le chaînage</a:t>
            </a:r>
            <a:endParaRPr lang="fr-CD" dirty="0"/>
          </a:p>
        </p:txBody>
      </p:sp>
      <p:graphicFrame>
        <p:nvGraphicFramePr>
          <p:cNvPr id="4" name="Table 3">
            <a:extLst>
              <a:ext uri="{FF2B5EF4-FFF2-40B4-BE49-F238E27FC236}">
                <a16:creationId xmlns:a16="http://schemas.microsoft.com/office/drawing/2014/main" id="{CA0E9FC3-9CE3-63D2-0C6C-1F8336EAEC19}"/>
              </a:ext>
            </a:extLst>
          </p:cNvPr>
          <p:cNvGraphicFramePr>
            <a:graphicFrameLocks noGrp="1"/>
          </p:cNvGraphicFramePr>
          <p:nvPr>
            <p:extLst>
              <p:ext uri="{D42A27DB-BD31-4B8C-83A1-F6EECF244321}">
                <p14:modId xmlns:p14="http://schemas.microsoft.com/office/powerpoint/2010/main" val="1185435262"/>
              </p:ext>
            </p:extLst>
          </p:nvPr>
        </p:nvGraphicFramePr>
        <p:xfrm>
          <a:off x="838200" y="1860512"/>
          <a:ext cx="10766612" cy="3581400"/>
        </p:xfrm>
        <a:graphic>
          <a:graphicData uri="http://schemas.openxmlformats.org/drawingml/2006/table">
            <a:tbl>
              <a:tblPr firstRow="1" bandRow="1">
                <a:tableStyleId>{5C22544A-7EE6-4342-B048-85BDC9FD1C3A}</a:tableStyleId>
              </a:tblPr>
              <a:tblGrid>
                <a:gridCol w="5383306">
                  <a:extLst>
                    <a:ext uri="{9D8B030D-6E8A-4147-A177-3AD203B41FA5}">
                      <a16:colId xmlns:a16="http://schemas.microsoft.com/office/drawing/2014/main" val="804380167"/>
                    </a:ext>
                  </a:extLst>
                </a:gridCol>
                <a:gridCol w="5383306">
                  <a:extLst>
                    <a:ext uri="{9D8B030D-6E8A-4147-A177-3AD203B41FA5}">
                      <a16:colId xmlns:a16="http://schemas.microsoft.com/office/drawing/2014/main" val="2690964832"/>
                    </a:ext>
                  </a:extLst>
                </a:gridCol>
              </a:tblGrid>
              <a:tr h="370840">
                <a:tc>
                  <a:txBody>
                    <a:bodyPr/>
                    <a:lstStyle/>
                    <a:p>
                      <a:pPr algn="ctr"/>
                      <a:r>
                        <a:rPr lang="fr-FR" dirty="0"/>
                        <a:t>Chaînage avant</a:t>
                      </a:r>
                      <a:endParaRPr lang="fr-CD" dirty="0"/>
                    </a:p>
                  </a:txBody>
                  <a:tcPr/>
                </a:tc>
                <a:tc>
                  <a:txBody>
                    <a:bodyPr/>
                    <a:lstStyle/>
                    <a:p>
                      <a:pPr algn="ctr"/>
                      <a:r>
                        <a:rPr lang="fr-FR" dirty="0"/>
                        <a:t>Chaînage arrière</a:t>
                      </a:r>
                      <a:endParaRPr lang="fr-CD" dirty="0"/>
                    </a:p>
                  </a:txBody>
                  <a:tcPr/>
                </a:tc>
                <a:extLst>
                  <a:ext uri="{0D108BD9-81ED-4DB2-BD59-A6C34878D82A}">
                    <a16:rowId xmlns:a16="http://schemas.microsoft.com/office/drawing/2014/main" val="3819020742"/>
                  </a:ext>
                </a:extLst>
              </a:tr>
              <a:tr h="370840">
                <a:tc>
                  <a:txBody>
                    <a:bodyPr/>
                    <a:lstStyle/>
                    <a:p>
                      <a:pPr algn="just"/>
                      <a:r>
                        <a:rPr lang="fr-FR" dirty="0"/>
                        <a:t>Raisonnement basé sur des </a:t>
                      </a:r>
                      <a:r>
                        <a:rPr lang="fr-FR" dirty="0">
                          <a:solidFill>
                            <a:srgbClr val="FF0000"/>
                          </a:solidFill>
                        </a:rPr>
                        <a:t>données</a:t>
                      </a:r>
                      <a:endParaRPr lang="fr-CD" dirty="0">
                        <a:solidFill>
                          <a:srgbClr val="FF0000"/>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a:t>Raisonnement basé sur des </a:t>
                      </a:r>
                      <a:r>
                        <a:rPr lang="fr-FR" dirty="0">
                          <a:solidFill>
                            <a:srgbClr val="FF0000"/>
                          </a:solidFill>
                        </a:rPr>
                        <a:t>buts</a:t>
                      </a:r>
                      <a:endParaRPr lang="fr-CD" dirty="0">
                        <a:solidFill>
                          <a:srgbClr val="FF0000"/>
                        </a:solidFill>
                      </a:endParaRPr>
                    </a:p>
                  </a:txBody>
                  <a:tcPr/>
                </a:tc>
                <a:extLst>
                  <a:ext uri="{0D108BD9-81ED-4DB2-BD59-A6C34878D82A}">
                    <a16:rowId xmlns:a16="http://schemas.microsoft.com/office/drawing/2014/main" val="2774992682"/>
                  </a:ext>
                </a:extLst>
              </a:tr>
              <a:tr h="370840">
                <a:tc>
                  <a:txBody>
                    <a:bodyPr/>
                    <a:lstStyle/>
                    <a:p>
                      <a:pPr algn="just"/>
                      <a:r>
                        <a:rPr lang="fr-FR" dirty="0"/>
                        <a:t>Commence par les </a:t>
                      </a:r>
                      <a:r>
                        <a:rPr lang="fr-FR" dirty="0">
                          <a:solidFill>
                            <a:srgbClr val="FF0000"/>
                          </a:solidFill>
                        </a:rPr>
                        <a:t>faits</a:t>
                      </a:r>
                      <a:r>
                        <a:rPr lang="fr-FR" dirty="0"/>
                        <a:t> de la base de connaissances</a:t>
                      </a:r>
                      <a:endParaRPr lang="fr-CD" dirty="0"/>
                    </a:p>
                  </a:txBody>
                  <a:tcPr/>
                </a:tc>
                <a:tc>
                  <a:txBody>
                    <a:bodyPr/>
                    <a:lstStyle/>
                    <a:p>
                      <a:pPr algn="just"/>
                      <a:r>
                        <a:rPr lang="fr-FR" dirty="0"/>
                        <a:t>Commence par un </a:t>
                      </a:r>
                      <a:r>
                        <a:rPr lang="fr-FR" dirty="0">
                          <a:solidFill>
                            <a:srgbClr val="FF0000"/>
                          </a:solidFill>
                        </a:rPr>
                        <a:t>but </a:t>
                      </a:r>
                      <a:r>
                        <a:rPr lang="fr-FR" dirty="0"/>
                        <a:t>à atteindre défini par l'utilisateur</a:t>
                      </a:r>
                      <a:endParaRPr lang="fr-CD" dirty="0"/>
                    </a:p>
                  </a:txBody>
                  <a:tcPr/>
                </a:tc>
                <a:extLst>
                  <a:ext uri="{0D108BD9-81ED-4DB2-BD59-A6C34878D82A}">
                    <a16:rowId xmlns:a16="http://schemas.microsoft.com/office/drawing/2014/main" val="2652101450"/>
                  </a:ext>
                </a:extLst>
              </a:tr>
              <a:tr h="370840">
                <a:tc>
                  <a:txBody>
                    <a:bodyPr/>
                    <a:lstStyle/>
                    <a:p>
                      <a:pPr algn="just"/>
                      <a:r>
                        <a:rPr lang="fr-FR" dirty="0"/>
                        <a:t>Les règles d'inférence sont appliquées en faisant correspondre les </a:t>
                      </a:r>
                      <a:r>
                        <a:rPr lang="fr-FR" dirty="0">
                          <a:solidFill>
                            <a:srgbClr val="FF0000"/>
                          </a:solidFill>
                        </a:rPr>
                        <a:t>FAITS</a:t>
                      </a:r>
                      <a:r>
                        <a:rPr lang="fr-FR" dirty="0"/>
                        <a:t> à la partie  </a:t>
                      </a:r>
                      <a:r>
                        <a:rPr lang="fr-FR" dirty="0">
                          <a:solidFill>
                            <a:srgbClr val="FF0000"/>
                          </a:solidFill>
                        </a:rPr>
                        <a:t>IF</a:t>
                      </a:r>
                      <a:r>
                        <a:rPr lang="fr-FR" dirty="0"/>
                        <a:t> des règles de la base de connaissances</a:t>
                      </a:r>
                      <a:endParaRPr lang="fr-CD" dirty="0"/>
                    </a:p>
                  </a:txBody>
                  <a:tcPr/>
                </a:tc>
                <a:tc>
                  <a:txBody>
                    <a:bodyPr/>
                    <a:lstStyle/>
                    <a:p>
                      <a:pPr algn="just"/>
                      <a:r>
                        <a:rPr lang="fr-FR" dirty="0"/>
                        <a:t>Les règles d'inférence sont appliquées en faisant correspondre l'objectif à la partie </a:t>
                      </a:r>
                      <a:r>
                        <a:rPr lang="fr-FR" dirty="0">
                          <a:solidFill>
                            <a:srgbClr val="FF0000"/>
                          </a:solidFill>
                        </a:rPr>
                        <a:t>THEN</a:t>
                      </a:r>
                      <a:r>
                        <a:rPr lang="fr-FR" dirty="0"/>
                        <a:t> des règles de la base de la base de connaissances</a:t>
                      </a:r>
                      <a:endParaRPr lang="fr-CD" dirty="0"/>
                    </a:p>
                  </a:txBody>
                  <a:tcPr/>
                </a:tc>
                <a:extLst>
                  <a:ext uri="{0D108BD9-81ED-4DB2-BD59-A6C34878D82A}">
                    <a16:rowId xmlns:a16="http://schemas.microsoft.com/office/drawing/2014/main" val="3464450912"/>
                  </a:ext>
                </a:extLst>
              </a:tr>
              <a:tr h="370840">
                <a:tc>
                  <a:txBody>
                    <a:bodyPr/>
                    <a:lstStyle/>
                    <a:p>
                      <a:pPr algn="just"/>
                      <a:r>
                        <a:rPr lang="fr-FR" dirty="0"/>
                        <a:t>Résulte en ce que les </a:t>
                      </a:r>
                      <a:r>
                        <a:rPr lang="fr-FR" dirty="0">
                          <a:solidFill>
                            <a:srgbClr val="FF0000"/>
                          </a:solidFill>
                        </a:rPr>
                        <a:t>nouveaux faits </a:t>
                      </a:r>
                      <a:r>
                        <a:rPr lang="fr-FR" dirty="0">
                          <a:solidFill>
                            <a:schemeClr val="tx1"/>
                          </a:solidFill>
                        </a:rPr>
                        <a:t>sont </a:t>
                      </a:r>
                      <a:r>
                        <a:rPr lang="fr-FR" dirty="0"/>
                        <a:t>ajoutés à la base de connaissances</a:t>
                      </a:r>
                      <a:endParaRPr lang="fr-CD"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a:t>Résulte en ce que l’on prouve des </a:t>
                      </a:r>
                      <a:r>
                        <a:rPr lang="fr-FR" dirty="0">
                          <a:solidFill>
                            <a:srgbClr val="FF0000"/>
                          </a:solidFill>
                        </a:rPr>
                        <a:t>sous buts</a:t>
                      </a:r>
                      <a:endParaRPr lang="fr-CD" dirty="0">
                        <a:solidFill>
                          <a:schemeClr val="tx1"/>
                        </a:solidFill>
                      </a:endParaRPr>
                    </a:p>
                  </a:txBody>
                  <a:tcPr/>
                </a:tc>
                <a:extLst>
                  <a:ext uri="{0D108BD9-81ED-4DB2-BD59-A6C34878D82A}">
                    <a16:rowId xmlns:a16="http://schemas.microsoft.com/office/drawing/2014/main" val="1475188800"/>
                  </a:ext>
                </a:extLst>
              </a:tr>
              <a:tr h="370840">
                <a:tc>
                  <a:txBody>
                    <a:bodyPr/>
                    <a:lstStyle/>
                    <a:p>
                      <a:pPr algn="just"/>
                      <a:r>
                        <a:rPr lang="fr-FR" dirty="0"/>
                        <a:t>Les règles sont exécutées automatiquement lorsque le chaînage avant est activé pour </a:t>
                      </a:r>
                      <a:r>
                        <a:rPr lang="fr-FR" dirty="0">
                          <a:solidFill>
                            <a:srgbClr val="FF0000"/>
                          </a:solidFill>
                        </a:rPr>
                        <a:t>affirmer de nouveaux faits</a:t>
                      </a:r>
                      <a:endParaRPr lang="fr-CD" dirty="0">
                        <a:solidFill>
                          <a:srgbClr val="FF0000"/>
                        </a:solidFill>
                      </a:endParaRPr>
                    </a:p>
                  </a:txBody>
                  <a:tcPr/>
                </a:tc>
                <a:tc>
                  <a:txBody>
                    <a:bodyPr/>
                    <a:lstStyle/>
                    <a:p>
                      <a:pPr algn="just"/>
                      <a:r>
                        <a:rPr lang="fr-FR" dirty="0"/>
                        <a:t>Les règles sont directement utilisées pour </a:t>
                      </a:r>
                      <a:r>
                        <a:rPr lang="fr-FR" dirty="0">
                          <a:solidFill>
                            <a:srgbClr val="FF0000"/>
                          </a:solidFill>
                        </a:rPr>
                        <a:t>prouver un but</a:t>
                      </a:r>
                      <a:endParaRPr lang="fr-CD" dirty="0">
                        <a:solidFill>
                          <a:srgbClr val="FF0000"/>
                        </a:solidFill>
                      </a:endParaRPr>
                    </a:p>
                  </a:txBody>
                  <a:tcPr/>
                </a:tc>
                <a:extLst>
                  <a:ext uri="{0D108BD9-81ED-4DB2-BD59-A6C34878D82A}">
                    <a16:rowId xmlns:a16="http://schemas.microsoft.com/office/drawing/2014/main" val="1755145748"/>
                  </a:ext>
                </a:extLst>
              </a:tr>
            </a:tbl>
          </a:graphicData>
        </a:graphic>
      </p:graphicFrame>
    </p:spTree>
    <p:extLst>
      <p:ext uri="{BB962C8B-B14F-4D97-AF65-F5344CB8AC3E}">
        <p14:creationId xmlns:p14="http://schemas.microsoft.com/office/powerpoint/2010/main" val="627017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9729-F09E-B667-4723-48F7AF41555D}"/>
              </a:ext>
            </a:extLst>
          </p:cNvPr>
          <p:cNvSpPr>
            <a:spLocks noGrp="1"/>
          </p:cNvSpPr>
          <p:nvPr>
            <p:ph type="title"/>
          </p:nvPr>
        </p:nvSpPr>
        <p:spPr>
          <a:xfrm>
            <a:off x="156882" y="239620"/>
            <a:ext cx="10515600" cy="791322"/>
          </a:xfrm>
        </p:spPr>
        <p:txBody>
          <a:bodyPr/>
          <a:lstStyle/>
          <a:p>
            <a:r>
              <a:rPr lang="fr-CD" dirty="0"/>
              <a:t>Composants du moteur d'inférence</a:t>
            </a:r>
          </a:p>
        </p:txBody>
      </p:sp>
      <p:sp>
        <p:nvSpPr>
          <p:cNvPr id="3" name="Content Placeholder 2">
            <a:extLst>
              <a:ext uri="{FF2B5EF4-FFF2-40B4-BE49-F238E27FC236}">
                <a16:creationId xmlns:a16="http://schemas.microsoft.com/office/drawing/2014/main" id="{A6932363-E99F-B024-C002-022BF3AD93B6}"/>
              </a:ext>
            </a:extLst>
          </p:cNvPr>
          <p:cNvSpPr>
            <a:spLocks noGrp="1"/>
          </p:cNvSpPr>
          <p:nvPr>
            <p:ph idx="1"/>
          </p:nvPr>
        </p:nvSpPr>
        <p:spPr>
          <a:xfrm>
            <a:off x="156882" y="1090520"/>
            <a:ext cx="6871447" cy="5417856"/>
          </a:xfrm>
        </p:spPr>
        <p:txBody>
          <a:bodyPr>
            <a:normAutofit fontScale="92500" lnSpcReduction="20000"/>
          </a:bodyPr>
          <a:lstStyle/>
          <a:p>
            <a:pPr algn="just"/>
            <a:r>
              <a:rPr lang="fr-FR" dirty="0"/>
              <a:t>Nous allons maintenant examiner de plus près les composants du moteur d'inférence lui-même. </a:t>
            </a:r>
          </a:p>
          <a:p>
            <a:pPr algn="just"/>
            <a:r>
              <a:rPr lang="fr-FR" dirty="0"/>
              <a:t>En règle générale, le </a:t>
            </a:r>
            <a:r>
              <a:rPr lang="fr-FR" dirty="0">
                <a:solidFill>
                  <a:srgbClr val="FF0000"/>
                </a:solidFill>
              </a:rPr>
              <a:t>moteur d'inférence </a:t>
            </a:r>
            <a:r>
              <a:rPr lang="fr-FR" dirty="0"/>
              <a:t>suit ce que nous appelons un </a:t>
            </a:r>
            <a:r>
              <a:rPr lang="fr-FR" dirty="0">
                <a:solidFill>
                  <a:srgbClr val="FF0000"/>
                </a:solidFill>
              </a:rPr>
              <a:t>cycle de correspondance-résolution-action.</a:t>
            </a:r>
          </a:p>
          <a:p>
            <a:pPr algn="just"/>
            <a:r>
              <a:rPr lang="fr-FR" dirty="0">
                <a:solidFill>
                  <a:srgbClr val="FF0000"/>
                </a:solidFill>
              </a:rPr>
              <a:t>Cycle de correspondance-résolution-action </a:t>
            </a:r>
            <a:r>
              <a:rPr lang="fr-FR" dirty="0"/>
              <a:t>: </a:t>
            </a:r>
          </a:p>
          <a:p>
            <a:pPr lvl="1" algn="just"/>
            <a:r>
              <a:rPr lang="fr-FR" b="1" dirty="0"/>
              <a:t>Aussi connu comme</a:t>
            </a:r>
            <a:r>
              <a:rPr lang="fr-FR" dirty="0"/>
              <a:t>: cycle </a:t>
            </a:r>
            <a:r>
              <a:rPr lang="fr-FR" dirty="0">
                <a:solidFill>
                  <a:srgbClr val="FF0000"/>
                </a:solidFill>
              </a:rPr>
              <a:t>reconnaître agir</a:t>
            </a:r>
            <a:r>
              <a:rPr lang="fr-FR" dirty="0"/>
              <a:t>. </a:t>
            </a:r>
          </a:p>
          <a:p>
            <a:pPr lvl="1" algn="just"/>
            <a:r>
              <a:rPr lang="fr-FR" dirty="0"/>
              <a:t>Ce cycle </a:t>
            </a:r>
            <a:r>
              <a:rPr lang="fr-FR" i="1" dirty="0"/>
              <a:t>décrit l'exécution des règles par un moteur d'inférence</a:t>
            </a:r>
            <a:r>
              <a:rPr lang="fr-FR" dirty="0"/>
              <a:t>. </a:t>
            </a:r>
          </a:p>
          <a:p>
            <a:pPr lvl="1" algn="just"/>
            <a:r>
              <a:rPr lang="fr-FR" dirty="0"/>
              <a:t>Voici une illustration de ce cycle qui comprend : </a:t>
            </a:r>
          </a:p>
          <a:p>
            <a:pPr lvl="2" algn="just"/>
            <a:r>
              <a:rPr lang="fr-FR" dirty="0"/>
              <a:t>(1) d’abord la </a:t>
            </a:r>
            <a:r>
              <a:rPr lang="fr-FR" dirty="0">
                <a:solidFill>
                  <a:srgbClr val="FF0000"/>
                </a:solidFill>
              </a:rPr>
              <a:t>correspondance de patterns</a:t>
            </a:r>
            <a:r>
              <a:rPr lang="fr-FR" dirty="0"/>
              <a:t>,</a:t>
            </a:r>
          </a:p>
          <a:p>
            <a:pPr lvl="2" algn="just"/>
            <a:r>
              <a:rPr lang="fr-FR" dirty="0"/>
              <a:t>(2) ensuite la </a:t>
            </a:r>
            <a:r>
              <a:rPr lang="fr-FR" dirty="0">
                <a:solidFill>
                  <a:srgbClr val="FF0000"/>
                </a:solidFill>
              </a:rPr>
              <a:t>résolution des conflits</a:t>
            </a:r>
            <a:r>
              <a:rPr lang="fr-FR" dirty="0"/>
              <a:t>, </a:t>
            </a:r>
          </a:p>
          <a:p>
            <a:pPr lvl="2" algn="just"/>
            <a:r>
              <a:rPr lang="fr-FR" dirty="0"/>
              <a:t>(3) enfin l'</a:t>
            </a:r>
            <a:r>
              <a:rPr lang="fr-FR" dirty="0">
                <a:solidFill>
                  <a:srgbClr val="FF0000"/>
                </a:solidFill>
              </a:rPr>
              <a:t>activation du conséquent</a:t>
            </a:r>
            <a:r>
              <a:rPr lang="fr-FR" dirty="0"/>
              <a:t>. </a:t>
            </a:r>
          </a:p>
          <a:p>
            <a:pPr lvl="2" algn="just"/>
            <a:r>
              <a:rPr lang="fr-FR" dirty="0"/>
              <a:t>Les étapes de ce qu'il faut faire ensuite sont stockées dans un </a:t>
            </a:r>
            <a:r>
              <a:rPr lang="fr-FR" dirty="0">
                <a:solidFill>
                  <a:srgbClr val="FF0000"/>
                </a:solidFill>
              </a:rPr>
              <a:t>agenda</a:t>
            </a:r>
            <a:r>
              <a:rPr lang="fr-FR" dirty="0"/>
              <a:t> et, selon le type d'inférence que nous faisons, le moteur d'inférence peut produire de nouveaux faits spécifiques au cas qui sont ajoutés à la base de connaissances.</a:t>
            </a:r>
            <a:endParaRPr lang="fr-CD" dirty="0"/>
          </a:p>
        </p:txBody>
      </p:sp>
      <p:pic>
        <p:nvPicPr>
          <p:cNvPr id="5" name="Picture 4">
            <a:extLst>
              <a:ext uri="{FF2B5EF4-FFF2-40B4-BE49-F238E27FC236}">
                <a16:creationId xmlns:a16="http://schemas.microsoft.com/office/drawing/2014/main" id="{B2DB57CB-673F-5762-0BD6-E55B8C90F7D9}"/>
              </a:ext>
            </a:extLst>
          </p:cNvPr>
          <p:cNvPicPr>
            <a:picLocks noChangeAspect="1"/>
          </p:cNvPicPr>
          <p:nvPr/>
        </p:nvPicPr>
        <p:blipFill>
          <a:blip r:embed="rId2"/>
          <a:stretch>
            <a:fillRect/>
          </a:stretch>
        </p:blipFill>
        <p:spPr>
          <a:xfrm>
            <a:off x="7126941" y="1906615"/>
            <a:ext cx="4908177" cy="3696326"/>
          </a:xfrm>
          <a:prstGeom prst="rect">
            <a:avLst/>
          </a:prstGeom>
        </p:spPr>
      </p:pic>
    </p:spTree>
    <p:extLst>
      <p:ext uri="{BB962C8B-B14F-4D97-AF65-F5344CB8AC3E}">
        <p14:creationId xmlns:p14="http://schemas.microsoft.com/office/powerpoint/2010/main" val="95729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93D2-E46E-3FE9-820A-7EFD7D9D5D73}"/>
              </a:ext>
            </a:extLst>
          </p:cNvPr>
          <p:cNvSpPr>
            <a:spLocks noGrp="1"/>
          </p:cNvSpPr>
          <p:nvPr>
            <p:ph type="title"/>
          </p:nvPr>
        </p:nvSpPr>
        <p:spPr>
          <a:xfrm>
            <a:off x="533400" y="191246"/>
            <a:ext cx="10515600" cy="979581"/>
          </a:xfrm>
        </p:spPr>
        <p:txBody>
          <a:bodyPr/>
          <a:lstStyle/>
          <a:p>
            <a:r>
              <a:rPr lang="fr-FR" dirty="0"/>
              <a:t>Précédemment</a:t>
            </a:r>
            <a:endParaRPr lang="fr-CD" dirty="0"/>
          </a:p>
        </p:txBody>
      </p:sp>
      <p:sp>
        <p:nvSpPr>
          <p:cNvPr id="3" name="Content Placeholder 2">
            <a:extLst>
              <a:ext uri="{FF2B5EF4-FFF2-40B4-BE49-F238E27FC236}">
                <a16:creationId xmlns:a16="http://schemas.microsoft.com/office/drawing/2014/main" id="{9F391321-A7EC-5E6F-8147-4EF39B5F77AE}"/>
              </a:ext>
            </a:extLst>
          </p:cNvPr>
          <p:cNvSpPr>
            <a:spLocks noGrp="1"/>
          </p:cNvSpPr>
          <p:nvPr>
            <p:ph idx="1"/>
          </p:nvPr>
        </p:nvSpPr>
        <p:spPr>
          <a:xfrm>
            <a:off x="838200" y="1344706"/>
            <a:ext cx="8497320" cy="5322048"/>
          </a:xfrm>
        </p:spPr>
        <p:txBody>
          <a:bodyPr>
            <a:normAutofit lnSpcReduction="10000"/>
          </a:bodyPr>
          <a:lstStyle/>
          <a:p>
            <a:r>
              <a:rPr lang="fr-FR" dirty="0">
                <a:solidFill>
                  <a:srgbClr val="FF0000"/>
                </a:solidFill>
              </a:rPr>
              <a:t>Représentation des règles</a:t>
            </a:r>
          </a:p>
          <a:p>
            <a:pPr lvl="1"/>
            <a:r>
              <a:rPr lang="fr-FR" dirty="0"/>
              <a:t>Antécédents et conséquences</a:t>
            </a:r>
          </a:p>
          <a:p>
            <a:pPr lvl="1"/>
            <a:r>
              <a:rPr lang="fr-FR" dirty="0"/>
              <a:t>Formes et relations des règles</a:t>
            </a:r>
          </a:p>
          <a:p>
            <a:pPr lvl="1"/>
            <a:r>
              <a:rPr lang="fr-FR" dirty="0"/>
              <a:t>Valeurs par défaut et exceptions</a:t>
            </a:r>
          </a:p>
          <a:p>
            <a:pPr lvl="1"/>
            <a:r>
              <a:rPr lang="fr-FR" dirty="0"/>
              <a:t>Les bases de l'inférence et de la correspondance</a:t>
            </a:r>
          </a:p>
          <a:p>
            <a:pPr lvl="1"/>
            <a:r>
              <a:rPr lang="fr-FR" dirty="0"/>
              <a:t>Arbres vers règles et vice versa</a:t>
            </a:r>
          </a:p>
          <a:p>
            <a:r>
              <a:rPr lang="fr-FR" dirty="0">
                <a:solidFill>
                  <a:srgbClr val="FF0000"/>
                </a:solidFill>
              </a:rPr>
              <a:t>Systèmes experts : Quoi, pourquoi, quand ?</a:t>
            </a:r>
          </a:p>
          <a:p>
            <a:pPr lvl="1"/>
            <a:r>
              <a:rPr lang="fr-FR" dirty="0"/>
              <a:t>L'IA pour résoudre des problèmes dans des domaines spécialisés</a:t>
            </a:r>
          </a:p>
          <a:p>
            <a:pPr lvl="1"/>
            <a:r>
              <a:rPr lang="fr-FR" dirty="0"/>
              <a:t>Composants de base</a:t>
            </a:r>
          </a:p>
          <a:p>
            <a:r>
              <a:rPr lang="fr-FR" dirty="0">
                <a:solidFill>
                  <a:srgbClr val="FF0000"/>
                </a:solidFill>
              </a:rPr>
              <a:t>Systèmes experts basés sur des règles</a:t>
            </a:r>
          </a:p>
          <a:p>
            <a:pPr lvl="1"/>
            <a:r>
              <a:rPr lang="fr-FR" dirty="0"/>
              <a:t>De loin les plus courants et les plus faciles à développer</a:t>
            </a:r>
          </a:p>
          <a:p>
            <a:pPr lvl="1"/>
            <a:r>
              <a:rPr lang="fr-FR" dirty="0"/>
              <a:t>Systèmes de production (et règles)</a:t>
            </a:r>
            <a:endParaRPr lang="fr-CD" dirty="0"/>
          </a:p>
          <a:p>
            <a:endParaRPr lang="fr-CD" dirty="0"/>
          </a:p>
        </p:txBody>
      </p:sp>
      <p:pic>
        <p:nvPicPr>
          <p:cNvPr id="6" name="Picture 5">
            <a:extLst>
              <a:ext uri="{FF2B5EF4-FFF2-40B4-BE49-F238E27FC236}">
                <a16:creationId xmlns:a16="http://schemas.microsoft.com/office/drawing/2014/main" id="{1AD4EF67-4EC5-DEE1-1CAC-225CB21878AF}"/>
              </a:ext>
            </a:extLst>
          </p:cNvPr>
          <p:cNvPicPr>
            <a:picLocks noChangeAspect="1"/>
          </p:cNvPicPr>
          <p:nvPr/>
        </p:nvPicPr>
        <p:blipFill>
          <a:blip r:embed="rId2"/>
          <a:stretch>
            <a:fillRect/>
          </a:stretch>
        </p:blipFill>
        <p:spPr>
          <a:xfrm>
            <a:off x="7929339" y="1458526"/>
            <a:ext cx="3863675" cy="731583"/>
          </a:xfrm>
          <a:prstGeom prst="rect">
            <a:avLst/>
          </a:prstGeom>
        </p:spPr>
      </p:pic>
      <p:pic>
        <p:nvPicPr>
          <p:cNvPr id="8" name="Picture 7">
            <a:extLst>
              <a:ext uri="{FF2B5EF4-FFF2-40B4-BE49-F238E27FC236}">
                <a16:creationId xmlns:a16="http://schemas.microsoft.com/office/drawing/2014/main" id="{763C9493-7574-F281-9EB1-3412EA70B18B}"/>
              </a:ext>
            </a:extLst>
          </p:cNvPr>
          <p:cNvPicPr>
            <a:picLocks noChangeAspect="1"/>
          </p:cNvPicPr>
          <p:nvPr/>
        </p:nvPicPr>
        <p:blipFill>
          <a:blip r:embed="rId3"/>
          <a:stretch>
            <a:fillRect/>
          </a:stretch>
        </p:blipFill>
        <p:spPr>
          <a:xfrm>
            <a:off x="8615082" y="4779590"/>
            <a:ext cx="3469342" cy="1800505"/>
          </a:xfrm>
          <a:prstGeom prst="rect">
            <a:avLst/>
          </a:prstGeom>
        </p:spPr>
      </p:pic>
    </p:spTree>
    <p:extLst>
      <p:ext uri="{BB962C8B-B14F-4D97-AF65-F5344CB8AC3E}">
        <p14:creationId xmlns:p14="http://schemas.microsoft.com/office/powerpoint/2010/main" val="218518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DF16-D20B-8180-BE0F-BF97BA662535}"/>
              </a:ext>
            </a:extLst>
          </p:cNvPr>
          <p:cNvSpPr>
            <a:spLocks noGrp="1"/>
          </p:cNvSpPr>
          <p:nvPr>
            <p:ph type="title"/>
          </p:nvPr>
        </p:nvSpPr>
        <p:spPr>
          <a:xfrm>
            <a:off x="125506" y="150905"/>
            <a:ext cx="11013141" cy="1060263"/>
          </a:xfrm>
        </p:spPr>
        <p:txBody>
          <a:bodyPr>
            <a:normAutofit/>
          </a:bodyPr>
          <a:lstStyle/>
          <a:p>
            <a:r>
              <a:rPr lang="fr-FR" sz="4200" dirty="0"/>
              <a:t>Rappel : Correspondance de patterns et de règles</a:t>
            </a:r>
            <a:endParaRPr lang="fr-CD" sz="4200" dirty="0"/>
          </a:p>
        </p:txBody>
      </p:sp>
      <p:sp>
        <p:nvSpPr>
          <p:cNvPr id="3" name="Content Placeholder 2">
            <a:extLst>
              <a:ext uri="{FF2B5EF4-FFF2-40B4-BE49-F238E27FC236}">
                <a16:creationId xmlns:a16="http://schemas.microsoft.com/office/drawing/2014/main" id="{4ED68101-27BF-CE00-B461-C8577A8625D5}"/>
              </a:ext>
            </a:extLst>
          </p:cNvPr>
          <p:cNvSpPr>
            <a:spLocks noGrp="1"/>
          </p:cNvSpPr>
          <p:nvPr>
            <p:ph idx="1"/>
          </p:nvPr>
        </p:nvSpPr>
        <p:spPr>
          <a:xfrm>
            <a:off x="838200" y="2094566"/>
            <a:ext cx="10515600" cy="4351338"/>
          </a:xfrm>
        </p:spPr>
        <p:txBody>
          <a:bodyPr>
            <a:normAutofit fontScale="85000" lnSpcReduction="20000"/>
          </a:bodyPr>
          <a:lstStyle/>
          <a:p>
            <a:pPr algn="just"/>
            <a:r>
              <a:rPr lang="fr-FR" dirty="0"/>
              <a:t>Rappelez-vous que lors de notre dernière leçon, nous avons brièvement abordé l'idée de la correspondance des </a:t>
            </a:r>
            <a:r>
              <a:rPr lang="fr-FR" dirty="0">
                <a:solidFill>
                  <a:srgbClr val="FF0000"/>
                </a:solidFill>
              </a:rPr>
              <a:t>patterns</a:t>
            </a:r>
            <a:r>
              <a:rPr lang="fr-FR" dirty="0"/>
              <a:t> ou des </a:t>
            </a:r>
            <a:r>
              <a:rPr lang="fr-FR" dirty="0">
                <a:solidFill>
                  <a:srgbClr val="FF0000"/>
                </a:solidFill>
              </a:rPr>
              <a:t>règles</a:t>
            </a:r>
            <a:r>
              <a:rPr lang="fr-FR" dirty="0"/>
              <a:t>. </a:t>
            </a:r>
          </a:p>
          <a:p>
            <a:pPr algn="just"/>
            <a:r>
              <a:rPr lang="fr-FR" dirty="0"/>
              <a:t>Cela correspond à l'image illustrée ci-dessus (composant du moteur d'inférence). </a:t>
            </a:r>
          </a:p>
          <a:p>
            <a:pPr algn="just"/>
            <a:r>
              <a:rPr lang="fr-FR" dirty="0"/>
              <a:t>La </a:t>
            </a:r>
            <a:r>
              <a:rPr lang="fr-FR" dirty="0">
                <a:solidFill>
                  <a:srgbClr val="FF0000"/>
                </a:solidFill>
              </a:rPr>
              <a:t>correspondance</a:t>
            </a:r>
            <a:r>
              <a:rPr lang="fr-FR" dirty="0"/>
              <a:t> détermine les connaissances applicables dans une situation donnée (c'est la partie "</a:t>
            </a:r>
            <a:r>
              <a:rPr lang="fr-FR" dirty="0">
                <a:solidFill>
                  <a:srgbClr val="FF0000"/>
                </a:solidFill>
              </a:rPr>
              <a:t>recherche</a:t>
            </a:r>
            <a:r>
              <a:rPr lang="fr-FR" dirty="0"/>
              <a:t>" du système). </a:t>
            </a:r>
          </a:p>
          <a:p>
            <a:pPr lvl="1" algn="just"/>
            <a:r>
              <a:rPr lang="fr-FR" dirty="0"/>
              <a:t>Les règles sont activées ou déclenchées en fonction du type d'inférence ou d'enchaînement utilisé. </a:t>
            </a:r>
          </a:p>
          <a:p>
            <a:pPr lvl="2" algn="just"/>
            <a:r>
              <a:rPr lang="fr-FR" dirty="0">
                <a:solidFill>
                  <a:srgbClr val="FF0000"/>
                </a:solidFill>
              </a:rPr>
              <a:t>Chaînage avant </a:t>
            </a:r>
            <a:r>
              <a:rPr lang="fr-FR" dirty="0"/>
              <a:t>: </a:t>
            </a:r>
          </a:p>
          <a:p>
            <a:pPr lvl="3" algn="just"/>
            <a:r>
              <a:rPr lang="fr-FR" dirty="0"/>
              <a:t>faire correspondre les antécédents des règles à la base de données. </a:t>
            </a:r>
          </a:p>
          <a:p>
            <a:pPr lvl="2" algn="just"/>
            <a:r>
              <a:rPr lang="fr-FR" dirty="0">
                <a:solidFill>
                  <a:srgbClr val="FF0000"/>
                </a:solidFill>
              </a:rPr>
              <a:t>Chaînage arrière </a:t>
            </a:r>
            <a:r>
              <a:rPr lang="fr-FR" dirty="0"/>
              <a:t>: </a:t>
            </a:r>
          </a:p>
          <a:p>
            <a:pPr lvl="3" algn="just"/>
            <a:r>
              <a:rPr lang="fr-FR" dirty="0"/>
              <a:t>faire correspondre les conséquences de la règle aux bases de faits et de règles. </a:t>
            </a:r>
          </a:p>
          <a:p>
            <a:pPr algn="just"/>
            <a:r>
              <a:rPr lang="fr-FR" dirty="0"/>
              <a:t>Toutes les règles correspondantes sont ajoutées à l'</a:t>
            </a:r>
            <a:r>
              <a:rPr lang="fr-FR" dirty="0">
                <a:solidFill>
                  <a:srgbClr val="FF0000"/>
                </a:solidFill>
              </a:rPr>
              <a:t>agenda</a:t>
            </a:r>
            <a:r>
              <a:rPr lang="fr-FR" dirty="0"/>
              <a:t> comme nous venons de le mentionner. </a:t>
            </a:r>
          </a:p>
          <a:p>
            <a:pPr lvl="1" algn="just"/>
            <a:r>
              <a:rPr lang="fr-FR" dirty="0"/>
              <a:t>Il s'agit d'une liste de règles classées par ordre de priorité, créée par le moteur d'inférence.</a:t>
            </a:r>
            <a:endParaRPr lang="fr-CD" dirty="0"/>
          </a:p>
        </p:txBody>
      </p:sp>
      <p:pic>
        <p:nvPicPr>
          <p:cNvPr id="5" name="Picture 4">
            <a:extLst>
              <a:ext uri="{FF2B5EF4-FFF2-40B4-BE49-F238E27FC236}">
                <a16:creationId xmlns:a16="http://schemas.microsoft.com/office/drawing/2014/main" id="{4A943632-6CB7-BB1E-399E-949581291C25}"/>
              </a:ext>
            </a:extLst>
          </p:cNvPr>
          <p:cNvPicPr>
            <a:picLocks noChangeAspect="1"/>
          </p:cNvPicPr>
          <p:nvPr/>
        </p:nvPicPr>
        <p:blipFill>
          <a:blip r:embed="rId2"/>
          <a:stretch>
            <a:fillRect/>
          </a:stretch>
        </p:blipFill>
        <p:spPr>
          <a:xfrm>
            <a:off x="4779440" y="867640"/>
            <a:ext cx="2149026" cy="1226926"/>
          </a:xfrm>
          <a:prstGeom prst="rect">
            <a:avLst/>
          </a:prstGeom>
        </p:spPr>
      </p:pic>
    </p:spTree>
    <p:extLst>
      <p:ext uri="{BB962C8B-B14F-4D97-AF65-F5344CB8AC3E}">
        <p14:creationId xmlns:p14="http://schemas.microsoft.com/office/powerpoint/2010/main" val="1869513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4F805-AB96-44F1-FF43-5C83A15CA6EE}"/>
              </a:ext>
            </a:extLst>
          </p:cNvPr>
          <p:cNvSpPr>
            <a:spLocks noGrp="1"/>
          </p:cNvSpPr>
          <p:nvPr>
            <p:ph type="title"/>
          </p:nvPr>
        </p:nvSpPr>
        <p:spPr>
          <a:xfrm>
            <a:off x="318247" y="164353"/>
            <a:ext cx="10515600" cy="638922"/>
          </a:xfrm>
        </p:spPr>
        <p:txBody>
          <a:bodyPr>
            <a:normAutofit fontScale="90000"/>
          </a:bodyPr>
          <a:lstStyle/>
          <a:p>
            <a:r>
              <a:rPr lang="fr-CD" dirty="0"/>
              <a:t>Liaison des variables</a:t>
            </a:r>
          </a:p>
        </p:txBody>
      </p:sp>
      <p:sp>
        <p:nvSpPr>
          <p:cNvPr id="3" name="Content Placeholder 2">
            <a:extLst>
              <a:ext uri="{FF2B5EF4-FFF2-40B4-BE49-F238E27FC236}">
                <a16:creationId xmlns:a16="http://schemas.microsoft.com/office/drawing/2014/main" id="{F28FC3BF-7230-FFD5-A8EF-4CF6F990E413}"/>
              </a:ext>
            </a:extLst>
          </p:cNvPr>
          <p:cNvSpPr>
            <a:spLocks noGrp="1"/>
          </p:cNvSpPr>
          <p:nvPr>
            <p:ph idx="1"/>
          </p:nvPr>
        </p:nvSpPr>
        <p:spPr>
          <a:xfrm>
            <a:off x="578224" y="803275"/>
            <a:ext cx="10771094" cy="5857502"/>
          </a:xfrm>
        </p:spPr>
        <p:txBody>
          <a:bodyPr>
            <a:normAutofit fontScale="62500" lnSpcReduction="20000"/>
          </a:bodyPr>
          <a:lstStyle/>
          <a:p>
            <a:pPr algn="just"/>
            <a:r>
              <a:rPr lang="fr-FR" dirty="0"/>
              <a:t>Liaison</a:t>
            </a:r>
          </a:p>
          <a:p>
            <a:pPr lvl="1" algn="just"/>
            <a:r>
              <a:rPr lang="fr-FR" dirty="0"/>
              <a:t>Un élément important de ce processus de mise en </a:t>
            </a:r>
            <a:r>
              <a:rPr lang="fr-FR" dirty="0">
                <a:solidFill>
                  <a:srgbClr val="FF0000"/>
                </a:solidFill>
              </a:rPr>
              <a:t>correspondance</a:t>
            </a:r>
            <a:r>
              <a:rPr lang="fr-FR" dirty="0"/>
              <a:t> est le concept de </a:t>
            </a:r>
            <a:r>
              <a:rPr lang="fr-FR" b="1" i="1" dirty="0">
                <a:solidFill>
                  <a:srgbClr val="FF0000"/>
                </a:solidFill>
              </a:rPr>
              <a:t>liaison des variables</a:t>
            </a:r>
            <a:r>
              <a:rPr lang="fr-FR" dirty="0"/>
              <a:t>. </a:t>
            </a:r>
          </a:p>
          <a:p>
            <a:pPr lvl="1" algn="just"/>
            <a:r>
              <a:rPr lang="fr-FR" dirty="0"/>
              <a:t>Ce concept est similaire à celui de la </a:t>
            </a:r>
            <a:r>
              <a:rPr lang="fr-FR" b="1" i="1" dirty="0"/>
              <a:t>liaison logique</a:t>
            </a:r>
            <a:r>
              <a:rPr lang="fr-FR" dirty="0"/>
              <a:t>. </a:t>
            </a:r>
          </a:p>
          <a:p>
            <a:pPr lvl="1" algn="just"/>
            <a:r>
              <a:rPr lang="fr-FR" dirty="0"/>
              <a:t>Ici, les variables et les règles acquièrent des valeurs au cours du processus de mise en correspondance. </a:t>
            </a:r>
          </a:p>
          <a:p>
            <a:pPr lvl="1" algn="just"/>
            <a:r>
              <a:rPr lang="fr-FR" dirty="0"/>
              <a:t>Les antécédents et les conséquences peuvent contenir des variables. </a:t>
            </a:r>
          </a:p>
          <a:p>
            <a:pPr lvl="1" algn="just"/>
            <a:r>
              <a:rPr lang="fr-FR" dirty="0"/>
              <a:t>Pour l'instant, nous allons supposer que les variables vont ressembler à (</a:t>
            </a:r>
            <a:r>
              <a:rPr lang="fr-FR" dirty="0">
                <a:solidFill>
                  <a:srgbClr val="FF0000"/>
                </a:solidFill>
              </a:rPr>
              <a:t>$</a:t>
            </a:r>
            <a:r>
              <a:rPr lang="fr-FR" dirty="0"/>
              <a:t>x) </a:t>
            </a:r>
          </a:p>
          <a:p>
            <a:pPr lvl="1" algn="just"/>
            <a:r>
              <a:rPr lang="fr-FR" dirty="0"/>
              <a:t>En gros, un signe de dollar et un nom de variable. </a:t>
            </a:r>
          </a:p>
          <a:p>
            <a:pPr algn="just"/>
            <a:r>
              <a:rPr lang="fr-FR" dirty="0"/>
              <a:t>Exemple de règle : </a:t>
            </a:r>
          </a:p>
          <a:p>
            <a:pPr marL="457200" lvl="1" indent="0" algn="just">
              <a:buNone/>
            </a:pPr>
            <a:r>
              <a:rPr lang="fr-FR" dirty="0">
                <a:solidFill>
                  <a:srgbClr val="FF0000"/>
                </a:solidFill>
              </a:rPr>
              <a:t>                      IF</a:t>
            </a:r>
            <a:r>
              <a:rPr lang="fr-FR" dirty="0"/>
              <a:t> </a:t>
            </a:r>
            <a:r>
              <a:rPr lang="fr-FR" dirty="0">
                <a:solidFill>
                  <a:srgbClr val="00B0F0"/>
                </a:solidFill>
              </a:rPr>
              <a:t>fils_de</a:t>
            </a:r>
            <a:r>
              <a:rPr lang="fr-FR" dirty="0"/>
              <a:t>($fils, $pere)</a:t>
            </a:r>
          </a:p>
          <a:p>
            <a:pPr marL="457200" lvl="1" indent="0" algn="just">
              <a:buNone/>
            </a:pPr>
            <a:r>
              <a:rPr lang="fr-FR" dirty="0">
                <a:solidFill>
                  <a:srgbClr val="FF0000"/>
                </a:solidFill>
              </a:rPr>
              <a:t>	          THEN</a:t>
            </a:r>
            <a:r>
              <a:rPr lang="fr-FR" dirty="0"/>
              <a:t> </a:t>
            </a:r>
            <a:r>
              <a:rPr lang="fr-FR" dirty="0">
                <a:solidFill>
                  <a:srgbClr val="00B0F0"/>
                </a:solidFill>
              </a:rPr>
              <a:t>pere_de</a:t>
            </a:r>
            <a:r>
              <a:rPr lang="fr-FR" dirty="0"/>
              <a:t>($pere, $fils)</a:t>
            </a:r>
          </a:p>
          <a:p>
            <a:pPr algn="just"/>
            <a:r>
              <a:rPr lang="fr-FR" dirty="0"/>
              <a:t>Exemple de faits :</a:t>
            </a:r>
          </a:p>
          <a:p>
            <a:pPr marL="0" indent="0" algn="just">
              <a:buNone/>
            </a:pPr>
            <a:r>
              <a:rPr lang="fr-FR" dirty="0">
                <a:solidFill>
                  <a:srgbClr val="00B0F0"/>
                </a:solidFill>
              </a:rPr>
              <a:t>                              fils_de</a:t>
            </a:r>
            <a:r>
              <a:rPr lang="fr-FR" dirty="0"/>
              <a:t>(Mpia, Mbol)</a:t>
            </a:r>
          </a:p>
          <a:p>
            <a:pPr marL="0" indent="0" algn="just">
              <a:buNone/>
            </a:pPr>
            <a:r>
              <a:rPr lang="fr-FR" dirty="0">
                <a:solidFill>
                  <a:srgbClr val="00B0F0"/>
                </a:solidFill>
              </a:rPr>
              <a:t>                              fille_de</a:t>
            </a:r>
            <a:r>
              <a:rPr lang="fr-FR" dirty="0"/>
              <a:t>(Nguele, Mbol)</a:t>
            </a:r>
          </a:p>
          <a:p>
            <a:pPr algn="just"/>
            <a:r>
              <a:rPr lang="fr-FR" dirty="0"/>
              <a:t>Maintenant, pour l'exemple ci-dessus, supposons que nous fassions un </a:t>
            </a:r>
            <a:r>
              <a:rPr lang="fr-FR" dirty="0">
                <a:solidFill>
                  <a:srgbClr val="FF0000"/>
                </a:solidFill>
              </a:rPr>
              <a:t>chaînage avant</a:t>
            </a:r>
            <a:r>
              <a:rPr lang="fr-FR" dirty="0"/>
              <a:t>. </a:t>
            </a:r>
          </a:p>
          <a:p>
            <a:pPr lvl="1" algn="just"/>
            <a:r>
              <a:rPr lang="fr-FR" dirty="0"/>
              <a:t>Nous allons donc rechercher </a:t>
            </a:r>
            <a:r>
              <a:rPr lang="fr-FR" dirty="0">
                <a:solidFill>
                  <a:srgbClr val="FF0000"/>
                </a:solidFill>
              </a:rPr>
              <a:t>tous les faits </a:t>
            </a:r>
            <a:r>
              <a:rPr lang="fr-FR" dirty="0"/>
              <a:t>qui correspondent à l'un des </a:t>
            </a:r>
            <a:r>
              <a:rPr lang="fr-FR" dirty="0" err="1">
                <a:solidFill>
                  <a:srgbClr val="FF0000"/>
                </a:solidFill>
              </a:rPr>
              <a:t>IFs</a:t>
            </a:r>
            <a:r>
              <a:rPr lang="fr-FR" dirty="0"/>
              <a:t> de notre base de règles. </a:t>
            </a:r>
          </a:p>
          <a:p>
            <a:pPr lvl="1" algn="just"/>
            <a:r>
              <a:rPr lang="fr-FR" dirty="0"/>
              <a:t>Dans ce cas, nous avons </a:t>
            </a:r>
            <a:r>
              <a:rPr lang="fr-FR" dirty="0">
                <a:solidFill>
                  <a:srgbClr val="00B0F0"/>
                </a:solidFill>
              </a:rPr>
              <a:t>fils_de</a:t>
            </a:r>
            <a:r>
              <a:rPr lang="fr-FR" dirty="0"/>
              <a:t>(Mpia, Mbol) qui correspond à </a:t>
            </a:r>
            <a:r>
              <a:rPr lang="fr-FR" dirty="0">
                <a:solidFill>
                  <a:srgbClr val="FF0000"/>
                </a:solidFill>
              </a:rPr>
              <a:t>if </a:t>
            </a:r>
            <a:r>
              <a:rPr lang="fr-FR" dirty="0">
                <a:solidFill>
                  <a:srgbClr val="00B0F0"/>
                </a:solidFill>
              </a:rPr>
              <a:t>fils_de</a:t>
            </a:r>
            <a:r>
              <a:rPr lang="fr-FR" dirty="0"/>
              <a:t>($son, $pere). </a:t>
            </a:r>
          </a:p>
          <a:p>
            <a:pPr lvl="1" algn="just"/>
            <a:r>
              <a:rPr lang="fr-FR" dirty="0"/>
              <a:t>Pour que ce fait corresponde correctement à la première partie (</a:t>
            </a:r>
            <a:r>
              <a:rPr lang="fr-FR" dirty="0">
                <a:solidFill>
                  <a:srgbClr val="FF0000"/>
                </a:solidFill>
              </a:rPr>
              <a:t>IF</a:t>
            </a:r>
            <a:r>
              <a:rPr lang="fr-FR" dirty="0"/>
              <a:t>) de la règle ci-dessus, nous devons lier quelques variables. </a:t>
            </a:r>
          </a:p>
          <a:p>
            <a:pPr lvl="1" algn="just"/>
            <a:r>
              <a:rPr lang="fr-FR" dirty="0"/>
              <a:t>Ainsi, la valeur Mpia est liée à </a:t>
            </a:r>
            <a:r>
              <a:rPr lang="fr-FR" dirty="0">
                <a:solidFill>
                  <a:srgbClr val="FF0000"/>
                </a:solidFill>
              </a:rPr>
              <a:t>$</a:t>
            </a:r>
            <a:r>
              <a:rPr lang="fr-FR" dirty="0"/>
              <a:t>fils et Mbol est lié à </a:t>
            </a:r>
            <a:r>
              <a:rPr lang="fr-FR" dirty="0">
                <a:solidFill>
                  <a:srgbClr val="FF0000"/>
                </a:solidFill>
              </a:rPr>
              <a:t>$</a:t>
            </a:r>
            <a:r>
              <a:rPr lang="fr-FR" dirty="0"/>
              <a:t>pere. </a:t>
            </a:r>
          </a:p>
          <a:p>
            <a:pPr lvl="1" algn="just"/>
            <a:r>
              <a:rPr lang="fr-FR" dirty="0"/>
              <a:t>Maintenant, lorsque le conséquent de cette règle est activé, la partie "</a:t>
            </a:r>
            <a:r>
              <a:rPr lang="fr-FR" dirty="0">
                <a:solidFill>
                  <a:srgbClr val="FF0000"/>
                </a:solidFill>
              </a:rPr>
              <a:t>THEN</a:t>
            </a:r>
            <a:r>
              <a:rPr lang="fr-FR" dirty="0"/>
              <a:t>" de la règle acceptera également les valeurs des variables liées. </a:t>
            </a:r>
          </a:p>
          <a:p>
            <a:pPr lvl="1" algn="just"/>
            <a:r>
              <a:rPr lang="fr-FR" dirty="0"/>
              <a:t>Cela signifie que nous pouvons ajouter un </a:t>
            </a:r>
            <a:r>
              <a:rPr lang="fr-FR" dirty="0">
                <a:solidFill>
                  <a:srgbClr val="FF0000"/>
                </a:solidFill>
              </a:rPr>
              <a:t>nouveau fait </a:t>
            </a:r>
            <a:r>
              <a:rPr lang="fr-FR" dirty="0"/>
              <a:t>à notre base de connaissances qui devrait être </a:t>
            </a:r>
            <a:r>
              <a:rPr lang="fr-FR" dirty="0">
                <a:solidFill>
                  <a:srgbClr val="00B0F0"/>
                </a:solidFill>
              </a:rPr>
              <a:t>pere_de</a:t>
            </a:r>
            <a:r>
              <a:rPr lang="fr-FR" dirty="0"/>
              <a:t>(Mbol, Mpia). Et comme il s'agit d'un </a:t>
            </a:r>
            <a:r>
              <a:rPr lang="fr-FR" b="1" dirty="0"/>
              <a:t>nouveau fait temporaire</a:t>
            </a:r>
            <a:r>
              <a:rPr lang="fr-FR" dirty="0"/>
              <a:t>, il est ajouté à nos </a:t>
            </a:r>
            <a:r>
              <a:rPr lang="fr-FR" dirty="0">
                <a:solidFill>
                  <a:srgbClr val="FF0000"/>
                </a:solidFill>
              </a:rPr>
              <a:t>faits spécifiques</a:t>
            </a:r>
            <a:r>
              <a:rPr lang="fr-FR" dirty="0"/>
              <a:t>, autrement dit, notre mémoire de travail.</a:t>
            </a:r>
            <a:endParaRPr lang="fr-CD" dirty="0"/>
          </a:p>
        </p:txBody>
      </p:sp>
    </p:spTree>
    <p:extLst>
      <p:ext uri="{BB962C8B-B14F-4D97-AF65-F5344CB8AC3E}">
        <p14:creationId xmlns:p14="http://schemas.microsoft.com/office/powerpoint/2010/main" val="2751439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5A357-1D79-F5B6-612F-7051C816DA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794D43-71C2-5CB0-7F76-234F6D8361C0}"/>
              </a:ext>
            </a:extLst>
          </p:cNvPr>
          <p:cNvSpPr>
            <a:spLocks noGrp="1"/>
          </p:cNvSpPr>
          <p:nvPr>
            <p:ph type="title"/>
          </p:nvPr>
        </p:nvSpPr>
        <p:spPr>
          <a:xfrm>
            <a:off x="318247" y="164353"/>
            <a:ext cx="10515600" cy="638922"/>
          </a:xfrm>
        </p:spPr>
        <p:txBody>
          <a:bodyPr>
            <a:normAutofit fontScale="90000"/>
          </a:bodyPr>
          <a:lstStyle/>
          <a:p>
            <a:r>
              <a:rPr lang="fr-CD" dirty="0"/>
              <a:t>Liaison des variables (</a:t>
            </a:r>
            <a:r>
              <a:rPr lang="fr-CD" dirty="0" err="1"/>
              <a:t>Cont</a:t>
            </a:r>
            <a:r>
              <a:rPr lang="fr-CD" dirty="0"/>
              <a:t>.)</a:t>
            </a:r>
          </a:p>
        </p:txBody>
      </p:sp>
      <p:sp>
        <p:nvSpPr>
          <p:cNvPr id="3" name="Content Placeholder 2">
            <a:extLst>
              <a:ext uri="{FF2B5EF4-FFF2-40B4-BE49-F238E27FC236}">
                <a16:creationId xmlns:a16="http://schemas.microsoft.com/office/drawing/2014/main" id="{9E802569-8470-B641-E044-40D1446EF8C4}"/>
              </a:ext>
            </a:extLst>
          </p:cNvPr>
          <p:cNvSpPr>
            <a:spLocks noGrp="1"/>
          </p:cNvSpPr>
          <p:nvPr>
            <p:ph idx="1"/>
          </p:nvPr>
        </p:nvSpPr>
        <p:spPr>
          <a:xfrm>
            <a:off x="578224" y="803275"/>
            <a:ext cx="10771094" cy="5857502"/>
          </a:xfrm>
        </p:spPr>
        <p:txBody>
          <a:bodyPr>
            <a:normAutofit lnSpcReduction="10000"/>
          </a:bodyPr>
          <a:lstStyle/>
          <a:p>
            <a:pPr algn="just"/>
            <a:r>
              <a:rPr lang="fr-FR" dirty="0"/>
              <a:t>Une fois qu'une </a:t>
            </a:r>
            <a:r>
              <a:rPr lang="fr-FR" dirty="0">
                <a:solidFill>
                  <a:srgbClr val="FF0000"/>
                </a:solidFill>
              </a:rPr>
              <a:t>variable est liée</a:t>
            </a:r>
            <a:r>
              <a:rPr lang="fr-FR" dirty="0"/>
              <a:t>, elle est remplacée par sa liaison chaque fois qu'elle apparaît dans le même pattern ou dans les patterns traités ultérieurement</a:t>
            </a:r>
          </a:p>
          <a:p>
            <a:pPr algn="just"/>
            <a:endParaRPr lang="fr-FR" dirty="0"/>
          </a:p>
          <a:p>
            <a:pPr algn="just"/>
            <a:r>
              <a:rPr lang="fr-FR" dirty="0"/>
              <a:t>Chaque fois que les variables d’un pattern sont remplacées par leurs liaisons, on dit que le pattern est </a:t>
            </a:r>
            <a:r>
              <a:rPr lang="fr-FR" dirty="0">
                <a:solidFill>
                  <a:srgbClr val="FF0000"/>
                </a:solidFill>
              </a:rPr>
              <a:t>instancié</a:t>
            </a:r>
            <a:r>
              <a:rPr lang="fr-FR" dirty="0"/>
              <a:t>.</a:t>
            </a:r>
          </a:p>
          <a:p>
            <a:pPr lvl="1" algn="just"/>
            <a:r>
              <a:rPr lang="fr-FR" dirty="0"/>
              <a:t>Vous vous souvenez de la logique ?</a:t>
            </a:r>
          </a:p>
          <a:p>
            <a:pPr lvl="1" algn="just"/>
            <a:endParaRPr lang="fr-FR" dirty="0"/>
          </a:p>
          <a:p>
            <a:pPr algn="just"/>
            <a:r>
              <a:rPr lang="fr-FR" dirty="0"/>
              <a:t>Dans le </a:t>
            </a:r>
            <a:r>
              <a:rPr lang="fr-FR" dirty="0">
                <a:solidFill>
                  <a:srgbClr val="FF0000"/>
                </a:solidFill>
              </a:rPr>
              <a:t>chaînage avant</a:t>
            </a:r>
            <a:r>
              <a:rPr lang="fr-FR" dirty="0"/>
              <a:t>, les liaisons persistent généralement en tant que </a:t>
            </a:r>
            <a:r>
              <a:rPr lang="fr-FR" dirty="0">
                <a:solidFill>
                  <a:srgbClr val="FF0000"/>
                </a:solidFill>
              </a:rPr>
              <a:t>nouveaux faits</a:t>
            </a:r>
            <a:r>
              <a:rPr lang="fr-FR" dirty="0"/>
              <a:t>.</a:t>
            </a:r>
          </a:p>
          <a:p>
            <a:pPr algn="just"/>
            <a:endParaRPr lang="fr-FR" dirty="0"/>
          </a:p>
          <a:p>
            <a:pPr algn="just"/>
            <a:r>
              <a:rPr lang="fr-FR" dirty="0"/>
              <a:t>Dans le </a:t>
            </a:r>
            <a:r>
              <a:rPr lang="fr-FR" dirty="0">
                <a:solidFill>
                  <a:srgbClr val="FF0000"/>
                </a:solidFill>
              </a:rPr>
              <a:t>chaînage arrière</a:t>
            </a:r>
            <a:r>
              <a:rPr lang="fr-FR" dirty="0"/>
              <a:t>, les liaisons peuvent être temporaires car nous testons différentes hypothèses et essayons de prouver, par le chaînage arrière, une chaîne de valeurs de vérité.</a:t>
            </a:r>
            <a:endParaRPr lang="fr-CD" dirty="0"/>
          </a:p>
        </p:txBody>
      </p:sp>
    </p:spTree>
    <p:extLst>
      <p:ext uri="{BB962C8B-B14F-4D97-AF65-F5344CB8AC3E}">
        <p14:creationId xmlns:p14="http://schemas.microsoft.com/office/powerpoint/2010/main" val="833683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FA6-FA74-D575-8172-61DC9462741D}"/>
              </a:ext>
            </a:extLst>
          </p:cNvPr>
          <p:cNvSpPr>
            <a:spLocks noGrp="1"/>
          </p:cNvSpPr>
          <p:nvPr>
            <p:ph type="title"/>
          </p:nvPr>
        </p:nvSpPr>
        <p:spPr>
          <a:xfrm>
            <a:off x="425823" y="96183"/>
            <a:ext cx="10515600" cy="782357"/>
          </a:xfrm>
        </p:spPr>
        <p:txBody>
          <a:bodyPr/>
          <a:lstStyle/>
          <a:p>
            <a:r>
              <a:rPr lang="fr-CD" dirty="0"/>
              <a:t>Résolution des conflits</a:t>
            </a:r>
          </a:p>
        </p:txBody>
      </p:sp>
      <p:sp>
        <p:nvSpPr>
          <p:cNvPr id="3" name="Content Placeholder 2">
            <a:extLst>
              <a:ext uri="{FF2B5EF4-FFF2-40B4-BE49-F238E27FC236}">
                <a16:creationId xmlns:a16="http://schemas.microsoft.com/office/drawing/2014/main" id="{20E789BE-A6E8-44AF-B90E-DB3DA5392ED9}"/>
              </a:ext>
            </a:extLst>
          </p:cNvPr>
          <p:cNvSpPr>
            <a:spLocks noGrp="1"/>
          </p:cNvSpPr>
          <p:nvPr>
            <p:ph idx="1"/>
          </p:nvPr>
        </p:nvSpPr>
        <p:spPr>
          <a:xfrm>
            <a:off x="838200" y="1825624"/>
            <a:ext cx="10515600" cy="4936193"/>
          </a:xfrm>
        </p:spPr>
        <p:txBody>
          <a:bodyPr>
            <a:normAutofit fontScale="85000" lnSpcReduction="20000"/>
          </a:bodyPr>
          <a:lstStyle/>
          <a:p>
            <a:r>
              <a:rPr lang="fr-FR" dirty="0"/>
              <a:t>Au cours de la dernière étape de la mise en </a:t>
            </a:r>
            <a:r>
              <a:rPr lang="fr-FR" dirty="0">
                <a:solidFill>
                  <a:srgbClr val="FF0000"/>
                </a:solidFill>
              </a:rPr>
              <a:t>correspondance</a:t>
            </a:r>
            <a:r>
              <a:rPr lang="fr-FR" dirty="0"/>
              <a:t>, ce processus peut souvent produire plus d'une règle applicable ou de mise en correspondance qui est ajoutée dans l’</a:t>
            </a:r>
            <a:r>
              <a:rPr lang="fr-FR" dirty="0">
                <a:solidFill>
                  <a:srgbClr val="FF0000"/>
                </a:solidFill>
              </a:rPr>
              <a:t>agenda</a:t>
            </a:r>
            <a:r>
              <a:rPr lang="fr-FR" dirty="0"/>
              <a:t>. </a:t>
            </a:r>
          </a:p>
          <a:p>
            <a:r>
              <a:rPr lang="fr-FR" dirty="0"/>
              <a:t>La question est alors de savoir </a:t>
            </a:r>
            <a:r>
              <a:rPr lang="fr-FR" i="1" dirty="0">
                <a:solidFill>
                  <a:srgbClr val="FF0000"/>
                </a:solidFill>
              </a:rPr>
              <a:t>laquelle nous examinons en premier ou si nous ne voulons examiner qu'une seule des règles de correspondance</a:t>
            </a:r>
            <a:r>
              <a:rPr lang="fr-FR" dirty="0"/>
              <a:t>. </a:t>
            </a:r>
          </a:p>
          <a:p>
            <a:r>
              <a:rPr lang="fr-FR" dirty="0"/>
              <a:t>Par exemple : </a:t>
            </a:r>
          </a:p>
          <a:p>
            <a:pPr lvl="1"/>
            <a:r>
              <a:rPr lang="fr-FR" dirty="0"/>
              <a:t>nous ne voulons peut-être prescrire qu'un </a:t>
            </a:r>
            <a:r>
              <a:rPr lang="fr-FR" dirty="0">
                <a:solidFill>
                  <a:srgbClr val="FF0000"/>
                </a:solidFill>
              </a:rPr>
              <a:t>seul médicament</a:t>
            </a:r>
            <a:r>
              <a:rPr lang="fr-FR" dirty="0"/>
              <a:t>, même si plusieurs médicaments seraient appropriés. </a:t>
            </a:r>
          </a:p>
          <a:p>
            <a:pPr lvl="1"/>
            <a:r>
              <a:rPr lang="fr-FR" dirty="0"/>
              <a:t>En supposant que nous voulons qu'une seule action soit déclenchée/activée. </a:t>
            </a:r>
          </a:p>
          <a:p>
            <a:pPr lvl="2"/>
            <a:r>
              <a:rPr lang="fr-FR" dirty="0"/>
              <a:t>On dit que ces instances de règles de correspondance sont en conflit. </a:t>
            </a:r>
          </a:p>
          <a:p>
            <a:pPr lvl="2"/>
            <a:r>
              <a:rPr lang="fr-FR" dirty="0"/>
              <a:t>Pour cela, nous devons utiliser une sorte de "</a:t>
            </a:r>
            <a:r>
              <a:rPr lang="fr-FR" dirty="0">
                <a:solidFill>
                  <a:srgbClr val="FF0000"/>
                </a:solidFill>
              </a:rPr>
              <a:t>résolution de conflit</a:t>
            </a:r>
            <a:r>
              <a:rPr lang="fr-FR" dirty="0"/>
              <a:t>" pour n'en choisir qu'une seule à déclencher (Supposons que nous sommes toujours dans le chaînage avant). </a:t>
            </a:r>
          </a:p>
          <a:p>
            <a:r>
              <a:rPr lang="fr-FR" dirty="0"/>
              <a:t>Une façon de </a:t>
            </a:r>
            <a:r>
              <a:rPr lang="fr-FR" dirty="0">
                <a:solidFill>
                  <a:srgbClr val="FF0000"/>
                </a:solidFill>
              </a:rPr>
              <a:t>résoudre les conflits </a:t>
            </a:r>
            <a:r>
              <a:rPr lang="fr-FR" dirty="0"/>
              <a:t>est de sélectionner la règle ayant la plus </a:t>
            </a:r>
            <a:r>
              <a:rPr lang="fr-FR" dirty="0">
                <a:solidFill>
                  <a:srgbClr val="FF0000"/>
                </a:solidFill>
              </a:rPr>
              <a:t>haute priorité</a:t>
            </a:r>
            <a:r>
              <a:rPr lang="fr-FR" dirty="0"/>
              <a:t> dans l'agenda. </a:t>
            </a:r>
          </a:p>
          <a:p>
            <a:pPr lvl="1"/>
            <a:r>
              <a:rPr lang="fr-FR" dirty="0"/>
              <a:t>Mais il existe différentes façons d'attribuer une priorité </a:t>
            </a:r>
          </a:p>
          <a:p>
            <a:pPr lvl="1"/>
            <a:r>
              <a:rPr lang="fr-FR" dirty="0"/>
              <a:t>et différentes stratégies peuvent être utilisées pour résoudre ces conflits.</a:t>
            </a:r>
            <a:endParaRPr lang="fr-CD" dirty="0"/>
          </a:p>
        </p:txBody>
      </p:sp>
      <p:pic>
        <p:nvPicPr>
          <p:cNvPr id="5" name="Picture 4">
            <a:extLst>
              <a:ext uri="{FF2B5EF4-FFF2-40B4-BE49-F238E27FC236}">
                <a16:creationId xmlns:a16="http://schemas.microsoft.com/office/drawing/2014/main" id="{E08CC604-73B3-6CE2-0C4E-2D598594F5B4}"/>
              </a:ext>
            </a:extLst>
          </p:cNvPr>
          <p:cNvPicPr>
            <a:picLocks noChangeAspect="1"/>
          </p:cNvPicPr>
          <p:nvPr/>
        </p:nvPicPr>
        <p:blipFill>
          <a:blip r:embed="rId2"/>
          <a:stretch>
            <a:fillRect/>
          </a:stretch>
        </p:blipFill>
        <p:spPr>
          <a:xfrm>
            <a:off x="4735738" y="705388"/>
            <a:ext cx="2110923" cy="1120237"/>
          </a:xfrm>
          <a:prstGeom prst="rect">
            <a:avLst/>
          </a:prstGeom>
        </p:spPr>
      </p:pic>
    </p:spTree>
    <p:extLst>
      <p:ext uri="{BB962C8B-B14F-4D97-AF65-F5344CB8AC3E}">
        <p14:creationId xmlns:p14="http://schemas.microsoft.com/office/powerpoint/2010/main" val="3369682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7AF5-6562-9EDF-EA62-B8EF836C1D5E}"/>
              </a:ext>
            </a:extLst>
          </p:cNvPr>
          <p:cNvSpPr>
            <a:spLocks noGrp="1"/>
          </p:cNvSpPr>
          <p:nvPr>
            <p:ph type="title"/>
          </p:nvPr>
        </p:nvSpPr>
        <p:spPr>
          <a:xfrm>
            <a:off x="676835" y="356162"/>
            <a:ext cx="10515600" cy="916828"/>
          </a:xfrm>
        </p:spPr>
        <p:txBody>
          <a:bodyPr/>
          <a:lstStyle/>
          <a:p>
            <a:r>
              <a:rPr lang="fr-FR" dirty="0"/>
              <a:t>Stratégies de résolution des conflits</a:t>
            </a:r>
            <a:endParaRPr lang="fr-CD" dirty="0"/>
          </a:p>
        </p:txBody>
      </p:sp>
      <p:sp>
        <p:nvSpPr>
          <p:cNvPr id="3" name="Content Placeholder 2">
            <a:extLst>
              <a:ext uri="{FF2B5EF4-FFF2-40B4-BE49-F238E27FC236}">
                <a16:creationId xmlns:a16="http://schemas.microsoft.com/office/drawing/2014/main" id="{B352B8D6-6EEE-2D77-0472-81BFBA1B9985}"/>
              </a:ext>
            </a:extLst>
          </p:cNvPr>
          <p:cNvSpPr>
            <a:spLocks noGrp="1"/>
          </p:cNvSpPr>
          <p:nvPr>
            <p:ph idx="1"/>
          </p:nvPr>
        </p:nvSpPr>
        <p:spPr>
          <a:xfrm>
            <a:off x="676835" y="1427816"/>
            <a:ext cx="10515600" cy="5074022"/>
          </a:xfrm>
        </p:spPr>
        <p:txBody>
          <a:bodyPr>
            <a:normAutofit fontScale="92500" lnSpcReduction="20000"/>
          </a:bodyPr>
          <a:lstStyle/>
          <a:p>
            <a:pPr algn="just"/>
            <a:r>
              <a:rPr lang="fr-FR" dirty="0"/>
              <a:t>La première stratégie est l'</a:t>
            </a:r>
            <a:r>
              <a:rPr lang="fr-FR" dirty="0">
                <a:solidFill>
                  <a:srgbClr val="FF0000"/>
                </a:solidFill>
              </a:rPr>
              <a:t>ordre </a:t>
            </a:r>
            <a:r>
              <a:rPr lang="fr-FR" dirty="0"/>
              <a:t>ou l'</a:t>
            </a:r>
            <a:r>
              <a:rPr lang="fr-FR" dirty="0">
                <a:solidFill>
                  <a:srgbClr val="FF0000"/>
                </a:solidFill>
              </a:rPr>
              <a:t>ordonnancement du fichier source</a:t>
            </a:r>
            <a:r>
              <a:rPr lang="fr-FR" dirty="0"/>
              <a:t>.</a:t>
            </a:r>
          </a:p>
          <a:p>
            <a:pPr lvl="1" algn="just"/>
            <a:r>
              <a:rPr lang="fr-FR" dirty="0"/>
              <a:t>L'ordre consiste à </a:t>
            </a:r>
            <a:r>
              <a:rPr lang="fr-FR" i="1" dirty="0">
                <a:solidFill>
                  <a:srgbClr val="FF0000"/>
                </a:solidFill>
              </a:rPr>
              <a:t>choisir la première règle qui correspond dans la base de règles en fonction de l'ordre des règles dans le fichier</a:t>
            </a:r>
            <a:r>
              <a:rPr lang="fr-FR" dirty="0"/>
              <a:t>. </a:t>
            </a:r>
          </a:p>
          <a:p>
            <a:pPr lvl="1" algn="just"/>
            <a:r>
              <a:rPr lang="fr-FR" dirty="0"/>
              <a:t>Cependant, cette méthode n'est pas toujours idéale et est même très pénible pour les très grands ensembles de règles, car il faut maintenant se préoccuper de </a:t>
            </a:r>
            <a:r>
              <a:rPr lang="fr-FR" dirty="0">
                <a:solidFill>
                  <a:srgbClr val="FF0000"/>
                </a:solidFill>
              </a:rPr>
              <a:t>l'ordre de toutes les règles dans le fichier</a:t>
            </a:r>
            <a:r>
              <a:rPr lang="fr-FR" dirty="0"/>
              <a:t>. </a:t>
            </a:r>
          </a:p>
          <a:p>
            <a:pPr algn="just"/>
            <a:r>
              <a:rPr lang="fr-FR" dirty="0"/>
              <a:t>La seconde est la </a:t>
            </a:r>
            <a:r>
              <a:rPr lang="fr-FR" dirty="0">
                <a:solidFill>
                  <a:srgbClr val="FF0000"/>
                </a:solidFill>
              </a:rPr>
              <a:t>spécificité</a:t>
            </a:r>
            <a:r>
              <a:rPr lang="fr-FR" dirty="0"/>
              <a:t>. </a:t>
            </a:r>
          </a:p>
          <a:p>
            <a:pPr lvl="1" algn="just"/>
            <a:r>
              <a:rPr lang="fr-FR" dirty="0"/>
              <a:t>Ici, nous choisissons la règle la plus spécifique. </a:t>
            </a:r>
          </a:p>
          <a:p>
            <a:pPr lvl="1" algn="just"/>
            <a:r>
              <a:rPr lang="fr-FR" dirty="0"/>
              <a:t>Par plus spécifique, nous entendons que si les conditions d'une règle sont un sous-ensemble de celles d'une deuxième règle, nous choisissons la deuxième règle.</a:t>
            </a:r>
          </a:p>
          <a:p>
            <a:pPr lvl="1" algn="just"/>
            <a:r>
              <a:rPr lang="fr-FR" dirty="0"/>
              <a:t>Exemple : </a:t>
            </a:r>
          </a:p>
          <a:p>
            <a:pPr lvl="2" algn="just"/>
            <a:r>
              <a:rPr lang="fr-FR" dirty="0"/>
              <a:t>(</a:t>
            </a:r>
            <a:r>
              <a:rPr lang="fr-FR" dirty="0">
                <a:solidFill>
                  <a:srgbClr val="FF0000"/>
                </a:solidFill>
              </a:rPr>
              <a:t>IF</a:t>
            </a:r>
            <a:r>
              <a:rPr lang="fr-FR" dirty="0"/>
              <a:t> A </a:t>
            </a:r>
            <a:r>
              <a:rPr lang="fr-FR" dirty="0">
                <a:solidFill>
                  <a:srgbClr val="FF0000"/>
                </a:solidFill>
              </a:rPr>
              <a:t>AND</a:t>
            </a:r>
            <a:r>
              <a:rPr lang="fr-FR" dirty="0"/>
              <a:t> B</a:t>
            </a:r>
            <a:r>
              <a:rPr lang="fr-FR" dirty="0">
                <a:solidFill>
                  <a:srgbClr val="FF0000"/>
                </a:solidFill>
              </a:rPr>
              <a:t> THEN</a:t>
            </a:r>
            <a:r>
              <a:rPr lang="fr-FR" dirty="0"/>
              <a:t> C) vs. (</a:t>
            </a:r>
            <a:r>
              <a:rPr lang="fr-FR" dirty="0">
                <a:solidFill>
                  <a:srgbClr val="FF0000"/>
                </a:solidFill>
              </a:rPr>
              <a:t>IF</a:t>
            </a:r>
            <a:r>
              <a:rPr lang="fr-FR" dirty="0"/>
              <a:t> A </a:t>
            </a:r>
            <a:r>
              <a:rPr lang="fr-FR" dirty="0">
                <a:solidFill>
                  <a:srgbClr val="FF0000"/>
                </a:solidFill>
              </a:rPr>
              <a:t>THEN</a:t>
            </a:r>
            <a:r>
              <a:rPr lang="fr-FR" dirty="0"/>
              <a:t> C) </a:t>
            </a:r>
            <a:r>
              <a:rPr lang="fr-FR" dirty="0">
                <a:sym typeface="Wingdings" panose="05000000000000000000" pitchFamily="2" charset="2"/>
              </a:rPr>
              <a:t> </a:t>
            </a:r>
            <a:r>
              <a:rPr lang="fr-FR" dirty="0"/>
              <a:t>choisir la </a:t>
            </a:r>
            <a:r>
              <a:rPr lang="fr-FR" dirty="0">
                <a:solidFill>
                  <a:srgbClr val="FF0000"/>
                </a:solidFill>
              </a:rPr>
              <a:t>première règle </a:t>
            </a:r>
            <a:r>
              <a:rPr lang="fr-FR" dirty="0"/>
              <a:t>parce qu'elle est plus spécifique. </a:t>
            </a:r>
          </a:p>
          <a:p>
            <a:pPr algn="just"/>
            <a:r>
              <a:rPr lang="fr-FR" dirty="0">
                <a:solidFill>
                  <a:srgbClr val="FF0000"/>
                </a:solidFill>
              </a:rPr>
              <a:t>Ordre lexical </a:t>
            </a:r>
            <a:r>
              <a:rPr lang="fr-FR" dirty="0"/>
              <a:t>ou </a:t>
            </a:r>
            <a:r>
              <a:rPr lang="fr-FR" dirty="0">
                <a:solidFill>
                  <a:srgbClr val="FF0000"/>
                </a:solidFill>
              </a:rPr>
              <a:t>alphabétique </a:t>
            </a:r>
            <a:r>
              <a:rPr lang="fr-FR" dirty="0"/>
              <a:t>ou</a:t>
            </a:r>
            <a:r>
              <a:rPr lang="fr-FR" dirty="0">
                <a:solidFill>
                  <a:srgbClr val="FF0000"/>
                </a:solidFill>
              </a:rPr>
              <a:t> dictionnaire</a:t>
            </a:r>
            <a:r>
              <a:rPr lang="fr-FR" dirty="0"/>
              <a:t>. </a:t>
            </a:r>
          </a:p>
          <a:p>
            <a:pPr lvl="1" algn="just"/>
            <a:r>
              <a:rPr lang="fr-FR" dirty="0"/>
              <a:t>Pour de nombreux problèmes, cette stratégie est quelque peu arbitraire, mais il peut être utile dans certains domaines.</a:t>
            </a:r>
            <a:endParaRPr lang="fr-CD" dirty="0"/>
          </a:p>
        </p:txBody>
      </p:sp>
    </p:spTree>
    <p:extLst>
      <p:ext uri="{BB962C8B-B14F-4D97-AF65-F5344CB8AC3E}">
        <p14:creationId xmlns:p14="http://schemas.microsoft.com/office/powerpoint/2010/main" val="394979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06C0E-621B-7626-06B2-32DC7488C6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4FA025-FEED-D934-643C-79C2F3CF7058}"/>
              </a:ext>
            </a:extLst>
          </p:cNvPr>
          <p:cNvSpPr>
            <a:spLocks noGrp="1"/>
          </p:cNvSpPr>
          <p:nvPr>
            <p:ph type="title"/>
          </p:nvPr>
        </p:nvSpPr>
        <p:spPr>
          <a:xfrm>
            <a:off x="676835" y="356162"/>
            <a:ext cx="10515600" cy="916828"/>
          </a:xfrm>
        </p:spPr>
        <p:txBody>
          <a:bodyPr/>
          <a:lstStyle/>
          <a:p>
            <a:r>
              <a:rPr lang="fr-FR" dirty="0"/>
              <a:t>Stratégies de résolution des conflits (</a:t>
            </a:r>
            <a:r>
              <a:rPr lang="fr-FR" dirty="0" err="1"/>
              <a:t>Cont</a:t>
            </a:r>
            <a:r>
              <a:rPr lang="fr-FR" dirty="0"/>
              <a:t>.)</a:t>
            </a:r>
            <a:endParaRPr lang="fr-CD" dirty="0"/>
          </a:p>
        </p:txBody>
      </p:sp>
      <p:sp>
        <p:nvSpPr>
          <p:cNvPr id="3" name="Content Placeholder 2">
            <a:extLst>
              <a:ext uri="{FF2B5EF4-FFF2-40B4-BE49-F238E27FC236}">
                <a16:creationId xmlns:a16="http://schemas.microsoft.com/office/drawing/2014/main" id="{D75E3419-D678-1315-6EEF-DB946455FCF5}"/>
              </a:ext>
            </a:extLst>
          </p:cNvPr>
          <p:cNvSpPr>
            <a:spLocks noGrp="1"/>
          </p:cNvSpPr>
          <p:nvPr>
            <p:ph idx="1"/>
          </p:nvPr>
        </p:nvSpPr>
        <p:spPr>
          <a:xfrm>
            <a:off x="515470" y="1353671"/>
            <a:ext cx="10515600" cy="5345391"/>
          </a:xfrm>
        </p:spPr>
        <p:txBody>
          <a:bodyPr>
            <a:normAutofit fontScale="92500" lnSpcReduction="20000"/>
          </a:bodyPr>
          <a:lstStyle/>
          <a:p>
            <a:pPr algn="just"/>
            <a:r>
              <a:rPr lang="fr-FR" dirty="0">
                <a:solidFill>
                  <a:srgbClr val="FF0000"/>
                </a:solidFill>
              </a:rPr>
              <a:t>L'importance </a:t>
            </a:r>
            <a:r>
              <a:rPr lang="fr-FR" dirty="0"/>
              <a:t>(c'est-à-dire la saillance) :</a:t>
            </a:r>
          </a:p>
          <a:p>
            <a:pPr lvl="1" algn="just"/>
            <a:r>
              <a:rPr lang="fr-FR" dirty="0"/>
              <a:t>Choisir la règle la plus </a:t>
            </a:r>
            <a:r>
              <a:rPr lang="fr-FR" dirty="0">
                <a:solidFill>
                  <a:srgbClr val="FF0000"/>
                </a:solidFill>
              </a:rPr>
              <a:t>prioritaire</a:t>
            </a:r>
          </a:p>
          <a:p>
            <a:pPr lvl="1" algn="just"/>
            <a:r>
              <a:rPr lang="fr-FR" dirty="0"/>
              <a:t>Les règles sont définies à l'aide d'un </a:t>
            </a:r>
            <a:r>
              <a:rPr lang="fr-FR" i="1" dirty="0">
                <a:solidFill>
                  <a:srgbClr val="FF0000"/>
                </a:solidFill>
              </a:rPr>
              <a:t>score de priorité</a:t>
            </a:r>
          </a:p>
          <a:p>
            <a:pPr lvl="1" algn="just"/>
            <a:r>
              <a:rPr lang="fr-FR" dirty="0"/>
              <a:t>Généralement cette stratégie est déconseillée, car il peut être très difficile de la définir avec précision dans les grandes bases de règles</a:t>
            </a:r>
          </a:p>
          <a:p>
            <a:pPr lvl="1" algn="just"/>
            <a:r>
              <a:rPr lang="fr-FR" dirty="0"/>
              <a:t>Mais si on veut l’utiliser, elle peut être contrôlée par des "</a:t>
            </a:r>
            <a:r>
              <a:rPr lang="fr-FR" dirty="0" err="1">
                <a:solidFill>
                  <a:srgbClr val="FF0000"/>
                </a:solidFill>
              </a:rPr>
              <a:t>méta-règles</a:t>
            </a:r>
            <a:r>
              <a:rPr lang="fr-FR" dirty="0"/>
              <a:t>".</a:t>
            </a:r>
          </a:p>
          <a:p>
            <a:pPr lvl="2" algn="just"/>
            <a:r>
              <a:rPr lang="fr-FR" dirty="0"/>
              <a:t>Exemple :</a:t>
            </a:r>
          </a:p>
          <a:p>
            <a:pPr lvl="3" algn="just"/>
            <a:r>
              <a:rPr lang="fr-FR" dirty="0">
                <a:solidFill>
                  <a:srgbClr val="FF0000"/>
                </a:solidFill>
              </a:rPr>
              <a:t>IF</a:t>
            </a:r>
            <a:r>
              <a:rPr lang="fr-FR" dirty="0"/>
              <a:t> le patient a des douleurs, </a:t>
            </a:r>
            <a:r>
              <a:rPr lang="fr-FR" dirty="0">
                <a:solidFill>
                  <a:srgbClr val="FF0000"/>
                </a:solidFill>
              </a:rPr>
              <a:t>THEN</a:t>
            </a:r>
            <a:r>
              <a:rPr lang="fr-FR" dirty="0"/>
              <a:t> prescrire des analgésiques (</a:t>
            </a:r>
            <a:r>
              <a:rPr lang="fr-FR" dirty="0">
                <a:solidFill>
                  <a:srgbClr val="7030A0"/>
                </a:solidFill>
              </a:rPr>
              <a:t>priorité 10</a:t>
            </a:r>
            <a:r>
              <a:rPr lang="fr-FR" dirty="0"/>
              <a:t>)</a:t>
            </a:r>
          </a:p>
          <a:p>
            <a:pPr lvl="3" algn="just"/>
            <a:r>
              <a:rPr lang="fr-FR" dirty="0">
                <a:solidFill>
                  <a:srgbClr val="FF0000"/>
                </a:solidFill>
              </a:rPr>
              <a:t>IF</a:t>
            </a:r>
            <a:r>
              <a:rPr lang="fr-FR" dirty="0"/>
              <a:t> le patient a des douleurs thoraciques, </a:t>
            </a:r>
            <a:r>
              <a:rPr lang="fr-FR" dirty="0">
                <a:solidFill>
                  <a:srgbClr val="FF0000"/>
                </a:solidFill>
              </a:rPr>
              <a:t>THEN</a:t>
            </a:r>
            <a:r>
              <a:rPr lang="fr-FR" dirty="0"/>
              <a:t> traiter la maladie cardiaque (</a:t>
            </a:r>
            <a:r>
              <a:rPr lang="fr-FR" dirty="0">
                <a:solidFill>
                  <a:srgbClr val="7030A0"/>
                </a:solidFill>
              </a:rPr>
              <a:t>priorité 100</a:t>
            </a:r>
            <a:r>
              <a:rPr lang="fr-FR" dirty="0"/>
              <a:t>).</a:t>
            </a:r>
          </a:p>
          <a:p>
            <a:pPr lvl="4" algn="just"/>
            <a:r>
              <a:rPr lang="fr-FR" dirty="0"/>
              <a:t>Si les deux conditions ci-dessus de ces règles sont remplies, c'est la deuxième règle qui est appliquée, car elle a une priorité plus élevée.</a:t>
            </a:r>
          </a:p>
          <a:p>
            <a:pPr algn="just"/>
            <a:r>
              <a:rPr lang="fr-FR" dirty="0">
                <a:solidFill>
                  <a:srgbClr val="FF0000"/>
                </a:solidFill>
              </a:rPr>
              <a:t>Récence</a:t>
            </a:r>
            <a:r>
              <a:rPr lang="fr-FR" dirty="0"/>
              <a:t> :</a:t>
            </a:r>
          </a:p>
          <a:p>
            <a:pPr lvl="1" algn="just"/>
            <a:r>
              <a:rPr lang="fr-FR" dirty="0"/>
              <a:t>Choisir la règle la plus récemment ajoutée ou modifiée </a:t>
            </a:r>
          </a:p>
          <a:p>
            <a:pPr lvl="1" algn="just"/>
            <a:r>
              <a:rPr lang="fr-FR" dirty="0"/>
              <a:t>ou dont les antécédents ont été ajoutés ou modifiés le plus récemment</a:t>
            </a:r>
          </a:p>
          <a:p>
            <a:pPr lvl="1" algn="just"/>
            <a:r>
              <a:rPr lang="fr-FR" dirty="0"/>
              <a:t>Nécessite des "</a:t>
            </a:r>
            <a:r>
              <a:rPr lang="fr-FR" dirty="0">
                <a:solidFill>
                  <a:srgbClr val="FF0000"/>
                </a:solidFill>
              </a:rPr>
              <a:t>étiquettes temporelles</a:t>
            </a:r>
            <a:r>
              <a:rPr lang="fr-FR" dirty="0"/>
              <a:t>".</a:t>
            </a:r>
          </a:p>
          <a:p>
            <a:pPr algn="just"/>
            <a:r>
              <a:rPr lang="fr-FR" dirty="0">
                <a:solidFill>
                  <a:srgbClr val="FF0000"/>
                </a:solidFill>
              </a:rPr>
              <a:t>Refactorisation</a:t>
            </a:r>
            <a:r>
              <a:rPr lang="fr-FR" dirty="0"/>
              <a:t>:</a:t>
            </a:r>
          </a:p>
          <a:p>
            <a:pPr lvl="1" algn="just"/>
            <a:r>
              <a:rPr lang="fr-FR" dirty="0"/>
              <a:t>Ne pas permettre à la même instance contraignante d'une règle de se déclencher à nouveau</a:t>
            </a:r>
            <a:endParaRPr lang="fr-CD" dirty="0"/>
          </a:p>
        </p:txBody>
      </p:sp>
    </p:spTree>
    <p:extLst>
      <p:ext uri="{BB962C8B-B14F-4D97-AF65-F5344CB8AC3E}">
        <p14:creationId xmlns:p14="http://schemas.microsoft.com/office/powerpoint/2010/main" val="2778763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280B-B83D-AB28-9564-E4EF5F30D662}"/>
              </a:ext>
            </a:extLst>
          </p:cNvPr>
          <p:cNvSpPr>
            <a:spLocks noGrp="1"/>
          </p:cNvSpPr>
          <p:nvPr>
            <p:ph type="title"/>
          </p:nvPr>
        </p:nvSpPr>
        <p:spPr>
          <a:xfrm>
            <a:off x="156883" y="96184"/>
            <a:ext cx="10515600" cy="880969"/>
          </a:xfrm>
        </p:spPr>
        <p:txBody>
          <a:bodyPr/>
          <a:lstStyle/>
          <a:p>
            <a:r>
              <a:rPr lang="fr-CD" dirty="0"/>
              <a:t>Activation du conséquent</a:t>
            </a:r>
          </a:p>
        </p:txBody>
      </p:sp>
      <p:sp>
        <p:nvSpPr>
          <p:cNvPr id="3" name="Content Placeholder 2">
            <a:extLst>
              <a:ext uri="{FF2B5EF4-FFF2-40B4-BE49-F238E27FC236}">
                <a16:creationId xmlns:a16="http://schemas.microsoft.com/office/drawing/2014/main" id="{62FCE92E-CA65-90EF-C0D9-B75244CDD51B}"/>
              </a:ext>
            </a:extLst>
          </p:cNvPr>
          <p:cNvSpPr>
            <a:spLocks noGrp="1"/>
          </p:cNvSpPr>
          <p:nvPr>
            <p:ph idx="1"/>
          </p:nvPr>
        </p:nvSpPr>
        <p:spPr>
          <a:xfrm>
            <a:off x="434788" y="1801905"/>
            <a:ext cx="9928412" cy="4894729"/>
          </a:xfrm>
        </p:spPr>
        <p:txBody>
          <a:bodyPr>
            <a:normAutofit fontScale="92500"/>
          </a:bodyPr>
          <a:lstStyle/>
          <a:p>
            <a:pPr algn="just"/>
            <a:r>
              <a:rPr lang="fr-FR" dirty="0"/>
              <a:t>La dernière partie du moteur d'inférence est l'</a:t>
            </a:r>
            <a:r>
              <a:rPr lang="fr-FR" dirty="0">
                <a:solidFill>
                  <a:srgbClr val="FF0000"/>
                </a:solidFill>
              </a:rPr>
              <a:t>activation du conséquent</a:t>
            </a:r>
            <a:r>
              <a:rPr lang="fr-FR" dirty="0"/>
              <a:t>. </a:t>
            </a:r>
          </a:p>
          <a:p>
            <a:pPr algn="just"/>
            <a:r>
              <a:rPr lang="fr-FR" dirty="0"/>
              <a:t>Une fois qu'une règle de l'agenda est sélectionnée, l'activation du conséquent consiste à </a:t>
            </a:r>
            <a:r>
              <a:rPr lang="fr-FR" dirty="0">
                <a:solidFill>
                  <a:srgbClr val="FF0000"/>
                </a:solidFill>
              </a:rPr>
              <a:t>activer</a:t>
            </a:r>
            <a:r>
              <a:rPr lang="fr-FR" dirty="0"/>
              <a:t> ou à </a:t>
            </a:r>
            <a:r>
              <a:rPr lang="fr-FR" dirty="0">
                <a:solidFill>
                  <a:srgbClr val="FF0000"/>
                </a:solidFill>
              </a:rPr>
              <a:t>déclencher</a:t>
            </a:r>
            <a:r>
              <a:rPr lang="fr-FR" dirty="0"/>
              <a:t> la règle.  </a:t>
            </a:r>
          </a:p>
          <a:p>
            <a:pPr lvl="1" algn="just"/>
            <a:r>
              <a:rPr lang="fr-FR" dirty="0"/>
              <a:t>Si nous procédons à un chaînage avant, nous exécutons la conséquence d'une règle applicable. </a:t>
            </a:r>
          </a:p>
          <a:p>
            <a:pPr lvl="1" algn="just"/>
            <a:r>
              <a:rPr lang="fr-FR" dirty="0"/>
              <a:t>Cela se traduit par l'ajout d'un </a:t>
            </a:r>
            <a:r>
              <a:rPr lang="fr-FR" dirty="0">
                <a:solidFill>
                  <a:srgbClr val="FF0000"/>
                </a:solidFill>
              </a:rPr>
              <a:t>nouveau fait </a:t>
            </a:r>
            <a:r>
              <a:rPr lang="fr-FR" dirty="0"/>
              <a:t>à nos </a:t>
            </a:r>
            <a:r>
              <a:rPr lang="fr-FR" dirty="0">
                <a:solidFill>
                  <a:srgbClr val="FF0000"/>
                </a:solidFill>
              </a:rPr>
              <a:t>faits spécifiques</a:t>
            </a:r>
            <a:r>
              <a:rPr lang="fr-FR" dirty="0"/>
              <a:t>. </a:t>
            </a:r>
          </a:p>
          <a:p>
            <a:pPr algn="just"/>
            <a:r>
              <a:rPr lang="fr-FR" dirty="0"/>
              <a:t>Une fois que cela est fait, nous pouvons retirer la règle de l'agenda puisque nous n'avons plus à la traiter. </a:t>
            </a:r>
          </a:p>
          <a:p>
            <a:pPr algn="just"/>
            <a:endParaRPr lang="fr-FR" dirty="0"/>
          </a:p>
          <a:p>
            <a:pPr algn="just"/>
            <a:r>
              <a:rPr lang="fr-FR" dirty="0"/>
              <a:t>Le cycle complet du moteur d'inférence se termine lorsqu'il n'y a plus de règles dans l'agenda ou lorsqu'il n'y a plus de règles dans l'agenda.</a:t>
            </a:r>
            <a:endParaRPr lang="fr-CD" dirty="0"/>
          </a:p>
        </p:txBody>
      </p:sp>
      <p:pic>
        <p:nvPicPr>
          <p:cNvPr id="5" name="Picture 4">
            <a:extLst>
              <a:ext uri="{FF2B5EF4-FFF2-40B4-BE49-F238E27FC236}">
                <a16:creationId xmlns:a16="http://schemas.microsoft.com/office/drawing/2014/main" id="{D9BB8579-1BAA-B494-529E-EDABF8CFD6CA}"/>
              </a:ext>
            </a:extLst>
          </p:cNvPr>
          <p:cNvPicPr>
            <a:picLocks noChangeAspect="1"/>
          </p:cNvPicPr>
          <p:nvPr/>
        </p:nvPicPr>
        <p:blipFill>
          <a:blip r:embed="rId2"/>
          <a:stretch>
            <a:fillRect/>
          </a:stretch>
        </p:blipFill>
        <p:spPr>
          <a:xfrm>
            <a:off x="4849813" y="708563"/>
            <a:ext cx="2133785" cy="1120237"/>
          </a:xfrm>
          <a:prstGeom prst="rect">
            <a:avLst/>
          </a:prstGeom>
        </p:spPr>
      </p:pic>
      <p:pic>
        <p:nvPicPr>
          <p:cNvPr id="7" name="Picture 6">
            <a:extLst>
              <a:ext uri="{FF2B5EF4-FFF2-40B4-BE49-F238E27FC236}">
                <a16:creationId xmlns:a16="http://schemas.microsoft.com/office/drawing/2014/main" id="{45DB8743-EBCC-35C0-B867-E895C852B1B8}"/>
              </a:ext>
            </a:extLst>
          </p:cNvPr>
          <p:cNvPicPr>
            <a:picLocks noChangeAspect="1"/>
          </p:cNvPicPr>
          <p:nvPr/>
        </p:nvPicPr>
        <p:blipFill>
          <a:blip r:embed="rId3"/>
          <a:stretch>
            <a:fillRect/>
          </a:stretch>
        </p:blipFill>
        <p:spPr>
          <a:xfrm>
            <a:off x="10452847" y="1936291"/>
            <a:ext cx="1636588" cy="1981372"/>
          </a:xfrm>
          <a:prstGeom prst="rect">
            <a:avLst/>
          </a:prstGeom>
        </p:spPr>
      </p:pic>
    </p:spTree>
    <p:extLst>
      <p:ext uri="{BB962C8B-B14F-4D97-AF65-F5344CB8AC3E}">
        <p14:creationId xmlns:p14="http://schemas.microsoft.com/office/powerpoint/2010/main" val="1309632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8821-E754-716D-D52E-3133EC70700C}"/>
              </a:ext>
            </a:extLst>
          </p:cNvPr>
          <p:cNvSpPr>
            <a:spLocks noGrp="1"/>
          </p:cNvSpPr>
          <p:nvPr>
            <p:ph type="title"/>
          </p:nvPr>
        </p:nvSpPr>
        <p:spPr>
          <a:xfrm>
            <a:off x="398930" y="230655"/>
            <a:ext cx="10515600" cy="863040"/>
          </a:xfrm>
        </p:spPr>
        <p:txBody>
          <a:bodyPr/>
          <a:lstStyle/>
          <a:p>
            <a:r>
              <a:rPr lang="fr-FR" dirty="0"/>
              <a:t>Chaînage avant avec des règles</a:t>
            </a:r>
            <a:endParaRPr lang="fr-CD" dirty="0"/>
          </a:p>
        </p:txBody>
      </p:sp>
      <p:sp>
        <p:nvSpPr>
          <p:cNvPr id="3" name="Content Placeholder 2">
            <a:extLst>
              <a:ext uri="{FF2B5EF4-FFF2-40B4-BE49-F238E27FC236}">
                <a16:creationId xmlns:a16="http://schemas.microsoft.com/office/drawing/2014/main" id="{3804B102-9DA2-D416-AF00-E8E81A4685B1}"/>
              </a:ext>
            </a:extLst>
          </p:cNvPr>
          <p:cNvSpPr>
            <a:spLocks noGrp="1"/>
          </p:cNvSpPr>
          <p:nvPr>
            <p:ph idx="1"/>
          </p:nvPr>
        </p:nvSpPr>
        <p:spPr>
          <a:xfrm>
            <a:off x="587189" y="1255059"/>
            <a:ext cx="7687236" cy="5372286"/>
          </a:xfrm>
        </p:spPr>
        <p:txBody>
          <a:bodyPr>
            <a:normAutofit fontScale="77500" lnSpcReduction="20000"/>
          </a:bodyPr>
          <a:lstStyle/>
          <a:p>
            <a:pPr algn="just"/>
            <a:r>
              <a:rPr lang="fr-FR" dirty="0"/>
              <a:t>Revenons à présent sur le fonctionnement du </a:t>
            </a:r>
            <a:r>
              <a:rPr lang="fr-FR" dirty="0">
                <a:solidFill>
                  <a:srgbClr val="FF0000"/>
                </a:solidFill>
              </a:rPr>
              <a:t>chaînage avant </a:t>
            </a:r>
            <a:r>
              <a:rPr lang="fr-FR" dirty="0"/>
              <a:t>dans le contexte de ces systèmes basés sur des règles. </a:t>
            </a:r>
          </a:p>
          <a:p>
            <a:pPr algn="just"/>
            <a:r>
              <a:rPr lang="fr-FR" dirty="0"/>
              <a:t>Tout cela devrait nous sembler très familier, si l'on se réfère à notre leçon sur le chaînage à partir de la logique. </a:t>
            </a:r>
          </a:p>
          <a:p>
            <a:pPr algn="just"/>
            <a:r>
              <a:rPr lang="fr-FR" dirty="0"/>
              <a:t>En ce qui concerne le chaînage avant:</a:t>
            </a:r>
          </a:p>
          <a:p>
            <a:pPr lvl="1" algn="just"/>
            <a:r>
              <a:rPr lang="fr-FR" dirty="0"/>
              <a:t>répétez ce qui suit : </a:t>
            </a:r>
          </a:p>
          <a:p>
            <a:pPr lvl="2" algn="just"/>
            <a:r>
              <a:rPr lang="fr-FR" dirty="0"/>
              <a:t>Appliquer toutes les règles aux faits actuels</a:t>
            </a:r>
          </a:p>
          <a:p>
            <a:pPr lvl="2" algn="just"/>
            <a:r>
              <a:rPr lang="fr-FR" dirty="0"/>
              <a:t>et chaque déclenchement de règle peut ajouter de nouveaux faits. </a:t>
            </a:r>
          </a:p>
          <a:p>
            <a:pPr lvl="1" algn="just"/>
            <a:r>
              <a:rPr lang="fr-FR" dirty="0"/>
              <a:t>Procédez ainsi jusqu'à ce qu'aucun nouveau fait ne soit ajouté. </a:t>
            </a:r>
          </a:p>
          <a:p>
            <a:pPr lvl="1" algn="just"/>
            <a:r>
              <a:rPr lang="fr-FR" dirty="0"/>
              <a:t>Ainsi, dans l'exemple de l'image en haut, nous avons un fait  (Fait 1) en haut et nous avons un ensemble de règles dans notre base de connaissances. </a:t>
            </a:r>
          </a:p>
          <a:p>
            <a:pPr lvl="1" algn="just"/>
            <a:r>
              <a:rPr lang="fr-FR" dirty="0"/>
              <a:t>Le fait 1 satisfait notre première règle, ce qui crée un nouveau fait qui est ajouté à notre base de connaissances. </a:t>
            </a:r>
          </a:p>
          <a:p>
            <a:pPr lvl="1" algn="just"/>
            <a:r>
              <a:rPr lang="fr-FR" dirty="0"/>
              <a:t>Ce nouveau fait (Fait 2) permet à la règle suivante d'être déclenchée en ajoutant le fait 3. </a:t>
            </a:r>
          </a:p>
          <a:p>
            <a:pPr lvl="1" algn="just"/>
            <a:r>
              <a:rPr lang="fr-FR" dirty="0"/>
              <a:t>Le fait 3 permet de déclencher le fait 4. </a:t>
            </a:r>
          </a:p>
          <a:p>
            <a:pPr lvl="1" algn="just"/>
            <a:r>
              <a:rPr lang="fr-FR" dirty="0"/>
              <a:t>Le fait 4 permet au fait 5 d'être déclenché </a:t>
            </a:r>
          </a:p>
          <a:p>
            <a:pPr lvl="1" algn="just"/>
            <a:r>
              <a:rPr lang="fr-FR" dirty="0"/>
              <a:t>et peut-être que le fait 5 est notre objectif ou une sorte de décision ou d'action qui va avoir lieu.</a:t>
            </a:r>
            <a:endParaRPr lang="fr-CD" dirty="0"/>
          </a:p>
        </p:txBody>
      </p:sp>
      <p:pic>
        <p:nvPicPr>
          <p:cNvPr id="5" name="Picture 4">
            <a:extLst>
              <a:ext uri="{FF2B5EF4-FFF2-40B4-BE49-F238E27FC236}">
                <a16:creationId xmlns:a16="http://schemas.microsoft.com/office/drawing/2014/main" id="{1A2531D8-FE9F-8538-3674-04790E7CF876}"/>
              </a:ext>
            </a:extLst>
          </p:cNvPr>
          <p:cNvPicPr>
            <a:picLocks noChangeAspect="1"/>
          </p:cNvPicPr>
          <p:nvPr/>
        </p:nvPicPr>
        <p:blipFill>
          <a:blip r:embed="rId2"/>
          <a:stretch>
            <a:fillRect/>
          </a:stretch>
        </p:blipFill>
        <p:spPr>
          <a:xfrm>
            <a:off x="8597256" y="1093695"/>
            <a:ext cx="2796782" cy="3977985"/>
          </a:xfrm>
          <a:prstGeom prst="rect">
            <a:avLst/>
          </a:prstGeom>
        </p:spPr>
      </p:pic>
    </p:spTree>
    <p:extLst>
      <p:ext uri="{BB962C8B-B14F-4D97-AF65-F5344CB8AC3E}">
        <p14:creationId xmlns:p14="http://schemas.microsoft.com/office/powerpoint/2010/main" val="3166137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11E7-3E45-B8FD-4C14-ABD5F47AAE45}"/>
              </a:ext>
            </a:extLst>
          </p:cNvPr>
          <p:cNvSpPr>
            <a:spLocks noGrp="1"/>
          </p:cNvSpPr>
          <p:nvPr>
            <p:ph type="title"/>
          </p:nvPr>
        </p:nvSpPr>
        <p:spPr>
          <a:xfrm>
            <a:off x="461683" y="275478"/>
            <a:ext cx="10515600" cy="647887"/>
          </a:xfrm>
        </p:spPr>
        <p:txBody>
          <a:bodyPr>
            <a:normAutofit fontScale="90000"/>
          </a:bodyPr>
          <a:lstStyle/>
          <a:p>
            <a:r>
              <a:rPr lang="fr-CD" dirty="0"/>
              <a:t>Guide du chaînage avant</a:t>
            </a:r>
          </a:p>
        </p:txBody>
      </p:sp>
      <p:sp>
        <p:nvSpPr>
          <p:cNvPr id="3" name="Content Placeholder 2">
            <a:extLst>
              <a:ext uri="{FF2B5EF4-FFF2-40B4-BE49-F238E27FC236}">
                <a16:creationId xmlns:a16="http://schemas.microsoft.com/office/drawing/2014/main" id="{86CD3887-077B-F3AD-46E2-885AC93AEE5E}"/>
              </a:ext>
            </a:extLst>
          </p:cNvPr>
          <p:cNvSpPr>
            <a:spLocks noGrp="1"/>
          </p:cNvSpPr>
          <p:nvPr>
            <p:ph idx="1"/>
          </p:nvPr>
        </p:nvSpPr>
        <p:spPr>
          <a:xfrm>
            <a:off x="156879" y="923365"/>
            <a:ext cx="7274859" cy="5549153"/>
          </a:xfrm>
        </p:spPr>
        <p:txBody>
          <a:bodyPr>
            <a:normAutofit fontScale="47500" lnSpcReduction="20000"/>
          </a:bodyPr>
          <a:lstStyle/>
          <a:p>
            <a:pPr algn="just"/>
            <a:r>
              <a:rPr lang="fr-FR" dirty="0"/>
              <a:t>Voyons maintenant un exemple un peu plus complexe d'inférence par chaînage avant. </a:t>
            </a:r>
          </a:p>
          <a:p>
            <a:pPr algn="just"/>
            <a:r>
              <a:rPr lang="fr-FR" dirty="0"/>
              <a:t>Disons que nous commençons avec le premier composant du cycle 1 représentant une base de faits où A, B, C, D et E sont </a:t>
            </a:r>
            <a:r>
              <a:rPr lang="fr-FR" dirty="0">
                <a:solidFill>
                  <a:srgbClr val="FF0000"/>
                </a:solidFill>
              </a:rPr>
              <a:t>tous des faits</a:t>
            </a:r>
            <a:r>
              <a:rPr lang="fr-FR" dirty="0"/>
              <a:t>. </a:t>
            </a:r>
          </a:p>
          <a:p>
            <a:pPr algn="just"/>
            <a:r>
              <a:rPr lang="fr-FR" dirty="0"/>
              <a:t>Ces faits peuvent être </a:t>
            </a:r>
            <a:r>
              <a:rPr lang="fr-FR" dirty="0">
                <a:solidFill>
                  <a:srgbClr val="FF0000"/>
                </a:solidFill>
              </a:rPr>
              <a:t>codés en dur dans le système </a:t>
            </a:r>
            <a:r>
              <a:rPr lang="fr-FR" dirty="0"/>
              <a:t>ou </a:t>
            </a:r>
            <a:r>
              <a:rPr lang="fr-FR" dirty="0">
                <a:solidFill>
                  <a:srgbClr val="FF0000"/>
                </a:solidFill>
              </a:rPr>
              <a:t>avoir été fournis par l'utilisateur au début de la requête</a:t>
            </a:r>
            <a:r>
              <a:rPr lang="fr-FR" dirty="0"/>
              <a:t>. </a:t>
            </a:r>
          </a:p>
          <a:p>
            <a:pPr algn="just"/>
            <a:r>
              <a:rPr lang="fr-FR" dirty="0"/>
              <a:t>Nous allons maintenant examiner notre premier fait (</a:t>
            </a:r>
            <a:r>
              <a:rPr lang="fr-FR" dirty="0">
                <a:solidFill>
                  <a:srgbClr val="FF0000"/>
                </a:solidFill>
              </a:rPr>
              <a:t>A</a:t>
            </a:r>
            <a:r>
              <a:rPr lang="fr-FR" dirty="0"/>
              <a:t>) et voir s'il active l'une des règles. </a:t>
            </a:r>
          </a:p>
          <a:p>
            <a:pPr algn="just"/>
            <a:r>
              <a:rPr lang="fr-FR" dirty="0"/>
              <a:t>Dans ce cas, </a:t>
            </a:r>
            <a:r>
              <a:rPr lang="fr-FR" dirty="0">
                <a:solidFill>
                  <a:srgbClr val="FF0000"/>
                </a:solidFill>
              </a:rPr>
              <a:t>A</a:t>
            </a:r>
            <a:r>
              <a:rPr lang="fr-FR" dirty="0"/>
              <a:t> active ou déclenche </a:t>
            </a:r>
            <a:r>
              <a:rPr lang="fr-FR" dirty="0">
                <a:solidFill>
                  <a:srgbClr val="FF0000"/>
                </a:solidFill>
              </a:rPr>
              <a:t>X</a:t>
            </a:r>
            <a:r>
              <a:rPr lang="fr-FR" dirty="0"/>
              <a:t>. </a:t>
            </a:r>
          </a:p>
          <a:p>
            <a:pPr algn="just"/>
            <a:r>
              <a:rPr lang="fr-FR" dirty="0">
                <a:solidFill>
                  <a:srgbClr val="FF0000"/>
                </a:solidFill>
              </a:rPr>
              <a:t>X</a:t>
            </a:r>
            <a:r>
              <a:rPr lang="fr-FR" dirty="0"/>
              <a:t> est donc ajouté (dans la boîte noire à côté de </a:t>
            </a:r>
            <a:r>
              <a:rPr lang="fr-FR" dirty="0">
                <a:solidFill>
                  <a:srgbClr val="FF0000"/>
                </a:solidFill>
              </a:rPr>
              <a:t>E</a:t>
            </a:r>
            <a:r>
              <a:rPr lang="fr-FR" dirty="0"/>
              <a:t>) à notre base de faits temporaire. </a:t>
            </a:r>
          </a:p>
          <a:p>
            <a:pPr algn="just"/>
            <a:r>
              <a:rPr lang="fr-FR" dirty="0"/>
              <a:t>Nous voyons ensuite que </a:t>
            </a:r>
            <a:r>
              <a:rPr lang="fr-FR" dirty="0">
                <a:solidFill>
                  <a:srgbClr val="FF0000"/>
                </a:solidFill>
              </a:rPr>
              <a:t>B</a:t>
            </a:r>
            <a:r>
              <a:rPr lang="fr-FR" dirty="0"/>
              <a:t> (dans le deuxième élément du cycle 1) peut déclencher des règles, mais comme vous pouvez le voir dans la base de connaissances, il ne déclenche rien de lui-même. </a:t>
            </a:r>
          </a:p>
          <a:p>
            <a:pPr algn="just"/>
            <a:r>
              <a:rPr lang="fr-FR" dirty="0"/>
              <a:t>Nous examinons ensuite </a:t>
            </a:r>
            <a:r>
              <a:rPr lang="fr-FR" dirty="0">
                <a:solidFill>
                  <a:srgbClr val="FF0000"/>
                </a:solidFill>
              </a:rPr>
              <a:t>C </a:t>
            </a:r>
            <a:r>
              <a:rPr lang="fr-FR" dirty="0"/>
              <a:t>et, dans ce cas, </a:t>
            </a:r>
            <a:r>
              <a:rPr lang="fr-FR" dirty="0">
                <a:solidFill>
                  <a:srgbClr val="FF0000"/>
                </a:solidFill>
              </a:rPr>
              <a:t>C</a:t>
            </a:r>
            <a:r>
              <a:rPr lang="fr-FR" dirty="0"/>
              <a:t> déclenche </a:t>
            </a:r>
            <a:r>
              <a:rPr lang="fr-FR" dirty="0">
                <a:solidFill>
                  <a:srgbClr val="FF0000"/>
                </a:solidFill>
              </a:rPr>
              <a:t>L</a:t>
            </a:r>
            <a:r>
              <a:rPr lang="fr-FR" dirty="0"/>
              <a:t>. </a:t>
            </a:r>
          </a:p>
          <a:p>
            <a:pPr algn="just"/>
            <a:r>
              <a:rPr lang="fr-FR" dirty="0"/>
              <a:t>À ce stade,</a:t>
            </a:r>
            <a:r>
              <a:rPr lang="fr-FR" dirty="0">
                <a:solidFill>
                  <a:srgbClr val="FF0000"/>
                </a:solidFill>
              </a:rPr>
              <a:t> L </a:t>
            </a:r>
            <a:r>
              <a:rPr lang="fr-FR" dirty="0"/>
              <a:t>est donc ajouté à notre base de faits. </a:t>
            </a:r>
          </a:p>
          <a:p>
            <a:pPr algn="just"/>
            <a:r>
              <a:rPr lang="fr-FR" dirty="0"/>
              <a:t>C'est ainsi que se termine le </a:t>
            </a:r>
            <a:r>
              <a:rPr lang="fr-FR" dirty="0">
                <a:solidFill>
                  <a:srgbClr val="FF0000"/>
                </a:solidFill>
              </a:rPr>
              <a:t>premier cycle </a:t>
            </a:r>
            <a:r>
              <a:rPr lang="fr-FR" dirty="0"/>
              <a:t>de notre approche de chaînage avant. </a:t>
            </a:r>
          </a:p>
          <a:p>
            <a:pPr algn="just"/>
            <a:r>
              <a:rPr lang="fr-FR" dirty="0"/>
              <a:t>On peut considérer qu'un cycle </a:t>
            </a:r>
            <a:r>
              <a:rPr lang="fr-FR" i="1" dirty="0">
                <a:solidFill>
                  <a:srgbClr val="FF0000"/>
                </a:solidFill>
              </a:rPr>
              <a:t>consiste à essayer d'ajouter autant de choses que possible sur la base de notre ensemble de faits de départ</a:t>
            </a:r>
            <a:r>
              <a:rPr lang="fr-FR" dirty="0"/>
              <a:t>. </a:t>
            </a:r>
          </a:p>
          <a:p>
            <a:pPr algn="just"/>
            <a:r>
              <a:rPr lang="fr-FR" dirty="0"/>
              <a:t>Ainsi, à la fin de ce cycle, nous disposons de tous nos faits initiaux, mais aussi de </a:t>
            </a:r>
            <a:r>
              <a:rPr lang="fr-FR" dirty="0">
                <a:solidFill>
                  <a:srgbClr val="FF0000"/>
                </a:solidFill>
              </a:rPr>
              <a:t>X</a:t>
            </a:r>
            <a:r>
              <a:rPr lang="fr-FR" dirty="0"/>
              <a:t> et de </a:t>
            </a:r>
            <a:r>
              <a:rPr lang="fr-FR" dirty="0">
                <a:solidFill>
                  <a:srgbClr val="FF0000"/>
                </a:solidFill>
              </a:rPr>
              <a:t>L</a:t>
            </a:r>
            <a:r>
              <a:rPr lang="fr-FR" dirty="0"/>
              <a:t>. </a:t>
            </a:r>
          </a:p>
          <a:p>
            <a:pPr algn="just"/>
            <a:r>
              <a:rPr lang="fr-FR" dirty="0"/>
              <a:t>Nous vérifions maintenant notre base de connaissances pour voir si de nouvelles règles peuvent être déclenchées. </a:t>
            </a:r>
          </a:p>
          <a:p>
            <a:pPr algn="just"/>
            <a:r>
              <a:rPr lang="fr-FR" dirty="0"/>
              <a:t>Dans ce cas, nous connaissons maintenant </a:t>
            </a:r>
            <a:r>
              <a:rPr lang="fr-FR" dirty="0">
                <a:solidFill>
                  <a:srgbClr val="FF0000"/>
                </a:solidFill>
              </a:rPr>
              <a:t>X</a:t>
            </a:r>
            <a:r>
              <a:rPr lang="fr-FR" dirty="0"/>
              <a:t>, </a:t>
            </a:r>
            <a:r>
              <a:rPr lang="fr-FR" dirty="0">
                <a:solidFill>
                  <a:srgbClr val="FF0000"/>
                </a:solidFill>
              </a:rPr>
              <a:t>L</a:t>
            </a:r>
            <a:r>
              <a:rPr lang="fr-FR" dirty="0"/>
              <a:t> et </a:t>
            </a:r>
            <a:r>
              <a:rPr lang="fr-FR" dirty="0">
                <a:solidFill>
                  <a:srgbClr val="FF0000"/>
                </a:solidFill>
              </a:rPr>
              <a:t>E</a:t>
            </a:r>
            <a:r>
              <a:rPr lang="fr-FR" dirty="0"/>
              <a:t> grâce à l'ajout de X lors du dernier cycle. </a:t>
            </a:r>
          </a:p>
          <a:p>
            <a:pPr algn="just"/>
            <a:r>
              <a:rPr lang="fr-FR" dirty="0"/>
              <a:t>C'est donc à ce moment-là que</a:t>
            </a:r>
            <a:r>
              <a:rPr lang="fr-FR" dirty="0">
                <a:solidFill>
                  <a:srgbClr val="FF0000"/>
                </a:solidFill>
              </a:rPr>
              <a:t> Y </a:t>
            </a:r>
            <a:r>
              <a:rPr lang="fr-FR" dirty="0"/>
              <a:t>est déclenché et ajouté à notre base de faits. </a:t>
            </a:r>
          </a:p>
          <a:p>
            <a:pPr algn="just"/>
            <a:r>
              <a:rPr lang="fr-FR" dirty="0"/>
              <a:t>Cependant, </a:t>
            </a:r>
            <a:r>
              <a:rPr lang="fr-FR" dirty="0">
                <a:solidFill>
                  <a:srgbClr val="FF0000"/>
                </a:solidFill>
              </a:rPr>
              <a:t>Y </a:t>
            </a:r>
            <a:r>
              <a:rPr lang="fr-FR" dirty="0"/>
              <a:t>vient juste d'être ajouté donc nous ne pouvons pas encore déclencher la règle </a:t>
            </a:r>
            <a:r>
              <a:rPr lang="fr-FR" dirty="0">
                <a:solidFill>
                  <a:srgbClr val="FF0000"/>
                </a:solidFill>
              </a:rPr>
              <a:t>Y</a:t>
            </a:r>
            <a:r>
              <a:rPr lang="fr-FR" dirty="0"/>
              <a:t> &amp; </a:t>
            </a:r>
            <a:r>
              <a:rPr lang="fr-FR" dirty="0">
                <a:solidFill>
                  <a:srgbClr val="FF0000"/>
                </a:solidFill>
              </a:rPr>
              <a:t>D</a:t>
            </a:r>
            <a:r>
              <a:rPr lang="fr-FR" dirty="0"/>
              <a:t>-&gt;</a:t>
            </a:r>
            <a:r>
              <a:rPr lang="fr-FR" dirty="0">
                <a:solidFill>
                  <a:srgbClr val="FF0000"/>
                </a:solidFill>
              </a:rPr>
              <a:t>Z</a:t>
            </a:r>
            <a:r>
              <a:rPr lang="fr-FR" dirty="0"/>
              <a:t> et nous ne connaissons pas </a:t>
            </a:r>
            <a:r>
              <a:rPr lang="fr-FR" dirty="0">
                <a:solidFill>
                  <a:srgbClr val="FF0000"/>
                </a:solidFill>
              </a:rPr>
              <a:t>L </a:t>
            </a:r>
            <a:r>
              <a:rPr lang="fr-FR" dirty="0"/>
              <a:t>et </a:t>
            </a:r>
            <a:r>
              <a:rPr lang="fr-FR" dirty="0">
                <a:solidFill>
                  <a:srgbClr val="FF0000"/>
                </a:solidFill>
              </a:rPr>
              <a:t>M </a:t>
            </a:r>
            <a:r>
              <a:rPr lang="fr-FR" dirty="0"/>
              <a:t>de la règle </a:t>
            </a:r>
            <a:r>
              <a:rPr lang="fr-FR" dirty="0">
                <a:solidFill>
                  <a:srgbClr val="FF0000"/>
                </a:solidFill>
              </a:rPr>
              <a:t>L</a:t>
            </a:r>
            <a:r>
              <a:rPr lang="fr-FR" dirty="0"/>
              <a:t> &amp; </a:t>
            </a:r>
            <a:r>
              <a:rPr lang="fr-FR" dirty="0">
                <a:solidFill>
                  <a:srgbClr val="FF0000"/>
                </a:solidFill>
              </a:rPr>
              <a:t>M</a:t>
            </a:r>
            <a:r>
              <a:rPr lang="fr-FR" dirty="0"/>
              <a:t>-&gt;</a:t>
            </a:r>
            <a:r>
              <a:rPr lang="fr-FR" dirty="0">
                <a:solidFill>
                  <a:srgbClr val="FF0000"/>
                </a:solidFill>
              </a:rPr>
              <a:t>N</a:t>
            </a:r>
            <a:r>
              <a:rPr lang="fr-FR" dirty="0"/>
              <a:t>. </a:t>
            </a:r>
          </a:p>
          <a:p>
            <a:pPr algn="just"/>
            <a:r>
              <a:rPr lang="fr-FR" dirty="0"/>
              <a:t>Voilà qui met fin au </a:t>
            </a:r>
            <a:r>
              <a:rPr lang="fr-FR" dirty="0">
                <a:solidFill>
                  <a:srgbClr val="FF0000"/>
                </a:solidFill>
              </a:rPr>
              <a:t>deuxième cycle</a:t>
            </a:r>
            <a:r>
              <a:rPr lang="fr-FR" dirty="0"/>
              <a:t>. On va maintenant passer au </a:t>
            </a:r>
            <a:r>
              <a:rPr lang="fr-FR" dirty="0">
                <a:solidFill>
                  <a:srgbClr val="FF0000"/>
                </a:solidFill>
              </a:rPr>
              <a:t>troisième cycle</a:t>
            </a:r>
          </a:p>
        </p:txBody>
      </p:sp>
      <p:sp>
        <p:nvSpPr>
          <p:cNvPr id="4" name="TextBox 3">
            <a:extLst>
              <a:ext uri="{FF2B5EF4-FFF2-40B4-BE49-F238E27FC236}">
                <a16:creationId xmlns:a16="http://schemas.microsoft.com/office/drawing/2014/main" id="{585A4F2B-A379-FE0D-5294-AD2ED2D59E4A}"/>
              </a:ext>
            </a:extLst>
          </p:cNvPr>
          <p:cNvSpPr txBox="1"/>
          <p:nvPr/>
        </p:nvSpPr>
        <p:spPr>
          <a:xfrm>
            <a:off x="8640108" y="1404982"/>
            <a:ext cx="2713692" cy="369332"/>
          </a:xfrm>
          <a:prstGeom prst="rect">
            <a:avLst/>
          </a:prstGeom>
          <a:noFill/>
        </p:spPr>
        <p:txBody>
          <a:bodyPr wrap="none" rtlCol="0">
            <a:spAutoFit/>
          </a:bodyPr>
          <a:lstStyle/>
          <a:p>
            <a:r>
              <a:rPr lang="fr-FR" dirty="0"/>
              <a:t>L'objectif est de prouver </a:t>
            </a:r>
            <a:r>
              <a:rPr lang="fr-FR" dirty="0">
                <a:solidFill>
                  <a:srgbClr val="FF0000"/>
                </a:solidFill>
              </a:rPr>
              <a:t>Z</a:t>
            </a:r>
            <a:endParaRPr lang="fr-CD" dirty="0">
              <a:solidFill>
                <a:srgbClr val="FF0000"/>
              </a:solidFill>
            </a:endParaRPr>
          </a:p>
        </p:txBody>
      </p:sp>
      <p:pic>
        <p:nvPicPr>
          <p:cNvPr id="6" name="Picture 5">
            <a:extLst>
              <a:ext uri="{FF2B5EF4-FFF2-40B4-BE49-F238E27FC236}">
                <a16:creationId xmlns:a16="http://schemas.microsoft.com/office/drawing/2014/main" id="{16C62BC3-7BBD-6AB2-627C-1A479A28982E}"/>
              </a:ext>
            </a:extLst>
          </p:cNvPr>
          <p:cNvPicPr>
            <a:picLocks noChangeAspect="1"/>
          </p:cNvPicPr>
          <p:nvPr/>
        </p:nvPicPr>
        <p:blipFill>
          <a:blip r:embed="rId2"/>
          <a:stretch>
            <a:fillRect/>
          </a:stretch>
        </p:blipFill>
        <p:spPr>
          <a:xfrm>
            <a:off x="7431737" y="1883519"/>
            <a:ext cx="4676281" cy="3889752"/>
          </a:xfrm>
          <a:prstGeom prst="rect">
            <a:avLst/>
          </a:prstGeom>
        </p:spPr>
      </p:pic>
    </p:spTree>
    <p:extLst>
      <p:ext uri="{BB962C8B-B14F-4D97-AF65-F5344CB8AC3E}">
        <p14:creationId xmlns:p14="http://schemas.microsoft.com/office/powerpoint/2010/main" val="1500607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4B38A-0420-3E39-276D-BA4CAADD37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20731A-FAAC-2362-4911-FF3F57C268D6}"/>
              </a:ext>
            </a:extLst>
          </p:cNvPr>
          <p:cNvSpPr>
            <a:spLocks noGrp="1"/>
          </p:cNvSpPr>
          <p:nvPr>
            <p:ph type="title"/>
          </p:nvPr>
        </p:nvSpPr>
        <p:spPr>
          <a:xfrm>
            <a:off x="461683" y="275478"/>
            <a:ext cx="10515600" cy="647887"/>
          </a:xfrm>
        </p:spPr>
        <p:txBody>
          <a:bodyPr>
            <a:normAutofit fontScale="90000"/>
          </a:bodyPr>
          <a:lstStyle/>
          <a:p>
            <a:r>
              <a:rPr lang="fr-CD" dirty="0"/>
              <a:t>Guide du chaînage avant (</a:t>
            </a:r>
            <a:r>
              <a:rPr lang="fr-CD" dirty="0" err="1"/>
              <a:t>Cont</a:t>
            </a:r>
            <a:r>
              <a:rPr lang="fr-CD" dirty="0"/>
              <a:t>.)</a:t>
            </a:r>
          </a:p>
        </p:txBody>
      </p:sp>
      <p:sp>
        <p:nvSpPr>
          <p:cNvPr id="3" name="Content Placeholder 2">
            <a:extLst>
              <a:ext uri="{FF2B5EF4-FFF2-40B4-BE49-F238E27FC236}">
                <a16:creationId xmlns:a16="http://schemas.microsoft.com/office/drawing/2014/main" id="{B91C3869-9C7C-E9A4-FEBE-4B643FAA0E67}"/>
              </a:ext>
            </a:extLst>
          </p:cNvPr>
          <p:cNvSpPr>
            <a:spLocks noGrp="1"/>
          </p:cNvSpPr>
          <p:nvPr>
            <p:ph idx="1"/>
          </p:nvPr>
        </p:nvSpPr>
        <p:spPr>
          <a:xfrm>
            <a:off x="156879" y="1586753"/>
            <a:ext cx="7274859" cy="4885765"/>
          </a:xfrm>
        </p:spPr>
        <p:txBody>
          <a:bodyPr>
            <a:normAutofit fontScale="92500" lnSpcReduction="20000"/>
          </a:bodyPr>
          <a:lstStyle/>
          <a:p>
            <a:pPr algn="just"/>
            <a:r>
              <a:rPr lang="fr-FR" dirty="0"/>
              <a:t>Dans notre troisième cycle, nous savons maintenant comment </a:t>
            </a:r>
            <a:r>
              <a:rPr lang="fr-FR" dirty="0">
                <a:solidFill>
                  <a:srgbClr val="FF0000"/>
                </a:solidFill>
              </a:rPr>
              <a:t>A</a:t>
            </a:r>
            <a:r>
              <a:rPr lang="fr-FR" dirty="0"/>
              <a:t>, </a:t>
            </a:r>
            <a:r>
              <a:rPr lang="fr-FR" dirty="0">
                <a:solidFill>
                  <a:srgbClr val="FF0000"/>
                </a:solidFill>
              </a:rPr>
              <a:t>B</a:t>
            </a:r>
            <a:r>
              <a:rPr lang="fr-FR" dirty="0"/>
              <a:t>, </a:t>
            </a:r>
            <a:r>
              <a:rPr lang="fr-FR" dirty="0">
                <a:solidFill>
                  <a:srgbClr val="FF0000"/>
                </a:solidFill>
              </a:rPr>
              <a:t>C</a:t>
            </a:r>
            <a:r>
              <a:rPr lang="fr-FR" dirty="0"/>
              <a:t>, </a:t>
            </a:r>
            <a:r>
              <a:rPr lang="fr-FR" dirty="0">
                <a:solidFill>
                  <a:srgbClr val="FF0000"/>
                </a:solidFill>
              </a:rPr>
              <a:t>D</a:t>
            </a:r>
            <a:r>
              <a:rPr lang="fr-FR" dirty="0"/>
              <a:t>, </a:t>
            </a:r>
            <a:r>
              <a:rPr lang="fr-FR" dirty="0">
                <a:solidFill>
                  <a:srgbClr val="FF0000"/>
                </a:solidFill>
              </a:rPr>
              <a:t>E</a:t>
            </a:r>
            <a:r>
              <a:rPr lang="fr-FR" dirty="0"/>
              <a:t>, </a:t>
            </a:r>
            <a:r>
              <a:rPr lang="fr-FR" dirty="0">
                <a:solidFill>
                  <a:srgbClr val="FF0000"/>
                </a:solidFill>
              </a:rPr>
              <a:t>X</a:t>
            </a:r>
            <a:r>
              <a:rPr lang="fr-FR" dirty="0"/>
              <a:t>, </a:t>
            </a:r>
            <a:r>
              <a:rPr lang="fr-FR" dirty="0">
                <a:solidFill>
                  <a:srgbClr val="FF0000"/>
                </a:solidFill>
              </a:rPr>
              <a:t>L</a:t>
            </a:r>
            <a:r>
              <a:rPr lang="fr-FR" dirty="0"/>
              <a:t> et </a:t>
            </a:r>
            <a:r>
              <a:rPr lang="fr-FR" dirty="0">
                <a:solidFill>
                  <a:srgbClr val="FF0000"/>
                </a:solidFill>
              </a:rPr>
              <a:t>Y</a:t>
            </a:r>
            <a:r>
              <a:rPr lang="fr-FR" dirty="0"/>
              <a:t>. </a:t>
            </a:r>
          </a:p>
          <a:p>
            <a:pPr algn="just"/>
            <a:r>
              <a:rPr lang="fr-FR" dirty="0"/>
              <a:t>À ce stade, nous pouvons maintenant déclencher la règle </a:t>
            </a:r>
            <a:r>
              <a:rPr lang="fr-FR" dirty="0">
                <a:solidFill>
                  <a:srgbClr val="FF0000"/>
                </a:solidFill>
              </a:rPr>
              <a:t>Y </a:t>
            </a:r>
            <a:r>
              <a:rPr lang="fr-FR" dirty="0"/>
              <a:t>&amp;</a:t>
            </a:r>
            <a:r>
              <a:rPr lang="fr-FR" dirty="0">
                <a:solidFill>
                  <a:srgbClr val="FF0000"/>
                </a:solidFill>
              </a:rPr>
              <a:t> D</a:t>
            </a:r>
            <a:r>
              <a:rPr lang="fr-FR" dirty="0"/>
              <a:t> -&gt; </a:t>
            </a:r>
            <a:r>
              <a:rPr lang="fr-FR" dirty="0">
                <a:solidFill>
                  <a:srgbClr val="FF0000"/>
                </a:solidFill>
              </a:rPr>
              <a:t>Z</a:t>
            </a:r>
            <a:r>
              <a:rPr lang="fr-FR" dirty="0"/>
              <a:t> qui nous permet d'inclure </a:t>
            </a:r>
            <a:r>
              <a:rPr lang="fr-FR" dirty="0">
                <a:solidFill>
                  <a:srgbClr val="FF0000"/>
                </a:solidFill>
              </a:rPr>
              <a:t>Z</a:t>
            </a:r>
            <a:r>
              <a:rPr lang="fr-FR" dirty="0"/>
              <a:t> dans notre base de faits. </a:t>
            </a:r>
          </a:p>
          <a:p>
            <a:pPr algn="just"/>
            <a:r>
              <a:rPr lang="fr-FR" dirty="0"/>
              <a:t>À ce stade, </a:t>
            </a:r>
            <a:r>
              <a:rPr lang="fr-FR" dirty="0">
                <a:solidFill>
                  <a:srgbClr val="FF0000"/>
                </a:solidFill>
              </a:rPr>
              <a:t>Z</a:t>
            </a:r>
            <a:r>
              <a:rPr lang="fr-FR" dirty="0"/>
              <a:t> peut être retourné à l'utilisateur, soit comme </a:t>
            </a:r>
            <a:r>
              <a:rPr lang="fr-FR" i="1" dirty="0">
                <a:solidFill>
                  <a:srgbClr val="FF0000"/>
                </a:solidFill>
              </a:rPr>
              <a:t>l'objectif que nous essayons de prouver</a:t>
            </a:r>
            <a:r>
              <a:rPr lang="fr-FR" dirty="0"/>
              <a:t>, soit comme une sorte de recommandation, et c'est donc </a:t>
            </a:r>
            <a:r>
              <a:rPr lang="fr-FR" dirty="0">
                <a:solidFill>
                  <a:srgbClr val="FF0000"/>
                </a:solidFill>
              </a:rPr>
              <a:t>Z</a:t>
            </a:r>
            <a:r>
              <a:rPr lang="fr-FR" dirty="0"/>
              <a:t> qui est renvoyé à l'utilisateur. </a:t>
            </a:r>
          </a:p>
          <a:p>
            <a:pPr algn="just"/>
            <a:endParaRPr lang="fr-FR" dirty="0"/>
          </a:p>
          <a:p>
            <a:pPr algn="just"/>
            <a:r>
              <a:rPr lang="fr-FR" dirty="0"/>
              <a:t>Remarquez que nous n'avons pas utilisé toutes les règles de notre base de connaissances. </a:t>
            </a:r>
          </a:p>
          <a:p>
            <a:pPr lvl="1" algn="just"/>
            <a:r>
              <a:rPr lang="fr-FR" dirty="0"/>
              <a:t>Dans ce cas, nous n'avons jamais eu le fait </a:t>
            </a:r>
            <a:r>
              <a:rPr lang="fr-FR" dirty="0">
                <a:solidFill>
                  <a:srgbClr val="FF0000"/>
                </a:solidFill>
              </a:rPr>
              <a:t>M</a:t>
            </a:r>
            <a:r>
              <a:rPr lang="fr-FR" dirty="0"/>
              <a:t> et la règle </a:t>
            </a:r>
            <a:r>
              <a:rPr lang="fr-FR" dirty="0">
                <a:solidFill>
                  <a:srgbClr val="FF0000"/>
                </a:solidFill>
              </a:rPr>
              <a:t>L</a:t>
            </a:r>
            <a:r>
              <a:rPr lang="fr-FR" dirty="0"/>
              <a:t> &amp; </a:t>
            </a:r>
            <a:r>
              <a:rPr lang="fr-FR" dirty="0">
                <a:solidFill>
                  <a:srgbClr val="FF0000"/>
                </a:solidFill>
              </a:rPr>
              <a:t>M</a:t>
            </a:r>
            <a:r>
              <a:rPr lang="fr-FR" dirty="0"/>
              <a:t> -&gt;</a:t>
            </a:r>
            <a:r>
              <a:rPr lang="fr-FR" dirty="0">
                <a:solidFill>
                  <a:srgbClr val="FF0000"/>
                </a:solidFill>
              </a:rPr>
              <a:t> N </a:t>
            </a:r>
            <a:r>
              <a:rPr lang="fr-FR" dirty="0"/>
              <a:t>ne peut donc pas être déclenchée.</a:t>
            </a:r>
          </a:p>
        </p:txBody>
      </p:sp>
      <p:sp>
        <p:nvSpPr>
          <p:cNvPr id="4" name="TextBox 3">
            <a:extLst>
              <a:ext uri="{FF2B5EF4-FFF2-40B4-BE49-F238E27FC236}">
                <a16:creationId xmlns:a16="http://schemas.microsoft.com/office/drawing/2014/main" id="{774A7896-4B5A-56A4-0537-BCF43C881816}"/>
              </a:ext>
            </a:extLst>
          </p:cNvPr>
          <p:cNvSpPr txBox="1"/>
          <p:nvPr/>
        </p:nvSpPr>
        <p:spPr>
          <a:xfrm>
            <a:off x="8640108" y="1404982"/>
            <a:ext cx="2713692" cy="369332"/>
          </a:xfrm>
          <a:prstGeom prst="rect">
            <a:avLst/>
          </a:prstGeom>
          <a:noFill/>
        </p:spPr>
        <p:txBody>
          <a:bodyPr wrap="none" rtlCol="0">
            <a:spAutoFit/>
          </a:bodyPr>
          <a:lstStyle/>
          <a:p>
            <a:r>
              <a:rPr lang="fr-FR" dirty="0"/>
              <a:t>L'objectif est de prouver </a:t>
            </a:r>
            <a:r>
              <a:rPr lang="fr-FR" dirty="0">
                <a:solidFill>
                  <a:srgbClr val="FF0000"/>
                </a:solidFill>
              </a:rPr>
              <a:t>Z</a:t>
            </a:r>
            <a:endParaRPr lang="fr-CD" dirty="0">
              <a:solidFill>
                <a:srgbClr val="FF0000"/>
              </a:solidFill>
            </a:endParaRPr>
          </a:p>
        </p:txBody>
      </p:sp>
      <p:pic>
        <p:nvPicPr>
          <p:cNvPr id="7" name="Picture 6">
            <a:extLst>
              <a:ext uri="{FF2B5EF4-FFF2-40B4-BE49-F238E27FC236}">
                <a16:creationId xmlns:a16="http://schemas.microsoft.com/office/drawing/2014/main" id="{8F56BC92-9C62-28DF-C563-36FB7E706292}"/>
              </a:ext>
            </a:extLst>
          </p:cNvPr>
          <p:cNvPicPr>
            <a:picLocks noChangeAspect="1"/>
          </p:cNvPicPr>
          <p:nvPr/>
        </p:nvPicPr>
        <p:blipFill>
          <a:blip r:embed="rId2"/>
          <a:stretch>
            <a:fillRect/>
          </a:stretch>
        </p:blipFill>
        <p:spPr>
          <a:xfrm>
            <a:off x="9069501" y="1942462"/>
            <a:ext cx="2199133" cy="4389500"/>
          </a:xfrm>
          <a:prstGeom prst="rect">
            <a:avLst/>
          </a:prstGeom>
        </p:spPr>
      </p:pic>
    </p:spTree>
    <p:extLst>
      <p:ext uri="{BB962C8B-B14F-4D97-AF65-F5344CB8AC3E}">
        <p14:creationId xmlns:p14="http://schemas.microsoft.com/office/powerpoint/2010/main" val="171819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CFDC-9994-92ED-2809-256798351AB0}"/>
              </a:ext>
            </a:extLst>
          </p:cNvPr>
          <p:cNvSpPr>
            <a:spLocks noGrp="1"/>
          </p:cNvSpPr>
          <p:nvPr>
            <p:ph type="title"/>
          </p:nvPr>
        </p:nvSpPr>
        <p:spPr/>
        <p:txBody>
          <a:bodyPr/>
          <a:lstStyle/>
          <a:p>
            <a:r>
              <a:rPr lang="fr-FR" dirty="0"/>
              <a:t>Plan de la leçon</a:t>
            </a:r>
            <a:endParaRPr lang="fr-CD" dirty="0"/>
          </a:p>
        </p:txBody>
      </p:sp>
      <p:sp>
        <p:nvSpPr>
          <p:cNvPr id="3" name="Content Placeholder 2">
            <a:extLst>
              <a:ext uri="{FF2B5EF4-FFF2-40B4-BE49-F238E27FC236}">
                <a16:creationId xmlns:a16="http://schemas.microsoft.com/office/drawing/2014/main" id="{00AEF653-B1E9-5D35-EDAC-3FDD35911E69}"/>
              </a:ext>
            </a:extLst>
          </p:cNvPr>
          <p:cNvSpPr>
            <a:spLocks noGrp="1"/>
          </p:cNvSpPr>
          <p:nvPr>
            <p:ph idx="1"/>
          </p:nvPr>
        </p:nvSpPr>
        <p:spPr>
          <a:xfrm>
            <a:off x="462312" y="1604682"/>
            <a:ext cx="7892793" cy="4679857"/>
          </a:xfrm>
        </p:spPr>
        <p:txBody>
          <a:bodyPr>
            <a:normAutofit fontScale="92500" lnSpcReduction="20000"/>
          </a:bodyPr>
          <a:lstStyle/>
          <a:p>
            <a:r>
              <a:rPr lang="fr-FR" dirty="0"/>
              <a:t>Base de connaissances</a:t>
            </a:r>
          </a:p>
          <a:p>
            <a:endParaRPr lang="fr-FR" dirty="0"/>
          </a:p>
          <a:p>
            <a:r>
              <a:rPr lang="fr-FR" dirty="0"/>
              <a:t>Moteur d'inférence</a:t>
            </a:r>
          </a:p>
          <a:p>
            <a:endParaRPr lang="fr-FR" dirty="0"/>
          </a:p>
          <a:p>
            <a:r>
              <a:rPr lang="fr-FR" dirty="0"/>
              <a:t>Autres composants</a:t>
            </a:r>
          </a:p>
          <a:p>
            <a:endParaRPr lang="fr-FR" dirty="0"/>
          </a:p>
          <a:p>
            <a:r>
              <a:rPr lang="fr-FR" dirty="0"/>
              <a:t>Autres types de systèmes experts</a:t>
            </a:r>
          </a:p>
          <a:p>
            <a:endParaRPr lang="fr-FR" dirty="0"/>
          </a:p>
          <a:p>
            <a:r>
              <a:rPr lang="fr-FR" dirty="0"/>
              <a:t>Avantages et inconvénients</a:t>
            </a:r>
          </a:p>
          <a:p>
            <a:endParaRPr lang="fr-FR" dirty="0"/>
          </a:p>
          <a:p>
            <a:r>
              <a:rPr lang="fr-FR" dirty="0" err="1"/>
              <a:t>Shells</a:t>
            </a:r>
            <a:endParaRPr lang="fr-CD" dirty="0"/>
          </a:p>
        </p:txBody>
      </p:sp>
    </p:spTree>
    <p:extLst>
      <p:ext uri="{BB962C8B-B14F-4D97-AF65-F5344CB8AC3E}">
        <p14:creationId xmlns:p14="http://schemas.microsoft.com/office/powerpoint/2010/main" val="2225961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4BAF-1B6F-1B55-BACB-846BFD70777A}"/>
              </a:ext>
            </a:extLst>
          </p:cNvPr>
          <p:cNvSpPr>
            <a:spLocks noGrp="1"/>
          </p:cNvSpPr>
          <p:nvPr>
            <p:ph type="title"/>
          </p:nvPr>
        </p:nvSpPr>
        <p:spPr>
          <a:xfrm>
            <a:off x="228600" y="311337"/>
            <a:ext cx="10515600" cy="818216"/>
          </a:xfrm>
        </p:spPr>
        <p:txBody>
          <a:bodyPr/>
          <a:lstStyle/>
          <a:p>
            <a:r>
              <a:rPr lang="fr-CD" dirty="0"/>
              <a:t>Exemple de chaîne d'inférence</a:t>
            </a:r>
          </a:p>
        </p:txBody>
      </p:sp>
      <p:sp>
        <p:nvSpPr>
          <p:cNvPr id="3" name="Content Placeholder 2">
            <a:extLst>
              <a:ext uri="{FF2B5EF4-FFF2-40B4-BE49-F238E27FC236}">
                <a16:creationId xmlns:a16="http://schemas.microsoft.com/office/drawing/2014/main" id="{CBC267B7-5291-C9B0-41F5-FDC282CAF43D}"/>
              </a:ext>
            </a:extLst>
          </p:cNvPr>
          <p:cNvSpPr>
            <a:spLocks noGrp="1"/>
          </p:cNvSpPr>
          <p:nvPr>
            <p:ph idx="1"/>
          </p:nvPr>
        </p:nvSpPr>
        <p:spPr>
          <a:xfrm>
            <a:off x="228601" y="1192306"/>
            <a:ext cx="6907306" cy="5354357"/>
          </a:xfrm>
        </p:spPr>
        <p:txBody>
          <a:bodyPr>
            <a:normAutofit fontScale="62500" lnSpcReduction="20000"/>
          </a:bodyPr>
          <a:lstStyle/>
          <a:p>
            <a:pPr algn="just"/>
            <a:r>
              <a:rPr lang="fr-FR" dirty="0"/>
              <a:t>Nous pouvons illustrer ce processus de </a:t>
            </a:r>
            <a:r>
              <a:rPr lang="fr-FR" dirty="0">
                <a:solidFill>
                  <a:srgbClr val="FF0000"/>
                </a:solidFill>
              </a:rPr>
              <a:t>chaînage avant </a:t>
            </a:r>
            <a:r>
              <a:rPr lang="fr-FR" dirty="0"/>
              <a:t>par ce que nous appelons une </a:t>
            </a:r>
            <a:r>
              <a:rPr lang="fr-FR" i="1" dirty="0">
                <a:solidFill>
                  <a:srgbClr val="FF0000"/>
                </a:solidFill>
              </a:rPr>
              <a:t>chaîne d'inférence</a:t>
            </a:r>
            <a:r>
              <a:rPr lang="fr-FR" dirty="0"/>
              <a:t>. </a:t>
            </a:r>
          </a:p>
          <a:p>
            <a:pPr algn="just"/>
            <a:r>
              <a:rPr lang="fr-FR" dirty="0"/>
              <a:t>Dans cet exemple, nous supposons que </a:t>
            </a:r>
            <a:r>
              <a:rPr lang="fr-FR" dirty="0">
                <a:solidFill>
                  <a:srgbClr val="FF0000"/>
                </a:solidFill>
              </a:rPr>
              <a:t>A</a:t>
            </a:r>
            <a:r>
              <a:rPr lang="fr-FR" dirty="0"/>
              <a:t>, </a:t>
            </a:r>
            <a:r>
              <a:rPr lang="fr-FR" dirty="0">
                <a:solidFill>
                  <a:srgbClr val="FF0000"/>
                </a:solidFill>
              </a:rPr>
              <a:t>B</a:t>
            </a:r>
            <a:r>
              <a:rPr lang="fr-FR" dirty="0"/>
              <a:t> et </a:t>
            </a:r>
            <a:r>
              <a:rPr lang="fr-FR" dirty="0">
                <a:solidFill>
                  <a:srgbClr val="FF0000"/>
                </a:solidFill>
              </a:rPr>
              <a:t>E</a:t>
            </a:r>
            <a:r>
              <a:rPr lang="fr-FR" dirty="0"/>
              <a:t> sont des faits. </a:t>
            </a:r>
          </a:p>
          <a:p>
            <a:pPr algn="just"/>
            <a:r>
              <a:rPr lang="fr-FR" dirty="0"/>
              <a:t>Et nous avons les règles ci-contre.</a:t>
            </a:r>
          </a:p>
          <a:p>
            <a:pPr algn="just"/>
            <a:r>
              <a:rPr lang="fr-FR" dirty="0">
                <a:solidFill>
                  <a:srgbClr val="FF0000"/>
                </a:solidFill>
              </a:rPr>
              <a:t>A</a:t>
            </a:r>
            <a:r>
              <a:rPr lang="fr-FR" dirty="0"/>
              <a:t>, </a:t>
            </a:r>
            <a:r>
              <a:rPr lang="fr-FR" dirty="0">
                <a:solidFill>
                  <a:srgbClr val="FF0000"/>
                </a:solidFill>
              </a:rPr>
              <a:t>B</a:t>
            </a:r>
            <a:r>
              <a:rPr lang="fr-FR" dirty="0"/>
              <a:t> et </a:t>
            </a:r>
            <a:r>
              <a:rPr lang="fr-FR" dirty="0">
                <a:solidFill>
                  <a:srgbClr val="FF0000"/>
                </a:solidFill>
              </a:rPr>
              <a:t>E</a:t>
            </a:r>
            <a:r>
              <a:rPr lang="fr-FR" dirty="0"/>
              <a:t> sont des faits dans la chaîne et nous pouvons voir comment un fait (</a:t>
            </a:r>
            <a:r>
              <a:rPr lang="fr-FR" dirty="0">
                <a:solidFill>
                  <a:srgbClr val="FF0000"/>
                </a:solidFill>
              </a:rPr>
              <a:t>A</a:t>
            </a:r>
            <a:r>
              <a:rPr lang="fr-FR" dirty="0"/>
              <a:t>) conduit à l'ajout d'un nouveau fait (</a:t>
            </a:r>
            <a:r>
              <a:rPr lang="fr-FR" dirty="0">
                <a:solidFill>
                  <a:srgbClr val="FF0000"/>
                </a:solidFill>
              </a:rPr>
              <a:t>X</a:t>
            </a:r>
            <a:r>
              <a:rPr lang="fr-FR" dirty="0"/>
              <a:t>). </a:t>
            </a:r>
          </a:p>
          <a:p>
            <a:pPr algn="just"/>
            <a:r>
              <a:rPr lang="fr-FR" dirty="0"/>
              <a:t>Ainsi, par exemple, la </a:t>
            </a:r>
            <a:r>
              <a:rPr lang="fr-FR" dirty="0">
                <a:solidFill>
                  <a:srgbClr val="FF0000"/>
                </a:solidFill>
              </a:rPr>
              <a:t>règle 3 </a:t>
            </a:r>
            <a:r>
              <a:rPr lang="fr-FR" dirty="0"/>
              <a:t>dit que si </a:t>
            </a:r>
            <a:r>
              <a:rPr lang="fr-FR" dirty="0">
                <a:solidFill>
                  <a:srgbClr val="FF0000"/>
                </a:solidFill>
              </a:rPr>
              <a:t>A</a:t>
            </a:r>
            <a:r>
              <a:rPr lang="fr-FR" dirty="0"/>
              <a:t> est vrai, alors </a:t>
            </a:r>
            <a:r>
              <a:rPr lang="fr-FR" dirty="0">
                <a:solidFill>
                  <a:srgbClr val="FF0000"/>
                </a:solidFill>
              </a:rPr>
              <a:t>X </a:t>
            </a:r>
            <a:r>
              <a:rPr lang="fr-FR" dirty="0"/>
              <a:t>est vrai. </a:t>
            </a:r>
          </a:p>
          <a:p>
            <a:pPr algn="just"/>
            <a:r>
              <a:rPr lang="fr-FR" dirty="0"/>
              <a:t>Nous avons donc </a:t>
            </a:r>
            <a:r>
              <a:rPr lang="fr-FR" dirty="0">
                <a:solidFill>
                  <a:srgbClr val="FF0000"/>
                </a:solidFill>
              </a:rPr>
              <a:t>A</a:t>
            </a:r>
            <a:r>
              <a:rPr lang="fr-FR" dirty="0"/>
              <a:t>, </a:t>
            </a:r>
            <a:r>
              <a:rPr lang="fr-FR" dirty="0">
                <a:solidFill>
                  <a:srgbClr val="FF0000"/>
                </a:solidFill>
              </a:rPr>
              <a:t>X</a:t>
            </a:r>
            <a:r>
              <a:rPr lang="fr-FR" dirty="0"/>
              <a:t>, </a:t>
            </a:r>
            <a:r>
              <a:rPr lang="fr-FR" dirty="0">
                <a:solidFill>
                  <a:srgbClr val="FF0000"/>
                </a:solidFill>
              </a:rPr>
              <a:t>B</a:t>
            </a:r>
            <a:r>
              <a:rPr lang="fr-FR" dirty="0"/>
              <a:t> et </a:t>
            </a:r>
            <a:r>
              <a:rPr lang="fr-FR" dirty="0">
                <a:solidFill>
                  <a:srgbClr val="FF0000"/>
                </a:solidFill>
              </a:rPr>
              <a:t>E </a:t>
            </a:r>
            <a:r>
              <a:rPr lang="fr-FR" dirty="0"/>
              <a:t>comme faits. </a:t>
            </a:r>
          </a:p>
          <a:p>
            <a:pPr algn="just"/>
            <a:r>
              <a:rPr lang="fr-FR" dirty="0"/>
              <a:t>Pour montrer que </a:t>
            </a:r>
            <a:r>
              <a:rPr lang="fr-FR" dirty="0">
                <a:solidFill>
                  <a:srgbClr val="FF0000"/>
                </a:solidFill>
              </a:rPr>
              <a:t>Y</a:t>
            </a:r>
            <a:r>
              <a:rPr lang="fr-FR" dirty="0"/>
              <a:t> est vrai, nous devons montrer que vous avez </a:t>
            </a:r>
            <a:r>
              <a:rPr lang="fr-FR" dirty="0">
                <a:solidFill>
                  <a:srgbClr val="FF0000"/>
                </a:solidFill>
              </a:rPr>
              <a:t>X</a:t>
            </a:r>
            <a:r>
              <a:rPr lang="fr-FR" dirty="0"/>
              <a:t>, </a:t>
            </a:r>
            <a:r>
              <a:rPr lang="fr-FR" dirty="0">
                <a:solidFill>
                  <a:srgbClr val="FF0000"/>
                </a:solidFill>
              </a:rPr>
              <a:t>B</a:t>
            </a:r>
            <a:r>
              <a:rPr lang="fr-FR" dirty="0"/>
              <a:t> et </a:t>
            </a:r>
            <a:r>
              <a:rPr lang="fr-FR" dirty="0">
                <a:solidFill>
                  <a:srgbClr val="FF0000"/>
                </a:solidFill>
              </a:rPr>
              <a:t>E</a:t>
            </a:r>
            <a:r>
              <a:rPr lang="fr-FR" dirty="0"/>
              <a:t>. </a:t>
            </a:r>
          </a:p>
          <a:p>
            <a:pPr algn="just"/>
            <a:r>
              <a:rPr lang="fr-FR" dirty="0"/>
              <a:t>C'est pourquoi ils constituent le </a:t>
            </a:r>
            <a:r>
              <a:rPr lang="fr-FR" dirty="0">
                <a:solidFill>
                  <a:srgbClr val="FF0000"/>
                </a:solidFill>
              </a:rPr>
              <a:t>deuxième niveau </a:t>
            </a:r>
            <a:r>
              <a:rPr lang="fr-FR" dirty="0"/>
              <a:t>de la chaîne dessinée, car ils nous permettent d'ajouter </a:t>
            </a:r>
            <a:r>
              <a:rPr lang="fr-FR" dirty="0">
                <a:solidFill>
                  <a:srgbClr val="FF0000"/>
                </a:solidFill>
              </a:rPr>
              <a:t>Y </a:t>
            </a:r>
            <a:r>
              <a:rPr lang="fr-FR" dirty="0"/>
              <a:t>dans la base de faits. </a:t>
            </a:r>
          </a:p>
          <a:p>
            <a:pPr algn="just"/>
            <a:r>
              <a:rPr lang="fr-FR" dirty="0"/>
              <a:t>Tout ce qu'il nous faut pour obtenir </a:t>
            </a:r>
            <a:r>
              <a:rPr lang="fr-FR" dirty="0">
                <a:solidFill>
                  <a:srgbClr val="FF0000"/>
                </a:solidFill>
              </a:rPr>
              <a:t>Z</a:t>
            </a:r>
            <a:r>
              <a:rPr lang="fr-FR" dirty="0"/>
              <a:t>, c'est montrer que </a:t>
            </a:r>
            <a:r>
              <a:rPr lang="fr-FR" dirty="0">
                <a:solidFill>
                  <a:srgbClr val="FF0000"/>
                </a:solidFill>
              </a:rPr>
              <a:t>D</a:t>
            </a:r>
            <a:r>
              <a:rPr lang="fr-FR" dirty="0"/>
              <a:t> est également vrai. </a:t>
            </a:r>
          </a:p>
          <a:p>
            <a:pPr algn="just"/>
            <a:endParaRPr lang="fr-FR" dirty="0"/>
          </a:p>
          <a:p>
            <a:pPr algn="just"/>
            <a:r>
              <a:rPr lang="fr-FR" dirty="0"/>
              <a:t>Peut-être avons-nous conçu ce modèle comme système expert de manière à ce qu'il demande à l'utilisateur, à </a:t>
            </a:r>
            <a:r>
              <a:rPr lang="fr-FR" dirty="0">
                <a:solidFill>
                  <a:srgbClr val="FF0000"/>
                </a:solidFill>
              </a:rPr>
              <a:t>l'avant-dernier niveau </a:t>
            </a:r>
            <a:r>
              <a:rPr lang="fr-FR" dirty="0"/>
              <a:t>de la chaîne, si </a:t>
            </a:r>
            <a:r>
              <a:rPr lang="fr-FR" dirty="0">
                <a:solidFill>
                  <a:srgbClr val="FF0000"/>
                </a:solidFill>
              </a:rPr>
              <a:t>D</a:t>
            </a:r>
            <a:r>
              <a:rPr lang="fr-FR" dirty="0"/>
              <a:t> est vrai ou non, afin de déterminer si nous pouvons conclure </a:t>
            </a:r>
            <a:r>
              <a:rPr lang="fr-FR" dirty="0">
                <a:solidFill>
                  <a:srgbClr val="FF0000"/>
                </a:solidFill>
              </a:rPr>
              <a:t>Z </a:t>
            </a:r>
            <a:r>
              <a:rPr lang="fr-FR" dirty="0"/>
              <a:t>ou si </a:t>
            </a:r>
            <a:r>
              <a:rPr lang="fr-FR" dirty="0">
                <a:solidFill>
                  <a:srgbClr val="FF0000"/>
                </a:solidFill>
              </a:rPr>
              <a:t>D</a:t>
            </a:r>
            <a:r>
              <a:rPr lang="fr-FR" dirty="0"/>
              <a:t> n'est pas vrai et que nous ne pouvons pas conclure </a:t>
            </a:r>
            <a:r>
              <a:rPr lang="fr-FR" dirty="0">
                <a:solidFill>
                  <a:srgbClr val="FF0000"/>
                </a:solidFill>
              </a:rPr>
              <a:t>Z</a:t>
            </a:r>
            <a:r>
              <a:rPr lang="fr-FR" dirty="0"/>
              <a:t>.</a:t>
            </a:r>
            <a:endParaRPr lang="fr-CD" dirty="0"/>
          </a:p>
        </p:txBody>
      </p:sp>
      <p:pic>
        <p:nvPicPr>
          <p:cNvPr id="5" name="Picture 4">
            <a:extLst>
              <a:ext uri="{FF2B5EF4-FFF2-40B4-BE49-F238E27FC236}">
                <a16:creationId xmlns:a16="http://schemas.microsoft.com/office/drawing/2014/main" id="{C500400A-7F95-373C-3448-ECBB65A9B729}"/>
              </a:ext>
            </a:extLst>
          </p:cNvPr>
          <p:cNvPicPr>
            <a:picLocks noChangeAspect="1"/>
          </p:cNvPicPr>
          <p:nvPr/>
        </p:nvPicPr>
        <p:blipFill>
          <a:blip r:embed="rId2"/>
          <a:stretch>
            <a:fillRect/>
          </a:stretch>
        </p:blipFill>
        <p:spPr>
          <a:xfrm>
            <a:off x="7351059" y="2140930"/>
            <a:ext cx="4702036" cy="2576140"/>
          </a:xfrm>
          <a:prstGeom prst="rect">
            <a:avLst/>
          </a:prstGeom>
        </p:spPr>
      </p:pic>
    </p:spTree>
    <p:extLst>
      <p:ext uri="{BB962C8B-B14F-4D97-AF65-F5344CB8AC3E}">
        <p14:creationId xmlns:p14="http://schemas.microsoft.com/office/powerpoint/2010/main" val="3663776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303F-757B-F7A3-3E6E-2E8CDBE607F8}"/>
              </a:ext>
            </a:extLst>
          </p:cNvPr>
          <p:cNvSpPr>
            <a:spLocks noGrp="1"/>
          </p:cNvSpPr>
          <p:nvPr>
            <p:ph type="title"/>
          </p:nvPr>
        </p:nvSpPr>
        <p:spPr>
          <a:xfrm>
            <a:off x="228600" y="236070"/>
            <a:ext cx="10515600" cy="889934"/>
          </a:xfrm>
        </p:spPr>
        <p:txBody>
          <a:bodyPr/>
          <a:lstStyle/>
          <a:p>
            <a:r>
              <a:rPr lang="fr-FR" dirty="0"/>
              <a:t>Chaînage arrière avec des règles</a:t>
            </a:r>
            <a:endParaRPr lang="fr-CD" dirty="0"/>
          </a:p>
        </p:txBody>
      </p:sp>
      <p:sp>
        <p:nvSpPr>
          <p:cNvPr id="3" name="Content Placeholder 2">
            <a:extLst>
              <a:ext uri="{FF2B5EF4-FFF2-40B4-BE49-F238E27FC236}">
                <a16:creationId xmlns:a16="http://schemas.microsoft.com/office/drawing/2014/main" id="{36112D6C-1E03-A9DB-AB8E-FE50423273C4}"/>
              </a:ext>
            </a:extLst>
          </p:cNvPr>
          <p:cNvSpPr>
            <a:spLocks noGrp="1"/>
          </p:cNvSpPr>
          <p:nvPr>
            <p:ph idx="1"/>
          </p:nvPr>
        </p:nvSpPr>
        <p:spPr>
          <a:xfrm>
            <a:off x="416857" y="1158875"/>
            <a:ext cx="8713915" cy="5495926"/>
          </a:xfrm>
        </p:spPr>
        <p:txBody>
          <a:bodyPr>
            <a:normAutofit fontScale="70000" lnSpcReduction="20000"/>
          </a:bodyPr>
          <a:lstStyle/>
          <a:p>
            <a:r>
              <a:rPr lang="fr-FR" dirty="0"/>
              <a:t>Passons maintenant à des exemples similaires de </a:t>
            </a:r>
            <a:r>
              <a:rPr lang="fr-FR" dirty="0">
                <a:solidFill>
                  <a:srgbClr val="FF0000"/>
                </a:solidFill>
              </a:rPr>
              <a:t>chaînage arrière</a:t>
            </a:r>
            <a:r>
              <a:rPr lang="fr-FR" dirty="0"/>
              <a:t>. </a:t>
            </a:r>
          </a:p>
          <a:p>
            <a:r>
              <a:rPr lang="fr-FR" dirty="0"/>
              <a:t>Voici la série d'étapes utilisées dans le chaînage arrière fondé sur des règles : </a:t>
            </a:r>
          </a:p>
          <a:p>
            <a:pPr lvl="1"/>
            <a:r>
              <a:rPr lang="fr-FR" dirty="0"/>
              <a:t>Répéter : </a:t>
            </a:r>
          </a:p>
          <a:p>
            <a:pPr lvl="2"/>
            <a:r>
              <a:rPr lang="fr-FR" dirty="0"/>
              <a:t>voir si le résultat se trouve dans la base de fait. </a:t>
            </a:r>
          </a:p>
          <a:p>
            <a:pPr lvl="3"/>
            <a:r>
              <a:rPr lang="fr-FR" dirty="0"/>
              <a:t>Dans l'exemple de l'image ci-contre, le </a:t>
            </a:r>
            <a:r>
              <a:rPr lang="fr-FR" dirty="0">
                <a:solidFill>
                  <a:srgbClr val="FF0000"/>
                </a:solidFill>
              </a:rPr>
              <a:t>but_5</a:t>
            </a:r>
            <a:r>
              <a:rPr lang="fr-FR" dirty="0"/>
              <a:t> est la conséquence que nous recherchons. </a:t>
            </a:r>
          </a:p>
          <a:p>
            <a:pPr lvl="3"/>
            <a:r>
              <a:rPr lang="fr-FR" dirty="0"/>
              <a:t>Nous vérifions donc s'il est déjà dans la base de faits ou non ;</a:t>
            </a:r>
          </a:p>
          <a:p>
            <a:pPr lvl="2"/>
            <a:r>
              <a:rPr lang="fr-FR" dirty="0"/>
              <a:t>Si ce n'est pas dans la base de faits: </a:t>
            </a:r>
          </a:p>
          <a:p>
            <a:pPr lvl="3"/>
            <a:r>
              <a:rPr lang="fr-FR" dirty="0"/>
              <a:t>trouver des règles qui ont ce conséquent cible. </a:t>
            </a:r>
          </a:p>
          <a:p>
            <a:pPr lvl="3"/>
            <a:r>
              <a:rPr lang="fr-FR" dirty="0"/>
              <a:t>Ainsi, dans le cas présent, la règle </a:t>
            </a:r>
            <a:r>
              <a:rPr lang="fr-FR" dirty="0">
                <a:solidFill>
                  <a:srgbClr val="FF0000"/>
                </a:solidFill>
              </a:rPr>
              <a:t>but_4</a:t>
            </a:r>
            <a:r>
              <a:rPr lang="fr-FR" dirty="0"/>
              <a:t> -&gt; </a:t>
            </a:r>
            <a:r>
              <a:rPr lang="fr-FR" dirty="0">
                <a:solidFill>
                  <a:srgbClr val="FF0000"/>
                </a:solidFill>
              </a:rPr>
              <a:t>but_5 </a:t>
            </a:r>
            <a:r>
              <a:rPr lang="fr-FR" dirty="0"/>
              <a:t>inclut </a:t>
            </a:r>
            <a:r>
              <a:rPr lang="fr-FR" dirty="0">
                <a:solidFill>
                  <a:srgbClr val="FF0000"/>
                </a:solidFill>
              </a:rPr>
              <a:t>but_5</a:t>
            </a:r>
            <a:r>
              <a:rPr lang="fr-FR" dirty="0"/>
              <a:t> et en est le conséquent ; </a:t>
            </a:r>
          </a:p>
          <a:p>
            <a:pPr lvl="4"/>
            <a:r>
              <a:rPr lang="fr-FR" dirty="0"/>
              <a:t>c'est donc ce que nous essayons de prouver </a:t>
            </a:r>
          </a:p>
          <a:p>
            <a:pPr lvl="2"/>
            <a:r>
              <a:rPr lang="fr-FR" dirty="0"/>
              <a:t>de telles règles "s'empilent". </a:t>
            </a:r>
          </a:p>
          <a:p>
            <a:pPr lvl="3"/>
            <a:r>
              <a:rPr lang="fr-FR" dirty="0"/>
              <a:t>Toutes les règles qui ont un conséquent correspondant s'empilent (en d'autres termes, leurs </a:t>
            </a:r>
            <a:r>
              <a:rPr lang="fr-FR" dirty="0">
                <a:solidFill>
                  <a:srgbClr val="FF0000"/>
                </a:solidFill>
              </a:rPr>
              <a:t>antécédents</a:t>
            </a:r>
            <a:r>
              <a:rPr lang="fr-FR" dirty="0"/>
              <a:t> ou la </a:t>
            </a:r>
            <a:r>
              <a:rPr lang="fr-FR" dirty="0">
                <a:solidFill>
                  <a:srgbClr val="FF0000"/>
                </a:solidFill>
              </a:rPr>
              <a:t>partie gauche </a:t>
            </a:r>
            <a:r>
              <a:rPr lang="fr-FR" dirty="0"/>
              <a:t>de la règle devient le </a:t>
            </a:r>
            <a:r>
              <a:rPr lang="fr-FR" dirty="0">
                <a:solidFill>
                  <a:srgbClr val="FF0000"/>
                </a:solidFill>
              </a:rPr>
              <a:t>nouveau conséquent cible </a:t>
            </a:r>
            <a:r>
              <a:rPr lang="fr-FR" dirty="0"/>
              <a:t>(</a:t>
            </a:r>
            <a:r>
              <a:rPr lang="fr-FR" dirty="0">
                <a:solidFill>
                  <a:srgbClr val="FF0000"/>
                </a:solidFill>
              </a:rPr>
              <a:t>but_4</a:t>
            </a:r>
            <a:r>
              <a:rPr lang="fr-FR" dirty="0"/>
              <a:t> devient ainsi le sous-but). </a:t>
            </a:r>
          </a:p>
          <a:p>
            <a:pPr lvl="3"/>
            <a:r>
              <a:rPr lang="fr-FR" dirty="0"/>
              <a:t>Nous devons donc maintenant trouver une règle qui corresponde à ce sous-but, que nous trouvons dans </a:t>
            </a:r>
            <a:r>
              <a:rPr lang="fr-FR" dirty="0">
                <a:solidFill>
                  <a:srgbClr val="FF0000"/>
                </a:solidFill>
              </a:rPr>
              <a:t>but_3 </a:t>
            </a:r>
            <a:r>
              <a:rPr lang="fr-FR" dirty="0"/>
              <a:t>-&gt; </a:t>
            </a:r>
            <a:r>
              <a:rPr lang="fr-FR" dirty="0">
                <a:solidFill>
                  <a:srgbClr val="FF0000"/>
                </a:solidFill>
              </a:rPr>
              <a:t>but_4</a:t>
            </a:r>
            <a:r>
              <a:rPr lang="fr-FR" dirty="0"/>
              <a:t>.</a:t>
            </a:r>
          </a:p>
          <a:p>
            <a:pPr lvl="4"/>
            <a:r>
              <a:rPr lang="fr-FR" dirty="0"/>
              <a:t>En fait, </a:t>
            </a:r>
            <a:r>
              <a:rPr lang="fr-FR" dirty="0">
                <a:solidFill>
                  <a:srgbClr val="FF0000"/>
                </a:solidFill>
              </a:rPr>
              <a:t>but_4 </a:t>
            </a:r>
            <a:r>
              <a:rPr lang="fr-FR" dirty="0"/>
              <a:t>fait partie de son conséquent ou nous pourrions également voir si </a:t>
            </a:r>
            <a:r>
              <a:rPr lang="fr-FR" dirty="0">
                <a:solidFill>
                  <a:srgbClr val="FF0000"/>
                </a:solidFill>
              </a:rPr>
              <a:t>but_4</a:t>
            </a:r>
            <a:r>
              <a:rPr lang="fr-FR" dirty="0"/>
              <a:t> était déjà dans la base de faits. </a:t>
            </a:r>
          </a:p>
          <a:p>
            <a:pPr lvl="1"/>
            <a:r>
              <a:rPr lang="fr-FR" dirty="0"/>
              <a:t>Faire jusqu'à ce qu'un ensemble connecté de sous-buts soit satisfait par des faits qui sont dans la base de connaissances ou la base de faits. </a:t>
            </a:r>
          </a:p>
          <a:p>
            <a:pPr lvl="2"/>
            <a:r>
              <a:rPr lang="fr-FR" dirty="0"/>
              <a:t>Dans ce cas, vous pouvez voir que le chaînage arrière fonctionne jusqu'à ce que nous trouvions la règle </a:t>
            </a:r>
            <a:r>
              <a:rPr lang="fr-FR" dirty="0">
                <a:solidFill>
                  <a:srgbClr val="FF0000"/>
                </a:solidFill>
              </a:rPr>
              <a:t>but_1-</a:t>
            </a:r>
            <a:r>
              <a:rPr lang="fr-FR" dirty="0"/>
              <a:t>&gt; </a:t>
            </a:r>
            <a:r>
              <a:rPr lang="fr-FR" dirty="0">
                <a:solidFill>
                  <a:srgbClr val="FF0000"/>
                </a:solidFill>
              </a:rPr>
              <a:t>but_2</a:t>
            </a:r>
            <a:r>
              <a:rPr lang="fr-FR" dirty="0"/>
              <a:t> où </a:t>
            </a:r>
            <a:r>
              <a:rPr lang="fr-FR" dirty="0">
                <a:solidFill>
                  <a:srgbClr val="FF0000"/>
                </a:solidFill>
              </a:rPr>
              <a:t>but_1</a:t>
            </a:r>
            <a:r>
              <a:rPr lang="fr-FR" dirty="0"/>
              <a:t> se trouve dans notre base de faits. </a:t>
            </a:r>
          </a:p>
          <a:p>
            <a:pPr lvl="2"/>
            <a:r>
              <a:rPr lang="fr-FR" dirty="0"/>
              <a:t>Puisqu'il se trouve dans notre base de faits, la véracité se propage jusqu'à notre question initiale. </a:t>
            </a:r>
          </a:p>
          <a:p>
            <a:pPr lvl="2"/>
            <a:r>
              <a:rPr lang="fr-FR" dirty="0"/>
              <a:t>Bien sûr, il peut arriver qu'il n'y ait pas de sous-buts connectés qui puissent être satisfaits par les faits.</a:t>
            </a:r>
            <a:endParaRPr lang="fr-CD" dirty="0"/>
          </a:p>
        </p:txBody>
      </p:sp>
      <p:pic>
        <p:nvPicPr>
          <p:cNvPr id="5" name="Picture 4">
            <a:extLst>
              <a:ext uri="{FF2B5EF4-FFF2-40B4-BE49-F238E27FC236}">
                <a16:creationId xmlns:a16="http://schemas.microsoft.com/office/drawing/2014/main" id="{AAD2419C-CE7C-865E-0438-FDFA346CC263}"/>
              </a:ext>
            </a:extLst>
          </p:cNvPr>
          <p:cNvPicPr>
            <a:picLocks noChangeAspect="1"/>
          </p:cNvPicPr>
          <p:nvPr/>
        </p:nvPicPr>
        <p:blipFill>
          <a:blip r:embed="rId2"/>
          <a:stretch>
            <a:fillRect/>
          </a:stretch>
        </p:blipFill>
        <p:spPr>
          <a:xfrm>
            <a:off x="9301103" y="1456162"/>
            <a:ext cx="2644369" cy="3551228"/>
          </a:xfrm>
          <a:prstGeom prst="rect">
            <a:avLst/>
          </a:prstGeom>
        </p:spPr>
      </p:pic>
    </p:spTree>
    <p:extLst>
      <p:ext uri="{BB962C8B-B14F-4D97-AF65-F5344CB8AC3E}">
        <p14:creationId xmlns:p14="http://schemas.microsoft.com/office/powerpoint/2010/main" val="144455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BFE69-4CAE-C619-A3E6-939988FCD589}"/>
              </a:ext>
            </a:extLst>
          </p:cNvPr>
          <p:cNvSpPr>
            <a:spLocks noGrp="1"/>
          </p:cNvSpPr>
          <p:nvPr>
            <p:ph type="title"/>
          </p:nvPr>
        </p:nvSpPr>
        <p:spPr>
          <a:xfrm>
            <a:off x="129988" y="139795"/>
            <a:ext cx="10515600" cy="971829"/>
          </a:xfrm>
        </p:spPr>
        <p:txBody>
          <a:bodyPr/>
          <a:lstStyle/>
          <a:p>
            <a:r>
              <a:rPr lang="fr-CD" dirty="0"/>
              <a:t>Guide du chaînage arrière</a:t>
            </a:r>
          </a:p>
        </p:txBody>
      </p:sp>
      <p:sp>
        <p:nvSpPr>
          <p:cNvPr id="3" name="Content Placeholder 2">
            <a:extLst>
              <a:ext uri="{FF2B5EF4-FFF2-40B4-BE49-F238E27FC236}">
                <a16:creationId xmlns:a16="http://schemas.microsoft.com/office/drawing/2014/main" id="{9BB0AEF0-8BF9-51D2-B6B5-E173F3B71FDD}"/>
              </a:ext>
            </a:extLst>
          </p:cNvPr>
          <p:cNvSpPr>
            <a:spLocks noGrp="1"/>
          </p:cNvSpPr>
          <p:nvPr>
            <p:ph idx="1"/>
          </p:nvPr>
        </p:nvSpPr>
        <p:spPr>
          <a:xfrm>
            <a:off x="291353" y="1201272"/>
            <a:ext cx="6826623" cy="5516934"/>
          </a:xfrm>
        </p:spPr>
        <p:txBody>
          <a:bodyPr>
            <a:normAutofit fontScale="62500" lnSpcReduction="20000"/>
          </a:bodyPr>
          <a:lstStyle/>
          <a:p>
            <a:r>
              <a:rPr lang="fr-FR" dirty="0"/>
              <a:t>Ici, nous allons faire une démonstration un peu plus compliquée en utilisant le chaînage arrière. </a:t>
            </a:r>
          </a:p>
          <a:p>
            <a:r>
              <a:rPr lang="fr-FR" dirty="0"/>
              <a:t>Dans ce cas, le </a:t>
            </a:r>
            <a:r>
              <a:rPr lang="fr-FR" b="1" i="1" dirty="0">
                <a:solidFill>
                  <a:srgbClr val="FF0000"/>
                </a:solidFill>
              </a:rPr>
              <a:t>but </a:t>
            </a:r>
            <a:r>
              <a:rPr lang="fr-FR" dirty="0"/>
              <a:t>que nous essayons de prouver est </a:t>
            </a:r>
            <a:r>
              <a:rPr lang="fr-FR" dirty="0">
                <a:solidFill>
                  <a:srgbClr val="FF0000"/>
                </a:solidFill>
              </a:rPr>
              <a:t>Z</a:t>
            </a:r>
            <a:r>
              <a:rPr lang="fr-FR" dirty="0"/>
              <a:t>. </a:t>
            </a:r>
          </a:p>
          <a:p>
            <a:r>
              <a:rPr lang="fr-FR" dirty="0"/>
              <a:t>Nous avons une base de connaissances avec des règles et notre base de faits. </a:t>
            </a:r>
          </a:p>
          <a:p>
            <a:pPr lvl="1"/>
            <a:r>
              <a:rPr lang="fr-FR" dirty="0"/>
              <a:t>Ces faits peuvent être fournis d'emblée par l'utilisateur ou codés en dur dans la base de connaissances. </a:t>
            </a:r>
          </a:p>
          <a:p>
            <a:r>
              <a:rPr lang="fr-FR" dirty="0"/>
              <a:t>En partant de </a:t>
            </a:r>
            <a:r>
              <a:rPr lang="fr-FR" dirty="0">
                <a:solidFill>
                  <a:srgbClr val="FF0000"/>
                </a:solidFill>
              </a:rPr>
              <a:t>Z</a:t>
            </a:r>
            <a:r>
              <a:rPr lang="fr-FR" dirty="0"/>
              <a:t>, nous trouvons une règle dans notre base de connaissances (</a:t>
            </a:r>
            <a:r>
              <a:rPr lang="fr-FR" dirty="0">
                <a:solidFill>
                  <a:srgbClr val="FF0000"/>
                </a:solidFill>
              </a:rPr>
              <a:t>Y</a:t>
            </a:r>
            <a:r>
              <a:rPr lang="fr-FR" dirty="0"/>
              <a:t> &amp; </a:t>
            </a:r>
            <a:r>
              <a:rPr lang="fr-FR" dirty="0">
                <a:solidFill>
                  <a:srgbClr val="FF0000"/>
                </a:solidFill>
              </a:rPr>
              <a:t>D</a:t>
            </a:r>
            <a:r>
              <a:rPr lang="fr-FR" dirty="0"/>
              <a:t> -&gt; </a:t>
            </a:r>
            <a:r>
              <a:rPr lang="fr-FR" dirty="0">
                <a:solidFill>
                  <a:srgbClr val="FF0000"/>
                </a:solidFill>
              </a:rPr>
              <a:t>Z</a:t>
            </a:r>
            <a:r>
              <a:rPr lang="fr-FR" dirty="0"/>
              <a:t>) dont la conséquence est </a:t>
            </a:r>
            <a:r>
              <a:rPr lang="fr-FR" dirty="0">
                <a:solidFill>
                  <a:srgbClr val="FF0000"/>
                </a:solidFill>
              </a:rPr>
              <a:t>Z</a:t>
            </a:r>
            <a:r>
              <a:rPr lang="fr-FR" dirty="0"/>
              <a:t>. </a:t>
            </a:r>
          </a:p>
          <a:p>
            <a:pPr lvl="1"/>
            <a:r>
              <a:rPr lang="fr-FR" dirty="0"/>
              <a:t>À ce stade, nous savons que pour prouver </a:t>
            </a:r>
            <a:r>
              <a:rPr lang="fr-FR" dirty="0">
                <a:solidFill>
                  <a:srgbClr val="FF0000"/>
                </a:solidFill>
              </a:rPr>
              <a:t>Z</a:t>
            </a:r>
            <a:r>
              <a:rPr lang="fr-FR" dirty="0"/>
              <a:t>, nous devons également prouver </a:t>
            </a:r>
            <a:r>
              <a:rPr lang="fr-FR" dirty="0">
                <a:solidFill>
                  <a:srgbClr val="FF0000"/>
                </a:solidFill>
              </a:rPr>
              <a:t>Y </a:t>
            </a:r>
            <a:r>
              <a:rPr lang="fr-FR" dirty="0"/>
              <a:t>et </a:t>
            </a:r>
            <a:r>
              <a:rPr lang="fr-FR" dirty="0">
                <a:solidFill>
                  <a:srgbClr val="FF0000"/>
                </a:solidFill>
              </a:rPr>
              <a:t>D</a:t>
            </a:r>
            <a:r>
              <a:rPr lang="fr-FR" dirty="0"/>
              <a:t>. </a:t>
            </a:r>
          </a:p>
          <a:p>
            <a:pPr lvl="1"/>
            <a:r>
              <a:rPr lang="fr-FR" dirty="0"/>
              <a:t>Nous commencerons par </a:t>
            </a:r>
            <a:r>
              <a:rPr lang="fr-FR" dirty="0">
                <a:solidFill>
                  <a:srgbClr val="FF0000"/>
                </a:solidFill>
              </a:rPr>
              <a:t>Y</a:t>
            </a:r>
            <a:r>
              <a:rPr lang="fr-FR" dirty="0"/>
              <a:t>. </a:t>
            </a:r>
          </a:p>
          <a:p>
            <a:pPr lvl="2"/>
            <a:r>
              <a:rPr lang="fr-FR" dirty="0"/>
              <a:t>Nous allons vérifier si </a:t>
            </a:r>
            <a:r>
              <a:rPr lang="fr-FR" dirty="0">
                <a:solidFill>
                  <a:srgbClr val="FF0000"/>
                </a:solidFill>
              </a:rPr>
              <a:t>Y</a:t>
            </a:r>
            <a:r>
              <a:rPr lang="fr-FR" dirty="0"/>
              <a:t> se trouve déjà dans notre base de connaissances, ce qui </a:t>
            </a:r>
            <a:r>
              <a:rPr lang="fr-FR" dirty="0">
                <a:solidFill>
                  <a:srgbClr val="FF0000"/>
                </a:solidFill>
              </a:rPr>
              <a:t>n'est pas le cas</a:t>
            </a:r>
            <a:r>
              <a:rPr lang="fr-FR" dirty="0"/>
              <a:t>. </a:t>
            </a:r>
          </a:p>
          <a:p>
            <a:pPr lvl="2"/>
            <a:r>
              <a:rPr lang="fr-FR" dirty="0"/>
              <a:t>Et comme ce n'est pas le cas, nous allons chercher une règle dont la conséquence est </a:t>
            </a:r>
            <a:r>
              <a:rPr lang="fr-FR" dirty="0">
                <a:solidFill>
                  <a:srgbClr val="FF0000"/>
                </a:solidFill>
              </a:rPr>
              <a:t>Y</a:t>
            </a:r>
            <a:r>
              <a:rPr lang="fr-FR" dirty="0"/>
              <a:t>.  </a:t>
            </a:r>
          </a:p>
          <a:p>
            <a:pPr lvl="1"/>
            <a:r>
              <a:rPr lang="fr-FR" dirty="0"/>
              <a:t>Donc dans la </a:t>
            </a:r>
            <a:r>
              <a:rPr lang="fr-FR" dirty="0">
                <a:solidFill>
                  <a:srgbClr val="7030A0"/>
                </a:solidFill>
              </a:rPr>
              <a:t>passe 2</a:t>
            </a:r>
            <a:r>
              <a:rPr lang="fr-FR" dirty="0"/>
              <a:t>, la règle </a:t>
            </a:r>
            <a:r>
              <a:rPr lang="fr-FR" dirty="0">
                <a:solidFill>
                  <a:srgbClr val="FF0000"/>
                </a:solidFill>
              </a:rPr>
              <a:t>X</a:t>
            </a:r>
            <a:r>
              <a:rPr lang="fr-FR" dirty="0"/>
              <a:t> &amp; </a:t>
            </a:r>
            <a:r>
              <a:rPr lang="fr-FR" dirty="0">
                <a:solidFill>
                  <a:srgbClr val="FF0000"/>
                </a:solidFill>
              </a:rPr>
              <a:t>B</a:t>
            </a:r>
            <a:r>
              <a:rPr lang="fr-FR" dirty="0"/>
              <a:t> &amp; </a:t>
            </a:r>
            <a:r>
              <a:rPr lang="fr-FR" dirty="0">
                <a:solidFill>
                  <a:srgbClr val="FF0000"/>
                </a:solidFill>
              </a:rPr>
              <a:t>E</a:t>
            </a:r>
            <a:r>
              <a:rPr lang="fr-FR" dirty="0"/>
              <a:t> -&gt; </a:t>
            </a:r>
            <a:r>
              <a:rPr lang="fr-FR" dirty="0">
                <a:solidFill>
                  <a:srgbClr val="FF0000"/>
                </a:solidFill>
              </a:rPr>
              <a:t>Y</a:t>
            </a:r>
            <a:r>
              <a:rPr lang="fr-FR" dirty="0"/>
              <a:t> est quelque chose que nous devons également prouver.</a:t>
            </a:r>
          </a:p>
          <a:p>
            <a:pPr lvl="1"/>
            <a:r>
              <a:rPr lang="fr-FR" dirty="0"/>
              <a:t>Continuons sur cette voie pour voir si nous pouvons prouver </a:t>
            </a:r>
            <a:r>
              <a:rPr lang="fr-FR" dirty="0">
                <a:solidFill>
                  <a:srgbClr val="FF0000"/>
                </a:solidFill>
              </a:rPr>
              <a:t>Y</a:t>
            </a:r>
            <a:r>
              <a:rPr lang="fr-FR" dirty="0"/>
              <a:t>. </a:t>
            </a:r>
          </a:p>
          <a:p>
            <a:pPr lvl="1"/>
            <a:r>
              <a:rPr lang="fr-FR" dirty="0"/>
              <a:t>Pour prouver </a:t>
            </a:r>
            <a:r>
              <a:rPr lang="fr-FR" dirty="0">
                <a:solidFill>
                  <a:srgbClr val="FF0000"/>
                </a:solidFill>
              </a:rPr>
              <a:t>Y</a:t>
            </a:r>
            <a:r>
              <a:rPr lang="fr-FR" dirty="0"/>
              <a:t>, nous devons prouver </a:t>
            </a:r>
            <a:r>
              <a:rPr lang="fr-FR" dirty="0">
                <a:solidFill>
                  <a:srgbClr val="FF0000"/>
                </a:solidFill>
              </a:rPr>
              <a:t>X</a:t>
            </a:r>
            <a:r>
              <a:rPr lang="fr-FR" dirty="0"/>
              <a:t>, </a:t>
            </a:r>
            <a:r>
              <a:rPr lang="fr-FR" dirty="0">
                <a:solidFill>
                  <a:srgbClr val="FF0000"/>
                </a:solidFill>
              </a:rPr>
              <a:t>B</a:t>
            </a:r>
            <a:r>
              <a:rPr lang="fr-FR" dirty="0"/>
              <a:t> et </a:t>
            </a:r>
            <a:r>
              <a:rPr lang="fr-FR" dirty="0">
                <a:solidFill>
                  <a:srgbClr val="FF0000"/>
                </a:solidFill>
              </a:rPr>
              <a:t>E</a:t>
            </a:r>
            <a:r>
              <a:rPr lang="fr-FR" dirty="0"/>
              <a:t>. </a:t>
            </a:r>
          </a:p>
          <a:p>
            <a:pPr lvl="2"/>
            <a:r>
              <a:rPr lang="fr-FR" dirty="0">
                <a:solidFill>
                  <a:srgbClr val="FF0000"/>
                </a:solidFill>
              </a:rPr>
              <a:t>B</a:t>
            </a:r>
            <a:r>
              <a:rPr lang="fr-FR" dirty="0"/>
              <a:t> et </a:t>
            </a:r>
            <a:r>
              <a:rPr lang="fr-FR" dirty="0">
                <a:solidFill>
                  <a:srgbClr val="FF0000"/>
                </a:solidFill>
              </a:rPr>
              <a:t>E</a:t>
            </a:r>
            <a:r>
              <a:rPr lang="fr-FR" dirty="0"/>
              <a:t> font déjà partie de notre base de faits. </a:t>
            </a:r>
          </a:p>
          <a:p>
            <a:pPr lvl="2"/>
            <a:r>
              <a:rPr lang="fr-FR" dirty="0"/>
              <a:t>La seule chose qu'il nous reste à prouver est donc </a:t>
            </a:r>
            <a:r>
              <a:rPr lang="fr-FR" dirty="0">
                <a:solidFill>
                  <a:srgbClr val="FF0000"/>
                </a:solidFill>
              </a:rPr>
              <a:t>X</a:t>
            </a:r>
            <a:r>
              <a:rPr lang="fr-FR" dirty="0"/>
              <a:t>. </a:t>
            </a:r>
          </a:p>
          <a:p>
            <a:pPr lvl="1"/>
            <a:r>
              <a:rPr lang="fr-FR" dirty="0"/>
              <a:t>Nous devons donc trouver une règle (</a:t>
            </a:r>
            <a:r>
              <a:rPr lang="fr-FR" dirty="0">
                <a:solidFill>
                  <a:srgbClr val="FF0000"/>
                </a:solidFill>
              </a:rPr>
              <a:t>A</a:t>
            </a:r>
            <a:r>
              <a:rPr lang="fr-FR" dirty="0"/>
              <a:t>-&gt;</a:t>
            </a:r>
            <a:r>
              <a:rPr lang="fr-FR" dirty="0">
                <a:solidFill>
                  <a:srgbClr val="FF0000"/>
                </a:solidFill>
              </a:rPr>
              <a:t>X</a:t>
            </a:r>
            <a:r>
              <a:rPr lang="fr-FR" dirty="0"/>
              <a:t>) dont la conséquence est </a:t>
            </a:r>
            <a:r>
              <a:rPr lang="fr-FR" dirty="0">
                <a:solidFill>
                  <a:srgbClr val="FF0000"/>
                </a:solidFill>
              </a:rPr>
              <a:t>X</a:t>
            </a:r>
            <a:r>
              <a:rPr lang="fr-FR" dirty="0"/>
              <a:t>. </a:t>
            </a:r>
          </a:p>
          <a:p>
            <a:pPr lvl="1"/>
            <a:r>
              <a:rPr lang="fr-FR" dirty="0"/>
              <a:t>Puisque </a:t>
            </a:r>
            <a:r>
              <a:rPr lang="fr-FR" dirty="0">
                <a:solidFill>
                  <a:srgbClr val="FF0000"/>
                </a:solidFill>
              </a:rPr>
              <a:t>A </a:t>
            </a:r>
            <a:r>
              <a:rPr lang="fr-FR" dirty="0"/>
              <a:t>est un fait, nous pouvons ajouter </a:t>
            </a:r>
            <a:r>
              <a:rPr lang="fr-FR" dirty="0">
                <a:solidFill>
                  <a:srgbClr val="FF0000"/>
                </a:solidFill>
              </a:rPr>
              <a:t>X</a:t>
            </a:r>
            <a:r>
              <a:rPr lang="fr-FR" dirty="0"/>
              <a:t> à notre base de faits. </a:t>
            </a:r>
          </a:p>
          <a:p>
            <a:pPr lvl="1"/>
            <a:r>
              <a:rPr lang="fr-FR" dirty="0"/>
              <a:t>Donc maintenant notre base de faits inclut </a:t>
            </a:r>
            <a:r>
              <a:rPr lang="fr-FR" dirty="0">
                <a:solidFill>
                  <a:srgbClr val="FF0000"/>
                </a:solidFill>
              </a:rPr>
              <a:t>X</a:t>
            </a:r>
            <a:r>
              <a:rPr lang="fr-FR" dirty="0"/>
              <a:t>, </a:t>
            </a:r>
            <a:r>
              <a:rPr lang="fr-FR" dirty="0">
                <a:solidFill>
                  <a:srgbClr val="FF0000"/>
                </a:solidFill>
              </a:rPr>
              <a:t>B</a:t>
            </a:r>
            <a:r>
              <a:rPr lang="fr-FR" dirty="0"/>
              <a:t>, et </a:t>
            </a:r>
            <a:r>
              <a:rPr lang="fr-FR" dirty="0">
                <a:solidFill>
                  <a:srgbClr val="FF0000"/>
                </a:solidFill>
              </a:rPr>
              <a:t>E au </a:t>
            </a:r>
            <a:r>
              <a:rPr lang="fr-FR" dirty="0">
                <a:solidFill>
                  <a:srgbClr val="7030A0"/>
                </a:solidFill>
              </a:rPr>
              <a:t>passe 4</a:t>
            </a:r>
            <a:r>
              <a:rPr lang="fr-FR" dirty="0"/>
              <a:t>.</a:t>
            </a:r>
            <a:endParaRPr lang="fr-CD" dirty="0"/>
          </a:p>
        </p:txBody>
      </p:sp>
      <p:pic>
        <p:nvPicPr>
          <p:cNvPr id="5" name="Picture 4">
            <a:extLst>
              <a:ext uri="{FF2B5EF4-FFF2-40B4-BE49-F238E27FC236}">
                <a16:creationId xmlns:a16="http://schemas.microsoft.com/office/drawing/2014/main" id="{6CD89158-17D5-07A1-8A54-ADC915AE8EED}"/>
              </a:ext>
            </a:extLst>
          </p:cNvPr>
          <p:cNvPicPr>
            <a:picLocks noChangeAspect="1"/>
          </p:cNvPicPr>
          <p:nvPr/>
        </p:nvPicPr>
        <p:blipFill>
          <a:blip r:embed="rId2"/>
          <a:stretch>
            <a:fillRect/>
          </a:stretch>
        </p:blipFill>
        <p:spPr>
          <a:xfrm>
            <a:off x="10208860" y="4209188"/>
            <a:ext cx="1691787" cy="2509230"/>
          </a:xfrm>
          <a:prstGeom prst="rect">
            <a:avLst/>
          </a:prstGeom>
        </p:spPr>
      </p:pic>
      <p:pic>
        <p:nvPicPr>
          <p:cNvPr id="8" name="Picture 7">
            <a:extLst>
              <a:ext uri="{FF2B5EF4-FFF2-40B4-BE49-F238E27FC236}">
                <a16:creationId xmlns:a16="http://schemas.microsoft.com/office/drawing/2014/main" id="{C3A879BC-1CF8-B666-4814-854A167963B5}"/>
              </a:ext>
            </a:extLst>
          </p:cNvPr>
          <p:cNvPicPr>
            <a:picLocks noChangeAspect="1"/>
          </p:cNvPicPr>
          <p:nvPr/>
        </p:nvPicPr>
        <p:blipFill>
          <a:blip r:embed="rId3"/>
          <a:stretch>
            <a:fillRect/>
          </a:stretch>
        </p:blipFill>
        <p:spPr>
          <a:xfrm>
            <a:off x="8297859" y="4208975"/>
            <a:ext cx="1703462" cy="2509230"/>
          </a:xfrm>
          <a:prstGeom prst="rect">
            <a:avLst/>
          </a:prstGeom>
        </p:spPr>
      </p:pic>
      <p:pic>
        <p:nvPicPr>
          <p:cNvPr id="11" name="Picture 10">
            <a:extLst>
              <a:ext uri="{FF2B5EF4-FFF2-40B4-BE49-F238E27FC236}">
                <a16:creationId xmlns:a16="http://schemas.microsoft.com/office/drawing/2014/main" id="{75D013AC-44CB-1182-0E0A-50F66F8480B3}"/>
              </a:ext>
            </a:extLst>
          </p:cNvPr>
          <p:cNvPicPr>
            <a:picLocks noChangeAspect="1"/>
          </p:cNvPicPr>
          <p:nvPr/>
        </p:nvPicPr>
        <p:blipFill>
          <a:blip r:embed="rId4"/>
          <a:stretch>
            <a:fillRect/>
          </a:stretch>
        </p:blipFill>
        <p:spPr>
          <a:xfrm>
            <a:off x="7216588" y="1201272"/>
            <a:ext cx="2577194" cy="2842069"/>
          </a:xfrm>
          <a:prstGeom prst="rect">
            <a:avLst/>
          </a:prstGeom>
        </p:spPr>
      </p:pic>
      <p:pic>
        <p:nvPicPr>
          <p:cNvPr id="14" name="Picture 13">
            <a:extLst>
              <a:ext uri="{FF2B5EF4-FFF2-40B4-BE49-F238E27FC236}">
                <a16:creationId xmlns:a16="http://schemas.microsoft.com/office/drawing/2014/main" id="{BEB09ABB-BB10-7B32-48CD-4D7D91E52967}"/>
              </a:ext>
            </a:extLst>
          </p:cNvPr>
          <p:cNvPicPr>
            <a:picLocks noChangeAspect="1"/>
          </p:cNvPicPr>
          <p:nvPr/>
        </p:nvPicPr>
        <p:blipFill>
          <a:blip r:embed="rId5"/>
          <a:stretch>
            <a:fillRect/>
          </a:stretch>
        </p:blipFill>
        <p:spPr>
          <a:xfrm>
            <a:off x="10001321" y="1201272"/>
            <a:ext cx="1979134" cy="2842069"/>
          </a:xfrm>
          <a:prstGeom prst="rect">
            <a:avLst/>
          </a:prstGeom>
        </p:spPr>
      </p:pic>
    </p:spTree>
    <p:extLst>
      <p:ext uri="{BB962C8B-B14F-4D97-AF65-F5344CB8AC3E}">
        <p14:creationId xmlns:p14="http://schemas.microsoft.com/office/powerpoint/2010/main" val="1882653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BFE69-4CAE-C619-A3E6-939988FCD589}"/>
              </a:ext>
            </a:extLst>
          </p:cNvPr>
          <p:cNvSpPr>
            <a:spLocks noGrp="1"/>
          </p:cNvSpPr>
          <p:nvPr>
            <p:ph type="title"/>
          </p:nvPr>
        </p:nvSpPr>
        <p:spPr>
          <a:xfrm>
            <a:off x="129988" y="139795"/>
            <a:ext cx="10515600" cy="971829"/>
          </a:xfrm>
        </p:spPr>
        <p:txBody>
          <a:bodyPr/>
          <a:lstStyle/>
          <a:p>
            <a:r>
              <a:rPr lang="fr-CD" dirty="0"/>
              <a:t>Guide du chaînage arrière (</a:t>
            </a:r>
            <a:r>
              <a:rPr lang="fr-CD" dirty="0" err="1"/>
              <a:t>Cont</a:t>
            </a:r>
            <a:r>
              <a:rPr lang="fr-CD" dirty="0"/>
              <a:t>.)</a:t>
            </a:r>
          </a:p>
        </p:txBody>
      </p:sp>
      <p:sp>
        <p:nvSpPr>
          <p:cNvPr id="3" name="Content Placeholder 2">
            <a:extLst>
              <a:ext uri="{FF2B5EF4-FFF2-40B4-BE49-F238E27FC236}">
                <a16:creationId xmlns:a16="http://schemas.microsoft.com/office/drawing/2014/main" id="{9BB0AEF0-8BF9-51D2-B6B5-E173F3B71FDD}"/>
              </a:ext>
            </a:extLst>
          </p:cNvPr>
          <p:cNvSpPr>
            <a:spLocks noGrp="1"/>
          </p:cNvSpPr>
          <p:nvPr>
            <p:ph idx="1"/>
          </p:nvPr>
        </p:nvSpPr>
        <p:spPr>
          <a:xfrm>
            <a:off x="291353" y="1201272"/>
            <a:ext cx="7463118" cy="5516934"/>
          </a:xfrm>
        </p:spPr>
        <p:txBody>
          <a:bodyPr>
            <a:normAutofit/>
          </a:bodyPr>
          <a:lstStyle/>
          <a:p>
            <a:pPr algn="just"/>
            <a:r>
              <a:rPr lang="fr-FR" dirty="0"/>
              <a:t> A ce stade (</a:t>
            </a:r>
            <a:r>
              <a:rPr lang="fr-FR" dirty="0">
                <a:solidFill>
                  <a:srgbClr val="7030A0"/>
                </a:solidFill>
              </a:rPr>
              <a:t>passe 5</a:t>
            </a:r>
            <a:r>
              <a:rPr lang="fr-FR" dirty="0"/>
              <a:t>), toutes les conditions de la règle </a:t>
            </a:r>
            <a:r>
              <a:rPr lang="fr-FR" dirty="0">
                <a:solidFill>
                  <a:srgbClr val="FF0000"/>
                </a:solidFill>
              </a:rPr>
              <a:t>X</a:t>
            </a:r>
            <a:r>
              <a:rPr lang="fr-FR" dirty="0"/>
              <a:t> &amp; </a:t>
            </a:r>
            <a:r>
              <a:rPr lang="fr-FR" dirty="0">
                <a:solidFill>
                  <a:srgbClr val="FF0000"/>
                </a:solidFill>
              </a:rPr>
              <a:t>B</a:t>
            </a:r>
            <a:r>
              <a:rPr lang="fr-FR" dirty="0"/>
              <a:t> &amp; </a:t>
            </a:r>
            <a:r>
              <a:rPr lang="fr-FR" dirty="0">
                <a:solidFill>
                  <a:srgbClr val="FF0000"/>
                </a:solidFill>
              </a:rPr>
              <a:t>E</a:t>
            </a:r>
            <a:r>
              <a:rPr lang="fr-FR" dirty="0"/>
              <a:t> -&gt; </a:t>
            </a:r>
            <a:r>
              <a:rPr lang="fr-FR" dirty="0">
                <a:solidFill>
                  <a:srgbClr val="FF0000"/>
                </a:solidFill>
              </a:rPr>
              <a:t>Y</a:t>
            </a:r>
            <a:r>
              <a:rPr lang="fr-FR" dirty="0"/>
              <a:t> pour prouver </a:t>
            </a:r>
            <a:r>
              <a:rPr lang="fr-FR" dirty="0">
                <a:solidFill>
                  <a:srgbClr val="FF0000"/>
                </a:solidFill>
              </a:rPr>
              <a:t>Y</a:t>
            </a:r>
            <a:r>
              <a:rPr lang="fr-FR" dirty="0"/>
              <a:t> sont vraies puisqu'elles sont toutes dans notre base de faits. </a:t>
            </a:r>
          </a:p>
          <a:p>
            <a:pPr algn="just"/>
            <a:r>
              <a:rPr lang="fr-FR" dirty="0"/>
              <a:t>Nous pouvons donc ajouter </a:t>
            </a:r>
            <a:r>
              <a:rPr lang="fr-FR" dirty="0">
                <a:solidFill>
                  <a:srgbClr val="FF0000"/>
                </a:solidFill>
              </a:rPr>
              <a:t>Y</a:t>
            </a:r>
            <a:r>
              <a:rPr lang="fr-FR" dirty="0"/>
              <a:t> à notre base de faits. </a:t>
            </a:r>
          </a:p>
          <a:p>
            <a:pPr algn="just"/>
            <a:r>
              <a:rPr lang="fr-FR" dirty="0"/>
              <a:t>À la </a:t>
            </a:r>
            <a:r>
              <a:rPr lang="fr-FR" dirty="0">
                <a:solidFill>
                  <a:srgbClr val="7030A0"/>
                </a:solidFill>
              </a:rPr>
              <a:t>passe 6</a:t>
            </a:r>
            <a:r>
              <a:rPr lang="fr-FR" dirty="0"/>
              <a:t>, en revenant à la première règle (</a:t>
            </a:r>
            <a:r>
              <a:rPr lang="fr-FR" dirty="0">
                <a:solidFill>
                  <a:srgbClr val="FF0000"/>
                </a:solidFill>
              </a:rPr>
              <a:t>Y</a:t>
            </a:r>
            <a:r>
              <a:rPr lang="fr-FR" dirty="0"/>
              <a:t> &amp; </a:t>
            </a:r>
            <a:r>
              <a:rPr lang="fr-FR" dirty="0">
                <a:solidFill>
                  <a:srgbClr val="FF0000"/>
                </a:solidFill>
              </a:rPr>
              <a:t>D</a:t>
            </a:r>
            <a:r>
              <a:rPr lang="fr-FR" dirty="0"/>
              <a:t> -&gt;</a:t>
            </a:r>
            <a:r>
              <a:rPr lang="fr-FR" dirty="0">
                <a:solidFill>
                  <a:srgbClr val="FF0000"/>
                </a:solidFill>
              </a:rPr>
              <a:t>Z</a:t>
            </a:r>
            <a:r>
              <a:rPr lang="fr-FR" dirty="0"/>
              <a:t>) dont nous nous sommes occupés, nous savons maintenant que </a:t>
            </a:r>
            <a:r>
              <a:rPr lang="fr-FR" dirty="0">
                <a:solidFill>
                  <a:srgbClr val="FF0000"/>
                </a:solidFill>
              </a:rPr>
              <a:t>Y</a:t>
            </a:r>
            <a:r>
              <a:rPr lang="fr-FR" dirty="0"/>
              <a:t> est vrai et que </a:t>
            </a:r>
            <a:r>
              <a:rPr lang="fr-FR" dirty="0">
                <a:solidFill>
                  <a:srgbClr val="FF0000"/>
                </a:solidFill>
              </a:rPr>
              <a:t>D</a:t>
            </a:r>
            <a:r>
              <a:rPr lang="fr-FR" dirty="0"/>
              <a:t> est vrai. </a:t>
            </a:r>
          </a:p>
          <a:p>
            <a:pPr algn="just"/>
            <a:r>
              <a:rPr lang="fr-FR" dirty="0"/>
              <a:t>Nous avons donc prouvé notre </a:t>
            </a:r>
            <a:r>
              <a:rPr lang="fr-FR" dirty="0">
                <a:solidFill>
                  <a:srgbClr val="FF0000"/>
                </a:solidFill>
              </a:rPr>
              <a:t>but Z</a:t>
            </a:r>
            <a:r>
              <a:rPr lang="fr-FR" dirty="0"/>
              <a:t>. Dans ce cas, nous avons un </a:t>
            </a:r>
            <a:r>
              <a:rPr lang="fr-FR" b="1" dirty="0">
                <a:solidFill>
                  <a:srgbClr val="FF0000"/>
                </a:solidFill>
              </a:rPr>
              <a:t>exemple réussi </a:t>
            </a:r>
            <a:r>
              <a:rPr lang="fr-FR" dirty="0"/>
              <a:t>de chaînage arrière prouvant la requête.</a:t>
            </a:r>
            <a:endParaRPr lang="fr-CD" dirty="0"/>
          </a:p>
        </p:txBody>
      </p:sp>
      <p:pic>
        <p:nvPicPr>
          <p:cNvPr id="15" name="Picture 14">
            <a:extLst>
              <a:ext uri="{FF2B5EF4-FFF2-40B4-BE49-F238E27FC236}">
                <a16:creationId xmlns:a16="http://schemas.microsoft.com/office/drawing/2014/main" id="{B0C751F0-A92A-B19F-6CDA-DD970B1A5A18}"/>
              </a:ext>
            </a:extLst>
          </p:cNvPr>
          <p:cNvPicPr>
            <a:picLocks noChangeAspect="1"/>
          </p:cNvPicPr>
          <p:nvPr/>
        </p:nvPicPr>
        <p:blipFill>
          <a:blip r:embed="rId2"/>
          <a:stretch>
            <a:fillRect/>
          </a:stretch>
        </p:blipFill>
        <p:spPr>
          <a:xfrm>
            <a:off x="7681902" y="2280276"/>
            <a:ext cx="4107536" cy="2781541"/>
          </a:xfrm>
          <a:prstGeom prst="rect">
            <a:avLst/>
          </a:prstGeom>
        </p:spPr>
      </p:pic>
      <p:sp>
        <p:nvSpPr>
          <p:cNvPr id="16" name="TextBox 15">
            <a:extLst>
              <a:ext uri="{FF2B5EF4-FFF2-40B4-BE49-F238E27FC236}">
                <a16:creationId xmlns:a16="http://schemas.microsoft.com/office/drawing/2014/main" id="{8A4A1E0C-AA43-FB0A-DC8D-AFB060FC7528}"/>
              </a:ext>
            </a:extLst>
          </p:cNvPr>
          <p:cNvSpPr txBox="1"/>
          <p:nvPr/>
        </p:nvSpPr>
        <p:spPr>
          <a:xfrm>
            <a:off x="10645588" y="5145741"/>
            <a:ext cx="1444626" cy="369332"/>
          </a:xfrm>
          <a:prstGeom prst="rect">
            <a:avLst/>
          </a:prstGeom>
          <a:noFill/>
        </p:spPr>
        <p:txBody>
          <a:bodyPr wrap="none" rtlCol="0">
            <a:spAutoFit/>
          </a:bodyPr>
          <a:lstStyle/>
          <a:p>
            <a:r>
              <a:rPr lang="fr-FR" dirty="0">
                <a:solidFill>
                  <a:srgbClr val="FF0000"/>
                </a:solidFill>
              </a:rPr>
              <a:t>But </a:t>
            </a:r>
            <a:r>
              <a:rPr lang="fr-FR" b="1" i="1" dirty="0">
                <a:solidFill>
                  <a:srgbClr val="FF0000"/>
                </a:solidFill>
              </a:rPr>
              <a:t>Z </a:t>
            </a:r>
            <a:r>
              <a:rPr lang="fr-FR" i="1" dirty="0">
                <a:solidFill>
                  <a:srgbClr val="FF0000"/>
                </a:solidFill>
              </a:rPr>
              <a:t>prouvé!</a:t>
            </a:r>
            <a:endParaRPr lang="fr-CD" dirty="0">
              <a:solidFill>
                <a:srgbClr val="FF0000"/>
              </a:solidFill>
            </a:endParaRPr>
          </a:p>
        </p:txBody>
      </p:sp>
    </p:spTree>
    <p:extLst>
      <p:ext uri="{BB962C8B-B14F-4D97-AF65-F5344CB8AC3E}">
        <p14:creationId xmlns:p14="http://schemas.microsoft.com/office/powerpoint/2010/main" val="3367320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3194-6855-6FED-405C-08D809FD223E}"/>
              </a:ext>
            </a:extLst>
          </p:cNvPr>
          <p:cNvSpPr>
            <a:spLocks noGrp="1"/>
          </p:cNvSpPr>
          <p:nvPr>
            <p:ph type="title"/>
          </p:nvPr>
        </p:nvSpPr>
        <p:spPr>
          <a:xfrm>
            <a:off x="210671" y="230655"/>
            <a:ext cx="10515600" cy="746499"/>
          </a:xfrm>
        </p:spPr>
        <p:txBody>
          <a:bodyPr/>
          <a:lstStyle/>
          <a:p>
            <a:r>
              <a:rPr lang="fr-CD" dirty="0"/>
              <a:t>Échec de la requête</a:t>
            </a:r>
          </a:p>
        </p:txBody>
      </p:sp>
      <p:sp>
        <p:nvSpPr>
          <p:cNvPr id="3" name="Content Placeholder 2">
            <a:extLst>
              <a:ext uri="{FF2B5EF4-FFF2-40B4-BE49-F238E27FC236}">
                <a16:creationId xmlns:a16="http://schemas.microsoft.com/office/drawing/2014/main" id="{321C08AA-1C7D-9E4C-27F1-62626F05C378}"/>
              </a:ext>
            </a:extLst>
          </p:cNvPr>
          <p:cNvSpPr>
            <a:spLocks noGrp="1"/>
          </p:cNvSpPr>
          <p:nvPr>
            <p:ph idx="1"/>
          </p:nvPr>
        </p:nvSpPr>
        <p:spPr>
          <a:xfrm>
            <a:off x="327211" y="1117412"/>
            <a:ext cx="10515600" cy="5588187"/>
          </a:xfrm>
        </p:spPr>
        <p:txBody>
          <a:bodyPr>
            <a:normAutofit/>
          </a:bodyPr>
          <a:lstStyle/>
          <a:p>
            <a:pPr algn="just"/>
            <a:r>
              <a:rPr lang="fr-FR" dirty="0"/>
              <a:t>Lorsqu'une requête échoue, on peut interpréter l'échec comme une </a:t>
            </a:r>
            <a:r>
              <a:rPr lang="fr-FR" dirty="0">
                <a:solidFill>
                  <a:srgbClr val="FF0000"/>
                </a:solidFill>
              </a:rPr>
              <a:t>négation</a:t>
            </a:r>
            <a:r>
              <a:rPr lang="fr-FR" dirty="0"/>
              <a:t>. </a:t>
            </a:r>
          </a:p>
          <a:p>
            <a:pPr algn="just"/>
            <a:r>
              <a:rPr lang="fr-FR" dirty="0"/>
              <a:t>En d'autres termes, l'échec de la requête suggère qu'elle n'est pas </a:t>
            </a:r>
            <a:r>
              <a:rPr lang="fr-FR" dirty="0">
                <a:solidFill>
                  <a:srgbClr val="FF0000"/>
                </a:solidFill>
              </a:rPr>
              <a:t>vraie</a:t>
            </a:r>
            <a:r>
              <a:rPr lang="fr-FR" dirty="0"/>
              <a:t>.</a:t>
            </a:r>
          </a:p>
          <a:p>
            <a:pPr algn="just"/>
            <a:r>
              <a:rPr lang="fr-FR" dirty="0"/>
              <a:t>Cependant, l'échec de la requête peut également signifier que la base de données était </a:t>
            </a:r>
            <a:r>
              <a:rPr lang="fr-FR" dirty="0">
                <a:solidFill>
                  <a:srgbClr val="FF0000"/>
                </a:solidFill>
              </a:rPr>
              <a:t>incomplète</a:t>
            </a:r>
            <a:r>
              <a:rPr lang="fr-FR" dirty="0"/>
              <a:t> ou </a:t>
            </a:r>
            <a:r>
              <a:rPr lang="fr-FR" dirty="0">
                <a:solidFill>
                  <a:srgbClr val="FF0000"/>
                </a:solidFill>
              </a:rPr>
              <a:t>mal gérée</a:t>
            </a:r>
            <a:r>
              <a:rPr lang="fr-FR" dirty="0"/>
              <a:t>. </a:t>
            </a:r>
          </a:p>
          <a:p>
            <a:pPr algn="just"/>
            <a:r>
              <a:rPr lang="fr-FR" dirty="0"/>
              <a:t>Il faut donc garder cela à l'esprit:</a:t>
            </a:r>
          </a:p>
          <a:p>
            <a:pPr lvl="1" algn="just"/>
            <a:r>
              <a:rPr lang="fr-FR" dirty="0"/>
              <a:t>Dans certaines circonstances, il existe une possibilité de boucle infinie lorsqu'on tente de récupérer des informations manquantes. </a:t>
            </a:r>
          </a:p>
          <a:p>
            <a:pPr lvl="1" algn="just"/>
            <a:r>
              <a:rPr lang="fr-FR" dirty="0"/>
              <a:t>Dans ce cas, il est nécessaire d'appliquer des critères de terminaison qui détectent explicitement ce phénomène et permettent au système </a:t>
            </a:r>
            <a:r>
              <a:rPr lang="fr-FR" dirty="0">
                <a:solidFill>
                  <a:srgbClr val="FF0000"/>
                </a:solidFill>
              </a:rPr>
              <a:t>d'échouer de manière élégante</a:t>
            </a:r>
            <a:r>
              <a:rPr lang="fr-FR" dirty="0"/>
              <a:t>. </a:t>
            </a:r>
          </a:p>
          <a:p>
            <a:pPr lvl="2" algn="just"/>
            <a:r>
              <a:rPr lang="fr-FR" dirty="0"/>
              <a:t>En d'autres termes, lorsque vous construisez un système expert, il peut y avoir des situations où vous devez faire attention à ne pas laisser une boucle infinie se produire.</a:t>
            </a:r>
            <a:endParaRPr lang="fr-CD" dirty="0"/>
          </a:p>
        </p:txBody>
      </p:sp>
    </p:spTree>
    <p:extLst>
      <p:ext uri="{BB962C8B-B14F-4D97-AF65-F5344CB8AC3E}">
        <p14:creationId xmlns:p14="http://schemas.microsoft.com/office/powerpoint/2010/main" val="1506473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7CDDC-E8BE-E282-4157-ABFC094D0AC5}"/>
              </a:ext>
            </a:extLst>
          </p:cNvPr>
          <p:cNvSpPr>
            <a:spLocks noGrp="1"/>
          </p:cNvSpPr>
          <p:nvPr>
            <p:ph type="title"/>
          </p:nvPr>
        </p:nvSpPr>
        <p:spPr/>
        <p:txBody>
          <a:bodyPr/>
          <a:lstStyle/>
          <a:p>
            <a:r>
              <a:rPr lang="fr-CD" dirty="0"/>
              <a:t>Chaînage mixte</a:t>
            </a:r>
          </a:p>
        </p:txBody>
      </p:sp>
      <p:sp>
        <p:nvSpPr>
          <p:cNvPr id="3" name="Content Placeholder 2">
            <a:extLst>
              <a:ext uri="{FF2B5EF4-FFF2-40B4-BE49-F238E27FC236}">
                <a16:creationId xmlns:a16="http://schemas.microsoft.com/office/drawing/2014/main" id="{CDE9838B-4D30-30BD-5BAD-66C0D51A022F}"/>
              </a:ext>
            </a:extLst>
          </p:cNvPr>
          <p:cNvSpPr>
            <a:spLocks noGrp="1"/>
          </p:cNvSpPr>
          <p:nvPr>
            <p:ph idx="1"/>
          </p:nvPr>
        </p:nvSpPr>
        <p:spPr/>
        <p:txBody>
          <a:bodyPr/>
          <a:lstStyle/>
          <a:p>
            <a:pPr algn="just"/>
            <a:r>
              <a:rPr lang="fr-FR" dirty="0"/>
              <a:t>Certains systèmes experts peuvent appliquer un chaînage avant et arrière </a:t>
            </a:r>
            <a:r>
              <a:rPr lang="fr-FR" dirty="0">
                <a:solidFill>
                  <a:srgbClr val="FF0000"/>
                </a:solidFill>
              </a:rPr>
              <a:t>simultanément</a:t>
            </a:r>
          </a:p>
          <a:p>
            <a:pPr algn="just"/>
            <a:endParaRPr lang="fr-FR" dirty="0">
              <a:solidFill>
                <a:srgbClr val="FF0000"/>
              </a:solidFill>
            </a:endParaRPr>
          </a:p>
          <a:p>
            <a:pPr algn="just"/>
            <a:endParaRPr lang="fr-FR" dirty="0">
              <a:solidFill>
                <a:srgbClr val="FF0000"/>
              </a:solidFill>
            </a:endParaRPr>
          </a:p>
          <a:p>
            <a:pPr algn="just"/>
            <a:r>
              <a:rPr lang="fr-FR" dirty="0"/>
              <a:t>La stratégie consiste pour le système à enchaîner dans un sens, puis de passer à l'autre sens, de manière à ce que</a:t>
            </a:r>
          </a:p>
          <a:p>
            <a:pPr lvl="1" algn="just"/>
            <a:r>
              <a:rPr lang="fr-FR" dirty="0">
                <a:solidFill>
                  <a:srgbClr val="FF0000"/>
                </a:solidFill>
              </a:rPr>
              <a:t>le diagnostic soit trouvé avec une efficacité maximale</a:t>
            </a:r>
          </a:p>
          <a:p>
            <a:pPr lvl="1" algn="just"/>
            <a:r>
              <a:rPr lang="fr-FR" dirty="0"/>
              <a:t>le comportement du système soit perçu comme </a:t>
            </a:r>
            <a:r>
              <a:rPr lang="fr-FR" dirty="0">
                <a:solidFill>
                  <a:srgbClr val="FF0000"/>
                </a:solidFill>
              </a:rPr>
              <a:t>humain</a:t>
            </a:r>
            <a:r>
              <a:rPr lang="fr-FR" dirty="0"/>
              <a:t>.</a:t>
            </a:r>
            <a:endParaRPr lang="fr-CD" dirty="0"/>
          </a:p>
        </p:txBody>
      </p:sp>
    </p:spTree>
    <p:extLst>
      <p:ext uri="{BB962C8B-B14F-4D97-AF65-F5344CB8AC3E}">
        <p14:creationId xmlns:p14="http://schemas.microsoft.com/office/powerpoint/2010/main" val="4038435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AF9E-B5D0-02B3-CC0A-F6D24026528A}"/>
              </a:ext>
            </a:extLst>
          </p:cNvPr>
          <p:cNvSpPr>
            <a:spLocks noGrp="1"/>
          </p:cNvSpPr>
          <p:nvPr>
            <p:ph type="title"/>
          </p:nvPr>
        </p:nvSpPr>
        <p:spPr>
          <a:xfrm>
            <a:off x="94130" y="248584"/>
            <a:ext cx="10515600" cy="647887"/>
          </a:xfrm>
        </p:spPr>
        <p:txBody>
          <a:bodyPr>
            <a:normAutofit fontScale="90000"/>
          </a:bodyPr>
          <a:lstStyle/>
          <a:p>
            <a:r>
              <a:rPr lang="fr-CD" dirty="0"/>
              <a:t>Efficacité du moteur d'inférence</a:t>
            </a:r>
          </a:p>
        </p:txBody>
      </p:sp>
      <p:sp>
        <p:nvSpPr>
          <p:cNvPr id="3" name="Content Placeholder 2">
            <a:extLst>
              <a:ext uri="{FF2B5EF4-FFF2-40B4-BE49-F238E27FC236}">
                <a16:creationId xmlns:a16="http://schemas.microsoft.com/office/drawing/2014/main" id="{1E67824C-DDA1-8DFB-3CB8-20396C7D0124}"/>
              </a:ext>
            </a:extLst>
          </p:cNvPr>
          <p:cNvSpPr>
            <a:spLocks noGrp="1"/>
          </p:cNvSpPr>
          <p:nvPr>
            <p:ph idx="1"/>
          </p:nvPr>
        </p:nvSpPr>
        <p:spPr>
          <a:xfrm>
            <a:off x="416859" y="1117412"/>
            <a:ext cx="10515600" cy="5492003"/>
          </a:xfrm>
        </p:spPr>
        <p:txBody>
          <a:bodyPr>
            <a:normAutofit fontScale="85000" lnSpcReduction="20000"/>
          </a:bodyPr>
          <a:lstStyle/>
          <a:p>
            <a:pPr algn="just"/>
            <a:r>
              <a:rPr lang="fr-FR" dirty="0"/>
              <a:t>En ce qui concerne l'efficacité d'un moteur d'inférence, on peut se demander comment </a:t>
            </a:r>
            <a:r>
              <a:rPr lang="fr-FR" dirty="0">
                <a:solidFill>
                  <a:srgbClr val="FF0000"/>
                </a:solidFill>
              </a:rPr>
              <a:t>réduire le coût du processus de mise en </a:t>
            </a:r>
            <a:r>
              <a:rPr lang="fr-FR" b="1" i="1" dirty="0">
                <a:solidFill>
                  <a:srgbClr val="FF0000"/>
                </a:solidFill>
              </a:rPr>
              <a:t>correspondance</a:t>
            </a:r>
            <a:r>
              <a:rPr lang="fr-FR" dirty="0"/>
              <a:t>. </a:t>
            </a:r>
          </a:p>
          <a:p>
            <a:pPr algn="just"/>
            <a:r>
              <a:rPr lang="fr-FR" dirty="0"/>
              <a:t>L'une des solutions consiste à utiliser ce que l'on appelle:</a:t>
            </a:r>
          </a:p>
          <a:p>
            <a:pPr lvl="1" algn="just"/>
            <a:r>
              <a:rPr lang="fr-FR" dirty="0"/>
              <a:t> les algorithmes de Markov:</a:t>
            </a:r>
          </a:p>
          <a:p>
            <a:pPr lvl="2" algn="just"/>
            <a:r>
              <a:rPr lang="fr-FR" dirty="0"/>
              <a:t>Ici  les règles les plus prioritaires sont appliquées en </a:t>
            </a:r>
            <a:r>
              <a:rPr lang="fr-FR" dirty="0">
                <a:solidFill>
                  <a:srgbClr val="FF0000"/>
                </a:solidFill>
              </a:rPr>
              <a:t>premier</a:t>
            </a:r>
          </a:p>
          <a:p>
            <a:pPr lvl="2" algn="just"/>
            <a:r>
              <a:rPr lang="fr-FR" dirty="0"/>
              <a:t>Ceci permet une exécution plus efficace des systèmes de production</a:t>
            </a:r>
          </a:p>
          <a:p>
            <a:pPr lvl="2" algn="just"/>
            <a:r>
              <a:rPr lang="fr-FR" dirty="0"/>
              <a:t>Mais cette approche n’est pas encore assez efficace pour les systèmes experts avec de grands ensembles de règles</a:t>
            </a:r>
          </a:p>
          <a:p>
            <a:pPr lvl="1" algn="just"/>
            <a:r>
              <a:rPr lang="fr-FR" dirty="0"/>
              <a:t>Sauvegarder les informations sur les </a:t>
            </a:r>
            <a:r>
              <a:rPr lang="fr-FR" dirty="0">
                <a:solidFill>
                  <a:srgbClr val="FF0000"/>
                </a:solidFill>
              </a:rPr>
              <a:t>correspondances intermédiaires </a:t>
            </a:r>
            <a:r>
              <a:rPr lang="fr-FR" dirty="0"/>
              <a:t>(algorithme </a:t>
            </a:r>
            <a:r>
              <a:rPr lang="fr-FR" dirty="0">
                <a:hlinkClick r:id="rId2"/>
              </a:rPr>
              <a:t>RETE</a:t>
            </a:r>
            <a:r>
              <a:rPr lang="fr-FR" dirty="0"/>
              <a:t>) :</a:t>
            </a:r>
          </a:p>
          <a:p>
            <a:pPr lvl="2" algn="just"/>
            <a:r>
              <a:rPr lang="fr-FR" dirty="0"/>
              <a:t>L’idée ici est de faire en sorte que la </a:t>
            </a:r>
            <a:r>
              <a:rPr lang="fr-FR" dirty="0">
                <a:solidFill>
                  <a:srgbClr val="FF0000"/>
                </a:solidFill>
              </a:rPr>
              <a:t>correspondance</a:t>
            </a:r>
            <a:r>
              <a:rPr lang="fr-FR" dirty="0"/>
              <a:t> ne soit pas répété à l'infini </a:t>
            </a:r>
          </a:p>
          <a:p>
            <a:pPr lvl="3" algn="just"/>
            <a:r>
              <a:rPr lang="fr-FR" dirty="0"/>
              <a:t>On partage les informations sur les correspondances intermédiaires entre les règles</a:t>
            </a:r>
          </a:p>
          <a:p>
            <a:pPr lvl="3" algn="just"/>
            <a:r>
              <a:rPr lang="fr-FR" dirty="0"/>
              <a:t>On recalcule les informations intermédiaires en cas de changement</a:t>
            </a:r>
          </a:p>
          <a:p>
            <a:pPr lvl="3" algn="just"/>
            <a:r>
              <a:rPr lang="fr-FR" dirty="0"/>
              <a:t>Cela nécessite une mémoire supplémentaire pour les informations sur les correspondances intermédiaires</a:t>
            </a:r>
          </a:p>
          <a:p>
            <a:pPr lvl="3" algn="just"/>
            <a:r>
              <a:rPr lang="fr-FR" dirty="0"/>
              <a:t>S'adapte bien aux grands ensembles de règles</a:t>
            </a:r>
          </a:p>
          <a:p>
            <a:pPr lvl="1" algn="just"/>
            <a:r>
              <a:rPr lang="fr-FR" dirty="0"/>
              <a:t>Recalculer les correspondances pour les règles affectées par les modifications (algo </a:t>
            </a:r>
            <a:r>
              <a:rPr lang="fr-FR" dirty="0">
                <a:hlinkClick r:id="rId3"/>
              </a:rPr>
              <a:t>TREAT</a:t>
            </a:r>
            <a:r>
              <a:rPr lang="fr-FR" dirty="0"/>
              <a:t>) :</a:t>
            </a:r>
          </a:p>
          <a:p>
            <a:pPr lvl="2" algn="just"/>
            <a:r>
              <a:rPr lang="fr-FR" dirty="0"/>
              <a:t>Vérifier les modifications par rapport aux règles de l'ensemble de règles conflictuelles</a:t>
            </a:r>
          </a:p>
          <a:p>
            <a:pPr lvl="2" algn="just"/>
            <a:r>
              <a:rPr lang="fr-FR" dirty="0"/>
              <a:t>Moins de mémoire que </a:t>
            </a:r>
            <a:r>
              <a:rPr lang="fr-FR" dirty="0" err="1"/>
              <a:t>Rete</a:t>
            </a:r>
            <a:endParaRPr lang="fr-FR" dirty="0"/>
          </a:p>
          <a:p>
            <a:pPr lvl="2" algn="just"/>
            <a:r>
              <a:rPr lang="fr-FR" dirty="0"/>
              <a:t>Ne s'adapte pas aussi bien aux grands ensembles de règles.</a:t>
            </a:r>
          </a:p>
          <a:p>
            <a:pPr lvl="1" algn="just"/>
            <a:endParaRPr lang="fr-FR" dirty="0"/>
          </a:p>
          <a:p>
            <a:pPr lvl="1" algn="just"/>
            <a:r>
              <a:rPr lang="fr-FR" dirty="0"/>
              <a:t>Faire un usage intensif du hachage (mappage entre la mémoire et les tests/règles)</a:t>
            </a:r>
            <a:endParaRPr lang="fr-CD" dirty="0"/>
          </a:p>
        </p:txBody>
      </p:sp>
    </p:spTree>
    <p:extLst>
      <p:ext uri="{BB962C8B-B14F-4D97-AF65-F5344CB8AC3E}">
        <p14:creationId xmlns:p14="http://schemas.microsoft.com/office/powerpoint/2010/main" val="2222731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416A-74B0-6928-10A2-0F832B321AA8}"/>
              </a:ext>
            </a:extLst>
          </p:cNvPr>
          <p:cNvSpPr>
            <a:spLocks noGrp="1"/>
          </p:cNvSpPr>
          <p:nvPr>
            <p:ph type="title"/>
          </p:nvPr>
        </p:nvSpPr>
        <p:spPr>
          <a:xfrm>
            <a:off x="1062318" y="2766218"/>
            <a:ext cx="10515600" cy="1325563"/>
          </a:xfrm>
        </p:spPr>
        <p:txBody>
          <a:bodyPr/>
          <a:lstStyle/>
          <a:p>
            <a:pPr algn="ctr"/>
            <a:r>
              <a:rPr lang="fr-CD" dirty="0"/>
              <a:t>Autres composants du système expert</a:t>
            </a:r>
          </a:p>
        </p:txBody>
      </p:sp>
    </p:spTree>
    <p:extLst>
      <p:ext uri="{BB962C8B-B14F-4D97-AF65-F5344CB8AC3E}">
        <p14:creationId xmlns:p14="http://schemas.microsoft.com/office/powerpoint/2010/main" val="2444188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34E7C-F76E-9F06-F3E3-EF082B59ED2A}"/>
              </a:ext>
            </a:extLst>
          </p:cNvPr>
          <p:cNvSpPr>
            <a:spLocks noGrp="1"/>
          </p:cNvSpPr>
          <p:nvPr>
            <p:ph type="title"/>
          </p:nvPr>
        </p:nvSpPr>
        <p:spPr>
          <a:xfrm>
            <a:off x="273424" y="146424"/>
            <a:ext cx="10515600" cy="857624"/>
          </a:xfrm>
        </p:spPr>
        <p:txBody>
          <a:bodyPr/>
          <a:lstStyle/>
          <a:p>
            <a:r>
              <a:rPr lang="fr-CD" dirty="0"/>
              <a:t>Interface utilisateur (UI)</a:t>
            </a:r>
          </a:p>
        </p:txBody>
      </p:sp>
      <p:sp>
        <p:nvSpPr>
          <p:cNvPr id="3" name="Content Placeholder 2">
            <a:extLst>
              <a:ext uri="{FF2B5EF4-FFF2-40B4-BE49-F238E27FC236}">
                <a16:creationId xmlns:a16="http://schemas.microsoft.com/office/drawing/2014/main" id="{065F0883-0F78-3580-78CB-C1D7576FEBE5}"/>
              </a:ext>
            </a:extLst>
          </p:cNvPr>
          <p:cNvSpPr>
            <a:spLocks noGrp="1"/>
          </p:cNvSpPr>
          <p:nvPr>
            <p:ph idx="1"/>
          </p:nvPr>
        </p:nvSpPr>
        <p:spPr>
          <a:xfrm>
            <a:off x="273424" y="1189131"/>
            <a:ext cx="9856694" cy="5504516"/>
          </a:xfrm>
        </p:spPr>
        <p:txBody>
          <a:bodyPr>
            <a:normAutofit fontScale="92500" lnSpcReduction="10000"/>
          </a:bodyPr>
          <a:lstStyle/>
          <a:p>
            <a:pPr algn="just"/>
            <a:r>
              <a:rPr lang="fr-FR" dirty="0"/>
              <a:t>Le moyen d'interaction entre un utilisateur à la recherche d'une solution et un </a:t>
            </a:r>
            <a:r>
              <a:rPr lang="fr-FR" dirty="0">
                <a:solidFill>
                  <a:srgbClr val="FF0000"/>
                </a:solidFill>
              </a:rPr>
              <a:t>système expert</a:t>
            </a:r>
          </a:p>
          <a:p>
            <a:pPr lvl="1" algn="just"/>
            <a:r>
              <a:rPr lang="fr-FR" dirty="0"/>
              <a:t>Permet d’écrire les faits/règles</a:t>
            </a:r>
          </a:p>
          <a:p>
            <a:pPr lvl="1" algn="just"/>
            <a:r>
              <a:rPr lang="fr-FR" dirty="0"/>
              <a:t>Permet d’interroger le système</a:t>
            </a:r>
          </a:p>
          <a:p>
            <a:pPr lvl="1" algn="just"/>
            <a:r>
              <a:rPr lang="fr-FR" dirty="0"/>
              <a:t>Permet de répondre à des questions</a:t>
            </a:r>
          </a:p>
          <a:p>
            <a:pPr lvl="1" algn="just"/>
            <a:r>
              <a:rPr lang="fr-FR" dirty="0"/>
              <a:t>Se voir présenter une ou des solutions et des explications</a:t>
            </a:r>
          </a:p>
          <a:p>
            <a:pPr algn="just"/>
            <a:r>
              <a:rPr lang="fr-FR" dirty="0"/>
              <a:t>L'interface utilisateur est directement ou indirectement connectée à toutes les parties du système expert</a:t>
            </a:r>
          </a:p>
          <a:p>
            <a:pPr algn="just"/>
            <a:r>
              <a:rPr lang="fr-FR" dirty="0"/>
              <a:t>L'interface utilisateur peut être:</a:t>
            </a:r>
          </a:p>
          <a:p>
            <a:pPr lvl="1" algn="just"/>
            <a:r>
              <a:rPr lang="fr-FR" dirty="0"/>
              <a:t>Question/réponse simple</a:t>
            </a:r>
          </a:p>
          <a:p>
            <a:pPr lvl="1" algn="just"/>
            <a:r>
              <a:rPr lang="fr-FR" dirty="0"/>
              <a:t>Il est basé sur des menus, par exemple une interface utilisateur graphique (IUG) </a:t>
            </a:r>
          </a:p>
          <a:p>
            <a:pPr lvl="1" algn="just"/>
            <a:r>
              <a:rPr lang="fr-FR" dirty="0"/>
              <a:t>Prise en charge du traitement du langage naturel (NLP)</a:t>
            </a:r>
          </a:p>
          <a:p>
            <a:pPr lvl="2" algn="just"/>
            <a:r>
              <a:rPr lang="fr-FR" dirty="0"/>
              <a:t>Pour qu'elle puisse être facilement utilisée par une personne connaissant bien le domaine d'application, mais pas nécessairement les systèmes d'intelligence artificielle. </a:t>
            </a:r>
            <a:endParaRPr lang="fr-CD" dirty="0"/>
          </a:p>
        </p:txBody>
      </p:sp>
      <p:pic>
        <p:nvPicPr>
          <p:cNvPr id="5" name="Picture 4">
            <a:extLst>
              <a:ext uri="{FF2B5EF4-FFF2-40B4-BE49-F238E27FC236}">
                <a16:creationId xmlns:a16="http://schemas.microsoft.com/office/drawing/2014/main" id="{D4D1CE40-7B31-B16D-06CE-4CC5122890EA}"/>
              </a:ext>
            </a:extLst>
          </p:cNvPr>
          <p:cNvPicPr>
            <a:picLocks noChangeAspect="1"/>
          </p:cNvPicPr>
          <p:nvPr/>
        </p:nvPicPr>
        <p:blipFill>
          <a:blip r:embed="rId2"/>
          <a:stretch>
            <a:fillRect/>
          </a:stretch>
        </p:blipFill>
        <p:spPr>
          <a:xfrm>
            <a:off x="10789024" y="1673170"/>
            <a:ext cx="1013548" cy="2149026"/>
          </a:xfrm>
          <a:prstGeom prst="rect">
            <a:avLst/>
          </a:prstGeom>
        </p:spPr>
      </p:pic>
    </p:spTree>
    <p:extLst>
      <p:ext uri="{BB962C8B-B14F-4D97-AF65-F5344CB8AC3E}">
        <p14:creationId xmlns:p14="http://schemas.microsoft.com/office/powerpoint/2010/main" val="2581432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8F62-4E65-87DB-9654-2A73AA8E5FE1}"/>
              </a:ext>
            </a:extLst>
          </p:cNvPr>
          <p:cNvSpPr>
            <a:spLocks noGrp="1"/>
          </p:cNvSpPr>
          <p:nvPr>
            <p:ph type="title"/>
          </p:nvPr>
        </p:nvSpPr>
        <p:spPr/>
        <p:txBody>
          <a:bodyPr/>
          <a:lstStyle/>
          <a:p>
            <a:r>
              <a:rPr lang="fr-FR" dirty="0"/>
              <a:t>Éditeur de la base de connaissances</a:t>
            </a:r>
            <a:endParaRPr lang="fr-CD" dirty="0"/>
          </a:p>
        </p:txBody>
      </p:sp>
      <p:sp>
        <p:nvSpPr>
          <p:cNvPr id="3" name="Content Placeholder 2">
            <a:extLst>
              <a:ext uri="{FF2B5EF4-FFF2-40B4-BE49-F238E27FC236}">
                <a16:creationId xmlns:a16="http://schemas.microsoft.com/office/drawing/2014/main" id="{517BCD16-C616-8CE9-E2A2-F91914FBA067}"/>
              </a:ext>
            </a:extLst>
          </p:cNvPr>
          <p:cNvSpPr>
            <a:spLocks noGrp="1"/>
          </p:cNvSpPr>
          <p:nvPr>
            <p:ph idx="1"/>
          </p:nvPr>
        </p:nvSpPr>
        <p:spPr>
          <a:xfrm>
            <a:off x="838200" y="1825625"/>
            <a:ext cx="9354671" cy="4351338"/>
          </a:xfrm>
        </p:spPr>
        <p:txBody>
          <a:bodyPr/>
          <a:lstStyle/>
          <a:p>
            <a:pPr algn="just"/>
            <a:r>
              <a:rPr lang="fr-FR" b="1" dirty="0">
                <a:solidFill>
                  <a:srgbClr val="FF0000"/>
                </a:solidFill>
              </a:rPr>
              <a:t>Aussi connu comme</a:t>
            </a:r>
            <a:r>
              <a:rPr lang="fr-FR" dirty="0"/>
              <a:t>: dispositif d'acquisition de connaissances</a:t>
            </a:r>
          </a:p>
          <a:p>
            <a:pPr algn="just"/>
            <a:r>
              <a:rPr lang="fr-FR" dirty="0"/>
              <a:t>Il fournit en principe à l'utilisateur un </a:t>
            </a:r>
            <a:r>
              <a:rPr lang="fr-FR" dirty="0">
                <a:solidFill>
                  <a:srgbClr val="FF0000"/>
                </a:solidFill>
              </a:rPr>
              <a:t>moyen automatique d'introduire des connaissances</a:t>
            </a:r>
            <a:r>
              <a:rPr lang="fr-FR" dirty="0"/>
              <a:t> dans le système, sans qu'il soit nécessaire de disposer d'une expertise explicite en matière de codage.</a:t>
            </a:r>
          </a:p>
          <a:p>
            <a:pPr algn="just"/>
            <a:r>
              <a:rPr lang="fr-FR" dirty="0"/>
              <a:t>en fin de compte, il facilite:</a:t>
            </a:r>
          </a:p>
          <a:p>
            <a:pPr lvl="1" algn="just"/>
            <a:r>
              <a:rPr lang="fr-FR" dirty="0"/>
              <a:t>l'intégration de nouvelles connaissances</a:t>
            </a:r>
          </a:p>
          <a:p>
            <a:pPr lvl="1" algn="just"/>
            <a:r>
              <a:rPr lang="fr-FR" dirty="0"/>
              <a:t>l'édition des connaissances existantes</a:t>
            </a:r>
            <a:endParaRPr lang="fr-CD" dirty="0"/>
          </a:p>
        </p:txBody>
      </p:sp>
      <p:pic>
        <p:nvPicPr>
          <p:cNvPr id="5" name="Picture 4">
            <a:extLst>
              <a:ext uri="{FF2B5EF4-FFF2-40B4-BE49-F238E27FC236}">
                <a16:creationId xmlns:a16="http://schemas.microsoft.com/office/drawing/2014/main" id="{B03AB1C3-6E04-7C44-3668-1A756B00EC9C}"/>
              </a:ext>
            </a:extLst>
          </p:cNvPr>
          <p:cNvPicPr>
            <a:picLocks noChangeAspect="1"/>
          </p:cNvPicPr>
          <p:nvPr/>
        </p:nvPicPr>
        <p:blipFill>
          <a:blip r:embed="rId2"/>
          <a:stretch>
            <a:fillRect/>
          </a:stretch>
        </p:blipFill>
        <p:spPr>
          <a:xfrm>
            <a:off x="10500971" y="1958983"/>
            <a:ext cx="1409822" cy="662997"/>
          </a:xfrm>
          <a:prstGeom prst="rect">
            <a:avLst/>
          </a:prstGeom>
        </p:spPr>
      </p:pic>
    </p:spTree>
    <p:extLst>
      <p:ext uri="{BB962C8B-B14F-4D97-AF65-F5344CB8AC3E}">
        <p14:creationId xmlns:p14="http://schemas.microsoft.com/office/powerpoint/2010/main" val="93935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11E6-516D-E37B-ED2D-466F30E20DA1}"/>
              </a:ext>
            </a:extLst>
          </p:cNvPr>
          <p:cNvSpPr>
            <a:spLocks noGrp="1"/>
          </p:cNvSpPr>
          <p:nvPr>
            <p:ph type="title"/>
          </p:nvPr>
        </p:nvSpPr>
        <p:spPr>
          <a:xfrm>
            <a:off x="838200" y="2766218"/>
            <a:ext cx="10515600" cy="1325563"/>
          </a:xfrm>
        </p:spPr>
        <p:txBody>
          <a:bodyPr/>
          <a:lstStyle/>
          <a:p>
            <a:pPr algn="ctr"/>
            <a:r>
              <a:rPr lang="fr-FR" dirty="0"/>
              <a:t>Systèmes basés sur des règles : Base de connaissances</a:t>
            </a:r>
            <a:endParaRPr lang="fr-CD" dirty="0"/>
          </a:p>
        </p:txBody>
      </p:sp>
    </p:spTree>
    <p:extLst>
      <p:ext uri="{BB962C8B-B14F-4D97-AF65-F5344CB8AC3E}">
        <p14:creationId xmlns:p14="http://schemas.microsoft.com/office/powerpoint/2010/main" val="66707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F180-0ED3-F504-2CDC-D4131CABFDA4}"/>
              </a:ext>
            </a:extLst>
          </p:cNvPr>
          <p:cNvSpPr>
            <a:spLocks noGrp="1"/>
          </p:cNvSpPr>
          <p:nvPr>
            <p:ph type="title"/>
          </p:nvPr>
        </p:nvSpPr>
        <p:spPr>
          <a:xfrm>
            <a:off x="121024" y="221691"/>
            <a:ext cx="10515600" cy="612028"/>
          </a:xfrm>
        </p:spPr>
        <p:txBody>
          <a:bodyPr>
            <a:normAutofit fontScale="90000"/>
          </a:bodyPr>
          <a:lstStyle/>
          <a:p>
            <a:r>
              <a:rPr lang="fr-CD" dirty="0"/>
              <a:t>Système d'explication</a:t>
            </a:r>
          </a:p>
        </p:txBody>
      </p:sp>
      <p:sp>
        <p:nvSpPr>
          <p:cNvPr id="3" name="Content Placeholder 2">
            <a:extLst>
              <a:ext uri="{FF2B5EF4-FFF2-40B4-BE49-F238E27FC236}">
                <a16:creationId xmlns:a16="http://schemas.microsoft.com/office/drawing/2014/main" id="{FA34EBEA-0522-4D99-DD61-DB55CD4340C9}"/>
              </a:ext>
            </a:extLst>
          </p:cNvPr>
          <p:cNvSpPr>
            <a:spLocks noGrp="1"/>
          </p:cNvSpPr>
          <p:nvPr>
            <p:ph idx="1"/>
          </p:nvPr>
        </p:nvSpPr>
        <p:spPr>
          <a:xfrm>
            <a:off x="282388" y="1081553"/>
            <a:ext cx="9758083" cy="5554755"/>
          </a:xfrm>
        </p:spPr>
        <p:txBody>
          <a:bodyPr>
            <a:normAutofit fontScale="77500" lnSpcReduction="20000"/>
          </a:bodyPr>
          <a:lstStyle/>
          <a:p>
            <a:pPr algn="just"/>
            <a:r>
              <a:rPr lang="fr-FR" dirty="0">
                <a:solidFill>
                  <a:srgbClr val="FF0000"/>
                </a:solidFill>
              </a:rPr>
              <a:t>Aussi connu comme</a:t>
            </a:r>
            <a:r>
              <a:rPr lang="fr-FR" dirty="0"/>
              <a:t>: Justificateur</a:t>
            </a:r>
          </a:p>
          <a:p>
            <a:pPr algn="just"/>
            <a:r>
              <a:rPr lang="fr-FR" dirty="0"/>
              <a:t>Il explique à l'utilisateur le raisonnement du système expert</a:t>
            </a:r>
          </a:p>
          <a:p>
            <a:pPr lvl="1" algn="just"/>
            <a:r>
              <a:rPr lang="fr-FR" dirty="0"/>
              <a:t>par exemple, comment une conclusion particulière a été obtenue (chaîne de raisonnement)</a:t>
            </a:r>
          </a:p>
          <a:p>
            <a:pPr lvl="2" algn="just"/>
            <a:r>
              <a:rPr lang="fr-FR" dirty="0"/>
              <a:t>Cela peut mettre en évidence les règles qui ont été </a:t>
            </a:r>
            <a:r>
              <a:rPr lang="fr-FR" dirty="0">
                <a:solidFill>
                  <a:srgbClr val="FF0000"/>
                </a:solidFill>
              </a:rPr>
              <a:t>activées</a:t>
            </a:r>
            <a:r>
              <a:rPr lang="fr-FR" dirty="0"/>
              <a:t> et les faits qui ont été </a:t>
            </a:r>
            <a:r>
              <a:rPr lang="fr-FR" dirty="0">
                <a:solidFill>
                  <a:srgbClr val="FF0000"/>
                </a:solidFill>
              </a:rPr>
              <a:t>déduits</a:t>
            </a:r>
            <a:r>
              <a:rPr lang="fr-FR" dirty="0"/>
              <a:t> en cours de route. </a:t>
            </a:r>
          </a:p>
          <a:p>
            <a:pPr lvl="1" algn="just"/>
            <a:r>
              <a:rPr lang="fr-FR" dirty="0"/>
              <a:t>Ils peuvent également être utilisés pour répondre à la question suivante : </a:t>
            </a:r>
            <a:r>
              <a:rPr lang="fr-FR" dirty="0">
                <a:solidFill>
                  <a:srgbClr val="FF0000"/>
                </a:solidFill>
              </a:rPr>
              <a:t>pourquoi n'est-on pas parvenu à une autre conclusion </a:t>
            </a:r>
            <a:r>
              <a:rPr lang="fr-FR" dirty="0"/>
              <a:t>?</a:t>
            </a:r>
          </a:p>
          <a:p>
            <a:pPr lvl="1" algn="just"/>
            <a:r>
              <a:rPr lang="fr-FR" dirty="0"/>
              <a:t>ou pourquoi un fait spécifique est </a:t>
            </a:r>
            <a:r>
              <a:rPr lang="fr-FR" dirty="0">
                <a:solidFill>
                  <a:srgbClr val="FF0000"/>
                </a:solidFill>
              </a:rPr>
              <a:t>nécessaire </a:t>
            </a:r>
            <a:r>
              <a:rPr lang="fr-FR" dirty="0"/>
              <a:t>si le système le demande à l'utilisateur ?</a:t>
            </a:r>
          </a:p>
          <a:p>
            <a:pPr lvl="1" algn="just"/>
            <a:r>
              <a:rPr lang="fr-FR" dirty="0"/>
              <a:t>Ils peuvent également être utilisés pour répondre à la question de savoir pourquoi un fait n'a pas été utilisé ou pourquoi il n'a pas fait partie d'une inférence.</a:t>
            </a:r>
          </a:p>
          <a:p>
            <a:pPr algn="just"/>
            <a:r>
              <a:rPr lang="fr-FR" dirty="0"/>
              <a:t>Un système d'explication est évidemment important dans des situations telles que celle où un </a:t>
            </a:r>
            <a:r>
              <a:rPr lang="fr-FR" i="1" dirty="0">
                <a:solidFill>
                  <a:srgbClr val="FF0000"/>
                </a:solidFill>
              </a:rPr>
              <a:t>médecin doit comprendre le raisonnement d'une recommandation</a:t>
            </a:r>
            <a:r>
              <a:rPr lang="fr-FR" dirty="0"/>
              <a:t>.</a:t>
            </a:r>
          </a:p>
          <a:p>
            <a:pPr algn="just"/>
            <a:r>
              <a:rPr lang="fr-FR" dirty="0"/>
              <a:t>La composante "</a:t>
            </a:r>
            <a:r>
              <a:rPr lang="fr-FR" dirty="0">
                <a:solidFill>
                  <a:srgbClr val="FF0000"/>
                </a:solidFill>
              </a:rPr>
              <a:t>système d'explication</a:t>
            </a:r>
            <a:r>
              <a:rPr lang="fr-FR" dirty="0"/>
              <a:t>" du système expert constitue un avantage majeur des systèmes experts par rapport aux systèmes basés sur les réseaux neuronaux :</a:t>
            </a:r>
          </a:p>
          <a:p>
            <a:pPr lvl="1" algn="just"/>
            <a:r>
              <a:rPr lang="fr-FR" dirty="0"/>
              <a:t>Malgré le succès notable des systèmes de </a:t>
            </a:r>
            <a:r>
              <a:rPr lang="fr-FR" dirty="0">
                <a:solidFill>
                  <a:srgbClr val="FF0000"/>
                </a:solidFill>
              </a:rPr>
              <a:t>réseaux neuronaux </a:t>
            </a:r>
            <a:r>
              <a:rPr lang="fr-FR" dirty="0"/>
              <a:t>dans de nombreux travaux actuels, les systèmes experts resteront probablement pendant longtemps la technique d'IA de prédilection:</a:t>
            </a:r>
          </a:p>
          <a:p>
            <a:pPr lvl="2" algn="just"/>
            <a:r>
              <a:rPr lang="fr-FR" dirty="0"/>
              <a:t>Des applications critiques telles que le diagnostic médical</a:t>
            </a:r>
          </a:p>
          <a:p>
            <a:pPr lvl="2" algn="just"/>
            <a:r>
              <a:rPr lang="fr-FR" dirty="0"/>
              <a:t>Lorsque, pour des raisons juridiques, une défense verbale d'une décision doit être disponible sur demande.</a:t>
            </a:r>
            <a:endParaRPr lang="fr-CD" dirty="0"/>
          </a:p>
        </p:txBody>
      </p:sp>
      <p:pic>
        <p:nvPicPr>
          <p:cNvPr id="5" name="Picture 4">
            <a:extLst>
              <a:ext uri="{FF2B5EF4-FFF2-40B4-BE49-F238E27FC236}">
                <a16:creationId xmlns:a16="http://schemas.microsoft.com/office/drawing/2014/main" id="{86F9DAFC-2F68-6D98-30DD-149C1CA44F8C}"/>
              </a:ext>
            </a:extLst>
          </p:cNvPr>
          <p:cNvPicPr>
            <a:picLocks noChangeAspect="1"/>
          </p:cNvPicPr>
          <p:nvPr/>
        </p:nvPicPr>
        <p:blipFill>
          <a:blip r:embed="rId2"/>
          <a:stretch>
            <a:fillRect/>
          </a:stretch>
        </p:blipFill>
        <p:spPr>
          <a:xfrm>
            <a:off x="10492169" y="1761760"/>
            <a:ext cx="1417443" cy="662997"/>
          </a:xfrm>
          <a:prstGeom prst="rect">
            <a:avLst/>
          </a:prstGeom>
        </p:spPr>
      </p:pic>
    </p:spTree>
    <p:extLst>
      <p:ext uri="{BB962C8B-B14F-4D97-AF65-F5344CB8AC3E}">
        <p14:creationId xmlns:p14="http://schemas.microsoft.com/office/powerpoint/2010/main" val="2188600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A7F1-239D-6597-2570-2FBCC91B6241}"/>
              </a:ext>
            </a:extLst>
          </p:cNvPr>
          <p:cNvSpPr>
            <a:spLocks noGrp="1"/>
          </p:cNvSpPr>
          <p:nvPr>
            <p:ph type="title"/>
          </p:nvPr>
        </p:nvSpPr>
        <p:spPr>
          <a:xfrm>
            <a:off x="363071" y="203760"/>
            <a:ext cx="10515600" cy="728569"/>
          </a:xfrm>
        </p:spPr>
        <p:txBody>
          <a:bodyPr/>
          <a:lstStyle/>
          <a:p>
            <a:r>
              <a:rPr lang="fr-CD" dirty="0"/>
              <a:t>Exemple de système d'explication</a:t>
            </a:r>
          </a:p>
        </p:txBody>
      </p:sp>
      <p:sp>
        <p:nvSpPr>
          <p:cNvPr id="3" name="Content Placeholder 2">
            <a:extLst>
              <a:ext uri="{FF2B5EF4-FFF2-40B4-BE49-F238E27FC236}">
                <a16:creationId xmlns:a16="http://schemas.microsoft.com/office/drawing/2014/main" id="{1F53CBDB-CD16-3D9F-65F1-10BBE07B2947}"/>
              </a:ext>
            </a:extLst>
          </p:cNvPr>
          <p:cNvSpPr>
            <a:spLocks noGrp="1"/>
          </p:cNvSpPr>
          <p:nvPr>
            <p:ph idx="1"/>
          </p:nvPr>
        </p:nvSpPr>
        <p:spPr>
          <a:xfrm>
            <a:off x="291353" y="1144308"/>
            <a:ext cx="6745941" cy="5301316"/>
          </a:xfrm>
        </p:spPr>
        <p:txBody>
          <a:bodyPr>
            <a:normAutofit fontScale="62500" lnSpcReduction="20000"/>
          </a:bodyPr>
          <a:lstStyle/>
          <a:p>
            <a:pPr algn="just"/>
            <a:r>
              <a:rPr lang="fr-FR" dirty="0"/>
              <a:t>Voici un exemple approximatif de la manière dont un </a:t>
            </a:r>
            <a:r>
              <a:rPr lang="fr-FR" dirty="0">
                <a:solidFill>
                  <a:srgbClr val="FF0000"/>
                </a:solidFill>
              </a:rPr>
              <a:t>système d'explication </a:t>
            </a:r>
            <a:r>
              <a:rPr lang="fr-FR" dirty="0"/>
              <a:t>pourrait être mis en place à l'aide d'un </a:t>
            </a:r>
            <a:r>
              <a:rPr lang="fr-FR" i="1" dirty="0">
                <a:solidFill>
                  <a:srgbClr val="FF0000"/>
                </a:solidFill>
              </a:rPr>
              <a:t>système de production de contrôle automobile</a:t>
            </a:r>
            <a:r>
              <a:rPr lang="fr-FR" dirty="0"/>
              <a:t>. </a:t>
            </a:r>
          </a:p>
          <a:p>
            <a:pPr algn="just"/>
            <a:r>
              <a:rPr lang="fr-FR" dirty="0"/>
              <a:t>Dans le nœud noir au-dessus, nous avons l'action "</a:t>
            </a:r>
            <a:r>
              <a:rPr lang="fr-FR" dirty="0">
                <a:solidFill>
                  <a:srgbClr val="FF0000"/>
                </a:solidFill>
              </a:rPr>
              <a:t>arrêter la voiture</a:t>
            </a:r>
            <a:r>
              <a:rPr lang="fr-FR" dirty="0"/>
              <a:t>" et cette décision pourrait être prise sur la base d'informations relatives à la </a:t>
            </a:r>
            <a:r>
              <a:rPr lang="fr-FR" dirty="0">
                <a:solidFill>
                  <a:srgbClr val="FF0000"/>
                </a:solidFill>
              </a:rPr>
              <a:t>surchauffe</a:t>
            </a:r>
            <a:r>
              <a:rPr lang="fr-FR" dirty="0"/>
              <a:t> et à la </a:t>
            </a:r>
            <a:r>
              <a:rPr lang="fr-FR" dirty="0">
                <a:solidFill>
                  <a:srgbClr val="FF0000"/>
                </a:solidFill>
              </a:rPr>
              <a:t>lenteur de réaction des freins</a:t>
            </a:r>
            <a:r>
              <a:rPr lang="fr-FR" dirty="0"/>
              <a:t>. </a:t>
            </a:r>
          </a:p>
          <a:p>
            <a:pPr algn="just"/>
            <a:r>
              <a:rPr lang="fr-FR" dirty="0"/>
              <a:t>De plus, le fait qu'il y ait une </a:t>
            </a:r>
            <a:r>
              <a:rPr lang="fr-FR" dirty="0">
                <a:solidFill>
                  <a:srgbClr val="FF0000"/>
                </a:solidFill>
              </a:rPr>
              <a:t>surchauffe</a:t>
            </a:r>
            <a:r>
              <a:rPr lang="fr-FR" dirty="0"/>
              <a:t> peut provenir d'une combinaison entre le fait de savoir que la </a:t>
            </a:r>
            <a:r>
              <a:rPr lang="fr-FR" dirty="0">
                <a:solidFill>
                  <a:srgbClr val="FF0000"/>
                </a:solidFill>
              </a:rPr>
              <a:t>jauge de chaleur de la voiture</a:t>
            </a:r>
            <a:r>
              <a:rPr lang="fr-FR" dirty="0"/>
              <a:t> fonctionne correctement et que la </a:t>
            </a:r>
            <a:r>
              <a:rPr lang="fr-FR" dirty="0">
                <a:solidFill>
                  <a:srgbClr val="FF0000"/>
                </a:solidFill>
              </a:rPr>
              <a:t>température qu'elle indique est supérieure à 120</a:t>
            </a:r>
            <a:r>
              <a:rPr lang="fr-FR" dirty="0"/>
              <a:t>. </a:t>
            </a:r>
          </a:p>
          <a:p>
            <a:pPr algn="just"/>
            <a:r>
              <a:rPr lang="fr-FR" dirty="0"/>
              <a:t>Un utilisateur pourrait demander pourquoi nous avons pris la décision </a:t>
            </a:r>
            <a:r>
              <a:rPr lang="fr-FR" dirty="0">
                <a:solidFill>
                  <a:srgbClr val="FF0000"/>
                </a:solidFill>
              </a:rPr>
              <a:t>d'arrêter la voiture</a:t>
            </a:r>
            <a:r>
              <a:rPr lang="fr-FR" dirty="0"/>
              <a:t> ?</a:t>
            </a:r>
          </a:p>
          <a:p>
            <a:pPr algn="just"/>
            <a:r>
              <a:rPr lang="fr-FR" dirty="0"/>
              <a:t> Il peut répondre à cette question en revenant au fait qu'il y a une </a:t>
            </a:r>
            <a:r>
              <a:rPr lang="fr-FR" dirty="0">
                <a:solidFill>
                  <a:srgbClr val="FF0000"/>
                </a:solidFill>
              </a:rPr>
              <a:t>surchauffe</a:t>
            </a:r>
            <a:r>
              <a:rPr lang="fr-FR" dirty="0"/>
              <a:t>. </a:t>
            </a:r>
          </a:p>
          <a:p>
            <a:pPr algn="just"/>
            <a:r>
              <a:rPr lang="fr-FR" dirty="0"/>
              <a:t>La question "</a:t>
            </a:r>
            <a:r>
              <a:rPr lang="fr-FR" dirty="0">
                <a:solidFill>
                  <a:srgbClr val="FF0000"/>
                </a:solidFill>
              </a:rPr>
              <a:t>comment</a:t>
            </a:r>
            <a:r>
              <a:rPr lang="fr-FR" dirty="0"/>
              <a:t>" demande comment nous avons pris la décision d'arrêter la voiture. </a:t>
            </a:r>
          </a:p>
          <a:p>
            <a:pPr lvl="1" algn="just"/>
            <a:r>
              <a:rPr lang="fr-FR" dirty="0"/>
              <a:t>Là encore, nous pouvons revenir à la partie précédente de la chaîne et identifier que le </a:t>
            </a:r>
            <a:r>
              <a:rPr lang="fr-FR" dirty="0">
                <a:solidFill>
                  <a:srgbClr val="FF0000"/>
                </a:solidFill>
              </a:rPr>
              <a:t>comment</a:t>
            </a:r>
            <a:r>
              <a:rPr lang="fr-FR" dirty="0"/>
              <a:t> provient du fait qu'il y a une </a:t>
            </a:r>
            <a:r>
              <a:rPr lang="fr-FR" dirty="0">
                <a:solidFill>
                  <a:srgbClr val="FF0000"/>
                </a:solidFill>
              </a:rPr>
              <a:t>surchauffe</a:t>
            </a:r>
            <a:r>
              <a:rPr lang="fr-FR" dirty="0"/>
              <a:t>. </a:t>
            </a:r>
          </a:p>
          <a:p>
            <a:pPr algn="just"/>
            <a:r>
              <a:rPr lang="fr-FR" dirty="0"/>
              <a:t>Nous pouvons suivre cette chaîne jusqu'aux faits initiaux qui forment la base de la chaîne, ce qui permet aux utilisateurs d'obtenir un ensemble très riche d'explications sur la manière dont une décision a pu être prise.</a:t>
            </a:r>
            <a:endParaRPr lang="fr-CD" dirty="0"/>
          </a:p>
        </p:txBody>
      </p:sp>
      <p:pic>
        <p:nvPicPr>
          <p:cNvPr id="5" name="Picture 4">
            <a:extLst>
              <a:ext uri="{FF2B5EF4-FFF2-40B4-BE49-F238E27FC236}">
                <a16:creationId xmlns:a16="http://schemas.microsoft.com/office/drawing/2014/main" id="{6BA87229-2E10-286B-8860-C827DE84F447}"/>
              </a:ext>
            </a:extLst>
          </p:cNvPr>
          <p:cNvPicPr>
            <a:picLocks noChangeAspect="1"/>
          </p:cNvPicPr>
          <p:nvPr/>
        </p:nvPicPr>
        <p:blipFill>
          <a:blip r:embed="rId2"/>
          <a:stretch>
            <a:fillRect/>
          </a:stretch>
        </p:blipFill>
        <p:spPr>
          <a:xfrm>
            <a:off x="7297270" y="2366682"/>
            <a:ext cx="4707635" cy="2904038"/>
          </a:xfrm>
          <a:prstGeom prst="rect">
            <a:avLst/>
          </a:prstGeom>
        </p:spPr>
      </p:pic>
    </p:spTree>
    <p:extLst>
      <p:ext uri="{BB962C8B-B14F-4D97-AF65-F5344CB8AC3E}">
        <p14:creationId xmlns:p14="http://schemas.microsoft.com/office/powerpoint/2010/main" val="979928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5678-F184-83F4-A6AB-8B1B48546365}"/>
              </a:ext>
            </a:extLst>
          </p:cNvPr>
          <p:cNvSpPr>
            <a:spLocks noGrp="1"/>
          </p:cNvSpPr>
          <p:nvPr>
            <p:ph type="title"/>
          </p:nvPr>
        </p:nvSpPr>
        <p:spPr>
          <a:xfrm>
            <a:off x="990600" y="2766218"/>
            <a:ext cx="10515600" cy="1325563"/>
          </a:xfrm>
        </p:spPr>
        <p:txBody>
          <a:bodyPr/>
          <a:lstStyle/>
          <a:p>
            <a:pPr algn="ctr"/>
            <a:r>
              <a:rPr lang="fr-FR" dirty="0"/>
              <a:t>Autres types de systèmes experts</a:t>
            </a:r>
            <a:endParaRPr lang="fr-CD" dirty="0"/>
          </a:p>
        </p:txBody>
      </p:sp>
    </p:spTree>
    <p:extLst>
      <p:ext uri="{BB962C8B-B14F-4D97-AF65-F5344CB8AC3E}">
        <p14:creationId xmlns:p14="http://schemas.microsoft.com/office/powerpoint/2010/main" val="1238056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E1FA-450E-8F38-03AB-7DF93285ED99}"/>
              </a:ext>
            </a:extLst>
          </p:cNvPr>
          <p:cNvSpPr>
            <a:spLocks noGrp="1"/>
          </p:cNvSpPr>
          <p:nvPr>
            <p:ph type="title"/>
          </p:nvPr>
        </p:nvSpPr>
        <p:spPr>
          <a:xfrm>
            <a:off x="94130" y="132043"/>
            <a:ext cx="10515600" cy="961652"/>
          </a:xfrm>
        </p:spPr>
        <p:txBody>
          <a:bodyPr/>
          <a:lstStyle/>
          <a:p>
            <a:r>
              <a:rPr lang="fr-FR" dirty="0"/>
              <a:t>Autres types des systèmes experts</a:t>
            </a:r>
            <a:endParaRPr lang="fr-CD" dirty="0"/>
          </a:p>
        </p:txBody>
      </p:sp>
      <p:sp>
        <p:nvSpPr>
          <p:cNvPr id="3" name="Content Placeholder 2">
            <a:extLst>
              <a:ext uri="{FF2B5EF4-FFF2-40B4-BE49-F238E27FC236}">
                <a16:creationId xmlns:a16="http://schemas.microsoft.com/office/drawing/2014/main" id="{716996E9-4DC9-C54A-F98C-1CAE4F4D59C1}"/>
              </a:ext>
            </a:extLst>
          </p:cNvPr>
          <p:cNvSpPr>
            <a:spLocks noGrp="1"/>
          </p:cNvSpPr>
          <p:nvPr>
            <p:ph idx="1"/>
          </p:nvPr>
        </p:nvSpPr>
        <p:spPr>
          <a:xfrm>
            <a:off x="372035" y="1093695"/>
            <a:ext cx="4430751" cy="5101198"/>
          </a:xfrm>
        </p:spPr>
        <p:txBody>
          <a:bodyPr>
            <a:normAutofit fontScale="62500" lnSpcReduction="20000"/>
          </a:bodyPr>
          <a:lstStyle/>
          <a:p>
            <a:pPr algn="just"/>
            <a:r>
              <a:rPr lang="fr-FR" dirty="0"/>
              <a:t>Nous voulons vous illustrer quelques autres types des systèmes experts, juste pour que vous sachiez ce qui existe. </a:t>
            </a:r>
          </a:p>
          <a:p>
            <a:pPr algn="just"/>
            <a:r>
              <a:rPr lang="fr-FR" dirty="0"/>
              <a:t>Voici un tableau très complexe, que je vais détailler, qui illustre certains des principaux types de systèmes experts existants. </a:t>
            </a:r>
          </a:p>
          <a:p>
            <a:pPr algn="just"/>
            <a:r>
              <a:rPr lang="fr-FR" dirty="0"/>
              <a:t>Dans la deuxième colonne, nous avons le système expert basé sur des règles que nous venons d'aborder</a:t>
            </a:r>
          </a:p>
          <a:p>
            <a:pPr algn="just"/>
            <a:endParaRPr lang="fr-FR" dirty="0"/>
          </a:p>
          <a:p>
            <a:pPr algn="just"/>
            <a:r>
              <a:rPr lang="fr-FR" dirty="0" err="1">
                <a:solidFill>
                  <a:srgbClr val="FF0000"/>
                </a:solidFill>
              </a:rPr>
              <a:t>Fuzzy</a:t>
            </a:r>
            <a:r>
              <a:rPr lang="fr-FR" dirty="0">
                <a:solidFill>
                  <a:srgbClr val="FF0000"/>
                </a:solidFill>
              </a:rPr>
              <a:t> système expert</a:t>
            </a:r>
          </a:p>
          <a:p>
            <a:pPr lvl="1" algn="just"/>
            <a:r>
              <a:rPr lang="fr-FR" dirty="0"/>
              <a:t> Applique la logique floue avec des règles</a:t>
            </a:r>
          </a:p>
          <a:p>
            <a:pPr algn="just"/>
            <a:r>
              <a:rPr lang="fr-FR" dirty="0">
                <a:solidFill>
                  <a:srgbClr val="FF0000"/>
                </a:solidFill>
              </a:rPr>
              <a:t>Système expert basé sur le cadre</a:t>
            </a:r>
          </a:p>
          <a:p>
            <a:pPr lvl="1" algn="just"/>
            <a:r>
              <a:rPr lang="fr-FR" dirty="0"/>
              <a:t>Utilise la représentation du cadre</a:t>
            </a:r>
          </a:p>
          <a:p>
            <a:pPr algn="just"/>
            <a:r>
              <a:rPr lang="fr-FR" dirty="0">
                <a:solidFill>
                  <a:srgbClr val="FF0000"/>
                </a:solidFill>
              </a:rPr>
              <a:t>Système expert hybride</a:t>
            </a:r>
          </a:p>
          <a:p>
            <a:pPr lvl="1" algn="just"/>
            <a:r>
              <a:rPr lang="fr-FR" dirty="0"/>
              <a:t>Système expert neuronal</a:t>
            </a:r>
          </a:p>
          <a:p>
            <a:pPr lvl="2" algn="just"/>
            <a:r>
              <a:rPr lang="fr-FR" dirty="0"/>
              <a:t>Règles + réseaux neuronaux</a:t>
            </a:r>
          </a:p>
          <a:p>
            <a:pPr lvl="1" algn="just"/>
            <a:r>
              <a:rPr lang="fr-FR" dirty="0"/>
              <a:t>Système expert neuronal flou</a:t>
            </a:r>
          </a:p>
          <a:p>
            <a:pPr lvl="2" algn="just"/>
            <a:r>
              <a:rPr lang="fr-FR" dirty="0"/>
              <a:t>Règles floues + réseaux neuronaux</a:t>
            </a:r>
            <a:endParaRPr lang="fr-CD" dirty="0"/>
          </a:p>
        </p:txBody>
      </p:sp>
      <p:pic>
        <p:nvPicPr>
          <p:cNvPr id="5" name="Picture 4">
            <a:extLst>
              <a:ext uri="{FF2B5EF4-FFF2-40B4-BE49-F238E27FC236}">
                <a16:creationId xmlns:a16="http://schemas.microsoft.com/office/drawing/2014/main" id="{E694637C-A38C-F78C-AEB4-2A9490B7554A}"/>
              </a:ext>
            </a:extLst>
          </p:cNvPr>
          <p:cNvPicPr>
            <a:picLocks noChangeAspect="1"/>
          </p:cNvPicPr>
          <p:nvPr/>
        </p:nvPicPr>
        <p:blipFill>
          <a:blip r:embed="rId2"/>
          <a:stretch>
            <a:fillRect/>
          </a:stretch>
        </p:blipFill>
        <p:spPr>
          <a:xfrm>
            <a:off x="5137869" y="957117"/>
            <a:ext cx="5806943" cy="5768840"/>
          </a:xfrm>
          <a:prstGeom prst="rect">
            <a:avLst/>
          </a:prstGeom>
        </p:spPr>
      </p:pic>
    </p:spTree>
    <p:extLst>
      <p:ext uri="{BB962C8B-B14F-4D97-AF65-F5344CB8AC3E}">
        <p14:creationId xmlns:p14="http://schemas.microsoft.com/office/powerpoint/2010/main" val="953418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0C3A-8E92-E2B6-EDE0-F1EB35B7EDFF}"/>
              </a:ext>
            </a:extLst>
          </p:cNvPr>
          <p:cNvSpPr>
            <a:spLocks noGrp="1"/>
          </p:cNvSpPr>
          <p:nvPr>
            <p:ph type="title"/>
          </p:nvPr>
        </p:nvSpPr>
        <p:spPr>
          <a:xfrm>
            <a:off x="407894" y="182282"/>
            <a:ext cx="10515600" cy="997510"/>
          </a:xfrm>
        </p:spPr>
        <p:txBody>
          <a:bodyPr/>
          <a:lstStyle/>
          <a:p>
            <a:r>
              <a:rPr lang="fr-FR" dirty="0"/>
              <a:t>La logique floue en bref</a:t>
            </a:r>
            <a:endParaRPr lang="fr-CD" dirty="0"/>
          </a:p>
        </p:txBody>
      </p:sp>
      <p:sp>
        <p:nvSpPr>
          <p:cNvPr id="3" name="Content Placeholder 2">
            <a:extLst>
              <a:ext uri="{FF2B5EF4-FFF2-40B4-BE49-F238E27FC236}">
                <a16:creationId xmlns:a16="http://schemas.microsoft.com/office/drawing/2014/main" id="{9F20B025-F1D0-490D-6A1F-26E86A05A56A}"/>
              </a:ext>
            </a:extLst>
          </p:cNvPr>
          <p:cNvSpPr>
            <a:spLocks noGrp="1"/>
          </p:cNvSpPr>
          <p:nvPr>
            <p:ph idx="1"/>
          </p:nvPr>
        </p:nvSpPr>
        <p:spPr>
          <a:xfrm>
            <a:off x="497541" y="1179792"/>
            <a:ext cx="10515600" cy="3392208"/>
          </a:xfrm>
        </p:spPr>
        <p:txBody>
          <a:bodyPr>
            <a:normAutofit fontScale="92500" lnSpcReduction="10000"/>
          </a:bodyPr>
          <a:lstStyle/>
          <a:p>
            <a:pPr algn="just"/>
            <a:r>
              <a:rPr lang="fr-FR" dirty="0"/>
              <a:t>Logique qui décrit le </a:t>
            </a:r>
            <a:r>
              <a:rPr lang="fr-FR" dirty="0">
                <a:hlinkClick r:id="rId2"/>
              </a:rPr>
              <a:t>flou</a:t>
            </a:r>
            <a:endParaRPr lang="fr-FR" dirty="0"/>
          </a:p>
          <a:p>
            <a:pPr lvl="1" algn="just"/>
            <a:r>
              <a:rPr lang="fr-FR" dirty="0"/>
              <a:t>c'est-à-dire qui décrit l'imprécision</a:t>
            </a:r>
          </a:p>
          <a:p>
            <a:pPr algn="just"/>
            <a:r>
              <a:rPr lang="fr-FR" dirty="0"/>
              <a:t>Les décisions sont basées sur un "</a:t>
            </a:r>
            <a:r>
              <a:rPr lang="fr-FR" dirty="0">
                <a:solidFill>
                  <a:srgbClr val="FF0000"/>
                </a:solidFill>
              </a:rPr>
              <a:t>degré d'appartenance</a:t>
            </a:r>
            <a:r>
              <a:rPr lang="fr-FR" dirty="0"/>
              <a:t>" plutôt que sur un critère booléen, </a:t>
            </a:r>
            <a:r>
              <a:rPr lang="fr-FR" dirty="0">
                <a:solidFill>
                  <a:srgbClr val="FF0000"/>
                </a:solidFill>
              </a:rPr>
              <a:t>oui</a:t>
            </a:r>
            <a:r>
              <a:rPr lang="fr-FR" dirty="0"/>
              <a:t>/</a:t>
            </a:r>
            <a:r>
              <a:rPr lang="fr-FR" dirty="0">
                <a:solidFill>
                  <a:srgbClr val="FF0000"/>
                </a:solidFill>
              </a:rPr>
              <a:t>non</a:t>
            </a:r>
            <a:r>
              <a:rPr lang="fr-FR" dirty="0"/>
              <a:t>. </a:t>
            </a:r>
          </a:p>
          <a:p>
            <a:pPr lvl="1" algn="just"/>
            <a:r>
              <a:rPr lang="fr-FR" dirty="0"/>
              <a:t>Ici toutes les choses sont décrites sur une "</a:t>
            </a:r>
            <a:r>
              <a:rPr lang="fr-FR" dirty="0">
                <a:solidFill>
                  <a:srgbClr val="FF0000"/>
                </a:solidFill>
              </a:rPr>
              <a:t>échelle mobile</a:t>
            </a:r>
            <a:r>
              <a:rPr lang="fr-FR" dirty="0"/>
              <a:t>".</a:t>
            </a:r>
          </a:p>
          <a:p>
            <a:pPr lvl="1" algn="just"/>
            <a:r>
              <a:rPr lang="fr-FR" dirty="0"/>
              <a:t>qui suggère la possibilité qu'une énoncé donné soit vrai ou faux</a:t>
            </a:r>
          </a:p>
          <a:p>
            <a:pPr algn="just"/>
            <a:r>
              <a:rPr lang="fr-FR" dirty="0"/>
              <a:t>Ainsi, dans l'image illustrée ci-bas, au lieu d'un oui ou d'un non booléen, nous avons une </a:t>
            </a:r>
            <a:r>
              <a:rPr lang="fr-FR" dirty="0">
                <a:solidFill>
                  <a:srgbClr val="FF0000"/>
                </a:solidFill>
              </a:rPr>
              <a:t>zone d'échelle quantitative grise </a:t>
            </a:r>
            <a:r>
              <a:rPr lang="fr-FR" dirty="0"/>
              <a:t>(b) indiquant le degré d'appartenance à un groupe ou à un autre.</a:t>
            </a:r>
            <a:endParaRPr lang="fr-CD" dirty="0"/>
          </a:p>
        </p:txBody>
      </p:sp>
      <p:pic>
        <p:nvPicPr>
          <p:cNvPr id="5" name="Picture 4">
            <a:extLst>
              <a:ext uri="{FF2B5EF4-FFF2-40B4-BE49-F238E27FC236}">
                <a16:creationId xmlns:a16="http://schemas.microsoft.com/office/drawing/2014/main" id="{88BFA851-3361-C656-B89C-1B3D957851B1}"/>
              </a:ext>
            </a:extLst>
          </p:cNvPr>
          <p:cNvPicPr>
            <a:picLocks noChangeAspect="1"/>
          </p:cNvPicPr>
          <p:nvPr/>
        </p:nvPicPr>
        <p:blipFill>
          <a:blip r:embed="rId3"/>
          <a:stretch>
            <a:fillRect/>
          </a:stretch>
        </p:blipFill>
        <p:spPr>
          <a:xfrm>
            <a:off x="2353798" y="4572000"/>
            <a:ext cx="7681626" cy="1867062"/>
          </a:xfrm>
          <a:prstGeom prst="rect">
            <a:avLst/>
          </a:prstGeom>
        </p:spPr>
      </p:pic>
    </p:spTree>
    <p:extLst>
      <p:ext uri="{BB962C8B-B14F-4D97-AF65-F5344CB8AC3E}">
        <p14:creationId xmlns:p14="http://schemas.microsoft.com/office/powerpoint/2010/main" val="1981666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D703-4B65-72D5-43EB-2C40261AC651}"/>
              </a:ext>
            </a:extLst>
          </p:cNvPr>
          <p:cNvSpPr>
            <a:spLocks noGrp="1"/>
          </p:cNvSpPr>
          <p:nvPr>
            <p:ph type="title"/>
          </p:nvPr>
        </p:nvSpPr>
        <p:spPr>
          <a:xfrm>
            <a:off x="282388" y="128493"/>
            <a:ext cx="10515600" cy="710640"/>
          </a:xfrm>
        </p:spPr>
        <p:txBody>
          <a:bodyPr/>
          <a:lstStyle/>
          <a:p>
            <a:r>
              <a:rPr lang="fr-CD" dirty="0"/>
              <a:t>Ensembles flous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446E8C-4AD9-9007-9E90-DF4AC45BCD5C}"/>
                  </a:ext>
                </a:extLst>
              </p:cNvPr>
              <p:cNvSpPr>
                <a:spLocks noGrp="1"/>
              </p:cNvSpPr>
              <p:nvPr>
                <p:ph idx="1"/>
              </p:nvPr>
            </p:nvSpPr>
            <p:spPr>
              <a:xfrm>
                <a:off x="354106" y="973978"/>
                <a:ext cx="7230035" cy="5552327"/>
              </a:xfrm>
            </p:spPr>
            <p:txBody>
              <a:bodyPr>
                <a:normAutofit fontScale="77500" lnSpcReduction="20000"/>
              </a:bodyPr>
              <a:lstStyle/>
              <a:p>
                <a:pPr algn="just"/>
                <a:r>
                  <a:rPr lang="fr-FR" dirty="0"/>
                  <a:t>Dans l'expression </a:t>
                </a:r>
                <a14:m>
                  <m:oMath xmlns:m="http://schemas.openxmlformats.org/officeDocument/2006/math">
                    <m:r>
                      <a:rPr lang="fr-FR" i="1" smtClean="0">
                        <a:latin typeface="Cambria Math" panose="02040503050406030204" pitchFamily="18" charset="0"/>
                        <a:ea typeface="Cambria Math" panose="02040503050406030204" pitchFamily="18" charset="0"/>
                      </a:rPr>
                      <m:t>𝜇</m:t>
                    </m:r>
                    <m:r>
                      <a:rPr lang="fr-FR" b="0" i="1" smtClean="0">
                        <a:solidFill>
                          <a:srgbClr val="FF0000"/>
                        </a:solidFill>
                        <a:latin typeface="Cambria Math" panose="02040503050406030204" pitchFamily="18" charset="0"/>
                        <a:ea typeface="Cambria Math" panose="02040503050406030204" pitchFamily="18" charset="0"/>
                      </a:rPr>
                      <m:t>𝐴</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𝑋</m:t>
                        </m:r>
                      </m:e>
                    </m:d>
                  </m:oMath>
                </a14:m>
                <a:r>
                  <a:rPr lang="fr-FR" dirty="0"/>
                  <a:t>, notre terme flou est </a:t>
                </a:r>
                <a:r>
                  <a:rPr lang="fr-FR" dirty="0">
                    <a:solidFill>
                      <a:srgbClr val="FF0000"/>
                    </a:solidFill>
                  </a:rPr>
                  <a:t>A </a:t>
                </a:r>
                <a:r>
                  <a:rPr lang="fr-FR" dirty="0"/>
                  <a:t>et </a:t>
                </a:r>
                <a:r>
                  <a:rPr lang="fr-FR" dirty="0">
                    <a:solidFill>
                      <a:srgbClr val="FF0000"/>
                    </a:solidFill>
                  </a:rPr>
                  <a:t>A</a:t>
                </a:r>
                <a:r>
                  <a:rPr lang="fr-FR" dirty="0"/>
                  <a:t> peut avoir un </a:t>
                </a:r>
                <a:r>
                  <a:rPr lang="fr-FR" dirty="0">
                    <a:solidFill>
                      <a:srgbClr val="7030A0"/>
                    </a:solidFill>
                  </a:rPr>
                  <a:t>degré d'appartenance</a:t>
                </a:r>
                <a:r>
                  <a:rPr lang="fr-FR" dirty="0"/>
                  <a:t> </a:t>
                </a:r>
                <a:r>
                  <a:rPr lang="fr-FR" dirty="0">
                    <a:solidFill>
                      <a:srgbClr val="FF0000"/>
                    </a:solidFill>
                  </a:rPr>
                  <a:t>X</a:t>
                </a:r>
                <a:r>
                  <a:rPr lang="fr-FR" dirty="0"/>
                  <a:t> qui peut varier de</a:t>
                </a:r>
                <a:r>
                  <a:rPr lang="fr-FR" dirty="0">
                    <a:solidFill>
                      <a:srgbClr val="FF0000"/>
                    </a:solidFill>
                  </a:rPr>
                  <a:t> 0 </a:t>
                </a:r>
                <a:r>
                  <a:rPr lang="fr-FR" dirty="0"/>
                  <a:t>à</a:t>
                </a:r>
                <a:r>
                  <a:rPr lang="fr-FR" dirty="0">
                    <a:solidFill>
                      <a:srgbClr val="FF0000"/>
                    </a:solidFill>
                  </a:rPr>
                  <a:t> 1 </a:t>
                </a:r>
                <a:r>
                  <a:rPr lang="fr-FR" dirty="0"/>
                  <a:t>; </a:t>
                </a:r>
              </a:p>
              <a:p>
                <a:pPr lvl="1" algn="just"/>
                <a:r>
                  <a:rPr lang="fr-FR" dirty="0"/>
                  <a:t>où le terme </a:t>
                </a:r>
                <a:r>
                  <a:rPr lang="fr-FR" dirty="0">
                    <a:solidFill>
                      <a:srgbClr val="FF0000"/>
                    </a:solidFill>
                  </a:rPr>
                  <a:t>A</a:t>
                </a:r>
                <a:r>
                  <a:rPr lang="fr-FR" dirty="0"/>
                  <a:t> est 1 si </a:t>
                </a:r>
                <a:r>
                  <a:rPr lang="fr-FR" dirty="0">
                    <a:solidFill>
                      <a:srgbClr val="FF0000"/>
                    </a:solidFill>
                  </a:rPr>
                  <a:t>X </a:t>
                </a:r>
                <a:r>
                  <a:rPr lang="fr-FR" dirty="0"/>
                  <a:t>est totalement dans </a:t>
                </a:r>
                <a:r>
                  <a:rPr lang="fr-FR" dirty="0">
                    <a:solidFill>
                      <a:srgbClr val="FF0000"/>
                    </a:solidFill>
                  </a:rPr>
                  <a:t>A</a:t>
                </a:r>
                <a:r>
                  <a:rPr lang="fr-FR" dirty="0"/>
                  <a:t> et </a:t>
                </a:r>
                <a:r>
                  <a:rPr lang="fr-FR" dirty="0">
                    <a:solidFill>
                      <a:srgbClr val="FF0000"/>
                    </a:solidFill>
                  </a:rPr>
                  <a:t>A</a:t>
                </a:r>
                <a:r>
                  <a:rPr lang="fr-FR" dirty="0"/>
                  <a:t> est 0 si </a:t>
                </a:r>
                <a:r>
                  <a:rPr lang="fr-FR" dirty="0">
                    <a:solidFill>
                      <a:srgbClr val="FF0000"/>
                    </a:solidFill>
                  </a:rPr>
                  <a:t>X</a:t>
                </a:r>
                <a:r>
                  <a:rPr lang="fr-FR" dirty="0"/>
                  <a:t> n'est pas du tout dans </a:t>
                </a:r>
                <a:r>
                  <a:rPr lang="fr-FR" dirty="0">
                    <a:solidFill>
                      <a:srgbClr val="FF0000"/>
                    </a:solidFill>
                  </a:rPr>
                  <a:t>A</a:t>
                </a:r>
                <a:r>
                  <a:rPr lang="fr-FR" dirty="0"/>
                  <a:t>.</a:t>
                </a:r>
              </a:p>
              <a:p>
                <a:pPr lvl="1" algn="just"/>
                <a:r>
                  <a:rPr lang="fr-FR" dirty="0"/>
                  <a:t>Et plus communément, </a:t>
                </a:r>
                <a:r>
                  <a:rPr lang="fr-FR" dirty="0">
                    <a:solidFill>
                      <a:srgbClr val="FF0000"/>
                    </a:solidFill>
                  </a:rPr>
                  <a:t>A</a:t>
                </a:r>
                <a:r>
                  <a:rPr lang="fr-FR" dirty="0"/>
                  <a:t> est entre 0 et 1 si </a:t>
                </a:r>
                <a:r>
                  <a:rPr lang="fr-FR" dirty="0">
                    <a:solidFill>
                      <a:srgbClr val="FF0000"/>
                    </a:solidFill>
                  </a:rPr>
                  <a:t>X</a:t>
                </a:r>
                <a:r>
                  <a:rPr lang="fr-FR" dirty="0"/>
                  <a:t> est partiellement dans </a:t>
                </a:r>
                <a:r>
                  <a:rPr lang="fr-FR" dirty="0">
                    <a:solidFill>
                      <a:srgbClr val="FF0000"/>
                    </a:solidFill>
                  </a:rPr>
                  <a:t>A</a:t>
                </a:r>
                <a:r>
                  <a:rPr lang="fr-FR" dirty="0"/>
                  <a:t>.</a:t>
                </a:r>
              </a:p>
              <a:p>
                <a:pPr algn="just"/>
                <a:r>
                  <a:rPr lang="fr-FR" dirty="0"/>
                  <a:t>Une façon de capturer cette idée est de penser à </a:t>
                </a:r>
                <a:r>
                  <a:rPr lang="fr-FR" dirty="0">
                    <a:solidFill>
                      <a:srgbClr val="FF0000"/>
                    </a:solidFill>
                  </a:rPr>
                  <a:t>l'appartenance à des groupes </a:t>
                </a:r>
                <a:r>
                  <a:rPr lang="fr-FR" dirty="0"/>
                  <a:t>définis comme étant </a:t>
                </a:r>
                <a:r>
                  <a:rPr lang="fr-FR" dirty="0">
                    <a:solidFill>
                      <a:srgbClr val="FF0000"/>
                    </a:solidFill>
                  </a:rPr>
                  <a:t>Court</a:t>
                </a:r>
                <a:r>
                  <a:rPr lang="fr-FR" dirty="0"/>
                  <a:t>, </a:t>
                </a:r>
                <a:r>
                  <a:rPr lang="fr-FR" dirty="0">
                    <a:solidFill>
                      <a:srgbClr val="FF0000"/>
                    </a:solidFill>
                  </a:rPr>
                  <a:t>Moyen</a:t>
                </a:r>
                <a:r>
                  <a:rPr lang="fr-FR" dirty="0"/>
                  <a:t> ou </a:t>
                </a:r>
                <a:r>
                  <a:rPr lang="fr-FR" dirty="0">
                    <a:solidFill>
                      <a:srgbClr val="FF0000"/>
                    </a:solidFill>
                  </a:rPr>
                  <a:t>Elancé</a:t>
                </a:r>
                <a:r>
                  <a:rPr lang="fr-FR" dirty="0"/>
                  <a:t> </a:t>
                </a:r>
              </a:p>
              <a:p>
                <a:pPr lvl="1" algn="just"/>
                <a:r>
                  <a:rPr lang="fr-FR" dirty="0"/>
                  <a:t>Nous pourrions dire que toute personne de plus de 200 centimètres est clairement une personne qui est considérée comme </a:t>
                </a:r>
                <a:r>
                  <a:rPr lang="fr-FR" dirty="0">
                    <a:solidFill>
                      <a:srgbClr val="FF0000"/>
                    </a:solidFill>
                  </a:rPr>
                  <a:t>élancée</a:t>
                </a:r>
                <a:r>
                  <a:rPr lang="fr-FR" dirty="0"/>
                  <a:t>. En d'autres termes, elle fait totalement partie du groupe </a:t>
                </a:r>
                <a:r>
                  <a:rPr lang="fr-FR" dirty="0">
                    <a:solidFill>
                      <a:srgbClr val="FF0000"/>
                    </a:solidFill>
                  </a:rPr>
                  <a:t>A, </a:t>
                </a:r>
                <a:r>
                  <a:rPr lang="fr-FR" dirty="0"/>
                  <a:t>ou nous dirons ici que </a:t>
                </a:r>
                <a:r>
                  <a:rPr lang="fr-FR" dirty="0">
                    <a:solidFill>
                      <a:srgbClr val="FF0000"/>
                    </a:solidFill>
                  </a:rPr>
                  <a:t>A </a:t>
                </a:r>
                <a:r>
                  <a:rPr lang="fr-FR" dirty="0"/>
                  <a:t>est </a:t>
                </a:r>
                <a:r>
                  <a:rPr lang="fr-FR" dirty="0">
                    <a:solidFill>
                      <a:srgbClr val="FF0000"/>
                    </a:solidFill>
                  </a:rPr>
                  <a:t>élancé</a:t>
                </a:r>
                <a:r>
                  <a:rPr lang="fr-FR" dirty="0"/>
                  <a:t>. </a:t>
                </a:r>
              </a:p>
              <a:p>
                <a:pPr lvl="1" algn="just"/>
                <a:r>
                  <a:rPr lang="fr-FR" dirty="0"/>
                  <a:t>Cependant, au fur et à mesure que l'on descend en </a:t>
                </a:r>
                <a:r>
                  <a:rPr lang="fr-FR" dirty="0">
                    <a:solidFill>
                      <a:srgbClr val="7030A0"/>
                    </a:solidFill>
                  </a:rPr>
                  <a:t>taille</a:t>
                </a:r>
                <a:r>
                  <a:rPr lang="fr-FR" dirty="0"/>
                  <a:t>, il est moins certain que l'on puisse qualifier quelqu'un d’</a:t>
                </a:r>
                <a:r>
                  <a:rPr lang="fr-FR" dirty="0">
                    <a:solidFill>
                      <a:srgbClr val="FF0000"/>
                    </a:solidFill>
                  </a:rPr>
                  <a:t>élancé</a:t>
                </a:r>
                <a:r>
                  <a:rPr lang="fr-FR" dirty="0"/>
                  <a:t> ou de </a:t>
                </a:r>
                <a:r>
                  <a:rPr lang="fr-FR" dirty="0">
                    <a:solidFill>
                      <a:srgbClr val="FF0000"/>
                    </a:solidFill>
                  </a:rPr>
                  <a:t>moyen</a:t>
                </a:r>
                <a:r>
                  <a:rPr lang="fr-FR" dirty="0"/>
                  <a:t>, </a:t>
                </a:r>
              </a:p>
              <a:p>
                <a:pPr lvl="1" algn="just"/>
                <a:r>
                  <a:rPr lang="fr-FR" dirty="0"/>
                  <a:t>mais à 170 centimètres, certains pourraient considérer cette personne comme </a:t>
                </a:r>
                <a:r>
                  <a:rPr lang="fr-FR" dirty="0">
                    <a:solidFill>
                      <a:srgbClr val="FF0000"/>
                    </a:solidFill>
                  </a:rPr>
                  <a:t>élancée</a:t>
                </a:r>
                <a:r>
                  <a:rPr lang="fr-FR" dirty="0"/>
                  <a:t> tandis que d'autres pourraient la considérer comme</a:t>
                </a:r>
                <a:r>
                  <a:rPr lang="fr-FR" dirty="0">
                    <a:solidFill>
                      <a:srgbClr val="FF0000"/>
                    </a:solidFill>
                  </a:rPr>
                  <a:t> moyennement élancée</a:t>
                </a:r>
                <a:r>
                  <a:rPr lang="fr-FR" dirty="0"/>
                  <a:t>.</a:t>
                </a:r>
              </a:p>
              <a:p>
                <a:pPr lvl="1" algn="just"/>
                <a:endParaRPr lang="fr-FR" dirty="0"/>
              </a:p>
              <a:p>
                <a:pPr lvl="1" algn="just"/>
                <a:r>
                  <a:rPr lang="fr-FR" dirty="0"/>
                  <a:t> Il s'agit donc d'essayer de saisir le degré d'appartenance à un groupe ou à un autre sur la base de la probabilité de certitude d'appartenir à un groupe ou à un autre.</a:t>
                </a:r>
                <a:endParaRPr lang="fr-CD" dirty="0"/>
              </a:p>
            </p:txBody>
          </p:sp>
        </mc:Choice>
        <mc:Fallback xmlns="">
          <p:sp>
            <p:nvSpPr>
              <p:cNvPr id="3" name="Content Placeholder 2">
                <a:extLst>
                  <a:ext uri="{FF2B5EF4-FFF2-40B4-BE49-F238E27FC236}">
                    <a16:creationId xmlns:a16="http://schemas.microsoft.com/office/drawing/2014/main" id="{50446E8C-4AD9-9007-9E90-DF4AC45BCD5C}"/>
                  </a:ext>
                </a:extLst>
              </p:cNvPr>
              <p:cNvSpPr>
                <a:spLocks noGrp="1" noRot="1" noChangeAspect="1" noMove="1" noResize="1" noEditPoints="1" noAdjustHandles="1" noChangeArrowheads="1" noChangeShapeType="1" noTextEdit="1"/>
              </p:cNvSpPr>
              <p:nvPr>
                <p:ph idx="1"/>
              </p:nvPr>
            </p:nvSpPr>
            <p:spPr>
              <a:xfrm>
                <a:off x="354106" y="973978"/>
                <a:ext cx="7230035" cy="5552327"/>
              </a:xfrm>
              <a:blipFill>
                <a:blip r:embed="rId2"/>
                <a:stretch>
                  <a:fillRect l="-927" t="-2305" r="-1096" b="-878"/>
                </a:stretch>
              </a:blipFill>
            </p:spPr>
            <p:txBody>
              <a:bodyPr/>
              <a:lstStyle/>
              <a:p>
                <a:r>
                  <a:rPr lang="fr-CD">
                    <a:noFill/>
                  </a:rPr>
                  <a:t> </a:t>
                </a:r>
              </a:p>
            </p:txBody>
          </p:sp>
        </mc:Fallback>
      </mc:AlternateContent>
      <p:pic>
        <p:nvPicPr>
          <p:cNvPr id="5" name="Picture 4">
            <a:extLst>
              <a:ext uri="{FF2B5EF4-FFF2-40B4-BE49-F238E27FC236}">
                <a16:creationId xmlns:a16="http://schemas.microsoft.com/office/drawing/2014/main" id="{AD8D0B16-5833-272D-6B05-DB5BEFA9183E}"/>
              </a:ext>
            </a:extLst>
          </p:cNvPr>
          <p:cNvPicPr>
            <a:picLocks noChangeAspect="1"/>
          </p:cNvPicPr>
          <p:nvPr/>
        </p:nvPicPr>
        <p:blipFill>
          <a:blip r:embed="rId3"/>
          <a:stretch>
            <a:fillRect/>
          </a:stretch>
        </p:blipFill>
        <p:spPr>
          <a:xfrm>
            <a:off x="7673789" y="1846056"/>
            <a:ext cx="4326132" cy="3808169"/>
          </a:xfrm>
          <a:prstGeom prst="rect">
            <a:avLst/>
          </a:prstGeom>
        </p:spPr>
      </p:pic>
    </p:spTree>
    <p:extLst>
      <p:ext uri="{BB962C8B-B14F-4D97-AF65-F5344CB8AC3E}">
        <p14:creationId xmlns:p14="http://schemas.microsoft.com/office/powerpoint/2010/main" val="567212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7B23-C955-2568-4D35-6A725FFDE0BE}"/>
              </a:ext>
            </a:extLst>
          </p:cNvPr>
          <p:cNvSpPr>
            <a:spLocks noGrp="1"/>
          </p:cNvSpPr>
          <p:nvPr>
            <p:ph type="title"/>
          </p:nvPr>
        </p:nvSpPr>
        <p:spPr>
          <a:xfrm>
            <a:off x="282388" y="203761"/>
            <a:ext cx="10515600" cy="764428"/>
          </a:xfrm>
        </p:spPr>
        <p:txBody>
          <a:bodyPr/>
          <a:lstStyle/>
          <a:p>
            <a:r>
              <a:rPr lang="fr-CD" dirty="0"/>
              <a:t>Règles floues</a:t>
            </a:r>
          </a:p>
        </p:txBody>
      </p:sp>
      <p:sp>
        <p:nvSpPr>
          <p:cNvPr id="3" name="Content Placeholder 2">
            <a:extLst>
              <a:ext uri="{FF2B5EF4-FFF2-40B4-BE49-F238E27FC236}">
                <a16:creationId xmlns:a16="http://schemas.microsoft.com/office/drawing/2014/main" id="{80164A2F-A729-9F1C-DEA7-3D3E9BCE6E79}"/>
              </a:ext>
            </a:extLst>
          </p:cNvPr>
          <p:cNvSpPr>
            <a:spLocks noGrp="1"/>
          </p:cNvSpPr>
          <p:nvPr>
            <p:ph idx="1"/>
          </p:nvPr>
        </p:nvSpPr>
        <p:spPr>
          <a:xfrm>
            <a:off x="282388" y="1153273"/>
            <a:ext cx="10515600" cy="5229598"/>
          </a:xfrm>
        </p:spPr>
        <p:txBody>
          <a:bodyPr>
            <a:normAutofit fontScale="92500" lnSpcReduction="20000"/>
          </a:bodyPr>
          <a:lstStyle/>
          <a:p>
            <a:r>
              <a:rPr lang="fr-FR" dirty="0"/>
              <a:t>Règle classique </a:t>
            </a:r>
            <a:r>
              <a:rPr lang="fr-FR" dirty="0">
                <a:solidFill>
                  <a:srgbClr val="FF0000"/>
                </a:solidFill>
              </a:rPr>
              <a:t>IF:THEN </a:t>
            </a:r>
            <a:r>
              <a:rPr lang="fr-FR" dirty="0"/>
              <a:t>(logique binaire)</a:t>
            </a:r>
          </a:p>
          <a:p>
            <a:pPr lvl="1"/>
            <a:r>
              <a:rPr lang="fr-FR" dirty="0"/>
              <a:t>Règle 1</a:t>
            </a:r>
          </a:p>
          <a:p>
            <a:pPr lvl="2"/>
            <a:r>
              <a:rPr lang="fr-FR" dirty="0">
                <a:solidFill>
                  <a:srgbClr val="FF0000"/>
                </a:solidFill>
              </a:rPr>
              <a:t>IF</a:t>
            </a:r>
            <a:r>
              <a:rPr lang="fr-FR" dirty="0"/>
              <a:t> température &gt; 30</a:t>
            </a:r>
          </a:p>
          <a:p>
            <a:pPr lvl="2"/>
            <a:r>
              <a:rPr lang="fr-FR" dirty="0">
                <a:solidFill>
                  <a:srgbClr val="FF0000"/>
                </a:solidFill>
              </a:rPr>
              <a:t>THEN</a:t>
            </a:r>
            <a:r>
              <a:rPr lang="fr-FR" dirty="0"/>
              <a:t> vitesse du ventilateur est de 5</a:t>
            </a:r>
          </a:p>
          <a:p>
            <a:pPr lvl="1"/>
            <a:r>
              <a:rPr lang="fr-FR" dirty="0"/>
              <a:t>Règle 2</a:t>
            </a:r>
          </a:p>
          <a:p>
            <a:pPr lvl="2"/>
            <a:r>
              <a:rPr lang="fr-FR" dirty="0">
                <a:solidFill>
                  <a:srgbClr val="FF0000"/>
                </a:solidFill>
              </a:rPr>
              <a:t>IF</a:t>
            </a:r>
            <a:r>
              <a:rPr lang="fr-FR" dirty="0"/>
              <a:t> température &lt; 10</a:t>
            </a:r>
          </a:p>
          <a:p>
            <a:pPr lvl="2"/>
            <a:r>
              <a:rPr lang="fr-FR" dirty="0">
                <a:solidFill>
                  <a:srgbClr val="FF0000"/>
                </a:solidFill>
              </a:rPr>
              <a:t>THEN</a:t>
            </a:r>
            <a:r>
              <a:rPr lang="fr-FR" dirty="0"/>
              <a:t> vitesse du ventilateur est de 1</a:t>
            </a:r>
          </a:p>
          <a:p>
            <a:r>
              <a:rPr lang="fr-FR" dirty="0"/>
              <a:t>Règle </a:t>
            </a:r>
            <a:r>
              <a:rPr lang="fr-FR" dirty="0">
                <a:solidFill>
                  <a:srgbClr val="FF0000"/>
                </a:solidFill>
              </a:rPr>
              <a:t>IF:THEN </a:t>
            </a:r>
            <a:r>
              <a:rPr lang="fr-FR" dirty="0"/>
              <a:t>(logique floue)</a:t>
            </a:r>
          </a:p>
          <a:p>
            <a:pPr lvl="1"/>
            <a:r>
              <a:rPr lang="fr-FR" dirty="0"/>
              <a:t>Règle 1</a:t>
            </a:r>
          </a:p>
          <a:p>
            <a:pPr lvl="2"/>
            <a:r>
              <a:rPr lang="fr-FR" dirty="0">
                <a:solidFill>
                  <a:srgbClr val="FF0000"/>
                </a:solidFill>
              </a:rPr>
              <a:t>IF</a:t>
            </a:r>
            <a:r>
              <a:rPr lang="fr-FR" dirty="0"/>
              <a:t> température est élevée</a:t>
            </a:r>
          </a:p>
          <a:p>
            <a:pPr lvl="2"/>
            <a:r>
              <a:rPr lang="fr-FR" dirty="0">
                <a:solidFill>
                  <a:srgbClr val="FF0000"/>
                </a:solidFill>
              </a:rPr>
              <a:t>THEN </a:t>
            </a:r>
            <a:r>
              <a:rPr lang="fr-FR" dirty="0"/>
              <a:t>vitesse du ventilateur rapide</a:t>
            </a:r>
          </a:p>
          <a:p>
            <a:pPr lvl="1"/>
            <a:r>
              <a:rPr lang="fr-FR" dirty="0"/>
              <a:t>Règle 2</a:t>
            </a:r>
          </a:p>
          <a:p>
            <a:pPr lvl="2"/>
            <a:r>
              <a:rPr lang="fr-FR" dirty="0">
                <a:solidFill>
                  <a:srgbClr val="FF0000"/>
                </a:solidFill>
              </a:rPr>
              <a:t>IF</a:t>
            </a:r>
            <a:r>
              <a:rPr lang="fr-FR" dirty="0"/>
              <a:t> température est basse</a:t>
            </a:r>
          </a:p>
          <a:p>
            <a:pPr lvl="2"/>
            <a:r>
              <a:rPr lang="fr-FR" dirty="0">
                <a:solidFill>
                  <a:srgbClr val="FF0000"/>
                </a:solidFill>
              </a:rPr>
              <a:t>THEN </a:t>
            </a:r>
            <a:r>
              <a:rPr lang="fr-FR" dirty="0"/>
              <a:t>vitesse du ventilateur est faible</a:t>
            </a:r>
          </a:p>
          <a:p>
            <a:pPr lvl="2" algn="just"/>
            <a:endParaRPr lang="fr-FR" dirty="0"/>
          </a:p>
          <a:p>
            <a:pPr lvl="1" algn="just"/>
            <a:r>
              <a:rPr lang="fr-FR" dirty="0"/>
              <a:t>Il faut noter que les règles floues sont définies de </a:t>
            </a:r>
            <a:r>
              <a:rPr lang="fr-FR" dirty="0">
                <a:solidFill>
                  <a:srgbClr val="FF0000"/>
                </a:solidFill>
              </a:rPr>
              <a:t>façon qualitative </a:t>
            </a:r>
            <a:r>
              <a:rPr lang="fr-FR" dirty="0"/>
              <a:t>plutôt que quantitative précise </a:t>
            </a:r>
            <a:endParaRPr lang="fr-CD" dirty="0"/>
          </a:p>
        </p:txBody>
      </p:sp>
    </p:spTree>
    <p:extLst>
      <p:ext uri="{BB962C8B-B14F-4D97-AF65-F5344CB8AC3E}">
        <p14:creationId xmlns:p14="http://schemas.microsoft.com/office/powerpoint/2010/main" val="3002872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2BB8-527F-A246-0939-AA971C1337EA}"/>
              </a:ext>
            </a:extLst>
          </p:cNvPr>
          <p:cNvSpPr>
            <a:spLocks noGrp="1"/>
          </p:cNvSpPr>
          <p:nvPr>
            <p:ph type="title"/>
          </p:nvPr>
        </p:nvSpPr>
        <p:spPr>
          <a:xfrm>
            <a:off x="264459" y="131762"/>
            <a:ext cx="10515600" cy="549275"/>
          </a:xfrm>
        </p:spPr>
        <p:txBody>
          <a:bodyPr>
            <a:normAutofit fontScale="90000"/>
          </a:bodyPr>
          <a:lstStyle/>
          <a:p>
            <a:r>
              <a:rPr lang="fr-CD" dirty="0"/>
              <a:t>Inférence floue</a:t>
            </a:r>
          </a:p>
        </p:txBody>
      </p:sp>
      <p:sp>
        <p:nvSpPr>
          <p:cNvPr id="3" name="Content Placeholder 2">
            <a:extLst>
              <a:ext uri="{FF2B5EF4-FFF2-40B4-BE49-F238E27FC236}">
                <a16:creationId xmlns:a16="http://schemas.microsoft.com/office/drawing/2014/main" id="{885BB622-1E7A-C444-375F-8012C174D114}"/>
              </a:ext>
            </a:extLst>
          </p:cNvPr>
          <p:cNvSpPr>
            <a:spLocks noGrp="1"/>
          </p:cNvSpPr>
          <p:nvPr>
            <p:ph idx="1"/>
          </p:nvPr>
        </p:nvSpPr>
        <p:spPr>
          <a:xfrm>
            <a:off x="345141" y="821578"/>
            <a:ext cx="8225118" cy="5758516"/>
          </a:xfrm>
        </p:spPr>
        <p:txBody>
          <a:bodyPr>
            <a:normAutofit fontScale="70000" lnSpcReduction="20000"/>
          </a:bodyPr>
          <a:lstStyle/>
          <a:p>
            <a:pPr algn="just"/>
            <a:r>
              <a:rPr lang="fr-FR" dirty="0"/>
              <a:t>En ce qui concerne </a:t>
            </a:r>
            <a:r>
              <a:rPr lang="fr-FR" dirty="0">
                <a:solidFill>
                  <a:srgbClr val="FF0000"/>
                </a:solidFill>
              </a:rPr>
              <a:t>l'inférence floue</a:t>
            </a:r>
            <a:r>
              <a:rPr lang="fr-FR" dirty="0"/>
              <a:t>, il existe une correspondance entre une </a:t>
            </a:r>
            <a:r>
              <a:rPr lang="fr-FR" dirty="0">
                <a:solidFill>
                  <a:srgbClr val="FF0000"/>
                </a:solidFill>
              </a:rPr>
              <a:t>entrée/input </a:t>
            </a:r>
            <a:r>
              <a:rPr lang="fr-FR" dirty="0"/>
              <a:t>donnée et une </a:t>
            </a:r>
            <a:r>
              <a:rPr lang="fr-FR" dirty="0">
                <a:solidFill>
                  <a:srgbClr val="FF0000"/>
                </a:solidFill>
              </a:rPr>
              <a:t>sortie/output</a:t>
            </a:r>
            <a:r>
              <a:rPr lang="fr-FR" dirty="0"/>
              <a:t> en utilisant la </a:t>
            </a:r>
            <a:r>
              <a:rPr lang="fr-FR" dirty="0">
                <a:solidFill>
                  <a:srgbClr val="FF0000"/>
                </a:solidFill>
              </a:rPr>
              <a:t>théorie des ensembles flous</a:t>
            </a:r>
            <a:r>
              <a:rPr lang="fr-FR" dirty="0"/>
              <a:t>. </a:t>
            </a:r>
          </a:p>
          <a:p>
            <a:pPr algn="just"/>
            <a:r>
              <a:rPr lang="fr-FR" dirty="0"/>
              <a:t>Cela se fait en quatre étapes. </a:t>
            </a:r>
          </a:p>
          <a:p>
            <a:pPr marL="457200" lvl="1" indent="0" algn="just">
              <a:buNone/>
            </a:pPr>
            <a:r>
              <a:rPr lang="fr-FR" dirty="0">
                <a:solidFill>
                  <a:srgbClr val="FF0000"/>
                </a:solidFill>
              </a:rPr>
              <a:t>1. La fuzzification</a:t>
            </a:r>
            <a:r>
              <a:rPr lang="fr-FR" dirty="0"/>
              <a:t>. </a:t>
            </a:r>
          </a:p>
          <a:p>
            <a:pPr lvl="2" algn="just"/>
            <a:r>
              <a:rPr lang="fr-FR" dirty="0"/>
              <a:t>Ici, étant donné certaines entrées nettes, nous déterminons le </a:t>
            </a:r>
            <a:r>
              <a:rPr lang="fr-FR" dirty="0">
                <a:solidFill>
                  <a:srgbClr val="FF0000"/>
                </a:solidFill>
              </a:rPr>
              <a:t>degré d'appartenance </a:t>
            </a:r>
            <a:r>
              <a:rPr lang="fr-FR" dirty="0"/>
              <a:t>de ces entrées à chaque ensemble flou. </a:t>
            </a:r>
          </a:p>
          <a:p>
            <a:pPr lvl="2" algn="just"/>
            <a:r>
              <a:rPr lang="fr-FR" dirty="0"/>
              <a:t>Ainsi, une </a:t>
            </a:r>
            <a:r>
              <a:rPr lang="fr-FR" dirty="0">
                <a:solidFill>
                  <a:srgbClr val="FF0000"/>
                </a:solidFill>
              </a:rPr>
              <a:t>entrée nette </a:t>
            </a:r>
            <a:r>
              <a:rPr lang="fr-FR" dirty="0"/>
              <a:t>peut être la température exacte (c'est-à-dire froide, tiède, chaude), mais une température donnée peut appartenir à un degré différent (comme dans l'image ci-contre) à différents ensembles. </a:t>
            </a:r>
          </a:p>
          <a:p>
            <a:pPr lvl="3" algn="just"/>
            <a:r>
              <a:rPr lang="fr-FR" dirty="0"/>
              <a:t>Peut-être en fonction des différents points de vue des gens sur ce qui est froid, chaud ou tiède.</a:t>
            </a:r>
          </a:p>
          <a:p>
            <a:pPr marL="457200" lvl="1" indent="0" algn="just">
              <a:buNone/>
            </a:pPr>
            <a:r>
              <a:rPr lang="fr-FR" dirty="0">
                <a:solidFill>
                  <a:srgbClr val="FF0000"/>
                </a:solidFill>
              </a:rPr>
              <a:t>2. Évaluation des règles</a:t>
            </a:r>
            <a:r>
              <a:rPr lang="fr-FR" dirty="0"/>
              <a:t>. </a:t>
            </a:r>
          </a:p>
          <a:p>
            <a:pPr lvl="2" algn="just"/>
            <a:r>
              <a:rPr lang="fr-FR" dirty="0"/>
              <a:t>Ici, nous prenons les </a:t>
            </a:r>
            <a:r>
              <a:rPr lang="fr-FR" dirty="0">
                <a:solidFill>
                  <a:srgbClr val="FF0000"/>
                </a:solidFill>
              </a:rPr>
              <a:t>entrées fuzzifiées </a:t>
            </a:r>
            <a:r>
              <a:rPr lang="fr-FR" dirty="0"/>
              <a:t>et les appliquons aux antécédents. </a:t>
            </a:r>
          </a:p>
          <a:p>
            <a:pPr marL="457200" lvl="1" indent="0" algn="just">
              <a:buNone/>
            </a:pPr>
            <a:r>
              <a:rPr lang="fr-FR" dirty="0">
                <a:solidFill>
                  <a:srgbClr val="FF0000"/>
                </a:solidFill>
              </a:rPr>
              <a:t>3. Agrégation des résultats de la règle</a:t>
            </a:r>
            <a:r>
              <a:rPr lang="fr-FR" dirty="0"/>
              <a:t>. </a:t>
            </a:r>
          </a:p>
          <a:p>
            <a:pPr lvl="2" algn="just"/>
            <a:r>
              <a:rPr lang="fr-FR" dirty="0"/>
              <a:t>Nous prenons les </a:t>
            </a:r>
            <a:r>
              <a:rPr lang="fr-FR" dirty="0">
                <a:solidFill>
                  <a:srgbClr val="FF0000"/>
                </a:solidFill>
              </a:rPr>
              <a:t>fonctions d'appartenance </a:t>
            </a:r>
            <a:r>
              <a:rPr lang="fr-FR" dirty="0"/>
              <a:t>de toutes les conséquences des règles et les combinons en un seul ensemble flou. </a:t>
            </a:r>
          </a:p>
          <a:p>
            <a:pPr lvl="3" algn="just"/>
            <a:r>
              <a:rPr lang="fr-FR" dirty="0"/>
              <a:t>Cela permet d'unifier les résultats de toutes les règles.  </a:t>
            </a:r>
          </a:p>
          <a:p>
            <a:pPr marL="457200" lvl="1" indent="0" algn="just">
              <a:buNone/>
            </a:pPr>
            <a:r>
              <a:rPr lang="fr-FR" dirty="0">
                <a:solidFill>
                  <a:srgbClr val="FF0000"/>
                </a:solidFill>
              </a:rPr>
              <a:t>4. Défuzzification</a:t>
            </a:r>
            <a:r>
              <a:rPr lang="fr-FR" dirty="0"/>
              <a:t>. </a:t>
            </a:r>
          </a:p>
          <a:p>
            <a:pPr lvl="2" algn="just"/>
            <a:r>
              <a:rPr lang="fr-FR" dirty="0"/>
              <a:t>Ici, nous transformons la sortie de la recherche en un nombre ou une valeur précise. </a:t>
            </a:r>
          </a:p>
          <a:p>
            <a:pPr lvl="2" algn="just"/>
            <a:endParaRPr lang="fr-FR" dirty="0"/>
          </a:p>
          <a:p>
            <a:pPr algn="just"/>
            <a:r>
              <a:rPr lang="fr-FR" dirty="0"/>
              <a:t>Notamment, lorsqu'il s'agit de </a:t>
            </a:r>
            <a:r>
              <a:rPr lang="fr-FR" dirty="0">
                <a:solidFill>
                  <a:srgbClr val="FF0000"/>
                </a:solidFill>
              </a:rPr>
              <a:t>systèmes de règles floues </a:t>
            </a:r>
            <a:r>
              <a:rPr lang="fr-FR" dirty="0"/>
              <a:t>ou </a:t>
            </a:r>
            <a:r>
              <a:rPr lang="fr-FR" dirty="0">
                <a:solidFill>
                  <a:srgbClr val="FF0000"/>
                </a:solidFill>
              </a:rPr>
              <a:t>booléennes</a:t>
            </a:r>
            <a:r>
              <a:rPr lang="fr-FR" dirty="0"/>
              <a:t>, </a:t>
            </a:r>
          </a:p>
          <a:p>
            <a:pPr lvl="1" algn="just"/>
            <a:r>
              <a:rPr lang="fr-FR" dirty="0"/>
              <a:t>un système booléen qui utilise </a:t>
            </a:r>
            <a:r>
              <a:rPr lang="fr-FR" dirty="0">
                <a:solidFill>
                  <a:srgbClr val="FF0000"/>
                </a:solidFill>
              </a:rPr>
              <a:t>AND</a:t>
            </a:r>
            <a:r>
              <a:rPr lang="fr-FR" dirty="0"/>
              <a:t> utiliserait </a:t>
            </a:r>
            <a:r>
              <a:rPr lang="fr-FR" dirty="0">
                <a:solidFill>
                  <a:srgbClr val="FF0000"/>
                </a:solidFill>
              </a:rPr>
              <a:t>MINIMUM</a:t>
            </a:r>
            <a:r>
              <a:rPr lang="fr-FR" dirty="0"/>
              <a:t> dans un système flou. </a:t>
            </a:r>
          </a:p>
          <a:p>
            <a:pPr lvl="1" algn="just"/>
            <a:r>
              <a:rPr lang="fr-FR" dirty="0"/>
              <a:t>un système booléen qui utilise un </a:t>
            </a:r>
            <a:r>
              <a:rPr lang="fr-FR" dirty="0">
                <a:solidFill>
                  <a:srgbClr val="FF0000"/>
                </a:solidFill>
              </a:rPr>
              <a:t>OU</a:t>
            </a:r>
            <a:r>
              <a:rPr lang="fr-FR" dirty="0"/>
              <a:t> deviendrait </a:t>
            </a:r>
            <a:r>
              <a:rPr lang="fr-FR" dirty="0">
                <a:solidFill>
                  <a:srgbClr val="FF0000"/>
                </a:solidFill>
              </a:rPr>
              <a:t>MAX</a:t>
            </a:r>
            <a:r>
              <a:rPr lang="fr-FR" dirty="0"/>
              <a:t> dans un système flou</a:t>
            </a:r>
          </a:p>
          <a:p>
            <a:pPr lvl="1" algn="just"/>
            <a:r>
              <a:rPr lang="fr-FR" dirty="0"/>
              <a:t>et </a:t>
            </a:r>
            <a:r>
              <a:rPr lang="fr-FR" dirty="0">
                <a:solidFill>
                  <a:srgbClr val="FF0000"/>
                </a:solidFill>
              </a:rPr>
              <a:t>NOT X </a:t>
            </a:r>
            <a:r>
              <a:rPr lang="fr-FR" dirty="0"/>
              <a:t>dans un système booléen deviendrait </a:t>
            </a:r>
            <a:r>
              <a:rPr lang="fr-FR" dirty="0">
                <a:solidFill>
                  <a:srgbClr val="FF0000"/>
                </a:solidFill>
              </a:rPr>
              <a:t>1-X </a:t>
            </a:r>
            <a:r>
              <a:rPr lang="fr-FR" dirty="0"/>
              <a:t>dans un système flou.</a:t>
            </a:r>
          </a:p>
          <a:p>
            <a:pPr lvl="3"/>
            <a:endParaRPr lang="fr-CD" dirty="0"/>
          </a:p>
        </p:txBody>
      </p:sp>
      <p:pic>
        <p:nvPicPr>
          <p:cNvPr id="5" name="Picture 4">
            <a:extLst>
              <a:ext uri="{FF2B5EF4-FFF2-40B4-BE49-F238E27FC236}">
                <a16:creationId xmlns:a16="http://schemas.microsoft.com/office/drawing/2014/main" id="{FFA642DF-0D45-4160-0FB0-988B23E6712D}"/>
              </a:ext>
            </a:extLst>
          </p:cNvPr>
          <p:cNvPicPr>
            <a:picLocks noChangeAspect="1"/>
          </p:cNvPicPr>
          <p:nvPr/>
        </p:nvPicPr>
        <p:blipFill>
          <a:blip r:embed="rId2"/>
          <a:stretch>
            <a:fillRect/>
          </a:stretch>
        </p:blipFill>
        <p:spPr>
          <a:xfrm>
            <a:off x="8982497" y="2069390"/>
            <a:ext cx="2864362" cy="1175834"/>
          </a:xfrm>
          <a:prstGeom prst="rect">
            <a:avLst/>
          </a:prstGeom>
        </p:spPr>
      </p:pic>
      <p:pic>
        <p:nvPicPr>
          <p:cNvPr id="9" name="Picture 8">
            <a:extLst>
              <a:ext uri="{FF2B5EF4-FFF2-40B4-BE49-F238E27FC236}">
                <a16:creationId xmlns:a16="http://schemas.microsoft.com/office/drawing/2014/main" id="{EDD40FF0-CFD8-7DB0-8D14-8C9597A6DDBF}"/>
              </a:ext>
            </a:extLst>
          </p:cNvPr>
          <p:cNvPicPr>
            <a:picLocks noChangeAspect="1"/>
          </p:cNvPicPr>
          <p:nvPr/>
        </p:nvPicPr>
        <p:blipFill>
          <a:blip r:embed="rId3"/>
          <a:stretch>
            <a:fillRect/>
          </a:stretch>
        </p:blipFill>
        <p:spPr>
          <a:xfrm>
            <a:off x="9754865" y="5135151"/>
            <a:ext cx="1844200" cy="1303133"/>
          </a:xfrm>
          <a:prstGeom prst="rect">
            <a:avLst/>
          </a:prstGeom>
        </p:spPr>
      </p:pic>
    </p:spTree>
    <p:extLst>
      <p:ext uri="{BB962C8B-B14F-4D97-AF65-F5344CB8AC3E}">
        <p14:creationId xmlns:p14="http://schemas.microsoft.com/office/powerpoint/2010/main" val="343150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5F55-149C-DE77-BA6B-DFD2CD866782}"/>
              </a:ext>
            </a:extLst>
          </p:cNvPr>
          <p:cNvSpPr>
            <a:spLocks noGrp="1"/>
          </p:cNvSpPr>
          <p:nvPr>
            <p:ph type="title"/>
          </p:nvPr>
        </p:nvSpPr>
        <p:spPr>
          <a:xfrm>
            <a:off x="237564" y="167901"/>
            <a:ext cx="10515600" cy="629957"/>
          </a:xfrm>
        </p:spPr>
        <p:txBody>
          <a:bodyPr>
            <a:normAutofit fontScale="90000"/>
          </a:bodyPr>
          <a:lstStyle/>
          <a:p>
            <a:r>
              <a:rPr lang="fr-FR" dirty="0"/>
              <a:t>Système expert flou</a:t>
            </a:r>
            <a:endParaRPr lang="fr-CD" dirty="0"/>
          </a:p>
        </p:txBody>
      </p:sp>
      <p:sp>
        <p:nvSpPr>
          <p:cNvPr id="3" name="Content Placeholder 2">
            <a:extLst>
              <a:ext uri="{FF2B5EF4-FFF2-40B4-BE49-F238E27FC236}">
                <a16:creationId xmlns:a16="http://schemas.microsoft.com/office/drawing/2014/main" id="{F70120DF-D55C-3331-4EB7-C5E282023505}"/>
              </a:ext>
            </a:extLst>
          </p:cNvPr>
          <p:cNvSpPr>
            <a:spLocks noGrp="1"/>
          </p:cNvSpPr>
          <p:nvPr>
            <p:ph idx="1"/>
          </p:nvPr>
        </p:nvSpPr>
        <p:spPr>
          <a:xfrm>
            <a:off x="372035" y="1090519"/>
            <a:ext cx="10515600" cy="4351338"/>
          </a:xfrm>
        </p:spPr>
        <p:txBody>
          <a:bodyPr/>
          <a:lstStyle/>
          <a:p>
            <a:pPr algn="just"/>
            <a:r>
              <a:rPr lang="fr-FR" dirty="0"/>
              <a:t>Quand pouvons-nous utiliser un système expert flou ?</a:t>
            </a:r>
          </a:p>
          <a:p>
            <a:pPr algn="just"/>
            <a:r>
              <a:rPr lang="fr-FR" dirty="0"/>
              <a:t>Lorsque nous voulons </a:t>
            </a:r>
            <a:r>
              <a:rPr lang="fr-FR" i="1" dirty="0">
                <a:solidFill>
                  <a:srgbClr val="FF0000"/>
                </a:solidFill>
              </a:rPr>
              <a:t>exprimer des connaissances d'expert </a:t>
            </a:r>
            <a:r>
              <a:rPr lang="fr-FR" dirty="0"/>
              <a:t>qui utilisent des </a:t>
            </a:r>
            <a:r>
              <a:rPr lang="fr-FR" dirty="0">
                <a:solidFill>
                  <a:srgbClr val="FF0000"/>
                </a:solidFill>
              </a:rPr>
              <a:t>mots vagues </a:t>
            </a:r>
            <a:r>
              <a:rPr lang="fr-FR" dirty="0"/>
              <a:t>et </a:t>
            </a:r>
            <a:r>
              <a:rPr lang="fr-FR" dirty="0">
                <a:solidFill>
                  <a:srgbClr val="FF0000"/>
                </a:solidFill>
              </a:rPr>
              <a:t>peu clairs </a:t>
            </a:r>
            <a:r>
              <a:rPr lang="fr-FR" dirty="0"/>
              <a:t>tels que "</a:t>
            </a:r>
            <a:r>
              <a:rPr lang="fr-FR" dirty="0">
                <a:solidFill>
                  <a:srgbClr val="FF0000"/>
                </a:solidFill>
              </a:rPr>
              <a:t>légèrement surchargé</a:t>
            </a:r>
            <a:r>
              <a:rPr lang="fr-FR" dirty="0"/>
              <a:t>", "</a:t>
            </a:r>
            <a:r>
              <a:rPr lang="fr-FR" dirty="0">
                <a:solidFill>
                  <a:srgbClr val="FF0000"/>
                </a:solidFill>
              </a:rPr>
              <a:t>fortement réduit</a:t>
            </a:r>
            <a:r>
              <a:rPr lang="fr-FR" dirty="0"/>
              <a:t>", "</a:t>
            </a:r>
            <a:r>
              <a:rPr lang="fr-FR" dirty="0">
                <a:solidFill>
                  <a:srgbClr val="FF0000"/>
                </a:solidFill>
              </a:rPr>
              <a:t>modérément difficile</a:t>
            </a:r>
            <a:r>
              <a:rPr lang="fr-FR" dirty="0"/>
              <a:t>", "</a:t>
            </a:r>
            <a:r>
              <a:rPr lang="fr-FR" dirty="0">
                <a:solidFill>
                  <a:srgbClr val="FF0000"/>
                </a:solidFill>
              </a:rPr>
              <a:t>pas si vieux</a:t>
            </a:r>
            <a:r>
              <a:rPr lang="fr-FR" dirty="0"/>
              <a:t>", "</a:t>
            </a:r>
            <a:r>
              <a:rPr lang="fr-FR" dirty="0">
                <a:solidFill>
                  <a:srgbClr val="FF0000"/>
                </a:solidFill>
              </a:rPr>
              <a:t>très grand</a:t>
            </a:r>
            <a:r>
              <a:rPr lang="fr-FR" dirty="0"/>
              <a:t>" , etc.</a:t>
            </a:r>
          </a:p>
          <a:p>
            <a:pPr algn="just"/>
            <a:endParaRPr lang="fr-FR" dirty="0">
              <a:solidFill>
                <a:srgbClr val="FF0000"/>
              </a:solidFill>
            </a:endParaRPr>
          </a:p>
          <a:p>
            <a:pPr algn="just"/>
            <a:r>
              <a:rPr lang="fr-FR" dirty="0"/>
              <a:t>Les systèmes flous sont</a:t>
            </a:r>
          </a:p>
          <a:p>
            <a:pPr lvl="1" algn="just"/>
            <a:r>
              <a:rPr lang="fr-FR" dirty="0"/>
              <a:t>faciles à développer et à déboguer</a:t>
            </a:r>
          </a:p>
          <a:p>
            <a:pPr lvl="1" algn="just"/>
            <a:r>
              <a:rPr lang="fr-FR" dirty="0"/>
              <a:t>faciles à comprendre</a:t>
            </a:r>
          </a:p>
          <a:p>
            <a:pPr lvl="1" algn="just"/>
            <a:r>
              <a:rPr lang="fr-FR" dirty="0"/>
              <a:t>faciles et peu coûteux à entretenir</a:t>
            </a:r>
            <a:endParaRPr lang="fr-CD" dirty="0"/>
          </a:p>
        </p:txBody>
      </p:sp>
    </p:spTree>
    <p:extLst>
      <p:ext uri="{BB962C8B-B14F-4D97-AF65-F5344CB8AC3E}">
        <p14:creationId xmlns:p14="http://schemas.microsoft.com/office/powerpoint/2010/main" val="4136667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EFD0-22D6-106A-B2A9-2BA4E21FC9CD}"/>
              </a:ext>
            </a:extLst>
          </p:cNvPr>
          <p:cNvSpPr>
            <a:spLocks noGrp="1"/>
          </p:cNvSpPr>
          <p:nvPr>
            <p:ph type="title"/>
          </p:nvPr>
        </p:nvSpPr>
        <p:spPr>
          <a:xfrm>
            <a:off x="201705" y="239619"/>
            <a:ext cx="10515600" cy="504451"/>
          </a:xfrm>
        </p:spPr>
        <p:txBody>
          <a:bodyPr>
            <a:normAutofit fontScale="90000"/>
          </a:bodyPr>
          <a:lstStyle/>
          <a:p>
            <a:r>
              <a:rPr lang="fr-FR" dirty="0"/>
              <a:t>Systèmes experts basés sur des cadres</a:t>
            </a:r>
            <a:endParaRPr lang="fr-CD" dirty="0"/>
          </a:p>
        </p:txBody>
      </p:sp>
      <p:sp>
        <p:nvSpPr>
          <p:cNvPr id="3" name="Content Placeholder 2">
            <a:extLst>
              <a:ext uri="{FF2B5EF4-FFF2-40B4-BE49-F238E27FC236}">
                <a16:creationId xmlns:a16="http://schemas.microsoft.com/office/drawing/2014/main" id="{E3F87F8E-68BA-BCD6-9A76-04523F96C6A8}"/>
              </a:ext>
            </a:extLst>
          </p:cNvPr>
          <p:cNvSpPr>
            <a:spLocks noGrp="1"/>
          </p:cNvSpPr>
          <p:nvPr>
            <p:ph idx="1"/>
          </p:nvPr>
        </p:nvSpPr>
        <p:spPr>
          <a:xfrm>
            <a:off x="372036" y="982943"/>
            <a:ext cx="10515600" cy="5635438"/>
          </a:xfrm>
        </p:spPr>
        <p:txBody>
          <a:bodyPr>
            <a:normAutofit fontScale="92500" lnSpcReduction="10000"/>
          </a:bodyPr>
          <a:lstStyle/>
          <a:p>
            <a:pPr algn="just"/>
            <a:r>
              <a:rPr lang="fr-FR" dirty="0"/>
              <a:t>Les cadres nous fournissent un moyen structuré de représenter la connaissance sous forme de hiérarchie (héritage), </a:t>
            </a:r>
          </a:p>
          <a:p>
            <a:pPr algn="just"/>
            <a:r>
              <a:rPr lang="fr-FR" dirty="0"/>
              <a:t>mais que devons-nous faire lorsque nous voulons valider et manipuler les connaissances ?</a:t>
            </a:r>
          </a:p>
          <a:p>
            <a:pPr lvl="1" algn="just"/>
            <a:r>
              <a:rPr lang="fr-FR" dirty="0"/>
              <a:t>La réponse à cette question réside dans les </a:t>
            </a:r>
            <a:r>
              <a:rPr lang="fr-FR" dirty="0">
                <a:solidFill>
                  <a:srgbClr val="FF0000"/>
                </a:solidFill>
              </a:rPr>
              <a:t>méthodes</a:t>
            </a:r>
            <a:r>
              <a:rPr lang="fr-FR" dirty="0"/>
              <a:t> et les </a:t>
            </a:r>
            <a:r>
              <a:rPr lang="fr-CD" b="0" i="0" dirty="0">
                <a:solidFill>
                  <a:srgbClr val="4D5156"/>
                </a:solidFill>
                <a:effectLst/>
                <a:latin typeface="arial" panose="020B0604020202020204" pitchFamily="34" charset="0"/>
                <a:hlinkClick r:id="rId2"/>
              </a:rPr>
              <a:t>daemon</a:t>
            </a:r>
            <a:endParaRPr lang="fr-FR" b="0" i="0" dirty="0">
              <a:solidFill>
                <a:srgbClr val="4D5156"/>
              </a:solidFill>
              <a:effectLst/>
              <a:latin typeface="arial" panose="020B0604020202020204" pitchFamily="34" charset="0"/>
            </a:endParaRPr>
          </a:p>
          <a:p>
            <a:pPr algn="just"/>
            <a:r>
              <a:rPr lang="fr-FR" dirty="0"/>
              <a:t>Une</a:t>
            </a:r>
            <a:r>
              <a:rPr lang="fr-FR" dirty="0">
                <a:solidFill>
                  <a:srgbClr val="FF0000"/>
                </a:solidFill>
              </a:rPr>
              <a:t> méthode </a:t>
            </a:r>
            <a:r>
              <a:rPr lang="fr-FR" dirty="0"/>
              <a:t>est une procédure associée à un attribut de cadre qui est exécutée chaque fois qu'elle est demandé</a:t>
            </a:r>
          </a:p>
          <a:p>
            <a:pPr lvl="1" algn="just"/>
            <a:r>
              <a:rPr lang="fr-FR" dirty="0"/>
              <a:t>La méthode est représentée par une série de commandes similaires à une macro dans Microsoft Excel</a:t>
            </a:r>
          </a:p>
          <a:p>
            <a:pPr algn="just"/>
            <a:r>
              <a:rPr lang="fr-FR" dirty="0"/>
              <a:t>En général, les </a:t>
            </a:r>
            <a:r>
              <a:rPr lang="fr-FR" dirty="0">
                <a:solidFill>
                  <a:srgbClr val="FF0000"/>
                </a:solidFill>
              </a:rPr>
              <a:t>daemons </a:t>
            </a:r>
            <a:r>
              <a:rPr lang="fr-FR" dirty="0"/>
              <a:t>ont une structure </a:t>
            </a:r>
            <a:r>
              <a:rPr lang="fr-FR" dirty="0">
                <a:solidFill>
                  <a:srgbClr val="FF0000"/>
                </a:solidFill>
              </a:rPr>
              <a:t>IF-THEN</a:t>
            </a:r>
            <a:r>
              <a:rPr lang="fr-FR" dirty="0"/>
              <a:t>.</a:t>
            </a:r>
          </a:p>
          <a:p>
            <a:pPr lvl="1" algn="just"/>
            <a:r>
              <a:rPr lang="fr-FR" dirty="0"/>
              <a:t>Il est exécuté chaque fois qu'un attribut de l'instruction IF du daemon change de valeur. </a:t>
            </a:r>
          </a:p>
          <a:p>
            <a:pPr algn="just"/>
            <a:r>
              <a:rPr lang="fr-FR" dirty="0">
                <a:solidFill>
                  <a:srgbClr val="FF0000"/>
                </a:solidFill>
              </a:rPr>
              <a:t>Inférence </a:t>
            </a:r>
            <a:r>
              <a:rPr lang="fr-FR" dirty="0"/>
              <a:t>:</a:t>
            </a:r>
          </a:p>
          <a:p>
            <a:pPr lvl="1" algn="just"/>
            <a:r>
              <a:rPr lang="fr-FR" dirty="0"/>
              <a:t>Les règles ont pour rôle d'évaluer les informations contenues dans les cadres.</a:t>
            </a:r>
          </a:p>
          <a:p>
            <a:pPr lvl="1" algn="just"/>
            <a:r>
              <a:rPr lang="fr-FR" dirty="0"/>
              <a:t>Les objectifs sont établis soit dans une méthode, soit dans un daemon.</a:t>
            </a:r>
            <a:endParaRPr lang="fr-CD" dirty="0"/>
          </a:p>
        </p:txBody>
      </p:sp>
    </p:spTree>
    <p:extLst>
      <p:ext uri="{BB962C8B-B14F-4D97-AF65-F5344CB8AC3E}">
        <p14:creationId xmlns:p14="http://schemas.microsoft.com/office/powerpoint/2010/main" val="233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737F-6F68-1AD5-9D97-F65ACAC2F133}"/>
              </a:ext>
            </a:extLst>
          </p:cNvPr>
          <p:cNvSpPr>
            <a:spLocks noGrp="1"/>
          </p:cNvSpPr>
          <p:nvPr>
            <p:ph type="title"/>
          </p:nvPr>
        </p:nvSpPr>
        <p:spPr>
          <a:xfrm>
            <a:off x="838200" y="365126"/>
            <a:ext cx="10515600" cy="737534"/>
          </a:xfrm>
        </p:spPr>
        <p:txBody>
          <a:bodyPr>
            <a:normAutofit fontScale="90000"/>
          </a:bodyPr>
          <a:lstStyle/>
          <a:p>
            <a:r>
              <a:rPr lang="fr-CD" dirty="0"/>
              <a:t>Rappel : Principes de base des règles</a:t>
            </a:r>
            <a:br>
              <a:rPr lang="fr-CD" dirty="0"/>
            </a:br>
            <a:endParaRPr lang="fr-CD" dirty="0"/>
          </a:p>
        </p:txBody>
      </p:sp>
      <p:sp>
        <p:nvSpPr>
          <p:cNvPr id="3" name="Content Placeholder 2">
            <a:extLst>
              <a:ext uri="{FF2B5EF4-FFF2-40B4-BE49-F238E27FC236}">
                <a16:creationId xmlns:a16="http://schemas.microsoft.com/office/drawing/2014/main" id="{4E153D08-CFB3-EBEC-7A57-9D49749C8AB8}"/>
              </a:ext>
            </a:extLst>
          </p:cNvPr>
          <p:cNvSpPr>
            <a:spLocks noGrp="1"/>
          </p:cNvSpPr>
          <p:nvPr>
            <p:ph idx="1"/>
          </p:nvPr>
        </p:nvSpPr>
        <p:spPr>
          <a:xfrm>
            <a:off x="972671" y="1490754"/>
            <a:ext cx="10515600" cy="624170"/>
          </a:xfrm>
        </p:spPr>
        <p:txBody>
          <a:bodyPr>
            <a:normAutofit/>
          </a:bodyPr>
          <a:lstStyle/>
          <a:p>
            <a:r>
              <a:rPr lang="fr-CD" sz="2000" dirty="0"/>
              <a:t>Expressions </a:t>
            </a:r>
            <a:r>
              <a:rPr lang="fr-CD" sz="2000" dirty="0">
                <a:solidFill>
                  <a:srgbClr val="FF0000"/>
                </a:solidFill>
              </a:rPr>
              <a:t>IF-THEN</a:t>
            </a:r>
            <a:r>
              <a:rPr lang="fr-CD" sz="2000" dirty="0"/>
              <a:t>:</a:t>
            </a:r>
          </a:p>
        </p:txBody>
      </p:sp>
      <p:sp>
        <p:nvSpPr>
          <p:cNvPr id="4" name="Rectangle 3">
            <a:extLst>
              <a:ext uri="{FF2B5EF4-FFF2-40B4-BE49-F238E27FC236}">
                <a16:creationId xmlns:a16="http://schemas.microsoft.com/office/drawing/2014/main" id="{23B90168-D990-7A45-827A-9A1C84B098E0}"/>
              </a:ext>
            </a:extLst>
          </p:cNvPr>
          <p:cNvSpPr/>
          <p:nvPr/>
        </p:nvSpPr>
        <p:spPr>
          <a:xfrm>
            <a:off x="1510555" y="1852236"/>
            <a:ext cx="3948951" cy="44823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D" sz="2000" b="1" i="0" u="none" strike="noStrike" kern="1200" cap="none" spc="0" normalizeH="0" baseline="0" noProof="0" dirty="0">
                <a:ln>
                  <a:noFill/>
                </a:ln>
                <a:solidFill>
                  <a:prstClr val="black"/>
                </a:solidFill>
                <a:effectLst/>
                <a:uLnTx/>
                <a:uFillTx/>
                <a:latin typeface="Calibri" panose="020F0502020204030204"/>
                <a:ea typeface="+mn-ea"/>
                <a:cs typeface="+mn-cs"/>
              </a:rPr>
              <a:t>If</a:t>
            </a:r>
            <a:r>
              <a:rPr kumimoji="0" lang="fr-CD" sz="2000" b="0" i="0" u="none" strike="noStrike" kern="1200" cap="none" spc="0" normalizeH="0" baseline="0" noProof="0" dirty="0">
                <a:ln>
                  <a:noFill/>
                </a:ln>
                <a:solidFill>
                  <a:prstClr val="black"/>
                </a:solidFill>
                <a:effectLst/>
                <a:uLnTx/>
                <a:uFillTx/>
                <a:latin typeface="Calibri" panose="020F0502020204030204"/>
                <a:ea typeface="+mn-ea"/>
                <a:cs typeface="+mn-cs"/>
              </a:rPr>
              <a:t> &lt;condition (s)&gt; </a:t>
            </a:r>
            <a:r>
              <a:rPr kumimoji="0" lang="fr-CD" sz="2000" b="1" i="0" u="none" strike="noStrike" kern="1200" cap="none" spc="0" normalizeH="0" baseline="0" noProof="0" dirty="0">
                <a:ln>
                  <a:noFill/>
                </a:ln>
                <a:solidFill>
                  <a:prstClr val="black"/>
                </a:solidFill>
                <a:effectLst/>
                <a:uLnTx/>
                <a:uFillTx/>
                <a:latin typeface="Calibri" panose="020F0502020204030204"/>
                <a:ea typeface="+mn-ea"/>
                <a:cs typeface="+mn-cs"/>
              </a:rPr>
              <a:t>then</a:t>
            </a:r>
            <a:r>
              <a:rPr kumimoji="0" lang="fr-CD" sz="2000" b="0" i="0" u="none" strike="noStrike" kern="1200" cap="none" spc="0" normalizeH="0" baseline="0" noProof="0" dirty="0">
                <a:ln>
                  <a:noFill/>
                </a:ln>
                <a:solidFill>
                  <a:prstClr val="black"/>
                </a:solidFill>
                <a:effectLst/>
                <a:uLnTx/>
                <a:uFillTx/>
                <a:latin typeface="Calibri" panose="020F0502020204030204"/>
                <a:ea typeface="+mn-ea"/>
                <a:cs typeface="+mn-cs"/>
              </a:rPr>
              <a:t> &lt;conclusion&gt; </a:t>
            </a:r>
            <a:endParaRPr kumimoji="0" lang="fr-FR" sz="1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369FF30C-14A2-2C25-E1FC-A8EB349CB8AE}"/>
              </a:ext>
            </a:extLst>
          </p:cNvPr>
          <p:cNvSpPr/>
          <p:nvPr/>
        </p:nvSpPr>
        <p:spPr>
          <a:xfrm>
            <a:off x="596154" y="1015908"/>
            <a:ext cx="7965139" cy="44823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000" b="0" i="0" u="none" strike="noStrike" kern="1200" cap="none" spc="0" normalizeH="0" baseline="0" noProof="0" dirty="0">
                <a:ln>
                  <a:noFill/>
                </a:ln>
                <a:solidFill>
                  <a:prstClr val="black"/>
                </a:solidFill>
                <a:effectLst/>
                <a:uLnTx/>
                <a:uFillTx/>
                <a:latin typeface="Calibri" panose="020F0502020204030204"/>
                <a:ea typeface="+mn-ea"/>
                <a:cs typeface="+mn-cs"/>
              </a:rPr>
              <a:t>Représentation des connaissances sous forme de "règles", c'est-à-dire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7F9D1880-8505-602F-070A-84DF337799C0}"/>
              </a:ext>
            </a:extLst>
          </p:cNvPr>
          <p:cNvSpPr txBox="1">
            <a:spLocks/>
          </p:cNvSpPr>
          <p:nvPr/>
        </p:nvSpPr>
        <p:spPr>
          <a:xfrm>
            <a:off x="972671" y="2300470"/>
            <a:ext cx="10515600" cy="6241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CD" sz="2000" b="0" i="0" u="none" strike="noStrike" kern="1200" cap="none" spc="0" normalizeH="0" baseline="0" noProof="0" dirty="0">
                <a:ln>
                  <a:noFill/>
                </a:ln>
                <a:solidFill>
                  <a:prstClr val="black"/>
                </a:solidFill>
                <a:effectLst/>
                <a:uLnTx/>
                <a:uFillTx/>
                <a:latin typeface="Calibri" panose="020F0502020204030204"/>
                <a:ea typeface="+mn-ea"/>
                <a:cs typeface="+mn-cs"/>
              </a:rPr>
              <a:t>Expressions </a:t>
            </a:r>
            <a:r>
              <a:rPr kumimoji="0" lang="fr-CD" sz="2000" b="0" i="0" u="none" strike="noStrike" kern="1200" cap="none" spc="0" normalizeH="0" baseline="0" noProof="0" dirty="0">
                <a:ln>
                  <a:noFill/>
                </a:ln>
                <a:solidFill>
                  <a:srgbClr val="FF0000"/>
                </a:solidFill>
                <a:effectLst/>
                <a:uLnTx/>
                <a:uFillTx/>
                <a:latin typeface="Calibri" panose="020F0502020204030204"/>
                <a:ea typeface="+mn-ea"/>
                <a:cs typeface="+mn-cs"/>
              </a:rPr>
              <a:t>Condition-Action</a:t>
            </a:r>
            <a:r>
              <a:rPr kumimoji="0" lang="fr-CD"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 name="Rectangle 6">
            <a:extLst>
              <a:ext uri="{FF2B5EF4-FFF2-40B4-BE49-F238E27FC236}">
                <a16:creationId xmlns:a16="http://schemas.microsoft.com/office/drawing/2014/main" id="{E078DDAF-3FA9-38BB-3A21-6B626AED76B4}"/>
              </a:ext>
            </a:extLst>
          </p:cNvPr>
          <p:cNvSpPr/>
          <p:nvPr/>
        </p:nvSpPr>
        <p:spPr>
          <a:xfrm>
            <a:off x="1510555" y="2661952"/>
            <a:ext cx="3437964" cy="44823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D" sz="2000" b="1" i="0" u="none" strike="noStrike" kern="1200" cap="none" spc="0" normalizeH="0" baseline="0" noProof="0" dirty="0">
                <a:ln>
                  <a:noFill/>
                </a:ln>
                <a:solidFill>
                  <a:prstClr val="black"/>
                </a:solidFill>
                <a:effectLst/>
                <a:uLnTx/>
                <a:uFillTx/>
                <a:latin typeface="Calibri" panose="020F0502020204030204"/>
                <a:ea typeface="+mn-ea"/>
                <a:cs typeface="+mn-cs"/>
              </a:rPr>
              <a:t>If</a:t>
            </a:r>
            <a:r>
              <a:rPr kumimoji="0" lang="fr-CD" sz="2000" b="0" i="0" u="none" strike="noStrike" kern="1200" cap="none" spc="0" normalizeH="0" baseline="0" noProof="0" dirty="0">
                <a:ln>
                  <a:noFill/>
                </a:ln>
                <a:solidFill>
                  <a:prstClr val="black"/>
                </a:solidFill>
                <a:effectLst/>
                <a:uLnTx/>
                <a:uFillTx/>
                <a:latin typeface="Calibri" panose="020F0502020204030204"/>
                <a:ea typeface="+mn-ea"/>
                <a:cs typeface="+mn-cs"/>
              </a:rPr>
              <a:t> &lt;condition (s)&gt; </a:t>
            </a:r>
            <a:r>
              <a:rPr kumimoji="0" lang="fr-CD" sz="2000" b="1" i="0" u="none" strike="noStrike" kern="1200" cap="none" spc="0" normalizeH="0" baseline="0" noProof="0" dirty="0">
                <a:ln>
                  <a:noFill/>
                </a:ln>
                <a:solidFill>
                  <a:prstClr val="black"/>
                </a:solidFill>
                <a:effectLst/>
                <a:uLnTx/>
                <a:uFillTx/>
                <a:latin typeface="Calibri" panose="020F0502020204030204"/>
                <a:ea typeface="+mn-ea"/>
                <a:cs typeface="+mn-cs"/>
              </a:rPr>
              <a:t>then</a:t>
            </a:r>
            <a:r>
              <a:rPr kumimoji="0" lang="fr-CD" sz="2000" b="0" i="0" u="none" strike="noStrike" kern="1200" cap="none" spc="0" normalizeH="0" baseline="0" noProof="0" dirty="0">
                <a:ln>
                  <a:noFill/>
                </a:ln>
                <a:solidFill>
                  <a:prstClr val="black"/>
                </a:solidFill>
                <a:effectLst/>
                <a:uLnTx/>
                <a:uFillTx/>
                <a:latin typeface="Calibri" panose="020F0502020204030204"/>
                <a:ea typeface="+mn-ea"/>
                <a:cs typeface="+mn-cs"/>
              </a:rPr>
              <a:t> &lt;action&gt; </a:t>
            </a:r>
            <a:endParaRPr kumimoji="0" lang="fr-FR" sz="1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74ED0409-0463-E099-874D-E260C7F793DE}"/>
              </a:ext>
            </a:extLst>
          </p:cNvPr>
          <p:cNvSpPr txBox="1">
            <a:spLocks/>
          </p:cNvSpPr>
          <p:nvPr/>
        </p:nvSpPr>
        <p:spPr>
          <a:xfrm>
            <a:off x="596154" y="3420602"/>
            <a:ext cx="10515600" cy="32491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srgbClr val="FF0000"/>
                </a:solidFill>
                <a:effectLst/>
                <a:uLnTx/>
                <a:uFillTx/>
                <a:latin typeface="Calibri" panose="020F0502020204030204"/>
                <a:ea typeface="+mn-ea"/>
                <a:cs typeface="+mn-cs"/>
              </a:rPr>
              <a:t>Implications</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effectives de la logique propositionnelle ou du premier ordre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Exemple simple :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SI le feu de circulation est rouge ET que vous vous êtes arrêté, ALORS vous pouvez tourner à droite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srgbClr val="FF0000"/>
                </a:solidFill>
                <a:effectLst/>
                <a:uLnTx/>
                <a:uFillTx/>
                <a:latin typeface="Calibri" panose="020F0502020204030204"/>
                <a:ea typeface="+mn-ea"/>
                <a:cs typeface="+mn-cs"/>
              </a:rPr>
              <a:t>Exemple biomédical </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fr-FR" sz="1400" b="1" i="0" u="none" strike="noStrike" kern="1200" cap="none" spc="0" normalizeH="0" baseline="0" noProof="0" dirty="0">
                <a:ln>
                  <a:noFill/>
                </a:ln>
                <a:solidFill>
                  <a:prstClr val="black"/>
                </a:solidFill>
                <a:effectLst/>
                <a:uLnTx/>
                <a:uFillTx/>
                <a:latin typeface="Calibri" panose="020F0502020204030204"/>
                <a:ea typeface="+mn-ea"/>
                <a:cs typeface="+mn-cs"/>
              </a:rPr>
              <a:t>SI</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 le patient présente des niveaux élevés de ferritine dans son sang </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fr-FR" sz="1400" b="1" i="0" u="none" strike="noStrike" kern="1200" cap="none" spc="0" normalizeH="0" baseline="0" noProof="0" dirty="0">
                <a:ln>
                  <a:noFill/>
                </a:ln>
                <a:solidFill>
                  <a:prstClr val="black"/>
                </a:solidFill>
                <a:effectLst/>
                <a:uLnTx/>
                <a:uFillTx/>
                <a:latin typeface="Calibri" panose="020F0502020204030204"/>
                <a:ea typeface="+mn-ea"/>
                <a:cs typeface="+mn-cs"/>
              </a:rPr>
              <a:t>ET</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 que le patient présente la mutation Cys282→Tyr dans le gène HFE, </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fr-FR" sz="1400" b="1" i="0" u="none" strike="noStrike" kern="1200" cap="none" spc="0" normalizeH="0" baseline="0" noProof="0" dirty="0">
                <a:ln>
                  <a:noFill/>
                </a:ln>
                <a:solidFill>
                  <a:prstClr val="black"/>
                </a:solidFill>
                <a:effectLst/>
                <a:uLnTx/>
                <a:uFillTx/>
                <a:latin typeface="Calibri" panose="020F0502020204030204"/>
                <a:ea typeface="+mn-ea"/>
                <a:cs typeface="+mn-cs"/>
              </a:rPr>
              <a:t>ALORS</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 le patient est atteint d'hémochromatose*.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Condition :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Aussi connue comme prémisse, </a:t>
            </a:r>
            <a:r>
              <a:rPr kumimoji="0" lang="fr-FR" sz="1400" b="0" i="0" u="none" strike="noStrike" kern="1200" cap="none" spc="0" normalizeH="0" baseline="0" noProof="0" dirty="0">
                <a:ln>
                  <a:noFill/>
                </a:ln>
                <a:solidFill>
                  <a:srgbClr val="FF0000"/>
                </a:solidFill>
                <a:effectLst/>
                <a:uLnTx/>
                <a:uFillTx/>
                <a:latin typeface="Calibri" panose="020F0502020204030204"/>
                <a:ea typeface="+mn-ea"/>
                <a:cs typeface="+mn-cs"/>
              </a:rPr>
              <a:t>antécédent</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 variables indépendantes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Conclusion :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fr-FR" sz="1400" b="0" i="0" u="none" strike="noStrike" kern="1200" cap="none" spc="0" normalizeH="0" baseline="0" noProof="0" dirty="0">
                <a:ln>
                  <a:noFill/>
                </a:ln>
                <a:solidFill>
                  <a:srgbClr val="FF0000"/>
                </a:solidFill>
                <a:effectLst/>
                <a:uLnTx/>
                <a:uFillTx/>
                <a:latin typeface="Calibri" panose="020F0502020204030204"/>
                <a:ea typeface="+mn-ea"/>
                <a:cs typeface="+mn-cs"/>
              </a:rPr>
              <a:t>Aussi connue comme </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action, résultat, </a:t>
            </a:r>
            <a:r>
              <a:rPr kumimoji="0" lang="fr-FR" sz="1400" b="0" i="0" u="none" strike="noStrike" kern="1200" cap="none" spc="0" normalizeH="0" baseline="0" noProof="0" dirty="0">
                <a:ln>
                  <a:noFill/>
                </a:ln>
                <a:solidFill>
                  <a:srgbClr val="FF0000"/>
                </a:solidFill>
                <a:effectLst/>
                <a:uLnTx/>
                <a:uFillTx/>
                <a:latin typeface="Calibri" panose="020F0502020204030204"/>
                <a:ea typeface="+mn-ea"/>
                <a:cs typeface="+mn-cs"/>
              </a:rPr>
              <a:t>conséquence</a:t>
            </a: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 but, variable dépendante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Content Placeholder 2">
            <a:extLst>
              <a:ext uri="{FF2B5EF4-FFF2-40B4-BE49-F238E27FC236}">
                <a16:creationId xmlns:a16="http://schemas.microsoft.com/office/drawing/2014/main" id="{929D2A5B-C866-E1FC-AD38-EA6B42B6C02D}"/>
              </a:ext>
            </a:extLst>
          </p:cNvPr>
          <p:cNvSpPr txBox="1">
            <a:spLocks/>
          </p:cNvSpPr>
          <p:nvPr/>
        </p:nvSpPr>
        <p:spPr>
          <a:xfrm>
            <a:off x="7532596" y="4631768"/>
            <a:ext cx="5313826" cy="6241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CD" sz="1400" b="0" i="0" u="none" strike="noStrike" kern="1200" cap="none" spc="0" normalizeH="0" baseline="0" noProof="0" dirty="0">
                <a:ln>
                  <a:noFill/>
                </a:ln>
                <a:solidFill>
                  <a:prstClr val="black"/>
                </a:solidFill>
                <a:effectLst/>
                <a:uLnTx/>
                <a:uFillTx/>
                <a:latin typeface="Calibri" panose="020F0502020204030204"/>
                <a:ea typeface="+mn-ea"/>
                <a:cs typeface="+mn-cs"/>
              </a:rPr>
              <a:t>Proposition 1: </a:t>
            </a:r>
            <a:r>
              <a:rPr kumimoji="0" lang="fr-CD" sz="1400" b="0" i="0" u="none" strike="noStrike" kern="1200" cap="none" spc="0" normalizeH="0" baseline="0" noProof="0" dirty="0">
                <a:ln>
                  <a:noFill/>
                </a:ln>
                <a:solidFill>
                  <a:srgbClr val="00B050"/>
                </a:solidFill>
                <a:effectLst/>
                <a:uLnTx/>
                <a:uFillTx/>
                <a:latin typeface="Calibri" panose="020F0502020204030204"/>
                <a:ea typeface="+mn-ea"/>
                <a:cs typeface="+mn-cs"/>
              </a:rPr>
              <a:t>Vrai</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CD" sz="1400" b="0" i="0" u="none" strike="noStrike" kern="1200" cap="none" spc="0" normalizeH="0" baseline="0" noProof="0" dirty="0">
                <a:ln>
                  <a:noFill/>
                </a:ln>
                <a:solidFill>
                  <a:prstClr val="black"/>
                </a:solidFill>
                <a:effectLst/>
                <a:uLnTx/>
                <a:uFillTx/>
                <a:latin typeface="Calibri" panose="020F0502020204030204"/>
                <a:ea typeface="+mn-ea"/>
                <a:cs typeface="+mn-cs"/>
              </a:rPr>
              <a:t>Proposition 2: </a:t>
            </a:r>
            <a:r>
              <a:rPr kumimoji="0" lang="fr-CD" sz="1400" b="0" i="0" u="none" strike="noStrike" kern="1200" cap="none" spc="0" normalizeH="0" baseline="0" noProof="0" dirty="0">
                <a:ln>
                  <a:noFill/>
                </a:ln>
                <a:solidFill>
                  <a:srgbClr val="00B050"/>
                </a:solidFill>
                <a:effectLst/>
                <a:uLnTx/>
                <a:uFillTx/>
                <a:latin typeface="Calibri" panose="020F0502020204030204"/>
                <a:ea typeface="+mn-ea"/>
                <a:cs typeface="+mn-cs"/>
              </a:rPr>
              <a:t>Vrai</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CD" sz="1400" b="0" i="0" u="none" strike="noStrike" kern="1200" cap="none" spc="0" normalizeH="0" baseline="0" noProof="0" dirty="0">
                <a:ln>
                  <a:noFill/>
                </a:ln>
                <a:solidFill>
                  <a:prstClr val="black"/>
                </a:solidFill>
                <a:effectLst/>
                <a:uLnTx/>
                <a:uFillTx/>
                <a:latin typeface="Calibri" panose="020F0502020204030204"/>
                <a:ea typeface="+mn-ea"/>
                <a:cs typeface="+mn-cs"/>
              </a:rPr>
              <a:t>Proposition 3: </a:t>
            </a:r>
            <a:r>
              <a:rPr kumimoji="0" lang="fr-CD" sz="1400" b="0" i="0" u="none" strike="noStrike" kern="1200" cap="none" spc="0" normalizeH="0" baseline="0" noProof="0" dirty="0">
                <a:ln>
                  <a:noFill/>
                </a:ln>
                <a:solidFill>
                  <a:srgbClr val="00B050"/>
                </a:solidFill>
                <a:effectLst/>
                <a:uLnTx/>
                <a:uFillTx/>
                <a:latin typeface="Calibri" panose="020F0502020204030204"/>
                <a:ea typeface="+mn-ea"/>
                <a:cs typeface="+mn-cs"/>
              </a:rPr>
              <a:t>Vrai</a:t>
            </a:r>
          </a:p>
        </p:txBody>
      </p:sp>
    </p:spTree>
    <p:extLst>
      <p:ext uri="{BB962C8B-B14F-4D97-AF65-F5344CB8AC3E}">
        <p14:creationId xmlns:p14="http://schemas.microsoft.com/office/powerpoint/2010/main" val="20971777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9CF1D-47CB-F227-C279-481A035AB212}"/>
              </a:ext>
            </a:extLst>
          </p:cNvPr>
          <p:cNvSpPr>
            <a:spLocks noGrp="1"/>
          </p:cNvSpPr>
          <p:nvPr>
            <p:ph type="title"/>
          </p:nvPr>
        </p:nvSpPr>
        <p:spPr>
          <a:xfrm>
            <a:off x="587189" y="236070"/>
            <a:ext cx="10515600" cy="889934"/>
          </a:xfrm>
        </p:spPr>
        <p:txBody>
          <a:bodyPr/>
          <a:lstStyle/>
          <a:p>
            <a:r>
              <a:rPr lang="fr-FR" dirty="0"/>
              <a:t>Systèmes hybrides</a:t>
            </a:r>
            <a:endParaRPr lang="fr-CD" dirty="0"/>
          </a:p>
        </p:txBody>
      </p:sp>
      <p:sp>
        <p:nvSpPr>
          <p:cNvPr id="3" name="Content Placeholder 2">
            <a:extLst>
              <a:ext uri="{FF2B5EF4-FFF2-40B4-BE49-F238E27FC236}">
                <a16:creationId xmlns:a16="http://schemas.microsoft.com/office/drawing/2014/main" id="{15953489-0B39-707A-EF5A-CE310F44FDB2}"/>
              </a:ext>
            </a:extLst>
          </p:cNvPr>
          <p:cNvSpPr>
            <a:spLocks noGrp="1"/>
          </p:cNvSpPr>
          <p:nvPr>
            <p:ph idx="1"/>
          </p:nvPr>
        </p:nvSpPr>
        <p:spPr>
          <a:xfrm>
            <a:off x="497541" y="1126004"/>
            <a:ext cx="10515600" cy="5427196"/>
          </a:xfrm>
        </p:spPr>
        <p:txBody>
          <a:bodyPr>
            <a:normAutofit fontScale="85000" lnSpcReduction="20000"/>
          </a:bodyPr>
          <a:lstStyle/>
          <a:p>
            <a:pPr algn="just"/>
            <a:r>
              <a:rPr lang="fr-FR" dirty="0"/>
              <a:t>Il existe de nombreuses façons créatives de créer des </a:t>
            </a:r>
            <a:r>
              <a:rPr lang="fr-FR" dirty="0">
                <a:solidFill>
                  <a:srgbClr val="FF0000"/>
                </a:solidFill>
              </a:rPr>
              <a:t>systèmes experts hybrides</a:t>
            </a:r>
            <a:r>
              <a:rPr lang="fr-FR" dirty="0"/>
              <a:t>. </a:t>
            </a:r>
          </a:p>
          <a:p>
            <a:pPr lvl="1" algn="just"/>
            <a:r>
              <a:rPr lang="fr-FR" dirty="0"/>
              <a:t>Ils peuvent faire appel à n'importe quelle combinaison de représentations ou intégrer des méthodes de </a:t>
            </a:r>
            <a:r>
              <a:rPr lang="fr-FR" dirty="0">
                <a:solidFill>
                  <a:srgbClr val="FF0000"/>
                </a:solidFill>
              </a:rPr>
              <a:t>déduction</a:t>
            </a:r>
            <a:r>
              <a:rPr lang="fr-FR" dirty="0"/>
              <a:t> et d'</a:t>
            </a:r>
            <a:r>
              <a:rPr lang="fr-FR" dirty="0">
                <a:solidFill>
                  <a:srgbClr val="FF0000"/>
                </a:solidFill>
              </a:rPr>
              <a:t>induction</a:t>
            </a:r>
            <a:r>
              <a:rPr lang="fr-FR" dirty="0"/>
              <a:t>. </a:t>
            </a:r>
          </a:p>
          <a:p>
            <a:pPr lvl="1" algn="just"/>
            <a:r>
              <a:rPr lang="fr-FR" dirty="0"/>
              <a:t>Cependant, on ne peut pas s'attendre à ce que toutes les combinaisons fonctionnent. </a:t>
            </a:r>
          </a:p>
          <a:p>
            <a:pPr algn="just"/>
            <a:r>
              <a:rPr lang="fr-FR" dirty="0"/>
              <a:t>Considérons:</a:t>
            </a:r>
          </a:p>
          <a:p>
            <a:pPr lvl="1" algn="just"/>
            <a:r>
              <a:rPr lang="fr-FR" dirty="0"/>
              <a:t>un instant que nous disposons d'un système expert qui a été mis en place pour stocker et utiliser </a:t>
            </a:r>
            <a:r>
              <a:rPr lang="fr-FR" dirty="0">
                <a:solidFill>
                  <a:srgbClr val="FF0000"/>
                </a:solidFill>
              </a:rPr>
              <a:t>l'expertise humaine </a:t>
            </a:r>
            <a:r>
              <a:rPr lang="fr-FR" dirty="0"/>
              <a:t>existante. </a:t>
            </a:r>
          </a:p>
          <a:p>
            <a:pPr lvl="2" algn="just"/>
            <a:r>
              <a:rPr lang="fr-FR" dirty="0"/>
              <a:t>Puisqu'il est basé sur l'expertise humaine, il peut bien sûr être défectueux. </a:t>
            </a:r>
          </a:p>
          <a:p>
            <a:pPr lvl="1" algn="just"/>
            <a:r>
              <a:rPr lang="fr-FR" dirty="0"/>
              <a:t>Et si nous pouvions mettre à jour notre système grâce à une expérience continue ?</a:t>
            </a:r>
          </a:p>
          <a:p>
            <a:pPr lvl="2" algn="just"/>
            <a:r>
              <a:rPr lang="fr-FR" dirty="0"/>
              <a:t>C'est là que l'apprentissage automatique (</a:t>
            </a:r>
            <a:r>
              <a:rPr lang="fr-FR" dirty="0">
                <a:solidFill>
                  <a:srgbClr val="FF0000"/>
                </a:solidFill>
              </a:rPr>
              <a:t>apprentissage inductif</a:t>
            </a:r>
            <a:r>
              <a:rPr lang="fr-FR" dirty="0"/>
              <a:t>) pourrait jouer un rôle dans les systèmes experts en trainant (formant) un décideur à l'aide d'exemples plutôt qu'en le préprogrammant. </a:t>
            </a:r>
          </a:p>
          <a:p>
            <a:pPr lvl="2" algn="just"/>
            <a:r>
              <a:rPr lang="fr-FR" dirty="0"/>
              <a:t>Par conséquent, les méthodes d'apprentissage automatique ont potentiellement la capacité d'obtenir de meilleurs résultats que l'expertise humaine.</a:t>
            </a:r>
          </a:p>
          <a:p>
            <a:pPr algn="just"/>
            <a:r>
              <a:rPr lang="fr-FR" dirty="0"/>
              <a:t>L'une des façons de combiner </a:t>
            </a:r>
            <a:r>
              <a:rPr lang="fr-FR" dirty="0">
                <a:solidFill>
                  <a:srgbClr val="FF0000"/>
                </a:solidFill>
              </a:rPr>
              <a:t>l'apprentissage automatique </a:t>
            </a:r>
            <a:r>
              <a:rPr lang="fr-FR" dirty="0"/>
              <a:t>et les </a:t>
            </a:r>
            <a:r>
              <a:rPr lang="fr-FR" dirty="0">
                <a:solidFill>
                  <a:srgbClr val="FF0000"/>
                </a:solidFill>
              </a:rPr>
              <a:t>systèmes experts </a:t>
            </a:r>
            <a:r>
              <a:rPr lang="fr-FR" dirty="0"/>
              <a:t>est donc d'hybrider les systèmes experts avec des systèmes sous-symboliques, en d'autres termes, des éléments tels que les </a:t>
            </a:r>
            <a:r>
              <a:rPr lang="fr-FR" dirty="0">
                <a:solidFill>
                  <a:srgbClr val="FF0000"/>
                </a:solidFill>
              </a:rPr>
              <a:t>réseaux neuronaux</a:t>
            </a:r>
            <a:r>
              <a:rPr lang="fr-FR" dirty="0"/>
              <a:t>. </a:t>
            </a:r>
          </a:p>
          <a:p>
            <a:pPr lvl="1" algn="just"/>
            <a:r>
              <a:rPr lang="fr-FR" dirty="0"/>
              <a:t>Dans ce cas, les réseaux neuronaux pourraient être utilisés pour </a:t>
            </a:r>
            <a:r>
              <a:rPr lang="fr-FR" dirty="0">
                <a:solidFill>
                  <a:srgbClr val="FF0000"/>
                </a:solidFill>
              </a:rPr>
              <a:t>prétraiter</a:t>
            </a:r>
            <a:r>
              <a:rPr lang="fr-FR" dirty="0"/>
              <a:t> les données et les transmettre ensuite à des règles, </a:t>
            </a:r>
          </a:p>
          <a:p>
            <a:pPr lvl="1" algn="just"/>
            <a:r>
              <a:rPr lang="fr-FR" dirty="0"/>
              <a:t>ou ils pourraient être utilisés pour apprendre de meilleures règles </a:t>
            </a:r>
            <a:endParaRPr lang="fr-CD" dirty="0"/>
          </a:p>
        </p:txBody>
      </p:sp>
    </p:spTree>
    <p:extLst>
      <p:ext uri="{BB962C8B-B14F-4D97-AF65-F5344CB8AC3E}">
        <p14:creationId xmlns:p14="http://schemas.microsoft.com/office/powerpoint/2010/main" val="3500399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FFED-8012-D287-FF75-AFDDE00AC716}"/>
              </a:ext>
            </a:extLst>
          </p:cNvPr>
          <p:cNvSpPr>
            <a:spLocks noGrp="1"/>
          </p:cNvSpPr>
          <p:nvPr>
            <p:ph type="title"/>
          </p:nvPr>
        </p:nvSpPr>
        <p:spPr>
          <a:xfrm>
            <a:off x="210671" y="339164"/>
            <a:ext cx="10515600" cy="683746"/>
          </a:xfrm>
        </p:spPr>
        <p:txBody>
          <a:bodyPr>
            <a:normAutofit fontScale="90000"/>
          </a:bodyPr>
          <a:lstStyle/>
          <a:p>
            <a:r>
              <a:rPr lang="fr-FR" dirty="0"/>
              <a:t>Systèmes hybrides : Système expert neuronal</a:t>
            </a:r>
            <a:endParaRPr lang="fr-CD" dirty="0"/>
          </a:p>
        </p:txBody>
      </p:sp>
      <p:sp>
        <p:nvSpPr>
          <p:cNvPr id="3" name="Content Placeholder 2">
            <a:extLst>
              <a:ext uri="{FF2B5EF4-FFF2-40B4-BE49-F238E27FC236}">
                <a16:creationId xmlns:a16="http://schemas.microsoft.com/office/drawing/2014/main" id="{7FE40F0C-3BA2-CC28-2B03-C72B5EFB0B05}"/>
              </a:ext>
            </a:extLst>
          </p:cNvPr>
          <p:cNvSpPr>
            <a:spLocks noGrp="1"/>
          </p:cNvSpPr>
          <p:nvPr>
            <p:ph idx="1"/>
          </p:nvPr>
        </p:nvSpPr>
        <p:spPr>
          <a:xfrm>
            <a:off x="551329" y="1281953"/>
            <a:ext cx="6539753" cy="4895010"/>
          </a:xfrm>
        </p:spPr>
        <p:txBody>
          <a:bodyPr>
            <a:normAutofit fontScale="70000" lnSpcReduction="20000"/>
          </a:bodyPr>
          <a:lstStyle/>
          <a:p>
            <a:pPr algn="just"/>
            <a:r>
              <a:rPr lang="fr-FR" dirty="0"/>
              <a:t>Il s'agit d'un exemple de système hybride, plus précisément d'un </a:t>
            </a:r>
            <a:r>
              <a:rPr lang="fr-FR" dirty="0">
                <a:solidFill>
                  <a:srgbClr val="FF0000"/>
                </a:solidFill>
              </a:rPr>
              <a:t>système expert à réseau neuronal </a:t>
            </a:r>
            <a:r>
              <a:rPr lang="fr-FR" dirty="0"/>
              <a:t>ou d'un </a:t>
            </a:r>
            <a:r>
              <a:rPr lang="fr-FR" dirty="0">
                <a:solidFill>
                  <a:srgbClr val="FF0000"/>
                </a:solidFill>
              </a:rPr>
              <a:t>système basé sur un réseau neuronal</a:t>
            </a:r>
            <a:r>
              <a:rPr lang="fr-FR" dirty="0"/>
              <a:t>. </a:t>
            </a:r>
          </a:p>
          <a:p>
            <a:pPr lvl="1" algn="just"/>
            <a:r>
              <a:rPr lang="fr-FR" dirty="0"/>
              <a:t>Nous disposons de données d'apprentissage, </a:t>
            </a:r>
          </a:p>
          <a:p>
            <a:pPr lvl="1" algn="just"/>
            <a:r>
              <a:rPr lang="fr-FR" dirty="0"/>
              <a:t>nous avons formé un réseau neuronal et, </a:t>
            </a:r>
          </a:p>
          <a:p>
            <a:pPr lvl="1" algn="just"/>
            <a:r>
              <a:rPr lang="fr-FR" dirty="0"/>
              <a:t>à droite de l'image et dans le reste du flux de l'image, nous avons notre </a:t>
            </a:r>
            <a:r>
              <a:rPr lang="fr-FR" dirty="0">
                <a:solidFill>
                  <a:srgbClr val="FF0000"/>
                </a:solidFill>
              </a:rPr>
              <a:t>système expert</a:t>
            </a:r>
            <a:r>
              <a:rPr lang="fr-FR" dirty="0"/>
              <a:t>. </a:t>
            </a:r>
          </a:p>
          <a:p>
            <a:pPr algn="just"/>
            <a:r>
              <a:rPr lang="fr-FR" dirty="0"/>
              <a:t>Toutefois, dans ce cas, les </a:t>
            </a:r>
            <a:r>
              <a:rPr lang="fr-FR" dirty="0">
                <a:solidFill>
                  <a:srgbClr val="FF0000"/>
                </a:solidFill>
              </a:rPr>
              <a:t>règles</a:t>
            </a:r>
            <a:r>
              <a:rPr lang="fr-FR" dirty="0"/>
              <a:t> peuvent être extraites des poids entre les nœuds d'un réseau neuronal.</a:t>
            </a:r>
          </a:p>
          <a:p>
            <a:pPr algn="just"/>
            <a:r>
              <a:rPr lang="fr-FR" dirty="0"/>
              <a:t>L'utilisation d'un réseau neuronal peut permettre au système de mieux traiter les </a:t>
            </a:r>
            <a:r>
              <a:rPr lang="fr-FR" dirty="0">
                <a:solidFill>
                  <a:srgbClr val="FF0000"/>
                </a:solidFill>
              </a:rPr>
              <a:t>données bruyantes </a:t>
            </a:r>
            <a:r>
              <a:rPr lang="fr-FR" dirty="0"/>
              <a:t>et </a:t>
            </a:r>
            <a:r>
              <a:rPr lang="fr-FR" dirty="0">
                <a:solidFill>
                  <a:srgbClr val="FF0000"/>
                </a:solidFill>
              </a:rPr>
              <a:t>complètes</a:t>
            </a:r>
            <a:r>
              <a:rPr lang="fr-FR" dirty="0"/>
              <a:t> grâce à sa capacité de généralisation. </a:t>
            </a:r>
          </a:p>
          <a:p>
            <a:pPr algn="just"/>
            <a:r>
              <a:rPr lang="fr-FR" dirty="0"/>
              <a:t>Étant donné que nous nous éloignons à présent du </a:t>
            </a:r>
            <a:r>
              <a:rPr lang="fr-FR" dirty="0">
                <a:solidFill>
                  <a:srgbClr val="FF0000"/>
                </a:solidFill>
              </a:rPr>
              <a:t>raisonnement déductif</a:t>
            </a:r>
            <a:r>
              <a:rPr lang="fr-FR" dirty="0"/>
              <a:t>, nous ne pouvons réellement dire qu'un système comme celui-ci est une </a:t>
            </a:r>
            <a:r>
              <a:rPr lang="fr-FR" dirty="0">
                <a:solidFill>
                  <a:srgbClr val="FF0000"/>
                </a:solidFill>
              </a:rPr>
              <a:t>approximation du raisonnement</a:t>
            </a:r>
            <a:r>
              <a:rPr lang="fr-FR" dirty="0"/>
              <a:t>, car nous nous inspirons à la fois des méthodes de raisonnement par déduction et par induction.</a:t>
            </a:r>
            <a:endParaRPr lang="fr-CD" dirty="0"/>
          </a:p>
        </p:txBody>
      </p:sp>
      <p:pic>
        <p:nvPicPr>
          <p:cNvPr id="5" name="Picture 4">
            <a:extLst>
              <a:ext uri="{FF2B5EF4-FFF2-40B4-BE49-F238E27FC236}">
                <a16:creationId xmlns:a16="http://schemas.microsoft.com/office/drawing/2014/main" id="{F56942CD-5485-D9A3-DBE7-7857D8F9E233}"/>
              </a:ext>
            </a:extLst>
          </p:cNvPr>
          <p:cNvPicPr>
            <a:picLocks noChangeAspect="1"/>
          </p:cNvPicPr>
          <p:nvPr/>
        </p:nvPicPr>
        <p:blipFill>
          <a:blip r:embed="rId2"/>
          <a:stretch>
            <a:fillRect/>
          </a:stretch>
        </p:blipFill>
        <p:spPr>
          <a:xfrm>
            <a:off x="7691717" y="2135588"/>
            <a:ext cx="4414683" cy="4041375"/>
          </a:xfrm>
          <a:prstGeom prst="rect">
            <a:avLst/>
          </a:prstGeom>
        </p:spPr>
      </p:pic>
      <p:sp>
        <p:nvSpPr>
          <p:cNvPr id="6" name="TextBox 5">
            <a:extLst>
              <a:ext uri="{FF2B5EF4-FFF2-40B4-BE49-F238E27FC236}">
                <a16:creationId xmlns:a16="http://schemas.microsoft.com/office/drawing/2014/main" id="{393880D1-6775-EE29-0C85-34EEDBAD8D6A}"/>
              </a:ext>
            </a:extLst>
          </p:cNvPr>
          <p:cNvSpPr txBox="1"/>
          <p:nvPr/>
        </p:nvSpPr>
        <p:spPr>
          <a:xfrm>
            <a:off x="7554986" y="1766256"/>
            <a:ext cx="4688143" cy="369332"/>
          </a:xfrm>
          <a:prstGeom prst="rect">
            <a:avLst/>
          </a:prstGeom>
          <a:noFill/>
        </p:spPr>
        <p:txBody>
          <a:bodyPr wrap="none" rtlCol="0">
            <a:spAutoFit/>
          </a:bodyPr>
          <a:lstStyle/>
          <a:p>
            <a:r>
              <a:rPr lang="fr-FR" dirty="0"/>
              <a:t>Structure basique d’un système expert neuronal</a:t>
            </a:r>
            <a:endParaRPr lang="fr-CD" dirty="0"/>
          </a:p>
        </p:txBody>
      </p:sp>
    </p:spTree>
    <p:extLst>
      <p:ext uri="{BB962C8B-B14F-4D97-AF65-F5344CB8AC3E}">
        <p14:creationId xmlns:p14="http://schemas.microsoft.com/office/powerpoint/2010/main" val="18210494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497E-0F8B-3AAD-2C95-334C6F88C82D}"/>
              </a:ext>
            </a:extLst>
          </p:cNvPr>
          <p:cNvSpPr>
            <a:spLocks noGrp="1"/>
          </p:cNvSpPr>
          <p:nvPr>
            <p:ph type="title"/>
          </p:nvPr>
        </p:nvSpPr>
        <p:spPr>
          <a:xfrm>
            <a:off x="107577" y="230654"/>
            <a:ext cx="11120718" cy="629957"/>
          </a:xfrm>
        </p:spPr>
        <p:txBody>
          <a:bodyPr>
            <a:normAutofit fontScale="90000"/>
          </a:bodyPr>
          <a:lstStyle/>
          <a:p>
            <a:r>
              <a:rPr lang="fr-FR" dirty="0"/>
              <a:t>Systèmes hybrides : Système expert neuro-flou</a:t>
            </a:r>
            <a:endParaRPr lang="fr-CD" dirty="0"/>
          </a:p>
        </p:txBody>
      </p:sp>
      <p:sp>
        <p:nvSpPr>
          <p:cNvPr id="3" name="Content Placeholder 2">
            <a:extLst>
              <a:ext uri="{FF2B5EF4-FFF2-40B4-BE49-F238E27FC236}">
                <a16:creationId xmlns:a16="http://schemas.microsoft.com/office/drawing/2014/main" id="{C901F8D5-B623-B1E1-B490-8A6C97BE5196}"/>
              </a:ext>
            </a:extLst>
          </p:cNvPr>
          <p:cNvSpPr>
            <a:spLocks noGrp="1"/>
          </p:cNvSpPr>
          <p:nvPr>
            <p:ph idx="1"/>
          </p:nvPr>
        </p:nvSpPr>
        <p:spPr>
          <a:xfrm>
            <a:off x="410136" y="1253331"/>
            <a:ext cx="10515600" cy="4833704"/>
          </a:xfrm>
        </p:spPr>
        <p:txBody>
          <a:bodyPr/>
          <a:lstStyle/>
          <a:p>
            <a:pPr algn="just"/>
            <a:r>
              <a:rPr lang="fr-FR" dirty="0"/>
              <a:t>Alors que les </a:t>
            </a:r>
            <a:r>
              <a:rPr lang="fr-FR" i="1" dirty="0">
                <a:solidFill>
                  <a:srgbClr val="FF0000"/>
                </a:solidFill>
              </a:rPr>
              <a:t>réseaux neuronaux sont des structures informatiques de bas niveau</a:t>
            </a:r>
            <a:r>
              <a:rPr lang="fr-FR" dirty="0"/>
              <a:t> qui donnent de bons résultats lorsqu'ils traitent des données brutes, la </a:t>
            </a:r>
            <a:r>
              <a:rPr lang="fr-FR" dirty="0">
                <a:solidFill>
                  <a:srgbClr val="FF0000"/>
                </a:solidFill>
              </a:rPr>
              <a:t>logique floue traite le raisonnement à un niveau plus élevé</a:t>
            </a:r>
            <a:r>
              <a:rPr lang="fr-FR" dirty="0"/>
              <a:t>, en utilisant des informations linguistiques acquises auprès d'experts du domaine</a:t>
            </a:r>
          </a:p>
          <a:p>
            <a:pPr algn="just"/>
            <a:r>
              <a:rPr lang="fr-FR" dirty="0"/>
              <a:t>Par conséquent, les réseaux neuronaux deviennent plus transparents, tandis que les systèmes flous deviennent capables d'apprendre grâce à leur intégration.</a:t>
            </a:r>
          </a:p>
          <a:p>
            <a:pPr algn="just"/>
            <a:r>
              <a:rPr lang="fr-FR" dirty="0"/>
              <a:t>Chaque couche du système neuro-flou est associée à une étape particulière du processus d'inférence floue.</a:t>
            </a:r>
            <a:endParaRPr lang="fr-CD" dirty="0"/>
          </a:p>
        </p:txBody>
      </p:sp>
    </p:spTree>
    <p:extLst>
      <p:ext uri="{BB962C8B-B14F-4D97-AF65-F5344CB8AC3E}">
        <p14:creationId xmlns:p14="http://schemas.microsoft.com/office/powerpoint/2010/main" val="1382153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0B08-FF44-5AA8-7870-DB338D012AA0}"/>
              </a:ext>
            </a:extLst>
          </p:cNvPr>
          <p:cNvSpPr>
            <a:spLocks noGrp="1"/>
          </p:cNvSpPr>
          <p:nvPr>
            <p:ph type="title"/>
          </p:nvPr>
        </p:nvSpPr>
        <p:spPr>
          <a:xfrm>
            <a:off x="1089212" y="2998694"/>
            <a:ext cx="10515600" cy="1325563"/>
          </a:xfrm>
        </p:spPr>
        <p:txBody>
          <a:bodyPr/>
          <a:lstStyle/>
          <a:p>
            <a:pPr algn="ctr"/>
            <a:r>
              <a:rPr lang="fr-FR" dirty="0"/>
              <a:t>Avantages et inconvénients des systèmes experts</a:t>
            </a:r>
            <a:endParaRPr lang="fr-CD" dirty="0"/>
          </a:p>
        </p:txBody>
      </p:sp>
    </p:spTree>
    <p:extLst>
      <p:ext uri="{BB962C8B-B14F-4D97-AF65-F5344CB8AC3E}">
        <p14:creationId xmlns:p14="http://schemas.microsoft.com/office/powerpoint/2010/main" val="41711988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81BF-6E29-8653-1102-1BA47EDF0FAE}"/>
              </a:ext>
            </a:extLst>
          </p:cNvPr>
          <p:cNvSpPr>
            <a:spLocks noGrp="1"/>
          </p:cNvSpPr>
          <p:nvPr>
            <p:ph type="title"/>
          </p:nvPr>
        </p:nvSpPr>
        <p:spPr>
          <a:xfrm>
            <a:off x="201706" y="316752"/>
            <a:ext cx="10515600" cy="728569"/>
          </a:xfrm>
        </p:spPr>
        <p:txBody>
          <a:bodyPr/>
          <a:lstStyle/>
          <a:p>
            <a:r>
              <a:rPr lang="fr-FR" dirty="0"/>
              <a:t>Autres avantages des systèmes experts</a:t>
            </a:r>
            <a:endParaRPr lang="fr-CD" dirty="0"/>
          </a:p>
        </p:txBody>
      </p:sp>
      <p:sp>
        <p:nvSpPr>
          <p:cNvPr id="3" name="Content Placeholder 2">
            <a:extLst>
              <a:ext uri="{FF2B5EF4-FFF2-40B4-BE49-F238E27FC236}">
                <a16:creationId xmlns:a16="http://schemas.microsoft.com/office/drawing/2014/main" id="{46C75C40-2CC9-B180-E6BA-53009874CDC9}"/>
              </a:ext>
            </a:extLst>
          </p:cNvPr>
          <p:cNvSpPr>
            <a:spLocks noGrp="1"/>
          </p:cNvSpPr>
          <p:nvPr>
            <p:ph idx="1"/>
          </p:nvPr>
        </p:nvSpPr>
        <p:spPr>
          <a:xfrm>
            <a:off x="363071" y="1153272"/>
            <a:ext cx="10515600" cy="5202703"/>
          </a:xfrm>
        </p:spPr>
        <p:txBody>
          <a:bodyPr>
            <a:normAutofit fontScale="85000" lnSpcReduction="20000"/>
          </a:bodyPr>
          <a:lstStyle/>
          <a:p>
            <a:pPr algn="just"/>
            <a:r>
              <a:rPr lang="fr-FR" dirty="0"/>
              <a:t>Représentation naturelle des connaissances :</a:t>
            </a:r>
          </a:p>
          <a:p>
            <a:pPr lvl="1" algn="just"/>
            <a:r>
              <a:rPr lang="fr-FR" dirty="0"/>
              <a:t>en d'autres termes, vous obtenez des règles </a:t>
            </a:r>
            <a:r>
              <a:rPr lang="fr-FR" dirty="0">
                <a:solidFill>
                  <a:srgbClr val="FF0000"/>
                </a:solidFill>
              </a:rPr>
              <a:t>IF:THEN </a:t>
            </a:r>
            <a:r>
              <a:rPr lang="fr-FR" dirty="0"/>
              <a:t>lisibles par l'homme qui constituent la représentation</a:t>
            </a:r>
          </a:p>
          <a:p>
            <a:pPr lvl="2" algn="just"/>
            <a:r>
              <a:rPr lang="fr-FR" dirty="0"/>
              <a:t>Elles ont une structure uniforme</a:t>
            </a:r>
          </a:p>
          <a:p>
            <a:pPr lvl="2" algn="just"/>
            <a:r>
              <a:rPr lang="fr-FR" dirty="0"/>
              <a:t>Le système lui-même est fondamentalement auto-documenté</a:t>
            </a:r>
          </a:p>
          <a:p>
            <a:pPr lvl="2" algn="just"/>
            <a:r>
              <a:rPr lang="fr-FR" dirty="0"/>
              <a:t>et chaque règle est un élément de connaissance indépendant</a:t>
            </a:r>
          </a:p>
          <a:p>
            <a:pPr algn="just"/>
            <a:r>
              <a:rPr lang="fr-FR" dirty="0"/>
              <a:t>Selon le système expert que vous utilisez, ils peuvent traiter des connaissances incomplètes et incertaines :</a:t>
            </a:r>
          </a:p>
          <a:p>
            <a:pPr lvl="1" algn="just"/>
            <a:r>
              <a:rPr lang="fr-FR" dirty="0"/>
              <a:t>Nous reviendrons sur les connaissances incertaines dans la leçon ultérieure. </a:t>
            </a:r>
          </a:p>
          <a:p>
            <a:pPr algn="just"/>
            <a:r>
              <a:rPr lang="fr-FR" dirty="0"/>
              <a:t>Les systèmes experts peuvent être développés et mis à jour par étapes</a:t>
            </a:r>
          </a:p>
          <a:p>
            <a:pPr algn="just"/>
            <a:r>
              <a:rPr lang="fr-FR" dirty="0"/>
              <a:t>Ils facilitent le transfert de connaissances vers des lieux éloignés</a:t>
            </a:r>
          </a:p>
          <a:p>
            <a:pPr algn="just"/>
            <a:r>
              <a:rPr lang="fr-FR" dirty="0"/>
              <a:t>En outre, les systèmes experts fournissent des réponses cohérentes pour les décisions, les processus et les tâches répétitifs.</a:t>
            </a:r>
          </a:p>
          <a:p>
            <a:pPr algn="just"/>
            <a:r>
              <a:rPr lang="fr-FR" dirty="0"/>
              <a:t>Ils sont capables de combiner </a:t>
            </a:r>
            <a:r>
              <a:rPr lang="fr-FR" dirty="0">
                <a:solidFill>
                  <a:srgbClr val="FF0000"/>
                </a:solidFill>
              </a:rPr>
              <a:t>plusieurs intelligences humaines expertes </a:t>
            </a:r>
            <a:r>
              <a:rPr lang="fr-FR" dirty="0"/>
              <a:t>grâce à la collaboration de leur développement. </a:t>
            </a:r>
          </a:p>
          <a:p>
            <a:pPr algn="just"/>
            <a:r>
              <a:rPr lang="fr-FR" dirty="0"/>
              <a:t>Ils permettent de centraliser le processus de prise de décision.</a:t>
            </a:r>
            <a:endParaRPr lang="fr-CD" dirty="0"/>
          </a:p>
        </p:txBody>
      </p:sp>
    </p:spTree>
    <p:extLst>
      <p:ext uri="{BB962C8B-B14F-4D97-AF65-F5344CB8AC3E}">
        <p14:creationId xmlns:p14="http://schemas.microsoft.com/office/powerpoint/2010/main" val="27365496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C35E-1FEB-4640-BDDD-42A357352845}"/>
              </a:ext>
            </a:extLst>
          </p:cNvPr>
          <p:cNvSpPr>
            <a:spLocks noGrp="1"/>
          </p:cNvSpPr>
          <p:nvPr>
            <p:ph type="title"/>
          </p:nvPr>
        </p:nvSpPr>
        <p:spPr>
          <a:xfrm>
            <a:off x="336177" y="338231"/>
            <a:ext cx="10515600" cy="961651"/>
          </a:xfrm>
        </p:spPr>
        <p:txBody>
          <a:bodyPr/>
          <a:lstStyle/>
          <a:p>
            <a:r>
              <a:rPr lang="fr-FR" dirty="0"/>
              <a:t>Inconvénients des systèmes experts</a:t>
            </a:r>
            <a:endParaRPr lang="fr-CD" dirty="0"/>
          </a:p>
        </p:txBody>
      </p:sp>
      <p:sp>
        <p:nvSpPr>
          <p:cNvPr id="3" name="Content Placeholder 2">
            <a:extLst>
              <a:ext uri="{FF2B5EF4-FFF2-40B4-BE49-F238E27FC236}">
                <a16:creationId xmlns:a16="http://schemas.microsoft.com/office/drawing/2014/main" id="{6963845A-FAF9-414F-5289-1E3A342197A5}"/>
              </a:ext>
            </a:extLst>
          </p:cNvPr>
          <p:cNvSpPr>
            <a:spLocks noGrp="1"/>
          </p:cNvSpPr>
          <p:nvPr>
            <p:ph idx="1"/>
          </p:nvPr>
        </p:nvSpPr>
        <p:spPr>
          <a:xfrm>
            <a:off x="614083" y="1484965"/>
            <a:ext cx="10515600" cy="5034803"/>
          </a:xfrm>
        </p:spPr>
        <p:txBody>
          <a:bodyPr>
            <a:normAutofit fontScale="77500" lnSpcReduction="20000"/>
          </a:bodyPr>
          <a:lstStyle/>
          <a:p>
            <a:pPr algn="just"/>
            <a:r>
              <a:rPr lang="fr-FR" dirty="0"/>
              <a:t>Peut ne pas arriver à une conclusion ou ne pas savoir </a:t>
            </a:r>
            <a:r>
              <a:rPr lang="fr-FR" dirty="0">
                <a:solidFill>
                  <a:srgbClr val="FF0000"/>
                </a:solidFill>
              </a:rPr>
              <a:t>si une conclusion est possible</a:t>
            </a:r>
          </a:p>
          <a:p>
            <a:pPr algn="just"/>
            <a:r>
              <a:rPr lang="fr-FR" dirty="0"/>
              <a:t>Ne fonctionnent bien que dans un </a:t>
            </a:r>
            <a:r>
              <a:rPr lang="fr-FR" dirty="0">
                <a:solidFill>
                  <a:srgbClr val="FF0000"/>
                </a:solidFill>
              </a:rPr>
              <a:t>domaine étroit de connaissances</a:t>
            </a:r>
          </a:p>
          <a:p>
            <a:pPr algn="just"/>
            <a:r>
              <a:rPr lang="fr-FR" dirty="0"/>
              <a:t>En général, </a:t>
            </a:r>
            <a:r>
              <a:rPr lang="fr-FR" dirty="0">
                <a:solidFill>
                  <a:srgbClr val="FF0000"/>
                </a:solidFill>
              </a:rPr>
              <a:t>incapables d'apprendre </a:t>
            </a:r>
            <a:r>
              <a:rPr lang="fr-FR" dirty="0"/>
              <a:t>ou d'être créatifs </a:t>
            </a:r>
          </a:p>
          <a:p>
            <a:pPr lvl="1" algn="just"/>
            <a:r>
              <a:rPr lang="fr-FR" dirty="0"/>
              <a:t>Les méthodes fondées sur les connaissances ne s'auto-modifient pas ou ne s'améliorent pas (risqué).</a:t>
            </a:r>
          </a:p>
          <a:p>
            <a:pPr algn="just"/>
            <a:r>
              <a:rPr lang="fr-FR" dirty="0"/>
              <a:t>La recherche de </a:t>
            </a:r>
            <a:r>
              <a:rPr lang="fr-FR" dirty="0">
                <a:solidFill>
                  <a:srgbClr val="FF0000"/>
                </a:solidFill>
              </a:rPr>
              <a:t>règles peut être longue </a:t>
            </a:r>
            <a:r>
              <a:rPr lang="fr-FR" dirty="0"/>
              <a:t>et lente</a:t>
            </a:r>
          </a:p>
          <a:p>
            <a:pPr lvl="1" algn="just"/>
            <a:r>
              <a:rPr lang="fr-FR" dirty="0"/>
              <a:t>Peut être inadaptée aux applications en </a:t>
            </a:r>
            <a:r>
              <a:rPr lang="fr-FR" dirty="0">
                <a:solidFill>
                  <a:srgbClr val="FF0000"/>
                </a:solidFill>
              </a:rPr>
              <a:t>temps réel</a:t>
            </a:r>
          </a:p>
          <a:p>
            <a:pPr algn="just"/>
            <a:r>
              <a:rPr lang="fr-FR" dirty="0"/>
              <a:t>Relations opaques entre les règles :</a:t>
            </a:r>
          </a:p>
          <a:p>
            <a:pPr lvl="1" algn="just"/>
            <a:r>
              <a:rPr lang="fr-FR" dirty="0"/>
              <a:t>Si les règles individuelles peuvent être interprétées, les interactions logiques entre une grande base de règles peuvent être opaques. </a:t>
            </a:r>
          </a:p>
          <a:p>
            <a:pPr lvl="2" algn="just"/>
            <a:r>
              <a:rPr lang="fr-FR" dirty="0"/>
              <a:t>Absence de structure hiérarchique</a:t>
            </a:r>
          </a:p>
          <a:p>
            <a:pPr lvl="1" algn="just"/>
            <a:r>
              <a:rPr lang="fr-FR" dirty="0"/>
              <a:t>Il peut être difficile de comprendre comment les règles individuelles servent la stratégie globale.</a:t>
            </a:r>
          </a:p>
          <a:p>
            <a:pPr algn="just"/>
            <a:r>
              <a:rPr lang="fr-FR" dirty="0"/>
              <a:t>Généralement, les règles sont élaborées sur la base de l'expérience passée des experts, de leur instinct et de leurs intuitions, ainsi que d'une approche fondée sur les essais et les erreurs. </a:t>
            </a:r>
          </a:p>
          <a:p>
            <a:pPr lvl="1" algn="just"/>
            <a:r>
              <a:rPr lang="fr-FR" dirty="0"/>
              <a:t>Peut donc faire des suggestions incorrectes</a:t>
            </a:r>
            <a:endParaRPr lang="fr-CD" dirty="0"/>
          </a:p>
        </p:txBody>
      </p:sp>
    </p:spTree>
    <p:extLst>
      <p:ext uri="{BB962C8B-B14F-4D97-AF65-F5344CB8AC3E}">
        <p14:creationId xmlns:p14="http://schemas.microsoft.com/office/powerpoint/2010/main" val="29256253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C35E-1FEB-4640-BDDD-42A357352845}"/>
              </a:ext>
            </a:extLst>
          </p:cNvPr>
          <p:cNvSpPr>
            <a:spLocks noGrp="1"/>
          </p:cNvSpPr>
          <p:nvPr>
            <p:ph type="title"/>
          </p:nvPr>
        </p:nvSpPr>
        <p:spPr>
          <a:xfrm>
            <a:off x="336177" y="338231"/>
            <a:ext cx="10515600" cy="961651"/>
          </a:xfrm>
        </p:spPr>
        <p:txBody>
          <a:bodyPr/>
          <a:lstStyle/>
          <a:p>
            <a:r>
              <a:rPr lang="fr-FR" dirty="0"/>
              <a:t>Inconvénients des systèmes experts (</a:t>
            </a:r>
            <a:r>
              <a:rPr lang="fr-FR" dirty="0" err="1"/>
              <a:t>Cont</a:t>
            </a:r>
            <a:r>
              <a:rPr lang="fr-FR" dirty="0"/>
              <a:t>.)</a:t>
            </a:r>
            <a:endParaRPr lang="fr-CD" dirty="0"/>
          </a:p>
        </p:txBody>
      </p:sp>
      <p:sp>
        <p:nvSpPr>
          <p:cNvPr id="3" name="Content Placeholder 2">
            <a:extLst>
              <a:ext uri="{FF2B5EF4-FFF2-40B4-BE49-F238E27FC236}">
                <a16:creationId xmlns:a16="http://schemas.microsoft.com/office/drawing/2014/main" id="{6963845A-FAF9-414F-5289-1E3A342197A5}"/>
              </a:ext>
            </a:extLst>
          </p:cNvPr>
          <p:cNvSpPr>
            <a:spLocks noGrp="1"/>
          </p:cNvSpPr>
          <p:nvPr>
            <p:ph idx="1"/>
          </p:nvPr>
        </p:nvSpPr>
        <p:spPr>
          <a:xfrm>
            <a:off x="614083" y="1484965"/>
            <a:ext cx="10515600" cy="5034803"/>
          </a:xfrm>
        </p:spPr>
        <p:txBody>
          <a:bodyPr>
            <a:normAutofit fontScale="92500" lnSpcReduction="20000"/>
          </a:bodyPr>
          <a:lstStyle/>
          <a:p>
            <a:pPr algn="just"/>
            <a:r>
              <a:rPr lang="fr-FR" dirty="0">
                <a:solidFill>
                  <a:srgbClr val="FF0000"/>
                </a:solidFill>
              </a:rPr>
              <a:t>Impossibilité de raisonner </a:t>
            </a:r>
            <a:r>
              <a:rPr lang="fr-FR" dirty="0"/>
              <a:t>sur des </a:t>
            </a:r>
            <a:r>
              <a:rPr lang="fr-FR" dirty="0">
                <a:solidFill>
                  <a:srgbClr val="FF0000"/>
                </a:solidFill>
              </a:rPr>
              <a:t>situations connexes </a:t>
            </a:r>
            <a:r>
              <a:rPr lang="fr-FR" dirty="0"/>
              <a:t>ou </a:t>
            </a:r>
            <a:r>
              <a:rPr lang="fr-FR" dirty="0">
                <a:solidFill>
                  <a:srgbClr val="FF0000"/>
                </a:solidFill>
              </a:rPr>
              <a:t>nouvelles</a:t>
            </a:r>
          </a:p>
          <a:p>
            <a:pPr algn="just"/>
            <a:r>
              <a:rPr lang="fr-FR" dirty="0"/>
              <a:t>L'acquisition de connaissances peut constituer un goulot d'étranglement pour la mise en œuvre</a:t>
            </a:r>
          </a:p>
          <a:p>
            <a:pPr algn="just"/>
            <a:r>
              <a:rPr lang="fr-FR" dirty="0"/>
              <a:t>Manque de confiance</a:t>
            </a:r>
          </a:p>
          <a:p>
            <a:pPr lvl="1" algn="just"/>
            <a:r>
              <a:rPr lang="fr-FR" dirty="0"/>
              <a:t>Les utilisateurs peuvent ne pas vouloir laisser les décisions critiques aux machines</a:t>
            </a:r>
          </a:p>
          <a:p>
            <a:pPr algn="just"/>
            <a:r>
              <a:rPr lang="fr-FR" dirty="0"/>
              <a:t>Pas de </a:t>
            </a:r>
            <a:r>
              <a:rPr lang="fr-FR" dirty="0">
                <a:solidFill>
                  <a:srgbClr val="FF0000"/>
                </a:solidFill>
              </a:rPr>
              <a:t>connaissances</a:t>
            </a:r>
            <a:r>
              <a:rPr lang="fr-FR" dirty="0"/>
              <a:t> "de bon sens".</a:t>
            </a:r>
          </a:p>
          <a:p>
            <a:pPr lvl="1" algn="just"/>
            <a:r>
              <a:rPr lang="fr-FR" dirty="0"/>
              <a:t>Tout doit être explicitement programmé</a:t>
            </a:r>
          </a:p>
          <a:p>
            <a:pPr algn="just"/>
            <a:r>
              <a:rPr lang="fr-FR" dirty="0"/>
              <a:t>Manque de flexibilité et de capacité à s'adapter à des environnements changeants</a:t>
            </a:r>
          </a:p>
          <a:p>
            <a:pPr algn="just"/>
            <a:r>
              <a:rPr lang="fr-FR" dirty="0"/>
              <a:t>Les systèmes experts ne conviennent pas à tous les types de domaines et de tâches</a:t>
            </a:r>
          </a:p>
          <a:p>
            <a:pPr lvl="1" algn="just"/>
            <a:r>
              <a:rPr lang="fr-FR" dirty="0"/>
              <a:t>Ils ne sont pas utiles ou préférables lorsque ...</a:t>
            </a:r>
          </a:p>
          <a:p>
            <a:pPr lvl="2" algn="just"/>
            <a:r>
              <a:rPr lang="fr-FR" dirty="0"/>
              <a:t>Des algorithmes conventionnels efficaces sont connus</a:t>
            </a:r>
          </a:p>
          <a:p>
            <a:pPr lvl="2" algn="just"/>
            <a:r>
              <a:rPr lang="fr-FR" dirty="0"/>
              <a:t>Le principal défi est le </a:t>
            </a:r>
            <a:r>
              <a:rPr lang="fr-FR" dirty="0">
                <a:solidFill>
                  <a:srgbClr val="FF0000"/>
                </a:solidFill>
              </a:rPr>
              <a:t>calcul</a:t>
            </a:r>
            <a:r>
              <a:rPr lang="fr-FR" dirty="0"/>
              <a:t>, pas la connaissance</a:t>
            </a:r>
          </a:p>
          <a:p>
            <a:pPr lvl="2" algn="just"/>
            <a:r>
              <a:rPr lang="fr-FR" dirty="0"/>
              <a:t>Les connaissances ne peuvent pas être capturées efficacement ou utilisées efficacement</a:t>
            </a:r>
            <a:endParaRPr lang="fr-CD" dirty="0"/>
          </a:p>
        </p:txBody>
      </p:sp>
    </p:spTree>
    <p:extLst>
      <p:ext uri="{BB962C8B-B14F-4D97-AF65-F5344CB8AC3E}">
        <p14:creationId xmlns:p14="http://schemas.microsoft.com/office/powerpoint/2010/main" val="13082305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9E78-A148-0A04-B199-BB25213ACD50}"/>
              </a:ext>
            </a:extLst>
          </p:cNvPr>
          <p:cNvSpPr>
            <a:spLocks noGrp="1"/>
          </p:cNvSpPr>
          <p:nvPr>
            <p:ph type="title"/>
          </p:nvPr>
        </p:nvSpPr>
        <p:spPr>
          <a:xfrm>
            <a:off x="775447" y="2552513"/>
            <a:ext cx="10515600" cy="1325563"/>
          </a:xfrm>
        </p:spPr>
        <p:txBody>
          <a:bodyPr/>
          <a:lstStyle/>
          <a:p>
            <a:pPr algn="ctr"/>
            <a:r>
              <a:rPr lang="fr-FR" dirty="0" err="1"/>
              <a:t>Shells</a:t>
            </a:r>
            <a:endParaRPr lang="fr-CD" dirty="0"/>
          </a:p>
        </p:txBody>
      </p:sp>
    </p:spTree>
    <p:extLst>
      <p:ext uri="{BB962C8B-B14F-4D97-AF65-F5344CB8AC3E}">
        <p14:creationId xmlns:p14="http://schemas.microsoft.com/office/powerpoint/2010/main" val="40498089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305B-FD3E-F6CF-906A-483A17FC238B}"/>
              </a:ext>
            </a:extLst>
          </p:cNvPr>
          <p:cNvSpPr>
            <a:spLocks noGrp="1"/>
          </p:cNvSpPr>
          <p:nvPr>
            <p:ph type="title"/>
          </p:nvPr>
        </p:nvSpPr>
        <p:spPr>
          <a:xfrm>
            <a:off x="497541" y="347197"/>
            <a:ext cx="10515600" cy="1123016"/>
          </a:xfrm>
        </p:spPr>
        <p:txBody>
          <a:bodyPr/>
          <a:lstStyle/>
          <a:p>
            <a:r>
              <a:rPr lang="fr-FR" dirty="0"/>
              <a:t>Rappel des composants du système expert </a:t>
            </a:r>
            <a:endParaRPr lang="fr-CD" dirty="0"/>
          </a:p>
        </p:txBody>
      </p:sp>
      <p:sp>
        <p:nvSpPr>
          <p:cNvPr id="3" name="Content Placeholder 2">
            <a:extLst>
              <a:ext uri="{FF2B5EF4-FFF2-40B4-BE49-F238E27FC236}">
                <a16:creationId xmlns:a16="http://schemas.microsoft.com/office/drawing/2014/main" id="{27BCAD1E-8A9F-F258-124E-018BD23C0F48}"/>
              </a:ext>
            </a:extLst>
          </p:cNvPr>
          <p:cNvSpPr>
            <a:spLocks noGrp="1"/>
          </p:cNvSpPr>
          <p:nvPr>
            <p:ph idx="1"/>
          </p:nvPr>
        </p:nvSpPr>
        <p:spPr/>
        <p:txBody>
          <a:bodyPr/>
          <a:lstStyle/>
          <a:p>
            <a:endParaRPr lang="fr-CD"/>
          </a:p>
        </p:txBody>
      </p:sp>
      <p:pic>
        <p:nvPicPr>
          <p:cNvPr id="4" name="Picture 3">
            <a:extLst>
              <a:ext uri="{FF2B5EF4-FFF2-40B4-BE49-F238E27FC236}">
                <a16:creationId xmlns:a16="http://schemas.microsoft.com/office/drawing/2014/main" id="{CC83F72E-CB45-87F0-15C7-EC9D1B93E0DA}"/>
              </a:ext>
            </a:extLst>
          </p:cNvPr>
          <p:cNvPicPr>
            <a:picLocks noChangeAspect="1"/>
          </p:cNvPicPr>
          <p:nvPr/>
        </p:nvPicPr>
        <p:blipFill rotWithShape="1">
          <a:blip r:embed="rId2"/>
          <a:srcRect l="1260"/>
          <a:stretch/>
        </p:blipFill>
        <p:spPr>
          <a:xfrm>
            <a:off x="3012141" y="1353114"/>
            <a:ext cx="6410942" cy="5296359"/>
          </a:xfrm>
          <a:prstGeom prst="rect">
            <a:avLst/>
          </a:prstGeom>
        </p:spPr>
      </p:pic>
    </p:spTree>
    <p:extLst>
      <p:ext uri="{BB962C8B-B14F-4D97-AF65-F5344CB8AC3E}">
        <p14:creationId xmlns:p14="http://schemas.microsoft.com/office/powerpoint/2010/main" val="16295530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3851-4804-E90D-4920-07DC8DD0E333}"/>
              </a:ext>
            </a:extLst>
          </p:cNvPr>
          <p:cNvSpPr>
            <a:spLocks noGrp="1"/>
          </p:cNvSpPr>
          <p:nvPr>
            <p:ph type="title"/>
          </p:nvPr>
        </p:nvSpPr>
        <p:spPr>
          <a:xfrm>
            <a:off x="838200" y="365125"/>
            <a:ext cx="10515600" cy="1078193"/>
          </a:xfrm>
        </p:spPr>
        <p:txBody>
          <a:bodyPr/>
          <a:lstStyle/>
          <a:p>
            <a:r>
              <a:rPr lang="fr-FR" dirty="0"/>
              <a:t>Shell de système expert</a:t>
            </a:r>
            <a:endParaRPr lang="fr-CD" dirty="0"/>
          </a:p>
        </p:txBody>
      </p:sp>
      <p:sp>
        <p:nvSpPr>
          <p:cNvPr id="3" name="Content Placeholder 2">
            <a:extLst>
              <a:ext uri="{FF2B5EF4-FFF2-40B4-BE49-F238E27FC236}">
                <a16:creationId xmlns:a16="http://schemas.microsoft.com/office/drawing/2014/main" id="{32B6B329-836E-5209-5DF4-D8C3DF134213}"/>
              </a:ext>
            </a:extLst>
          </p:cNvPr>
          <p:cNvSpPr>
            <a:spLocks noGrp="1"/>
          </p:cNvSpPr>
          <p:nvPr>
            <p:ph idx="1"/>
          </p:nvPr>
        </p:nvSpPr>
        <p:spPr>
          <a:xfrm>
            <a:off x="551329" y="1443318"/>
            <a:ext cx="10515600" cy="5157881"/>
          </a:xfrm>
        </p:spPr>
        <p:txBody>
          <a:bodyPr>
            <a:normAutofit fontScale="92500" lnSpcReduction="20000"/>
          </a:bodyPr>
          <a:lstStyle/>
          <a:p>
            <a:pPr algn="just"/>
            <a:r>
              <a:rPr lang="fr-FR" dirty="0"/>
              <a:t>Shell est la partie "</a:t>
            </a:r>
            <a:r>
              <a:rPr lang="fr-FR" dirty="0">
                <a:solidFill>
                  <a:srgbClr val="FF0000"/>
                </a:solidFill>
              </a:rPr>
              <a:t>réutilisable</a:t>
            </a:r>
            <a:r>
              <a:rPr lang="fr-FR" dirty="0"/>
              <a:t>" et "</a:t>
            </a:r>
            <a:r>
              <a:rPr lang="fr-FR" dirty="0">
                <a:solidFill>
                  <a:srgbClr val="FF0000"/>
                </a:solidFill>
              </a:rPr>
              <a:t>recyclable</a:t>
            </a:r>
            <a:r>
              <a:rPr lang="fr-FR" dirty="0"/>
              <a:t>" d'un système expert.</a:t>
            </a:r>
          </a:p>
          <a:p>
            <a:pPr lvl="1" algn="just"/>
            <a:r>
              <a:rPr lang="fr-FR" dirty="0"/>
              <a:t>Nous pouvons la considérer comme un outil/cadre/environnement de </a:t>
            </a:r>
            <a:r>
              <a:rPr lang="fr-FR" dirty="0">
                <a:solidFill>
                  <a:srgbClr val="FF0000"/>
                </a:solidFill>
              </a:rPr>
              <a:t>développement d'un système expert</a:t>
            </a:r>
            <a:r>
              <a:rPr lang="fr-FR" dirty="0"/>
              <a:t>.</a:t>
            </a:r>
          </a:p>
          <a:p>
            <a:pPr lvl="1" algn="just"/>
            <a:r>
              <a:rPr lang="fr-FR" dirty="0"/>
              <a:t>Lorsqu'il dispose d'un </a:t>
            </a:r>
            <a:r>
              <a:rPr lang="fr-FR" dirty="0" err="1">
                <a:solidFill>
                  <a:srgbClr val="FF0000"/>
                </a:solidFill>
              </a:rPr>
              <a:t>shell</a:t>
            </a:r>
            <a:r>
              <a:rPr lang="fr-FR" dirty="0"/>
              <a:t>, le développeur n'a plus qu'à générer la base de connaissances nécessaire au développement d'un système expert fonctionnel.</a:t>
            </a:r>
          </a:p>
          <a:p>
            <a:pPr lvl="2" algn="just"/>
            <a:r>
              <a:rPr lang="fr-FR" dirty="0"/>
              <a:t>C'est quelque chose que nous allons pratiquer dans ce cours. </a:t>
            </a:r>
          </a:p>
          <a:p>
            <a:pPr algn="just"/>
            <a:r>
              <a:rPr lang="fr-FR" dirty="0"/>
              <a:t>Le </a:t>
            </a:r>
            <a:r>
              <a:rPr lang="fr-FR" dirty="0" err="1"/>
              <a:t>shell</a:t>
            </a:r>
            <a:r>
              <a:rPr lang="fr-FR" dirty="0"/>
              <a:t> simplifie le processus de création d'un système expert de manière plus rapide, moins coûteuse et plus efficace. </a:t>
            </a:r>
          </a:p>
          <a:p>
            <a:pPr algn="just"/>
            <a:r>
              <a:rPr lang="fr-FR" dirty="0"/>
              <a:t>La principale mise en garde est que vous devez utiliser une représentation avec laquelle le </a:t>
            </a:r>
            <a:r>
              <a:rPr lang="fr-FR" dirty="0">
                <a:solidFill>
                  <a:srgbClr val="FF0000"/>
                </a:solidFill>
              </a:rPr>
              <a:t>moteur d'inférence </a:t>
            </a:r>
            <a:r>
              <a:rPr lang="fr-FR" dirty="0"/>
              <a:t>du </a:t>
            </a:r>
            <a:r>
              <a:rPr lang="fr-FR" dirty="0" err="1"/>
              <a:t>shell</a:t>
            </a:r>
            <a:r>
              <a:rPr lang="fr-FR" dirty="0"/>
              <a:t> peut </a:t>
            </a:r>
            <a:r>
              <a:rPr lang="fr-FR" dirty="0">
                <a:solidFill>
                  <a:srgbClr val="FF0000"/>
                </a:solidFill>
              </a:rPr>
              <a:t>raisonner</a:t>
            </a:r>
            <a:r>
              <a:rPr lang="fr-FR" dirty="0"/>
              <a:t> ; </a:t>
            </a:r>
          </a:p>
          <a:p>
            <a:pPr lvl="1" algn="just"/>
            <a:r>
              <a:rPr lang="fr-FR" dirty="0"/>
              <a:t>dans la plupart des cas, il s'agit de règles. </a:t>
            </a:r>
          </a:p>
          <a:p>
            <a:pPr algn="just"/>
            <a:r>
              <a:rPr lang="fr-FR" dirty="0"/>
              <a:t>Notamment:</a:t>
            </a:r>
          </a:p>
          <a:p>
            <a:pPr lvl="1" algn="just"/>
            <a:r>
              <a:rPr lang="fr-FR" dirty="0"/>
              <a:t>différents </a:t>
            </a:r>
            <a:r>
              <a:rPr lang="fr-FR" dirty="0" err="1"/>
              <a:t>shells</a:t>
            </a:r>
            <a:r>
              <a:rPr lang="fr-FR" dirty="0"/>
              <a:t> peuvent inclure différents composants, </a:t>
            </a:r>
          </a:p>
          <a:p>
            <a:pPr lvl="1" algn="just"/>
            <a:r>
              <a:rPr lang="fr-FR" dirty="0"/>
              <a:t>peuvent utiliser différents langages de codage des connaissances pour les programmer, </a:t>
            </a:r>
          </a:p>
          <a:p>
            <a:pPr lvl="1" algn="just"/>
            <a:r>
              <a:rPr lang="fr-FR" dirty="0"/>
              <a:t>ainsi que différentes syntaxes pour la mise en œuvre des règles, des faits, etc.</a:t>
            </a:r>
            <a:endParaRPr lang="fr-CD" dirty="0"/>
          </a:p>
        </p:txBody>
      </p:sp>
    </p:spTree>
    <p:extLst>
      <p:ext uri="{BB962C8B-B14F-4D97-AF65-F5344CB8AC3E}">
        <p14:creationId xmlns:p14="http://schemas.microsoft.com/office/powerpoint/2010/main" val="58205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2597-CE12-4545-F233-0B60621631E7}"/>
              </a:ext>
            </a:extLst>
          </p:cNvPr>
          <p:cNvSpPr>
            <a:spLocks noGrp="1"/>
          </p:cNvSpPr>
          <p:nvPr>
            <p:ph type="title"/>
          </p:nvPr>
        </p:nvSpPr>
        <p:spPr>
          <a:xfrm>
            <a:off x="345141" y="214405"/>
            <a:ext cx="10515600" cy="791322"/>
          </a:xfrm>
        </p:spPr>
        <p:txBody>
          <a:bodyPr/>
          <a:lstStyle/>
          <a:p>
            <a:r>
              <a:rPr lang="fr-FR" dirty="0"/>
              <a:t>Rappel: Schéma général d'un système expert</a:t>
            </a:r>
            <a:endParaRPr lang="fr-CD" dirty="0"/>
          </a:p>
        </p:txBody>
      </p:sp>
      <p:pic>
        <p:nvPicPr>
          <p:cNvPr id="8" name="Picture 7">
            <a:extLst>
              <a:ext uri="{FF2B5EF4-FFF2-40B4-BE49-F238E27FC236}">
                <a16:creationId xmlns:a16="http://schemas.microsoft.com/office/drawing/2014/main" id="{CBEF7BBF-95DC-2E43-2C3B-9DDD5E5ADE16}"/>
              </a:ext>
            </a:extLst>
          </p:cNvPr>
          <p:cNvPicPr>
            <a:picLocks noChangeAspect="1"/>
          </p:cNvPicPr>
          <p:nvPr/>
        </p:nvPicPr>
        <p:blipFill rotWithShape="1">
          <a:blip r:embed="rId2"/>
          <a:srcRect l="1260"/>
          <a:stretch/>
        </p:blipFill>
        <p:spPr>
          <a:xfrm>
            <a:off x="2662518" y="1184232"/>
            <a:ext cx="6410942" cy="5296359"/>
          </a:xfrm>
          <a:prstGeom prst="rect">
            <a:avLst/>
          </a:prstGeom>
        </p:spPr>
      </p:pic>
    </p:spTree>
    <p:extLst>
      <p:ext uri="{BB962C8B-B14F-4D97-AF65-F5344CB8AC3E}">
        <p14:creationId xmlns:p14="http://schemas.microsoft.com/office/powerpoint/2010/main" val="12175069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88FFB-4CC8-DF18-F209-43E7DA675213}"/>
              </a:ext>
            </a:extLst>
          </p:cNvPr>
          <p:cNvSpPr>
            <a:spLocks noGrp="1"/>
          </p:cNvSpPr>
          <p:nvPr>
            <p:ph type="title"/>
          </p:nvPr>
        </p:nvSpPr>
        <p:spPr>
          <a:xfrm>
            <a:off x="667871" y="361576"/>
            <a:ext cx="10515600" cy="638922"/>
          </a:xfrm>
        </p:spPr>
        <p:txBody>
          <a:bodyPr>
            <a:normAutofit fontScale="90000"/>
          </a:bodyPr>
          <a:lstStyle/>
          <a:p>
            <a:r>
              <a:rPr lang="fr-FR" dirty="0"/>
              <a:t>Synthèse sur le </a:t>
            </a:r>
            <a:r>
              <a:rPr lang="fr-FR" dirty="0" err="1"/>
              <a:t>shell</a:t>
            </a:r>
            <a:endParaRPr lang="fr-CD" dirty="0"/>
          </a:p>
        </p:txBody>
      </p:sp>
      <p:sp>
        <p:nvSpPr>
          <p:cNvPr id="3" name="Content Placeholder 2">
            <a:extLst>
              <a:ext uri="{FF2B5EF4-FFF2-40B4-BE49-F238E27FC236}">
                <a16:creationId xmlns:a16="http://schemas.microsoft.com/office/drawing/2014/main" id="{F806D4C0-BCF6-1760-2F3E-EE0554CB66DE}"/>
              </a:ext>
            </a:extLst>
          </p:cNvPr>
          <p:cNvSpPr>
            <a:spLocks noGrp="1"/>
          </p:cNvSpPr>
          <p:nvPr>
            <p:ph idx="1"/>
          </p:nvPr>
        </p:nvSpPr>
        <p:spPr>
          <a:xfrm>
            <a:off x="667871" y="1165412"/>
            <a:ext cx="10744200" cy="5414681"/>
          </a:xfrm>
        </p:spPr>
        <p:txBody>
          <a:bodyPr>
            <a:normAutofit fontScale="77500" lnSpcReduction="20000"/>
          </a:bodyPr>
          <a:lstStyle/>
          <a:p>
            <a:pPr algn="just"/>
            <a:r>
              <a:rPr lang="fr-FR" dirty="0"/>
              <a:t>Les bons </a:t>
            </a:r>
            <a:r>
              <a:rPr lang="fr-FR" dirty="0" err="1">
                <a:solidFill>
                  <a:srgbClr val="FF0000"/>
                </a:solidFill>
              </a:rPr>
              <a:t>shells</a:t>
            </a:r>
            <a:r>
              <a:rPr lang="fr-FR" dirty="0"/>
              <a:t> offrent également des possibilités de communication avec des sources externes y compris</a:t>
            </a:r>
          </a:p>
          <a:p>
            <a:pPr lvl="1" algn="just"/>
            <a:r>
              <a:rPr lang="fr-FR" dirty="0"/>
              <a:t>les systèmes de gestion de base de données</a:t>
            </a:r>
          </a:p>
          <a:p>
            <a:pPr lvl="1" algn="just"/>
            <a:r>
              <a:rPr lang="fr-FR" dirty="0"/>
              <a:t>les feuilles de calcul</a:t>
            </a:r>
          </a:p>
          <a:p>
            <a:pPr lvl="1" algn="just"/>
            <a:r>
              <a:rPr lang="fr-FR" dirty="0"/>
              <a:t>les packages graphiques.</a:t>
            </a:r>
          </a:p>
          <a:p>
            <a:pPr algn="just"/>
            <a:r>
              <a:rPr lang="fr-FR" dirty="0"/>
              <a:t>Fonctionnalités non essentielles mais extrêmement utiles</a:t>
            </a:r>
          </a:p>
          <a:p>
            <a:pPr lvl="1" algn="just"/>
            <a:r>
              <a:rPr lang="fr-FR" dirty="0"/>
              <a:t>Éditeur de base de connaissances</a:t>
            </a:r>
          </a:p>
          <a:p>
            <a:pPr lvl="1" algn="just"/>
            <a:r>
              <a:rPr lang="fr-FR" dirty="0"/>
              <a:t>Interface utilisateur</a:t>
            </a:r>
          </a:p>
          <a:p>
            <a:pPr lvl="1" algn="just"/>
            <a:r>
              <a:rPr lang="fr-FR" dirty="0"/>
              <a:t>Système d'explication</a:t>
            </a:r>
          </a:p>
          <a:p>
            <a:pPr algn="just"/>
            <a:r>
              <a:rPr lang="fr-FR" dirty="0"/>
              <a:t>Exemples des </a:t>
            </a:r>
            <a:r>
              <a:rPr lang="fr-FR" dirty="0" err="1"/>
              <a:t>shells</a:t>
            </a:r>
            <a:r>
              <a:rPr lang="fr-FR" dirty="0"/>
              <a:t>:</a:t>
            </a:r>
          </a:p>
          <a:p>
            <a:pPr lvl="1" algn="just"/>
            <a:r>
              <a:rPr lang="fr-FR" dirty="0" err="1">
                <a:solidFill>
                  <a:srgbClr val="FF0000"/>
                </a:solidFill>
              </a:rPr>
              <a:t>Experta</a:t>
            </a:r>
            <a:r>
              <a:rPr lang="fr-FR" dirty="0"/>
              <a:t>, CLIPS, </a:t>
            </a:r>
            <a:r>
              <a:rPr lang="fr-FR" dirty="0" err="1"/>
              <a:t>PyCLIPS</a:t>
            </a:r>
            <a:r>
              <a:rPr lang="fr-FR" dirty="0"/>
              <a:t>, JESS, EMYCIN, Babylon, </a:t>
            </a:r>
            <a:r>
              <a:rPr lang="fr-FR" dirty="0" err="1"/>
              <a:t>Exsys</a:t>
            </a:r>
            <a:r>
              <a:rPr lang="fr-FR" dirty="0"/>
              <a:t>, </a:t>
            </a:r>
            <a:r>
              <a:rPr lang="fr-FR" dirty="0" err="1"/>
              <a:t>Vidwan</a:t>
            </a:r>
            <a:r>
              <a:rPr lang="fr-FR" dirty="0"/>
              <a:t>, </a:t>
            </a:r>
            <a:r>
              <a:rPr lang="fr-FR" dirty="0" err="1"/>
              <a:t>Knowledge</a:t>
            </a:r>
            <a:r>
              <a:rPr lang="fr-FR" dirty="0"/>
              <a:t> Pro, K-Vision, Age, KAS, Leonardo, Xi Plus, Savoir &amp; </a:t>
            </a:r>
            <a:r>
              <a:rPr lang="fr-FR" dirty="0" err="1"/>
              <a:t>XpertRule</a:t>
            </a:r>
            <a:endParaRPr lang="fr-FR" dirty="0"/>
          </a:p>
          <a:p>
            <a:pPr algn="just"/>
            <a:r>
              <a:rPr lang="fr-FR" dirty="0"/>
              <a:t>Dans ce cours, </a:t>
            </a:r>
            <a:r>
              <a:rPr lang="fr-FR" dirty="0">
                <a:solidFill>
                  <a:srgbClr val="FF0000"/>
                </a:solidFill>
              </a:rPr>
              <a:t>nous apprendrons à utiliser </a:t>
            </a:r>
            <a:r>
              <a:rPr lang="fr-FR" dirty="0" err="1">
                <a:solidFill>
                  <a:srgbClr val="FF0000"/>
                </a:solidFill>
              </a:rPr>
              <a:t>Experta</a:t>
            </a:r>
            <a:endParaRPr lang="fr-FR" dirty="0">
              <a:solidFill>
                <a:srgbClr val="FF0000"/>
              </a:solidFill>
            </a:endParaRPr>
          </a:p>
          <a:p>
            <a:pPr lvl="1" algn="just"/>
            <a:r>
              <a:rPr lang="fr-FR" dirty="0"/>
              <a:t>Il est entièrement en Python 3x</a:t>
            </a:r>
          </a:p>
          <a:p>
            <a:pPr lvl="1" algn="just"/>
            <a:r>
              <a:rPr lang="fr-FR" dirty="0"/>
              <a:t>Utilise la programmation logique</a:t>
            </a:r>
          </a:p>
          <a:p>
            <a:pPr lvl="1" algn="just"/>
            <a:r>
              <a:rPr lang="fr-FR" dirty="0">
                <a:solidFill>
                  <a:srgbClr val="FF0000"/>
                </a:solidFill>
              </a:rPr>
              <a:t>N'a pas </a:t>
            </a:r>
            <a:r>
              <a:rPr lang="fr-FR" dirty="0"/>
              <a:t>:</a:t>
            </a:r>
          </a:p>
          <a:p>
            <a:pPr lvl="2" algn="just"/>
            <a:r>
              <a:rPr lang="fr-FR" dirty="0"/>
              <a:t>Editeur de base de connaissances</a:t>
            </a:r>
          </a:p>
          <a:p>
            <a:pPr lvl="2" algn="just"/>
            <a:r>
              <a:rPr lang="fr-FR" dirty="0"/>
              <a:t>Interface utilisateur</a:t>
            </a:r>
          </a:p>
          <a:p>
            <a:pPr lvl="2" algn="just"/>
            <a:r>
              <a:rPr lang="fr-FR" dirty="0"/>
              <a:t>Système d'explication</a:t>
            </a:r>
            <a:endParaRPr lang="fr-CD" dirty="0"/>
          </a:p>
        </p:txBody>
      </p:sp>
    </p:spTree>
    <p:extLst>
      <p:ext uri="{BB962C8B-B14F-4D97-AF65-F5344CB8AC3E}">
        <p14:creationId xmlns:p14="http://schemas.microsoft.com/office/powerpoint/2010/main" val="28119569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9403-087E-D2D4-264D-B0F48079189D}"/>
              </a:ext>
            </a:extLst>
          </p:cNvPr>
          <p:cNvSpPr>
            <a:spLocks noGrp="1"/>
          </p:cNvSpPr>
          <p:nvPr>
            <p:ph type="title"/>
          </p:nvPr>
        </p:nvSpPr>
        <p:spPr>
          <a:xfrm>
            <a:off x="282388" y="276411"/>
            <a:ext cx="10515600" cy="809251"/>
          </a:xfrm>
        </p:spPr>
        <p:txBody>
          <a:bodyPr/>
          <a:lstStyle/>
          <a:p>
            <a:r>
              <a:rPr lang="fr-FR" dirty="0"/>
              <a:t>Sommaire de la leçon</a:t>
            </a:r>
            <a:endParaRPr lang="fr-CD" dirty="0"/>
          </a:p>
        </p:txBody>
      </p:sp>
      <p:sp>
        <p:nvSpPr>
          <p:cNvPr id="3" name="Content Placeholder 2">
            <a:extLst>
              <a:ext uri="{FF2B5EF4-FFF2-40B4-BE49-F238E27FC236}">
                <a16:creationId xmlns:a16="http://schemas.microsoft.com/office/drawing/2014/main" id="{DBB91EBB-C6D3-48DB-5116-F2431D288C05}"/>
              </a:ext>
            </a:extLst>
          </p:cNvPr>
          <p:cNvSpPr>
            <a:spLocks noGrp="1"/>
          </p:cNvSpPr>
          <p:nvPr>
            <p:ph idx="1"/>
          </p:nvPr>
        </p:nvSpPr>
        <p:spPr>
          <a:xfrm>
            <a:off x="479612" y="1395318"/>
            <a:ext cx="10515600" cy="5104093"/>
          </a:xfrm>
        </p:spPr>
        <p:txBody>
          <a:bodyPr>
            <a:normAutofit fontScale="85000" lnSpcReduction="20000"/>
          </a:bodyPr>
          <a:lstStyle/>
          <a:p>
            <a:r>
              <a:rPr lang="fr-FR" dirty="0"/>
              <a:t>Base de connaissances</a:t>
            </a:r>
          </a:p>
          <a:p>
            <a:pPr lvl="1"/>
            <a:r>
              <a:rPr lang="fr-FR" dirty="0"/>
              <a:t>Règles, faits, questions, faits spécifiques à un cas</a:t>
            </a:r>
          </a:p>
          <a:p>
            <a:r>
              <a:rPr lang="fr-FR" dirty="0"/>
              <a:t>Moteur d'inférence</a:t>
            </a:r>
          </a:p>
          <a:p>
            <a:pPr lvl="1"/>
            <a:r>
              <a:rPr lang="fr-FR" dirty="0"/>
              <a:t>Cycle Correspondance-Résolution-Action</a:t>
            </a:r>
          </a:p>
          <a:p>
            <a:pPr lvl="1"/>
            <a:r>
              <a:rPr lang="fr-FR" dirty="0"/>
              <a:t>Chaînage avant</a:t>
            </a:r>
          </a:p>
          <a:p>
            <a:pPr lvl="1"/>
            <a:r>
              <a:rPr lang="fr-FR" dirty="0"/>
              <a:t>Chaînage arrière</a:t>
            </a:r>
          </a:p>
          <a:p>
            <a:r>
              <a:rPr lang="fr-FR" dirty="0"/>
              <a:t>Autres composants</a:t>
            </a:r>
          </a:p>
          <a:p>
            <a:pPr lvl="1"/>
            <a:r>
              <a:rPr lang="fr-FR" dirty="0"/>
              <a:t>Interface utilisateur</a:t>
            </a:r>
          </a:p>
          <a:p>
            <a:pPr lvl="1"/>
            <a:r>
              <a:rPr lang="fr-FR" dirty="0"/>
              <a:t>Éditeur de la base de connaissances</a:t>
            </a:r>
          </a:p>
          <a:p>
            <a:pPr lvl="1"/>
            <a:r>
              <a:rPr lang="fr-FR" dirty="0"/>
              <a:t>Système d'explication</a:t>
            </a:r>
          </a:p>
          <a:p>
            <a:r>
              <a:rPr lang="fr-FR" dirty="0"/>
              <a:t>Autres types de systèmes experts</a:t>
            </a:r>
          </a:p>
          <a:p>
            <a:pPr lvl="1"/>
            <a:r>
              <a:rPr lang="fr-FR" dirty="0"/>
              <a:t>Flou, basé sur des cadres, neuronal, neuro-flou</a:t>
            </a:r>
          </a:p>
          <a:p>
            <a:r>
              <a:rPr lang="fr-FR" dirty="0"/>
              <a:t>Avantages et inconvénients</a:t>
            </a:r>
          </a:p>
          <a:p>
            <a:pPr lvl="1"/>
            <a:r>
              <a:rPr lang="fr-FR" dirty="0"/>
              <a:t>Nombreux</a:t>
            </a:r>
          </a:p>
          <a:p>
            <a:r>
              <a:rPr lang="fr-FR" dirty="0"/>
              <a:t>Shell</a:t>
            </a:r>
          </a:p>
          <a:p>
            <a:pPr lvl="1"/>
            <a:r>
              <a:rPr lang="fr-FR" dirty="0"/>
              <a:t>Mise en œuvre plus facile et plus rapide des systèmes experts</a:t>
            </a:r>
            <a:endParaRPr lang="fr-CD" dirty="0"/>
          </a:p>
        </p:txBody>
      </p:sp>
    </p:spTree>
    <p:extLst>
      <p:ext uri="{BB962C8B-B14F-4D97-AF65-F5344CB8AC3E}">
        <p14:creationId xmlns:p14="http://schemas.microsoft.com/office/powerpoint/2010/main" val="35345585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7B7BA0-6448-E442-AB1A-9A38FC3807A2}"/>
              </a:ext>
            </a:extLst>
          </p:cNvPr>
          <p:cNvPicPr>
            <a:picLocks noChangeAspect="1"/>
          </p:cNvPicPr>
          <p:nvPr/>
        </p:nvPicPr>
        <p:blipFill>
          <a:blip r:embed="rId2"/>
          <a:stretch>
            <a:fillRect/>
          </a:stretch>
        </p:blipFill>
        <p:spPr>
          <a:xfrm>
            <a:off x="2030377" y="1523835"/>
            <a:ext cx="8131245" cy="3810330"/>
          </a:xfrm>
          <a:prstGeom prst="rect">
            <a:avLst/>
          </a:prstGeom>
        </p:spPr>
      </p:pic>
    </p:spTree>
    <p:extLst>
      <p:ext uri="{BB962C8B-B14F-4D97-AF65-F5344CB8AC3E}">
        <p14:creationId xmlns:p14="http://schemas.microsoft.com/office/powerpoint/2010/main" val="1104559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E60CD-6FC3-B587-5963-4C3D9463DA30}"/>
              </a:ext>
            </a:extLst>
          </p:cNvPr>
          <p:cNvSpPr>
            <a:spLocks noGrp="1"/>
          </p:cNvSpPr>
          <p:nvPr>
            <p:ph type="title"/>
          </p:nvPr>
        </p:nvSpPr>
        <p:spPr>
          <a:xfrm>
            <a:off x="381000" y="365125"/>
            <a:ext cx="10515600" cy="845110"/>
          </a:xfrm>
        </p:spPr>
        <p:txBody>
          <a:bodyPr/>
          <a:lstStyle/>
          <a:p>
            <a:r>
              <a:rPr lang="fr-FR" dirty="0"/>
              <a:t>Travail pratique 3: Rappel</a:t>
            </a:r>
            <a:endParaRPr lang="fr-CD" dirty="0"/>
          </a:p>
        </p:txBody>
      </p:sp>
      <p:sp>
        <p:nvSpPr>
          <p:cNvPr id="3" name="Content Placeholder 2">
            <a:extLst>
              <a:ext uri="{FF2B5EF4-FFF2-40B4-BE49-F238E27FC236}">
                <a16:creationId xmlns:a16="http://schemas.microsoft.com/office/drawing/2014/main" id="{8D806FEB-0201-7AA9-E0B6-0C25BDA8B1E7}"/>
              </a:ext>
            </a:extLst>
          </p:cNvPr>
          <p:cNvSpPr>
            <a:spLocks noGrp="1"/>
          </p:cNvSpPr>
          <p:nvPr>
            <p:ph idx="1"/>
          </p:nvPr>
        </p:nvSpPr>
        <p:spPr>
          <a:xfrm>
            <a:off x="838200" y="1335741"/>
            <a:ext cx="10515600" cy="5157134"/>
          </a:xfrm>
        </p:spPr>
        <p:txBody>
          <a:bodyPr>
            <a:normAutofit/>
          </a:bodyPr>
          <a:lstStyle/>
          <a:p>
            <a:pPr algn="just"/>
            <a:r>
              <a:rPr lang="fr-FR" b="1" dirty="0"/>
              <a:t>Objectifs :</a:t>
            </a:r>
          </a:p>
          <a:p>
            <a:pPr lvl="1" algn="just"/>
            <a:r>
              <a:rPr lang="fr-FR" sz="2000" dirty="0"/>
              <a:t>Représentation des connaissances, systèmes experts et </a:t>
            </a:r>
            <a:r>
              <a:rPr lang="fr-FR" sz="2000" dirty="0" err="1"/>
              <a:t>Experta</a:t>
            </a:r>
            <a:endParaRPr lang="fr-FR" sz="2000" dirty="0"/>
          </a:p>
          <a:p>
            <a:pPr lvl="1" algn="just"/>
            <a:r>
              <a:rPr lang="fr-FR" sz="2000" dirty="0"/>
              <a:t>Pratiquer la représentation des cadres</a:t>
            </a:r>
          </a:p>
          <a:p>
            <a:pPr lvl="1" algn="just"/>
            <a:r>
              <a:rPr lang="fr-FR" sz="2000" dirty="0"/>
              <a:t>Apprendre à installer et à utiliser </a:t>
            </a:r>
            <a:r>
              <a:rPr lang="fr-FR" sz="2000" dirty="0" err="1"/>
              <a:t>Experta</a:t>
            </a:r>
            <a:endParaRPr lang="fr-FR" sz="2000" dirty="0"/>
          </a:p>
          <a:p>
            <a:pPr lvl="1" algn="just"/>
            <a:r>
              <a:rPr lang="fr-FR" sz="2000" dirty="0"/>
              <a:t>Pratiquer la représentation des règles</a:t>
            </a:r>
          </a:p>
          <a:p>
            <a:pPr lvl="1" algn="just"/>
            <a:r>
              <a:rPr lang="fr-FR" sz="2000" dirty="0"/>
              <a:t>Construire un système expert très simple pour le diagnostic</a:t>
            </a:r>
          </a:p>
          <a:p>
            <a:pPr lvl="1" algn="just"/>
            <a:r>
              <a:rPr lang="fr-FR" sz="2000" dirty="0"/>
              <a:t>Apprendre à programmer des questions</a:t>
            </a:r>
          </a:p>
          <a:p>
            <a:pPr lvl="1" algn="just"/>
            <a:r>
              <a:rPr lang="fr-FR" sz="2000" dirty="0"/>
              <a:t>Comprendre les chaînages avant et arrière dans les systèmes experts basés sur des règles</a:t>
            </a:r>
          </a:p>
          <a:p>
            <a:pPr marL="0" indent="0">
              <a:buNone/>
            </a:pPr>
            <a:endParaRPr lang="fr-CD" dirty="0"/>
          </a:p>
          <a:p>
            <a:pPr marL="0" indent="0">
              <a:buNone/>
            </a:pPr>
            <a:endParaRPr lang="fr-CD" dirty="0"/>
          </a:p>
          <a:p>
            <a:r>
              <a:rPr lang="fr-FR" dirty="0"/>
              <a:t>Les résumés des travaux de mi-parcours sont à rendre</a:t>
            </a:r>
            <a:endParaRPr lang="fr-CD" dirty="0"/>
          </a:p>
        </p:txBody>
      </p:sp>
    </p:spTree>
    <p:extLst>
      <p:ext uri="{BB962C8B-B14F-4D97-AF65-F5344CB8AC3E}">
        <p14:creationId xmlns:p14="http://schemas.microsoft.com/office/powerpoint/2010/main" val="112090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18D8-0A2A-11EF-BCF2-A78783051683}"/>
              </a:ext>
            </a:extLst>
          </p:cNvPr>
          <p:cNvSpPr>
            <a:spLocks noGrp="1"/>
          </p:cNvSpPr>
          <p:nvPr>
            <p:ph type="title"/>
          </p:nvPr>
        </p:nvSpPr>
        <p:spPr>
          <a:xfrm>
            <a:off x="313765" y="365126"/>
            <a:ext cx="11040035" cy="710640"/>
          </a:xfrm>
        </p:spPr>
        <p:txBody>
          <a:bodyPr>
            <a:normAutofit/>
          </a:bodyPr>
          <a:lstStyle/>
          <a:p>
            <a:r>
              <a:rPr lang="fr-FR" sz="3600" dirty="0"/>
              <a:t>Domaine de problèmes vs domaine des connaissances</a:t>
            </a:r>
            <a:endParaRPr lang="fr-CD" sz="3600" dirty="0"/>
          </a:p>
        </p:txBody>
      </p:sp>
      <p:sp>
        <p:nvSpPr>
          <p:cNvPr id="3" name="Content Placeholder 2">
            <a:extLst>
              <a:ext uri="{FF2B5EF4-FFF2-40B4-BE49-F238E27FC236}">
                <a16:creationId xmlns:a16="http://schemas.microsoft.com/office/drawing/2014/main" id="{64B1479F-4201-46D4-9709-0F6E9BEAEB07}"/>
              </a:ext>
            </a:extLst>
          </p:cNvPr>
          <p:cNvSpPr>
            <a:spLocks noGrp="1"/>
          </p:cNvSpPr>
          <p:nvPr>
            <p:ph idx="1"/>
          </p:nvPr>
        </p:nvSpPr>
        <p:spPr>
          <a:xfrm>
            <a:off x="461682" y="1253331"/>
            <a:ext cx="10515600" cy="3220057"/>
          </a:xfrm>
        </p:spPr>
        <p:txBody>
          <a:bodyPr>
            <a:normAutofit fontScale="85000" lnSpcReduction="10000"/>
          </a:bodyPr>
          <a:lstStyle/>
          <a:p>
            <a:r>
              <a:rPr lang="fr-FR" dirty="0"/>
              <a:t>Nous commencerons notre discussion sur la base de connaissances en identifiant d'abord la différence entre un problème et un domaine de connaissances. </a:t>
            </a:r>
          </a:p>
          <a:p>
            <a:r>
              <a:rPr lang="fr-FR" dirty="0"/>
              <a:t>En règle générale, les connaissances d'un expert sont spécifiques à un </a:t>
            </a:r>
            <a:r>
              <a:rPr lang="fr-FR" dirty="0">
                <a:solidFill>
                  <a:srgbClr val="FF0000"/>
                </a:solidFill>
              </a:rPr>
              <a:t>domaine de problèmes</a:t>
            </a:r>
            <a:r>
              <a:rPr lang="fr-FR" dirty="0"/>
              <a:t>. </a:t>
            </a:r>
          </a:p>
          <a:p>
            <a:pPr lvl="1"/>
            <a:r>
              <a:rPr lang="fr-FR" dirty="0"/>
              <a:t>Par exemple : la médecine, la finance, la science ou l'ingénierie. </a:t>
            </a:r>
          </a:p>
          <a:p>
            <a:r>
              <a:rPr lang="fr-FR" dirty="0"/>
              <a:t>Les connaissances de l'expert en matière de résolution de problèmes spécifiques sont appelées </a:t>
            </a:r>
            <a:r>
              <a:rPr lang="fr-FR" dirty="0">
                <a:solidFill>
                  <a:srgbClr val="FF0000"/>
                </a:solidFill>
              </a:rPr>
              <a:t>domaine de connaissances</a:t>
            </a:r>
            <a:r>
              <a:rPr lang="fr-FR" dirty="0"/>
              <a:t>. </a:t>
            </a:r>
          </a:p>
          <a:p>
            <a:r>
              <a:rPr lang="fr-FR" dirty="0"/>
              <a:t>Pour clarifier, le </a:t>
            </a:r>
            <a:r>
              <a:rPr lang="fr-FR" dirty="0">
                <a:solidFill>
                  <a:srgbClr val="FF0000"/>
                </a:solidFill>
              </a:rPr>
              <a:t>domaine de problèmes </a:t>
            </a:r>
            <a:r>
              <a:rPr lang="fr-FR" dirty="0"/>
              <a:t>est toujours un surensemble du domaine des connaissances.</a:t>
            </a:r>
            <a:endParaRPr lang="fr-CD" dirty="0"/>
          </a:p>
        </p:txBody>
      </p:sp>
      <p:pic>
        <p:nvPicPr>
          <p:cNvPr id="5" name="Picture 4">
            <a:extLst>
              <a:ext uri="{FF2B5EF4-FFF2-40B4-BE49-F238E27FC236}">
                <a16:creationId xmlns:a16="http://schemas.microsoft.com/office/drawing/2014/main" id="{F1DFBEA7-CE1A-5344-8E35-3BA712181294}"/>
              </a:ext>
            </a:extLst>
          </p:cNvPr>
          <p:cNvPicPr>
            <a:picLocks noChangeAspect="1"/>
          </p:cNvPicPr>
          <p:nvPr/>
        </p:nvPicPr>
        <p:blipFill>
          <a:blip r:embed="rId2"/>
          <a:stretch>
            <a:fillRect/>
          </a:stretch>
        </p:blipFill>
        <p:spPr>
          <a:xfrm>
            <a:off x="7266904" y="4069864"/>
            <a:ext cx="2552921" cy="2591025"/>
          </a:xfrm>
          <a:prstGeom prst="rect">
            <a:avLst/>
          </a:prstGeom>
        </p:spPr>
      </p:pic>
    </p:spTree>
    <p:extLst>
      <p:ext uri="{BB962C8B-B14F-4D97-AF65-F5344CB8AC3E}">
        <p14:creationId xmlns:p14="http://schemas.microsoft.com/office/powerpoint/2010/main" val="368139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99B0-D602-C969-C059-EE6A8D4C8E23}"/>
              </a:ext>
            </a:extLst>
          </p:cNvPr>
          <p:cNvSpPr>
            <a:spLocks noGrp="1"/>
          </p:cNvSpPr>
          <p:nvPr>
            <p:ph type="title"/>
          </p:nvPr>
        </p:nvSpPr>
        <p:spPr>
          <a:xfrm>
            <a:off x="838200" y="365125"/>
            <a:ext cx="10515600" cy="746499"/>
          </a:xfrm>
        </p:spPr>
        <p:txBody>
          <a:bodyPr/>
          <a:lstStyle/>
          <a:p>
            <a:r>
              <a:rPr lang="fr-FR" dirty="0"/>
              <a:t>Base de connaissances</a:t>
            </a:r>
            <a:endParaRPr lang="fr-CD" dirty="0"/>
          </a:p>
        </p:txBody>
      </p:sp>
      <p:sp>
        <p:nvSpPr>
          <p:cNvPr id="3" name="Content Placeholder 2">
            <a:extLst>
              <a:ext uri="{FF2B5EF4-FFF2-40B4-BE49-F238E27FC236}">
                <a16:creationId xmlns:a16="http://schemas.microsoft.com/office/drawing/2014/main" id="{A222B4A0-5311-E450-5141-695644FE56CB}"/>
              </a:ext>
            </a:extLst>
          </p:cNvPr>
          <p:cNvSpPr>
            <a:spLocks noGrp="1"/>
          </p:cNvSpPr>
          <p:nvPr>
            <p:ph idx="1"/>
          </p:nvPr>
        </p:nvSpPr>
        <p:spPr>
          <a:xfrm>
            <a:off x="614082" y="1386353"/>
            <a:ext cx="10515600" cy="5175811"/>
          </a:xfrm>
        </p:spPr>
        <p:txBody>
          <a:bodyPr>
            <a:normAutofit/>
          </a:bodyPr>
          <a:lstStyle/>
          <a:p>
            <a:pPr algn="just"/>
            <a:r>
              <a:rPr lang="fr-FR" dirty="0"/>
              <a:t>Contient l'expertise que le système peut déployer</a:t>
            </a:r>
          </a:p>
          <a:p>
            <a:pPr algn="just"/>
            <a:r>
              <a:rPr lang="fr-FR" dirty="0">
                <a:solidFill>
                  <a:srgbClr val="FF0000"/>
                </a:solidFill>
              </a:rPr>
              <a:t>Aussi connue comme</a:t>
            </a:r>
            <a:r>
              <a:rPr lang="fr-FR" dirty="0"/>
              <a:t>: Mémoire de production (dans les systèmes de production)</a:t>
            </a:r>
          </a:p>
          <a:p>
            <a:pPr algn="just"/>
            <a:r>
              <a:rPr lang="fr-FR" dirty="0"/>
              <a:t>Développée de manière unique pour une tâche d'expertise spécifique</a:t>
            </a:r>
          </a:p>
          <a:p>
            <a:pPr algn="just"/>
            <a:r>
              <a:rPr lang="fr-FR" dirty="0"/>
              <a:t>Existe indépendamment du </a:t>
            </a:r>
            <a:r>
              <a:rPr lang="fr-FR" dirty="0" err="1">
                <a:solidFill>
                  <a:srgbClr val="FF0000"/>
                </a:solidFill>
              </a:rPr>
              <a:t>shell</a:t>
            </a:r>
            <a:r>
              <a:rPr lang="fr-FR" dirty="0"/>
              <a:t> du système expert </a:t>
            </a:r>
          </a:p>
          <a:p>
            <a:pPr algn="just"/>
            <a:r>
              <a:rPr lang="fr-FR" dirty="0"/>
              <a:t>Comprend la mémoire à court et à long terme du système expert </a:t>
            </a:r>
          </a:p>
          <a:p>
            <a:pPr lvl="1" algn="just"/>
            <a:r>
              <a:rPr lang="fr-FR" dirty="0"/>
              <a:t>À long terme : </a:t>
            </a:r>
          </a:p>
          <a:p>
            <a:pPr lvl="2" algn="just"/>
            <a:r>
              <a:rPr lang="fr-FR" dirty="0"/>
              <a:t>Faits/données généraux et règles "qui ne changent pas".</a:t>
            </a:r>
          </a:p>
          <a:p>
            <a:pPr lvl="1" algn="just"/>
            <a:r>
              <a:rPr lang="fr-FR" dirty="0"/>
              <a:t>À court terme (c'est-à-dire la mémoire de travail) :</a:t>
            </a:r>
          </a:p>
          <a:p>
            <a:pPr lvl="2" algn="just"/>
            <a:r>
              <a:rPr lang="fr-FR" dirty="0"/>
              <a:t>Faits spécifiques à un cas ajouté à la base de connaissances par le moteur d'inférence en réponse à une requête</a:t>
            </a:r>
            <a:endParaRPr lang="fr-CD" dirty="0"/>
          </a:p>
        </p:txBody>
      </p:sp>
    </p:spTree>
    <p:extLst>
      <p:ext uri="{BB962C8B-B14F-4D97-AF65-F5344CB8AC3E}">
        <p14:creationId xmlns:p14="http://schemas.microsoft.com/office/powerpoint/2010/main" val="197837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57BA-238E-513B-0A17-958080B15E50}"/>
              </a:ext>
            </a:extLst>
          </p:cNvPr>
          <p:cNvSpPr>
            <a:spLocks noGrp="1"/>
          </p:cNvSpPr>
          <p:nvPr>
            <p:ph type="title"/>
          </p:nvPr>
        </p:nvSpPr>
        <p:spPr>
          <a:xfrm>
            <a:off x="138953" y="307787"/>
            <a:ext cx="10515600" cy="746499"/>
          </a:xfrm>
        </p:spPr>
        <p:txBody>
          <a:bodyPr/>
          <a:lstStyle/>
          <a:p>
            <a:r>
              <a:rPr lang="fr-FR" dirty="0"/>
              <a:t>Éléments de la base de connaissances</a:t>
            </a:r>
            <a:endParaRPr lang="fr-CD" dirty="0"/>
          </a:p>
        </p:txBody>
      </p:sp>
      <p:sp>
        <p:nvSpPr>
          <p:cNvPr id="3" name="Content Placeholder 2">
            <a:extLst>
              <a:ext uri="{FF2B5EF4-FFF2-40B4-BE49-F238E27FC236}">
                <a16:creationId xmlns:a16="http://schemas.microsoft.com/office/drawing/2014/main" id="{C1BF5009-0D53-EB1A-E4C1-1CB5A088C94F}"/>
              </a:ext>
            </a:extLst>
          </p:cNvPr>
          <p:cNvSpPr>
            <a:spLocks noGrp="1"/>
          </p:cNvSpPr>
          <p:nvPr>
            <p:ph idx="1"/>
          </p:nvPr>
        </p:nvSpPr>
        <p:spPr>
          <a:xfrm>
            <a:off x="318247" y="1458072"/>
            <a:ext cx="10515600" cy="4996516"/>
          </a:xfrm>
        </p:spPr>
        <p:txBody>
          <a:bodyPr>
            <a:normAutofit fontScale="70000" lnSpcReduction="20000"/>
          </a:bodyPr>
          <a:lstStyle/>
          <a:p>
            <a:r>
              <a:rPr lang="fr-FR" dirty="0"/>
              <a:t>Illustration  de l’image ci-contre:</a:t>
            </a:r>
          </a:p>
          <a:p>
            <a:pPr lvl="1"/>
            <a:r>
              <a:rPr lang="fr-FR" dirty="0"/>
              <a:t>Mémoire à long terme (cases intérieures en bleu)</a:t>
            </a:r>
          </a:p>
          <a:p>
            <a:pPr lvl="1"/>
            <a:r>
              <a:rPr lang="fr-FR" dirty="0"/>
              <a:t>Mémoire à court terme (case en rose)</a:t>
            </a:r>
          </a:p>
          <a:p>
            <a:r>
              <a:rPr lang="fr-FR" dirty="0"/>
              <a:t>Base de règles :</a:t>
            </a:r>
          </a:p>
          <a:p>
            <a:pPr lvl="1"/>
            <a:r>
              <a:rPr lang="fr-FR" dirty="0"/>
              <a:t>Règles d'implication capturant la </a:t>
            </a:r>
            <a:r>
              <a:rPr lang="fr-FR" dirty="0">
                <a:solidFill>
                  <a:srgbClr val="FF0000"/>
                </a:solidFill>
              </a:rPr>
              <a:t>connaissance du domaine</a:t>
            </a:r>
          </a:p>
          <a:p>
            <a:r>
              <a:rPr lang="fr-FR" dirty="0"/>
              <a:t>Base de faits :</a:t>
            </a:r>
          </a:p>
          <a:p>
            <a:pPr lvl="1"/>
            <a:r>
              <a:rPr lang="fr-FR" dirty="0"/>
              <a:t>Faits généraux qui ne changent pas</a:t>
            </a:r>
          </a:p>
          <a:p>
            <a:pPr lvl="1"/>
            <a:r>
              <a:rPr lang="fr-FR" dirty="0"/>
              <a:t>Peut faire référence à une base de données d'informations clés ou de valeurs variables.</a:t>
            </a:r>
          </a:p>
          <a:p>
            <a:r>
              <a:rPr lang="fr-FR" dirty="0"/>
              <a:t>Base de questions :</a:t>
            </a:r>
          </a:p>
          <a:p>
            <a:pPr lvl="1"/>
            <a:r>
              <a:rPr lang="fr-FR" dirty="0"/>
              <a:t>Les questions rédigées en langage naturel peuvent être spécifiées ici :</a:t>
            </a:r>
          </a:p>
          <a:p>
            <a:pPr lvl="2"/>
            <a:r>
              <a:rPr lang="fr-FR" dirty="0"/>
              <a:t>Demande à l'utilisateur des faits spécifiques à un cas</a:t>
            </a:r>
          </a:p>
          <a:p>
            <a:pPr lvl="2"/>
            <a:r>
              <a:rPr lang="fr-FR" dirty="0"/>
              <a:t>Le moteur d'inférence utilise les réponses aux questions pour déterminer si une règle donnée est activée</a:t>
            </a:r>
          </a:p>
          <a:p>
            <a:r>
              <a:rPr lang="fr-FR" dirty="0"/>
              <a:t>Faits spécifiques à un cas :</a:t>
            </a:r>
          </a:p>
          <a:p>
            <a:pPr lvl="1"/>
            <a:r>
              <a:rPr lang="fr-FR" dirty="0"/>
              <a:t>Faits fournis par l'utilisateur pour une requête donnée</a:t>
            </a:r>
          </a:p>
          <a:p>
            <a:pPr lvl="1"/>
            <a:r>
              <a:rPr lang="fr-FR" dirty="0"/>
              <a:t>Peuvent être fournis sous forme de réponses à des questions (lorsque peu de faits sont nécessaires)</a:t>
            </a:r>
          </a:p>
          <a:p>
            <a:pPr lvl="1"/>
            <a:r>
              <a:rPr lang="fr-FR" dirty="0"/>
              <a:t>Peuvent être chargés en masse (lorsque de nombreux faits uniques </a:t>
            </a:r>
            <a:r>
              <a:rPr lang="fr-FR" dirty="0" err="1"/>
              <a:t>uniques</a:t>
            </a:r>
            <a:r>
              <a:rPr lang="fr-FR" dirty="0"/>
              <a:t> nécessaires/disponibles)</a:t>
            </a:r>
            <a:endParaRPr lang="fr-CD" dirty="0"/>
          </a:p>
        </p:txBody>
      </p:sp>
      <p:pic>
        <p:nvPicPr>
          <p:cNvPr id="5" name="Picture 4">
            <a:extLst>
              <a:ext uri="{FF2B5EF4-FFF2-40B4-BE49-F238E27FC236}">
                <a16:creationId xmlns:a16="http://schemas.microsoft.com/office/drawing/2014/main" id="{E75B6332-3650-3DA0-823C-3873E3C5028D}"/>
              </a:ext>
            </a:extLst>
          </p:cNvPr>
          <p:cNvPicPr>
            <a:picLocks noChangeAspect="1"/>
          </p:cNvPicPr>
          <p:nvPr/>
        </p:nvPicPr>
        <p:blipFill>
          <a:blip r:embed="rId2"/>
          <a:stretch>
            <a:fillRect/>
          </a:stretch>
        </p:blipFill>
        <p:spPr>
          <a:xfrm>
            <a:off x="10221930" y="1536253"/>
            <a:ext cx="1752752" cy="3863675"/>
          </a:xfrm>
          <a:prstGeom prst="rect">
            <a:avLst/>
          </a:prstGeom>
        </p:spPr>
      </p:pic>
    </p:spTree>
    <p:extLst>
      <p:ext uri="{BB962C8B-B14F-4D97-AF65-F5344CB8AC3E}">
        <p14:creationId xmlns:p14="http://schemas.microsoft.com/office/powerpoint/2010/main" val="3425597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7905</Words>
  <Application>Microsoft Office PowerPoint</Application>
  <PresentationFormat>Widescreen</PresentationFormat>
  <Paragraphs>655</Paragraphs>
  <Slides>63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Arial</vt:lpstr>
      <vt:lpstr>Calibri</vt:lpstr>
      <vt:lpstr>Calibri Light</vt:lpstr>
      <vt:lpstr>Cambria Math</vt:lpstr>
      <vt:lpstr>Times New Roman</vt:lpstr>
      <vt:lpstr>Wingdings</vt:lpstr>
      <vt:lpstr>Office Theme</vt:lpstr>
      <vt:lpstr>Systèmes basés sur des règles et autres systèmes experts</vt:lpstr>
      <vt:lpstr>Précédemment</vt:lpstr>
      <vt:lpstr>Plan de la leçon</vt:lpstr>
      <vt:lpstr>Systèmes basés sur des règles : Base de connaissances</vt:lpstr>
      <vt:lpstr>Rappel : Principes de base des règles </vt:lpstr>
      <vt:lpstr>Rappel: Schéma général d'un système expert</vt:lpstr>
      <vt:lpstr>Domaine de problèmes vs domaine des connaissances</vt:lpstr>
      <vt:lpstr>Base de connaissances</vt:lpstr>
      <vt:lpstr>Éléments de la base de connaissances</vt:lpstr>
      <vt:lpstr>Base de règles</vt:lpstr>
      <vt:lpstr>Base de règles (Cont.)</vt:lpstr>
      <vt:lpstr>Base de faits</vt:lpstr>
      <vt:lpstr>Base des questions</vt:lpstr>
      <vt:lpstr>Moteur d’inférence</vt:lpstr>
      <vt:lpstr>Schéma d'un système expert : Moteur d'inférence</vt:lpstr>
      <vt:lpstr>Moteur d'inférence</vt:lpstr>
      <vt:lpstr>Rappel : Inférence de règles</vt:lpstr>
      <vt:lpstr>En savoir plus sur le chaînage</vt:lpstr>
      <vt:lpstr>Composants du moteur d'inférence</vt:lpstr>
      <vt:lpstr>Rappel : Correspondance de patterns et de règles</vt:lpstr>
      <vt:lpstr>Liaison des variables</vt:lpstr>
      <vt:lpstr>Liaison des variables (Cont.)</vt:lpstr>
      <vt:lpstr>Résolution des conflits</vt:lpstr>
      <vt:lpstr>Stratégies de résolution des conflits</vt:lpstr>
      <vt:lpstr>Stratégies de résolution des conflits (Cont.)</vt:lpstr>
      <vt:lpstr>Activation du conséquent</vt:lpstr>
      <vt:lpstr>Chaînage avant avec des règles</vt:lpstr>
      <vt:lpstr>Guide du chaînage avant</vt:lpstr>
      <vt:lpstr>Guide du chaînage avant (Cont.)</vt:lpstr>
      <vt:lpstr>Exemple de chaîne d'inférence</vt:lpstr>
      <vt:lpstr>Chaînage arrière avec des règles</vt:lpstr>
      <vt:lpstr>Guide du chaînage arrière</vt:lpstr>
      <vt:lpstr>Guide du chaînage arrière (Cont.)</vt:lpstr>
      <vt:lpstr>Échec de la requête</vt:lpstr>
      <vt:lpstr>Chaînage mixte</vt:lpstr>
      <vt:lpstr>Efficacité du moteur d'inférence</vt:lpstr>
      <vt:lpstr>Autres composants du système expert</vt:lpstr>
      <vt:lpstr>Interface utilisateur (UI)</vt:lpstr>
      <vt:lpstr>Éditeur de la base de connaissances</vt:lpstr>
      <vt:lpstr>Système d'explication</vt:lpstr>
      <vt:lpstr>Exemple de système d'explication</vt:lpstr>
      <vt:lpstr>Autres types de systèmes experts</vt:lpstr>
      <vt:lpstr>Autres types des systèmes experts</vt:lpstr>
      <vt:lpstr>La logique floue en bref</vt:lpstr>
      <vt:lpstr>Ensembles flous</vt:lpstr>
      <vt:lpstr>Règles floues</vt:lpstr>
      <vt:lpstr>Inférence floue</vt:lpstr>
      <vt:lpstr>Système expert flou</vt:lpstr>
      <vt:lpstr>Systèmes experts basés sur des cadres</vt:lpstr>
      <vt:lpstr>Systèmes hybrides</vt:lpstr>
      <vt:lpstr>Systèmes hybrides : Système expert neuronal</vt:lpstr>
      <vt:lpstr>Systèmes hybrides : Système expert neuro-flou</vt:lpstr>
      <vt:lpstr>Avantages et inconvénients des systèmes experts</vt:lpstr>
      <vt:lpstr>Autres avantages des systèmes experts</vt:lpstr>
      <vt:lpstr>Inconvénients des systèmes experts</vt:lpstr>
      <vt:lpstr>Inconvénients des systèmes experts (Cont.)</vt:lpstr>
      <vt:lpstr>Shells</vt:lpstr>
      <vt:lpstr>Rappel des composants du système expert </vt:lpstr>
      <vt:lpstr>Shell de système expert</vt:lpstr>
      <vt:lpstr>Synthèse sur le shell</vt:lpstr>
      <vt:lpstr>Sommaire de la leçon</vt:lpstr>
      <vt:lpstr>PowerPoint Presentation</vt:lpstr>
      <vt:lpstr>Travail pratique 3: Rappel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dc:title>
  <dc:creator>user</dc:creator>
  <cp:lastModifiedBy>Staniher Mpia</cp:lastModifiedBy>
  <cp:revision>755</cp:revision>
  <dcterms:created xsi:type="dcterms:W3CDTF">2020-11-09T08:30:54Z</dcterms:created>
  <dcterms:modified xsi:type="dcterms:W3CDTF">2024-03-04T19:31:33Z</dcterms:modified>
</cp:coreProperties>
</file>