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 Id="rId3"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94" name="Title 1"/>
          <p:cNvSpPr txBox="1"/>
          <p:nvPr>
            <p:ph type="ctrTitle"/>
          </p:nvPr>
        </p:nvSpPr>
        <p:spPr>
          <a:xfrm>
            <a:off x="996204" y="1638951"/>
            <a:ext cx="7772401" cy="1470026"/>
          </a:xfrm>
          <a:prstGeom prst="rect">
            <a:avLst/>
          </a:prstGeom>
        </p:spPr>
        <p:txBody>
          <a:bodyPr/>
          <a:lstStyle>
            <a:lvl1pPr>
              <a:defRPr b="1" i="1">
                <a:solidFill>
                  <a:schemeClr val="accent1">
                    <a:satOff val="-4409"/>
                    <a:lumOff val="-10509"/>
                  </a:schemeClr>
                </a:solidFill>
              </a:defRPr>
            </a:lvl1pPr>
          </a:lstStyle>
          <a:p>
            <a:pPr/>
            <a:r>
              <a:t>Foodify – Online Food Ordering System</a:t>
            </a:r>
          </a:p>
        </p:txBody>
      </p:sp>
      <p:sp>
        <p:nvSpPr>
          <p:cNvPr id="95" name="Subtitle 2"/>
          <p:cNvSpPr txBox="1"/>
          <p:nvPr>
            <p:ph type="subTitle" sz="quarter" idx="1"/>
          </p:nvPr>
        </p:nvSpPr>
        <p:spPr>
          <a:prstGeom prst="rect">
            <a:avLst/>
          </a:prstGeom>
        </p:spPr>
        <p:txBody>
          <a:bodyPr/>
          <a:lstStyle/>
          <a:p>
            <a:pPr algn="r">
              <a:defRPr b="1">
                <a:latin typeface="Carlito"/>
                <a:ea typeface="Carlito"/>
                <a:cs typeface="Carlito"/>
                <a:sym typeface="Carlito"/>
              </a:defRPr>
            </a:pPr>
            <a:r>
              <a:rPr>
                <a:solidFill>
                  <a:srgbClr val="000000"/>
                </a:solidFill>
              </a:rPr>
              <a:t>By STANIO.A</a:t>
            </a:r>
            <a:br>
              <a:rPr>
                <a:solidFill>
                  <a:srgbClr val="000000"/>
                </a:solidFill>
              </a:rPr>
            </a:br>
            <a:r>
              <a:rPr>
                <a:solidFill>
                  <a:srgbClr val="000000"/>
                </a:solidFill>
              </a:rPr>
              <a:t>43111226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21"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MODULE DESCRIPTION</a:t>
            </a:r>
          </a:p>
        </p:txBody>
      </p:sp>
      <p:sp>
        <p:nvSpPr>
          <p:cNvPr id="122" name="Content Placeholder 2"/>
          <p:cNvSpPr txBox="1"/>
          <p:nvPr>
            <p:ph type="body" idx="1"/>
          </p:nvPr>
        </p:nvSpPr>
        <p:spPr>
          <a:xfrm>
            <a:off x="457200" y="1600200"/>
            <a:ext cx="8229600" cy="4525963"/>
          </a:xfrm>
          <a:prstGeom prst="rect">
            <a:avLst/>
          </a:prstGeom>
        </p:spPr>
        <p:txBody>
          <a:bodyPr/>
          <a:lstStyle/>
          <a:p>
            <a:pPr>
              <a:spcBef>
                <a:spcPts val="400"/>
              </a:spcBef>
              <a:defRPr sz="1700"/>
            </a:pPr>
            <a:r>
              <a:t>• User Module Handles customer authentication, account creation, and data encryption. Ensures secure storage of login credentials using hashing algorithms.</a:t>
            </a:r>
          </a:p>
          <a:p>
            <a:pPr>
              <a:spcBef>
                <a:spcPts val="400"/>
              </a:spcBef>
              <a:defRPr sz="1700"/>
            </a:pPr>
            <a:r>
              <a:t>• Menu Module: Displays categorized menus (Starters, Main Course, Desserts, Beverages) dynamically fetched from the database. Admins can easily add or modify dishes.</a:t>
            </a:r>
          </a:p>
          <a:p>
            <a:pPr>
              <a:spcBef>
                <a:spcPts val="400"/>
              </a:spcBef>
              <a:defRPr sz="1700"/>
            </a:pPr>
            <a:r>
              <a:t>• Cart Module: Implements real-time item count, dynamic price calculation, and discount code validation.</a:t>
            </a:r>
          </a:p>
          <a:p>
            <a:pPr>
              <a:spcBef>
                <a:spcPts val="400"/>
              </a:spcBef>
              <a:defRPr sz="1700"/>
            </a:pPr>
            <a:r>
              <a:t>• Payment Module: Uses APIs like Stripe or Razorpay to ensure secure payments and provide receipts.</a:t>
            </a:r>
          </a:p>
          <a:p>
            <a:pPr>
              <a:spcBef>
                <a:spcPts val="400"/>
              </a:spcBef>
              <a:defRPr sz="1700"/>
            </a:pPr>
            <a:r>
              <a:t>• Admin Module: Facilitates backend management for restaurants, including order updates and user support.</a:t>
            </a:r>
          </a:p>
          <a:p>
            <a:pPr>
              <a:spcBef>
                <a:spcPts val="400"/>
              </a:spcBef>
              <a:defRPr sz="1700"/>
            </a:pPr>
            <a:r>
              <a:t>• Notification Module: Sends order and delivery updates using NodeMailer or third-party APIs.</a:t>
            </a:r>
          </a:p>
          <a:p>
            <a:pPr>
              <a:spcBef>
                <a:spcPts val="400"/>
              </a:spcBef>
              <a:defRPr sz="1700"/>
            </a:pPr>
            <a:r>
              <a:t>• Analytics Module: Helps restaurants identify customer trends and optimize menu offerings.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24"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Sample Output (Screenshots)</a:t>
            </a:r>
          </a:p>
        </p:txBody>
      </p:sp>
      <p:sp>
        <p:nvSpPr>
          <p:cNvPr id="125" name="Content Placeholder 2"/>
          <p:cNvSpPr txBox="1"/>
          <p:nvPr>
            <p:ph type="body" idx="1"/>
          </p:nvPr>
        </p:nvSpPr>
        <p:spPr>
          <a:xfrm>
            <a:off x="457200" y="1949405"/>
            <a:ext cx="8229600" cy="4525964"/>
          </a:xfrm>
          <a:prstGeom prst="rect">
            <a:avLst/>
          </a:prstGeom>
        </p:spPr>
        <p:txBody>
          <a:bodyPr/>
          <a:lstStyle/>
          <a:p>
            <a:pPr>
              <a:spcBef>
                <a:spcPts val="400"/>
              </a:spcBef>
              <a:defRPr sz="1700"/>
            </a:pPr>
            <a:r>
              <a:t>The Foodify user interface provides an elegant, minimal layout where customers can browse dishes with images, add items to the cart, and complete orders with just a few clicks. The homepage highlights featured dishes, restaurant offers, and a responsive navigation bar. </a:t>
            </a:r>
          </a:p>
          <a:p>
            <a:pPr>
              <a:spcBef>
                <a:spcPts val="400"/>
              </a:spcBef>
              <a:defRPr sz="1700"/>
            </a:pPr>
          </a:p>
          <a:p>
            <a:pPr>
              <a:spcBef>
                <a:spcPts val="400"/>
              </a:spcBef>
              <a:defRPr sz="1700"/>
            </a:pPr>
            <a:r>
              <a:t>The admin dashboard includes metrics such as total orders, active users, and best-selling dishes. Real-time updates ensure smooth order tracking.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Double-click to edit"/>
          <p:cNvSpPr txBox="1"/>
          <p:nvPr>
            <p:ph type="title"/>
          </p:nvPr>
        </p:nvSpPr>
        <p:spPr>
          <a:prstGeom prst="rect">
            <a:avLst/>
          </a:prstGeom>
        </p:spPr>
        <p:txBody>
          <a:bodyPr/>
          <a:lstStyle/>
          <a:p>
            <a:pPr/>
          </a:p>
        </p:txBody>
      </p:sp>
      <p:sp>
        <p:nvSpPr>
          <p:cNvPr id="128" name="Double-click to edit"/>
          <p:cNvSpPr txBox="1"/>
          <p:nvPr>
            <p:ph type="body" sz="half" idx="1"/>
          </p:nvPr>
        </p:nvSpPr>
        <p:spPr>
          <a:xfrm>
            <a:off x="457200" y="1600200"/>
            <a:ext cx="8229600" cy="2255524"/>
          </a:xfrm>
          <a:prstGeom prst="rect">
            <a:avLst/>
          </a:prstGeom>
        </p:spPr>
        <p:txBody>
          <a:bodyPr/>
          <a:lstStyle/>
          <a:p>
            <a:pPr/>
          </a:p>
        </p:txBody>
      </p:sp>
      <p:pic>
        <p:nvPicPr>
          <p:cNvPr id="129" name="Screenshot 2025-10-29 at 11.04.21 AM.png" descr="Screenshot 2025-10-29 at 11.04.21 AM.png"/>
          <p:cNvPicPr>
            <a:picLocks noChangeAspect="1"/>
          </p:cNvPicPr>
          <p:nvPr/>
        </p:nvPicPr>
        <p:blipFill>
          <a:blip r:embed="rId2">
            <a:extLst/>
          </a:blip>
          <a:stretch>
            <a:fillRect/>
          </a:stretch>
        </p:blipFill>
        <p:spPr>
          <a:xfrm>
            <a:off x="-1223291" y="196702"/>
            <a:ext cx="11590582" cy="5585571"/>
          </a:xfrm>
          <a:prstGeom prst="rect">
            <a:avLst/>
          </a:prstGeom>
          <a:ln w="12700">
            <a:miter lim="400000"/>
          </a:ln>
        </p:spPr>
      </p:pic>
      <p:sp>
        <p:nvSpPr>
          <p:cNvPr id="130" name="This is the main page of our site"/>
          <p:cNvSpPr txBox="1"/>
          <p:nvPr/>
        </p:nvSpPr>
        <p:spPr>
          <a:xfrm>
            <a:off x="3270574" y="6004362"/>
            <a:ext cx="3442355" cy="3401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Carlito"/>
                <a:ea typeface="Carlito"/>
                <a:cs typeface="Carlito"/>
                <a:sym typeface="Carlito"/>
              </a:defRPr>
            </a:lvl1pPr>
          </a:lstStyle>
          <a:p>
            <a:pPr/>
            <a:r>
              <a:t>This is the main page of our site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his is the cart page"/>
          <p:cNvSpPr txBox="1"/>
          <p:nvPr>
            <p:ph type="title"/>
          </p:nvPr>
        </p:nvSpPr>
        <p:spPr>
          <a:xfrm>
            <a:off x="1792288" y="4287806"/>
            <a:ext cx="5486401" cy="1079532"/>
          </a:xfrm>
          <a:prstGeom prst="rect">
            <a:avLst/>
          </a:prstGeom>
        </p:spPr>
        <p:txBody>
          <a:bodyPr/>
          <a:lstStyle>
            <a:lvl1pPr algn="ctr"/>
          </a:lstStyle>
          <a:p>
            <a:pPr/>
            <a:r>
              <a:t>This is the cart page</a:t>
            </a:r>
          </a:p>
        </p:txBody>
      </p:sp>
      <p:pic>
        <p:nvPicPr>
          <p:cNvPr id="133" name="Picture Placeholder 2" descr="Picture Placeholder 2"/>
          <p:cNvPicPr>
            <a:picLocks noChangeAspect="1"/>
          </p:cNvPicPr>
          <p:nvPr>
            <p:ph type="pic" idx="21"/>
          </p:nvPr>
        </p:nvPicPr>
        <p:blipFill>
          <a:blip r:embed="rId2">
            <a:extLst/>
          </a:blip>
          <a:stretch>
            <a:fillRect/>
          </a:stretch>
        </p:blipFill>
        <p:spPr>
          <a:xfrm>
            <a:off x="2248139" y="612775"/>
            <a:ext cx="4574698" cy="3431024"/>
          </a:xfrm>
          <a:prstGeom prst="rect">
            <a:avLst/>
          </a:prstGeom>
        </p:spPr>
      </p:pic>
      <p:sp>
        <p:nvSpPr>
          <p:cNvPr id="134" name="Double-click to edit"/>
          <p:cNvSpPr txBox="1"/>
          <p:nvPr>
            <p:ph type="body" sz="quarter" idx="1"/>
          </p:nvPr>
        </p:nvSpPr>
        <p:spPr>
          <a:xfrm>
            <a:off x="1611218" y="7113363"/>
            <a:ext cx="5486401" cy="804863"/>
          </a:xfrm>
          <a:prstGeom prst="rect">
            <a:avLst/>
          </a:prstGeom>
        </p:spPr>
        <p:txBody>
          <a:bodyPr/>
          <a:lstStyle/>
          <a:p>
            <a:pPr/>
          </a:p>
        </p:txBody>
      </p:sp>
      <p:pic>
        <p:nvPicPr>
          <p:cNvPr id="135" name="Screenshot 2025-10-29 at 11.07.35 AM.png" descr="Screenshot 2025-10-29 at 11.07.35 AM.png"/>
          <p:cNvPicPr>
            <a:picLocks noChangeAspect="1"/>
          </p:cNvPicPr>
          <p:nvPr/>
        </p:nvPicPr>
        <p:blipFill>
          <a:blip r:embed="rId3">
            <a:extLst/>
          </a:blip>
          <a:stretch>
            <a:fillRect/>
          </a:stretch>
        </p:blipFill>
        <p:spPr>
          <a:xfrm>
            <a:off x="-1971358" y="503117"/>
            <a:ext cx="13293652" cy="365034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Screenshot 2025-10-29 at 11.09.43 AM.png" descr="Screenshot 2025-10-29 at 11.09.43 AM.png"/>
          <p:cNvPicPr>
            <a:picLocks noChangeAspect="1"/>
          </p:cNvPicPr>
          <p:nvPr/>
        </p:nvPicPr>
        <p:blipFill>
          <a:blip r:embed="rId2">
            <a:extLst/>
          </a:blip>
          <a:stretch>
            <a:fillRect/>
          </a:stretch>
        </p:blipFill>
        <p:spPr>
          <a:xfrm>
            <a:off x="-1089439" y="1551137"/>
            <a:ext cx="11322878" cy="1913154"/>
          </a:xfrm>
          <a:prstGeom prst="rect">
            <a:avLst/>
          </a:prstGeom>
          <a:ln w="12700">
            <a:miter lim="400000"/>
          </a:ln>
        </p:spPr>
      </p:pic>
      <p:sp>
        <p:nvSpPr>
          <p:cNvPr id="138" name="This is the orders page"/>
          <p:cNvSpPr txBox="1"/>
          <p:nvPr/>
        </p:nvSpPr>
        <p:spPr>
          <a:xfrm>
            <a:off x="3342389" y="4180736"/>
            <a:ext cx="2636199" cy="3401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latin typeface="Carlito"/>
                <a:ea typeface="Carlito"/>
                <a:cs typeface="Carlito"/>
                <a:sym typeface="Carlito"/>
              </a:defRPr>
            </a:lvl1pPr>
          </a:lstStyle>
          <a:p>
            <a:pPr/>
            <a:r>
              <a:t>This is the orders page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Screenshot 2025-10-29 at 11.13.19 AM.png" descr="Screenshot 2025-10-29 at 11.13.19 AM.png"/>
          <p:cNvPicPr>
            <a:picLocks noChangeAspect="1"/>
          </p:cNvPicPr>
          <p:nvPr/>
        </p:nvPicPr>
        <p:blipFill>
          <a:blip r:embed="rId2">
            <a:extLst/>
          </a:blip>
          <a:stretch>
            <a:fillRect/>
          </a:stretch>
        </p:blipFill>
        <p:spPr>
          <a:xfrm>
            <a:off x="-1" y="250245"/>
            <a:ext cx="9144001" cy="4210546"/>
          </a:xfrm>
          <a:prstGeom prst="rect">
            <a:avLst/>
          </a:prstGeom>
          <a:ln w="12700">
            <a:miter lim="400000"/>
          </a:ln>
        </p:spPr>
      </p:pic>
      <p:sp>
        <p:nvSpPr>
          <p:cNvPr id="141" name="This is the admin page where we enter this by using a password and here we can add, delete, edit the menu items and their prices efficiently"/>
          <p:cNvSpPr txBox="1"/>
          <p:nvPr/>
        </p:nvSpPr>
        <p:spPr>
          <a:xfrm>
            <a:off x="2043828" y="4840346"/>
            <a:ext cx="5056344" cy="917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latin typeface="Carlito"/>
                <a:ea typeface="Carlito"/>
                <a:cs typeface="Carlito"/>
                <a:sym typeface="Carlito"/>
              </a:defRPr>
            </a:lvl1pPr>
          </a:lstStyle>
          <a:p>
            <a:pPr/>
            <a:r>
              <a:t>This is the admin page where we enter this by using a password and here we can add, delete, edit the menu items and their prices efficiently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43"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CONCLUSION</a:t>
            </a:r>
          </a:p>
        </p:txBody>
      </p:sp>
      <p:sp>
        <p:nvSpPr>
          <p:cNvPr id="144" name="Content Placeholder 2"/>
          <p:cNvSpPr txBox="1"/>
          <p:nvPr>
            <p:ph type="body" idx="1"/>
          </p:nvPr>
        </p:nvSpPr>
        <p:spPr>
          <a:xfrm>
            <a:off x="457200" y="1600200"/>
            <a:ext cx="8229600" cy="4525963"/>
          </a:xfrm>
          <a:prstGeom prst="rect">
            <a:avLst/>
          </a:prstGeom>
        </p:spPr>
        <p:txBody>
          <a:bodyPr/>
          <a:lstStyle/>
          <a:p>
            <a:pPr>
              <a:spcBef>
                <a:spcPts val="400"/>
              </a:spcBef>
              <a:defRPr sz="1700"/>
            </a:pPr>
            <a:r>
              <a:t>Foodify transforms traditional food ordering into a digital, customer-friendly experience. It benefits both users and restaurants by automating order management, improving accuracy, and enhancing convenience. The system’s modular structure ensures scalability and maintainability for future expansions. </a:t>
            </a:r>
          </a:p>
          <a:p>
            <a:pPr>
              <a:spcBef>
                <a:spcPts val="400"/>
              </a:spcBef>
              <a:defRPr sz="1700"/>
            </a:pPr>
            <a:r>
              <a:t>In future updates, Foodify can incorporate </a:t>
            </a:r>
          </a:p>
          <a:p>
            <a:pPr>
              <a:spcBef>
                <a:spcPts val="400"/>
              </a:spcBef>
              <a:defRPr sz="1700"/>
            </a:pPr>
            <a:r>
              <a:t>AI-driven food recommendations </a:t>
            </a:r>
          </a:p>
          <a:p>
            <a:pPr>
              <a:spcBef>
                <a:spcPts val="400"/>
              </a:spcBef>
              <a:defRPr sz="1700"/>
            </a:pPr>
            <a:r>
              <a:t>GPS-based delivery tracking </a:t>
            </a:r>
          </a:p>
          <a:p>
            <a:pPr>
              <a:spcBef>
                <a:spcPts val="400"/>
              </a:spcBef>
              <a:defRPr sz="1700"/>
            </a:pPr>
            <a:r>
              <a:t>voice-ordering integration to enhance usability further. By combining modern web technologies with an intuitive design, Foodify aims to set a new benchmark for digital food ordering platforms.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97"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ABSTRACT</a:t>
            </a:r>
          </a:p>
        </p:txBody>
      </p:sp>
      <p:sp>
        <p:nvSpPr>
          <p:cNvPr id="98" name="Content Placeholder 2"/>
          <p:cNvSpPr txBox="1"/>
          <p:nvPr>
            <p:ph type="body" idx="1"/>
          </p:nvPr>
        </p:nvSpPr>
        <p:spPr>
          <a:xfrm>
            <a:off x="457200" y="1600200"/>
            <a:ext cx="8229600" cy="4525963"/>
          </a:xfrm>
          <a:prstGeom prst="rect">
            <a:avLst/>
          </a:prstGeom>
        </p:spPr>
        <p:txBody>
          <a:bodyPr/>
          <a:lstStyle/>
          <a:p>
            <a:pPr>
              <a:spcBef>
                <a:spcPts val="400"/>
              </a:spcBef>
              <a:defRPr sz="1700"/>
            </a:pPr>
            <a:r>
              <a:t>Foodify is a comprehensive web-based application designed to revolutionize how customers order food from restaurants. The system enables users to explore menus, customize their meals, and place orders conveniently from anywhere using an intuitive digital platform. Restaurants can efficiently manage incoming orders, update menus, and handle payments through a centralized dashboard. </a:t>
            </a:r>
          </a:p>
          <a:p>
            <a:pPr>
              <a:spcBef>
                <a:spcPts val="400"/>
              </a:spcBef>
              <a:defRPr sz="1700"/>
            </a:pPr>
          </a:p>
          <a:p>
            <a:pPr>
              <a:spcBef>
                <a:spcPts val="400"/>
              </a:spcBef>
              <a:defRPr sz="1700"/>
            </a:pPr>
            <a:r>
              <a:t>This project aims to reduce human error, optimize order management, and improve communication between restaurants and customers. Foodify offers real-time order updates, estimated delivery tracking, and digital payment integration, making it a robust solution for both small and large-scale restaurants. The platform is scalable, adaptable, and designed with responsive web technologies to ensure a smooth experience across all devices.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EXISTING SYSTEM</a:t>
            </a:r>
          </a:p>
        </p:txBody>
      </p:sp>
      <p:sp>
        <p:nvSpPr>
          <p:cNvPr id="101" name="Content Placeholder 2"/>
          <p:cNvSpPr txBox="1"/>
          <p:nvPr>
            <p:ph type="body" idx="1"/>
          </p:nvPr>
        </p:nvSpPr>
        <p:spPr>
          <a:xfrm>
            <a:off x="457200" y="1600200"/>
            <a:ext cx="8229600" cy="4525963"/>
          </a:xfrm>
          <a:prstGeom prst="rect">
            <a:avLst/>
          </a:prstGeom>
        </p:spPr>
        <p:txBody>
          <a:bodyPr/>
          <a:lstStyle/>
          <a:p>
            <a:pPr>
              <a:spcBef>
                <a:spcPts val="400"/>
              </a:spcBef>
              <a:defRPr sz="1700"/>
            </a:pPr>
            <a:r>
              <a:t>Currently, most small and medium restaurants rely on manual or semi-digital systems for managing orders. Customers typically place orders via phone calls or third-party delivery apps, which often result in miscommunication and delays. Restaurant staff need to manually record orders, check inventory, and update kitchen staff, which increases the chance of human error.</a:t>
            </a:r>
          </a:p>
          <a:p>
            <a:pPr>
              <a:spcBef>
                <a:spcPts val="400"/>
              </a:spcBef>
              <a:defRPr sz="1700"/>
            </a:pPr>
          </a:p>
          <a:p>
            <a:pPr>
              <a:spcBef>
                <a:spcPts val="400"/>
              </a:spcBef>
              <a:defRPr sz="1700"/>
            </a:pPr>
            <a:r>
              <a:t>Additionally, existing third-party platforms charge high commissions and lack customization for restaurants to manage their unique requirements. Customers also face inconvenience when there are discrepancies in menu availability or order status. The absence of a unified, restaurant-owned system limits customer loyalty and reduces profit margins for business owners. </a:t>
            </a:r>
          </a:p>
          <a:p>
            <a:pPr>
              <a:spcBef>
                <a:spcPts val="400"/>
              </a:spcBef>
              <a:defRPr sz="1700"/>
            </a:pPr>
          </a:p>
          <a:p>
            <a:pPr>
              <a:spcBef>
                <a:spcPts val="400"/>
              </a:spcBef>
              <a:defRPr sz="1700"/>
            </a:pPr>
            <a:r>
              <a:t>Thus, the need for a reliable, customizable, and efficient digital ordering system like Foodify has become essential for the modern food industry.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03"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PROPOSED SYSTEM</a:t>
            </a:r>
          </a:p>
        </p:txBody>
      </p:sp>
      <p:sp>
        <p:nvSpPr>
          <p:cNvPr id="104" name="Content Placeholder 2"/>
          <p:cNvSpPr txBox="1"/>
          <p:nvPr>
            <p:ph type="body" idx="1"/>
          </p:nvPr>
        </p:nvSpPr>
        <p:spPr>
          <a:xfrm>
            <a:off x="457200" y="1600200"/>
            <a:ext cx="8229600" cy="4525963"/>
          </a:xfrm>
          <a:prstGeom prst="rect">
            <a:avLst/>
          </a:prstGeom>
        </p:spPr>
        <p:txBody>
          <a:bodyPr/>
          <a:lstStyle/>
          <a:p>
            <a:pPr>
              <a:spcBef>
                <a:spcPts val="400"/>
              </a:spcBef>
              <a:defRPr sz="1700"/>
            </a:pPr>
            <a:r>
              <a:t>Foodify introduces a fully automated online platform that integrates user-friendly ordering, efficient restaurant management, and real-time tracking. The proposed system bridges the gap between customers and restaurants by eliminating manual dependency and providing transparency throughout the ordering process.</a:t>
            </a:r>
          </a:p>
          <a:p>
            <a:pPr>
              <a:spcBef>
                <a:spcPts val="400"/>
              </a:spcBef>
              <a:defRPr sz="1700"/>
            </a:pPr>
          </a:p>
          <a:p>
            <a:pPr>
              <a:spcBef>
                <a:spcPts val="400"/>
              </a:spcBef>
              <a:defRPr sz="1700"/>
            </a:pPr>
            <a:r>
              <a:t>Users can browse through restaurant menus, add dishes to their cart, apply discount codes, and make secure payments. The backend handles order processing, user authentication, and data storage using Node.js and MongoDB, ensuring scalability and security. The frontend, developed using HTML, CSS, and JavaScript, provides a visually appealing and responsive design optimized for both desktop and mobile.</a:t>
            </a:r>
          </a:p>
          <a:p>
            <a:pPr>
              <a:spcBef>
                <a:spcPts val="400"/>
              </a:spcBef>
              <a:defRPr sz="1700"/>
            </a:pPr>
          </a:p>
          <a:p>
            <a:pPr>
              <a:spcBef>
                <a:spcPts val="400"/>
              </a:spcBef>
              <a:defRPr sz="1700"/>
            </a:pPr>
            <a:r>
              <a:t>Restaurants benefit from an admin dashboard that allows them to update menus, view customer insights, and manage orders effectively. Foodify also provides future potential for integrating delivery tracking, AI-based food suggestions, and customer feedback analysis to improve service quality.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06"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ADVANTAGES</a:t>
            </a:r>
          </a:p>
        </p:txBody>
      </p:sp>
      <p:sp>
        <p:nvSpPr>
          <p:cNvPr id="107" name="Content Placeholder 2"/>
          <p:cNvSpPr txBox="1"/>
          <p:nvPr>
            <p:ph type="body" idx="1"/>
          </p:nvPr>
        </p:nvSpPr>
        <p:spPr>
          <a:xfrm>
            <a:off x="457200" y="1600200"/>
            <a:ext cx="8229600" cy="4525963"/>
          </a:xfrm>
          <a:prstGeom prst="rect">
            <a:avLst/>
          </a:prstGeom>
        </p:spPr>
        <p:txBody>
          <a:bodyPr/>
          <a:lstStyle/>
          <a:p>
            <a:pPr>
              <a:spcBef>
                <a:spcPts val="400"/>
              </a:spcBef>
              <a:defRPr sz="1700"/>
            </a:pPr>
            <a:r>
              <a:t>• Streamlined and time-saving ordering process for customers. </a:t>
            </a:r>
          </a:p>
          <a:p>
            <a:pPr>
              <a:spcBef>
                <a:spcPts val="400"/>
              </a:spcBef>
              <a:defRPr sz="1700"/>
            </a:pPr>
            <a:r>
              <a:t>• Enhanced efficiency in restaurant management through automation.</a:t>
            </a:r>
          </a:p>
          <a:p>
            <a:pPr>
              <a:spcBef>
                <a:spcPts val="400"/>
              </a:spcBef>
              <a:defRPr sz="1700"/>
            </a:pPr>
            <a:r>
              <a:t>• Real-time updates and transparent tracking of orders.</a:t>
            </a:r>
          </a:p>
          <a:p>
            <a:pPr>
              <a:spcBef>
                <a:spcPts val="400"/>
              </a:spcBef>
              <a:defRPr sz="1700"/>
            </a:pPr>
            <a:r>
              <a:t>• Reduced human dependency and minimized communication errors.</a:t>
            </a:r>
          </a:p>
          <a:p>
            <a:pPr>
              <a:spcBef>
                <a:spcPts val="400"/>
              </a:spcBef>
              <a:defRPr sz="1700"/>
            </a:pPr>
            <a:r>
              <a:t>• Secure payment gateway integration to ensure user trust and safety.</a:t>
            </a:r>
          </a:p>
          <a:p>
            <a:pPr>
              <a:spcBef>
                <a:spcPts val="400"/>
              </a:spcBef>
              <a:defRPr sz="1700"/>
            </a:pPr>
            <a:r>
              <a:t>• Customizable interface adaptable to restaurant branding.</a:t>
            </a:r>
          </a:p>
          <a:p>
            <a:pPr>
              <a:spcBef>
                <a:spcPts val="400"/>
              </a:spcBef>
              <a:defRPr sz="1700"/>
            </a:pPr>
            <a:r>
              <a:t>• Centralized database enabling data-driven insights and analytics.</a:t>
            </a:r>
          </a:p>
          <a:p>
            <a:pPr>
              <a:spcBef>
                <a:spcPts val="400"/>
              </a:spcBef>
              <a:defRPr sz="1700"/>
            </a:pPr>
            <a:r>
              <a:t>• User-friendly interface built with accessibility in mind.</a:t>
            </a:r>
          </a:p>
          <a:p>
            <a:pPr>
              <a:spcBef>
                <a:spcPts val="400"/>
              </a:spcBef>
              <a:defRPr sz="1700"/>
            </a:pPr>
            <a:r>
              <a:t>• Future scalability with modules for loyalty programs and discounts.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09"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DISADVANTAGES</a:t>
            </a:r>
          </a:p>
        </p:txBody>
      </p:sp>
      <p:sp>
        <p:nvSpPr>
          <p:cNvPr id="110" name="Content Placeholder 2"/>
          <p:cNvSpPr txBox="1"/>
          <p:nvPr>
            <p:ph type="body" idx="1"/>
          </p:nvPr>
        </p:nvSpPr>
        <p:spPr>
          <a:xfrm>
            <a:off x="457200" y="1600200"/>
            <a:ext cx="8229600" cy="4525963"/>
          </a:xfrm>
          <a:prstGeom prst="rect">
            <a:avLst/>
          </a:prstGeom>
        </p:spPr>
        <p:txBody>
          <a:bodyPr/>
          <a:lstStyle/>
          <a:p>
            <a:pPr>
              <a:spcBef>
                <a:spcPts val="400"/>
              </a:spcBef>
              <a:defRPr sz="1700"/>
            </a:pPr>
            <a:r>
              <a:t>• Dependence on stable internet connectivity for smooth operation.</a:t>
            </a:r>
          </a:p>
          <a:p>
            <a:pPr>
              <a:spcBef>
                <a:spcPts val="400"/>
              </a:spcBef>
              <a:defRPr sz="1700"/>
            </a:pPr>
            <a:r>
              <a:t>• High initial development and setup cost for smaller restaurants.</a:t>
            </a:r>
          </a:p>
          <a:p>
            <a:pPr>
              <a:spcBef>
                <a:spcPts val="400"/>
              </a:spcBef>
              <a:defRPr sz="1700"/>
            </a:pPr>
            <a:r>
              <a:t>• Requires regular technical maintenance and updates to ensure performance.</a:t>
            </a:r>
          </a:p>
          <a:p>
            <a:pPr>
              <a:spcBef>
                <a:spcPts val="400"/>
              </a:spcBef>
              <a:defRPr sz="1700"/>
            </a:pPr>
            <a:r>
              <a:t>• Security vulnerabilities may arise if backend protection is not managed properly.</a:t>
            </a:r>
          </a:p>
          <a:p>
            <a:pPr>
              <a:spcBef>
                <a:spcPts val="400"/>
              </a:spcBef>
              <a:defRPr sz="1700"/>
            </a:pPr>
            <a:r>
              <a:t>• Downtime or bugs in the system could affect user experience.</a:t>
            </a:r>
          </a:p>
          <a:p>
            <a:pPr>
              <a:spcBef>
                <a:spcPts val="400"/>
              </a:spcBef>
              <a:defRPr sz="1700"/>
            </a:pPr>
            <a:r>
              <a:t>• Limited offline functionality, restricting accessibility during network failures.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12"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HARDWARE REQUIREMENTS</a:t>
            </a:r>
          </a:p>
        </p:txBody>
      </p:sp>
      <p:sp>
        <p:nvSpPr>
          <p:cNvPr id="113" name="Content Placeholder 2"/>
          <p:cNvSpPr txBox="1"/>
          <p:nvPr>
            <p:ph type="body" idx="1"/>
          </p:nvPr>
        </p:nvSpPr>
        <p:spPr>
          <a:xfrm>
            <a:off x="767604" y="2311543"/>
            <a:ext cx="8229601" cy="4525964"/>
          </a:xfrm>
          <a:prstGeom prst="rect">
            <a:avLst/>
          </a:prstGeom>
        </p:spPr>
        <p:txBody>
          <a:bodyPr/>
          <a:lstStyle/>
          <a:p>
            <a:pPr>
              <a:spcBef>
                <a:spcPts val="400"/>
              </a:spcBef>
              <a:defRPr sz="1700"/>
            </a:pPr>
            <a:r>
              <a:t>• Processor: Intel Core i5 or higher for smooth application performance.</a:t>
            </a:r>
          </a:p>
          <a:p>
            <a:pPr>
              <a:spcBef>
                <a:spcPts val="400"/>
              </a:spcBef>
              <a:defRPr sz="1700"/>
            </a:pPr>
            <a:r>
              <a:t>• RAM: Minimum of 4 GB (8 GB recommended) to handle web server and database operations.</a:t>
            </a:r>
          </a:p>
          <a:p>
            <a:pPr>
              <a:spcBef>
                <a:spcPts val="400"/>
              </a:spcBef>
              <a:defRPr sz="1700"/>
            </a:pPr>
            <a:r>
              <a:t>• Storage: Minimum of 250 GB to store logs, images, and database entries.</a:t>
            </a:r>
          </a:p>
          <a:p>
            <a:pPr>
              <a:spcBef>
                <a:spcPts val="400"/>
              </a:spcBef>
              <a:defRPr sz="1700"/>
            </a:pPr>
            <a:r>
              <a:t>• Network: Broadband or fiber-optic internet with minimum 10 Mbps speed.</a:t>
            </a:r>
          </a:p>
          <a:p>
            <a:pPr>
              <a:spcBef>
                <a:spcPts val="400"/>
              </a:spcBef>
              <a:defRPr sz="1700"/>
            </a:pPr>
            <a:r>
              <a:t>• Display: Full HD monitor with resolution of 1366x768 or higher.</a:t>
            </a:r>
          </a:p>
          <a:p>
            <a:pPr>
              <a:spcBef>
                <a:spcPts val="400"/>
              </a:spcBef>
              <a:defRPr sz="1700"/>
            </a:pPr>
            <a:r>
              <a:t>• Optional: External backup device or cloud service for database redundancy.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15"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SOFTWARE REQUIREMENTS</a:t>
            </a:r>
          </a:p>
        </p:txBody>
      </p:sp>
      <p:sp>
        <p:nvSpPr>
          <p:cNvPr id="116" name="Content Placeholder 2"/>
          <p:cNvSpPr txBox="1"/>
          <p:nvPr>
            <p:ph type="body" idx="1"/>
          </p:nvPr>
        </p:nvSpPr>
        <p:spPr>
          <a:xfrm>
            <a:off x="457200" y="1962338"/>
            <a:ext cx="8229600" cy="4525964"/>
          </a:xfrm>
          <a:prstGeom prst="rect">
            <a:avLst/>
          </a:prstGeom>
        </p:spPr>
        <p:txBody>
          <a:bodyPr/>
          <a:lstStyle/>
          <a:p>
            <a:pPr>
              <a:spcBef>
                <a:spcPts val="400"/>
              </a:spcBef>
              <a:defRPr sz="1700"/>
            </a:pPr>
            <a:r>
              <a:t>• Frontend Technologies: HTML5, CSS3, JavaScript (React or vanilla JS).</a:t>
            </a:r>
          </a:p>
          <a:p>
            <a:pPr>
              <a:spcBef>
                <a:spcPts val="400"/>
              </a:spcBef>
              <a:defRPr sz="1700"/>
            </a:pPr>
            <a:r>
              <a:t>• Backend Technologies: Node.js, Express.js for RESTful API development.</a:t>
            </a:r>
          </a:p>
          <a:p>
            <a:pPr>
              <a:spcBef>
                <a:spcPts val="400"/>
              </a:spcBef>
              <a:defRPr sz="1700"/>
            </a:pPr>
            <a:r>
              <a:t>• Database: MongoDB for storing user profiles, menus, and order history.</a:t>
            </a:r>
          </a:p>
          <a:p>
            <a:pPr>
              <a:spcBef>
                <a:spcPts val="400"/>
              </a:spcBef>
              <a:defRPr sz="1700"/>
            </a:pPr>
            <a:r>
              <a:t>• Payment Gateway Integration: Razorpay / Stripe API.</a:t>
            </a:r>
          </a:p>
          <a:p>
            <a:pPr>
              <a:spcBef>
                <a:spcPts val="400"/>
              </a:spcBef>
              <a:defRPr sz="1700"/>
            </a:pPr>
            <a:r>
              <a:t>• Server Environment: Localhost or cloud-based server (AWS, Heroku, or Render).</a:t>
            </a:r>
          </a:p>
          <a:p>
            <a:pPr>
              <a:spcBef>
                <a:spcPts val="400"/>
              </a:spcBef>
              <a:defRPr sz="1700"/>
            </a:pPr>
            <a:r>
              <a:t>• Tools and IDEs: Visual Studio Code, npm, Git, Postman for API testing.</a:t>
            </a:r>
          </a:p>
          <a:p>
            <a:pPr>
              <a:spcBef>
                <a:spcPts val="400"/>
              </a:spcBef>
              <a:defRPr sz="1700"/>
            </a:pPr>
            <a:r>
              <a:t>• Operating System: Windows, macOS, or Linux compatible environment.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7FA"/>
        </a:solidFill>
      </p:bgPr>
    </p:bg>
    <p:spTree>
      <p:nvGrpSpPr>
        <p:cNvPr id="1" name=""/>
        <p:cNvGrpSpPr/>
        <p:nvPr/>
      </p:nvGrpSpPr>
      <p:grpSpPr>
        <a:xfrm>
          <a:off x="0" y="0"/>
          <a:ext cx="0" cy="0"/>
          <a:chOff x="0" y="0"/>
          <a:chExt cx="0" cy="0"/>
        </a:xfrm>
      </p:grpSpPr>
      <p:sp>
        <p:nvSpPr>
          <p:cNvPr id="118" name="Title 1"/>
          <p:cNvSpPr txBox="1"/>
          <p:nvPr>
            <p:ph type="title"/>
          </p:nvPr>
        </p:nvSpPr>
        <p:spPr>
          <a:prstGeom prst="rect">
            <a:avLst/>
          </a:prstGeom>
        </p:spPr>
        <p:txBody>
          <a:bodyPr/>
          <a:lstStyle>
            <a:lvl1pPr>
              <a:defRPr b="1">
                <a:latin typeface="Carlito"/>
                <a:ea typeface="Carlito"/>
                <a:cs typeface="Carlito"/>
                <a:sym typeface="Carlito"/>
              </a:defRPr>
            </a:lvl1pPr>
          </a:lstStyle>
          <a:p>
            <a:pPr/>
            <a:r>
              <a:t>MODULES</a:t>
            </a:r>
          </a:p>
        </p:txBody>
      </p:sp>
      <p:sp>
        <p:nvSpPr>
          <p:cNvPr id="119" name="Content Placeholder 2"/>
          <p:cNvSpPr txBox="1"/>
          <p:nvPr>
            <p:ph type="body" idx="1"/>
          </p:nvPr>
        </p:nvSpPr>
        <p:spPr>
          <a:xfrm>
            <a:off x="457200" y="1600200"/>
            <a:ext cx="8229600" cy="4525963"/>
          </a:xfrm>
          <a:prstGeom prst="rect">
            <a:avLst/>
          </a:prstGeom>
        </p:spPr>
        <p:txBody>
          <a:bodyPr/>
          <a:lstStyle/>
          <a:p>
            <a:pPr>
              <a:spcBef>
                <a:spcPts val="400"/>
              </a:spcBef>
              <a:defRPr sz="1700"/>
            </a:pPr>
            <a:r>
              <a:t>1.User Module – Manages user registration, login, profile updates, and order history.</a:t>
            </a:r>
          </a:p>
          <a:p>
            <a:pPr>
              <a:spcBef>
                <a:spcPts val="400"/>
              </a:spcBef>
              <a:defRPr sz="1700"/>
            </a:pPr>
            <a:r>
              <a:t>2. Menu Module – Displays available dishes with images, ingredients, and price.</a:t>
            </a:r>
          </a:p>
          <a:p>
            <a:pPr>
              <a:spcBef>
                <a:spcPts val="400"/>
              </a:spcBef>
              <a:defRPr sz="1700"/>
            </a:pPr>
            <a:r>
              <a:t>3. Cart Module– Handles add/remove items, calculates total, and initiates checkout.</a:t>
            </a:r>
          </a:p>
          <a:p>
            <a:pPr>
              <a:spcBef>
                <a:spcPts val="400"/>
              </a:spcBef>
              <a:defRPr sz="1700"/>
            </a:pPr>
            <a:r>
              <a:t>4. Payment Module – Integrates payment gateway APIs to handle secure transactions.</a:t>
            </a:r>
          </a:p>
          <a:p>
            <a:pPr>
              <a:spcBef>
                <a:spcPts val="400"/>
              </a:spcBef>
              <a:defRPr sz="1700"/>
            </a:pPr>
            <a:r>
              <a:t>5. Admin Module – Allows restaurant staff to manage menu updates and process orders.</a:t>
            </a:r>
          </a:p>
          <a:p>
            <a:pPr>
              <a:spcBef>
                <a:spcPts val="400"/>
              </a:spcBef>
              <a:defRPr sz="1700"/>
            </a:pPr>
            <a:r>
              <a:t>6. Notification Module – Sends order confirmation and delivery updates via email/SMS.</a:t>
            </a:r>
          </a:p>
          <a:p>
            <a:pPr>
              <a:spcBef>
                <a:spcPts val="400"/>
              </a:spcBef>
              <a:defRPr sz="1700"/>
            </a:pPr>
            <a:r>
              <a:t>7. Analytics Module– Provides insights on sales, user activity, and most-ordered items.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