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81" r:id="rId4"/>
    <p:sldId id="282" r:id="rId5"/>
    <p:sldId id="283" r:id="rId6"/>
    <p:sldId id="288" r:id="rId7"/>
    <p:sldId id="284" r:id="rId8"/>
    <p:sldId id="262" r:id="rId9"/>
    <p:sldId id="287" r:id="rId10"/>
    <p:sldId id="28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261"/>
            <p14:sldId id="281"/>
            <p14:sldId id="282"/>
            <p14:sldId id="283"/>
            <p14:sldId id="288"/>
            <p14:sldId id="284"/>
            <p14:sldId id="262"/>
            <p14:sldId id="287"/>
          </p14:sldIdLst>
        </p14:section>
        <p14:section name="Раздел 1" id="{6D9936A3-3945-4757-BC8B-B5C252D8E036}">
          <p14:sldIdLst>
            <p14:sldId id="286"/>
          </p14:sldIdLst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89" d="100"/>
          <a:sy n="89" d="100"/>
        </p:scale>
        <p:origin x="-16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14.12.2023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754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31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Используйте заголовки разделов для каждой из тем, чтобы переход был понятен для аудитории.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sz="1200" dirty="0" smtClean="0"/>
              <a:t>Это другой параметр</a:t>
            </a:r>
            <a:r>
              <a:rPr lang="ru-RU" sz="1200" baseline="0" dirty="0" smtClean="0"/>
              <a:t> для обзорных слайдов, использующих переходы.</a:t>
            </a:r>
            <a:endParaRPr lang="ru-RU" sz="1200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ru-RU"/>
            </a:pPr>
            <a:r>
              <a:rPr lang="ru-RU" sz="1200" dirty="0" smtClean="0"/>
              <a:t>Это другой параметр</a:t>
            </a:r>
            <a:r>
              <a:rPr lang="ru-RU" sz="1200" baseline="0" dirty="0" smtClean="0"/>
              <a:t> для обзорного слайда.</a:t>
            </a:r>
            <a:endParaRPr lang="ru-RU" sz="1200" dirty="0" smtClean="0"/>
          </a:p>
          <a:p>
            <a:pPr marL="228600" indent="-228600">
              <a:buFont typeface="+mj-lt"/>
              <a:buNone/>
            </a:pPr>
            <a:endParaRPr lang="ru-RU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b="0" dirty="0" smtClean="0"/>
              <a:t>Какие</a:t>
            </a:r>
            <a:r>
              <a:rPr lang="ru-RU" b="0" baseline="0" dirty="0" smtClean="0"/>
              <a:t> способности приобретут слушатели по завершении обучения?</a:t>
            </a:r>
            <a:r>
              <a:rPr lang="ru-RU" dirty="0" smtClean="0"/>
              <a:t> Коротко опишите каждую цель и полезность</a:t>
            </a:r>
            <a:r>
              <a:rPr lang="ru-RU" baseline="0" dirty="0" smtClean="0"/>
              <a:t> </a:t>
            </a:r>
            <a:r>
              <a:rPr lang="ru-RU" dirty="0" smtClean="0"/>
              <a:t>данной презентации для</a:t>
            </a:r>
            <a:r>
              <a:rPr lang="ru-RU" baseline="0" dirty="0" smtClean="0"/>
              <a:t> слушателей.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ru-RU" smtClean="0"/>
              <a:t>Образец подзаголовка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ru-RU" sz="2000" baseline="0"/>
            </a:lvl1pPr>
          </a:lstStyle>
          <a:p>
            <a:r>
              <a:rPr kumimoji="0"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ru-RU" sz="1800"/>
            </a:lvl1pPr>
          </a:lstStyle>
          <a:p>
            <a:r>
              <a:rPr kumimoji="0"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ru-RU"/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ru-RU" sz="3200">
                <a:latin typeface="+mn-lt"/>
              </a:defRPr>
            </a:lvl1pPr>
            <a:lvl2pPr eaLnBrk="1" latinLnBrk="0" hangingPunct="1">
              <a:defRPr kumimoji="0" lang="ru-RU" sz="2800">
                <a:latin typeface="+mn-lt"/>
              </a:defRPr>
            </a:lvl2pPr>
            <a:lvl3pPr eaLnBrk="1" latinLnBrk="0" hangingPunct="1">
              <a:defRPr kumimoji="0" lang="ru-RU" sz="2400">
                <a:latin typeface="+mn-lt"/>
              </a:defRPr>
            </a:lvl3pPr>
            <a:lvl4pPr eaLnBrk="1" latinLnBrk="0" hangingPunct="1">
              <a:defRPr kumimoji="0" lang="ru-RU" sz="2400">
                <a:latin typeface="+mn-lt"/>
              </a:defRPr>
            </a:lvl4pPr>
            <a:lvl5pPr eaLnBrk="1" latinLnBrk="0" hangingPunct="1">
              <a:defRPr kumimoji="0" lang="ru-RU" sz="2400">
                <a:latin typeface="+mn-lt"/>
              </a:defRPr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ru-RU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ru-RU" sz="24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ru-RU" sz="24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ru-RU" sz="3200"/>
            </a:lvl1pPr>
            <a:lvl2pPr eaLnBrk="1" latinLnBrk="0" hangingPunct="1">
              <a:defRPr kumimoji="0" lang="ru-RU" sz="2800"/>
            </a:lvl2pPr>
            <a:lvl3pPr eaLnBrk="1" latinLnBrk="0" hangingPunct="1">
              <a:defRPr kumimoji="0" lang="ru-RU" sz="2400"/>
            </a:lvl3pPr>
            <a:lvl4pPr eaLnBrk="1" latinLnBrk="0" hangingPunct="1">
              <a:defRPr kumimoji="0" lang="ru-RU" sz="2000"/>
            </a:lvl4pPr>
            <a:lvl5pPr eaLnBrk="1" latinLnBrk="0" hangingPunct="1">
              <a:defRPr kumimoji="0" lang="ru-RU" sz="2000"/>
            </a:lvl5pPr>
            <a:lvl6pPr eaLnBrk="1" latinLnBrk="0" hangingPunct="1">
              <a:defRPr kumimoji="0" lang="ru-RU" sz="2000"/>
            </a:lvl6pPr>
            <a:lvl7pPr eaLnBrk="1" latinLnBrk="0" hangingPunct="1">
              <a:defRPr kumimoji="0" lang="ru-RU" sz="2000"/>
            </a:lvl7pPr>
            <a:lvl8pPr eaLnBrk="1" latinLnBrk="0" hangingPunct="1">
              <a:defRPr kumimoji="0" lang="ru-RU" sz="2000"/>
            </a:lvl8pPr>
            <a:lvl9pPr eaLnBrk="1" latinLnBrk="0" hangingPunct="1">
              <a:defRPr kumimoji="0" lang="ru-RU" sz="20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ru-RU" sz="3200"/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ru-RU" smtClean="0"/>
              <a:t>Образец заголовка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ru-RU"/>
      </a:defPPr>
      <a:lvl1pPr marL="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051720" y="332656"/>
            <a:ext cx="6768752" cy="2736304"/>
          </a:xfrm>
        </p:spPr>
        <p:txBody>
          <a:bodyPr>
            <a:normAutofit fontScale="90000"/>
          </a:bodyPr>
          <a:lstStyle/>
          <a:p>
            <a:pPr algn="ctr"/>
            <a:r>
              <a:rPr lang="ru-RU" cap="all" dirty="0"/>
              <a:t>ПРЕДПРИЯТИЕ ОПТОВОЙ ТОРГОВЛИ</a:t>
            </a:r>
            <a:r>
              <a:rPr lang="ru-RU" dirty="0"/>
              <a:t/>
            </a:r>
            <a:br>
              <a:rPr lang="ru-RU" dirty="0"/>
            </a:br>
            <a:r>
              <a:rPr lang="ru-RU" cap="all" dirty="0"/>
              <a:t>ОБРАБОТКА ЗАЯВОК НА ПОСТАВКУ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+mn-lt"/>
              </a:rPr>
              <a:t>Микулич Станислав Васильевич</a:t>
            </a:r>
            <a:endParaRPr lang="ru-RU" sz="2400" dirty="0">
              <a:latin typeface="+mn-lt"/>
            </a:endParaRPr>
          </a:p>
          <a:p>
            <a:r>
              <a:rPr lang="ru-RU" sz="2400" dirty="0" smtClean="0">
                <a:latin typeface="+mn-lt"/>
              </a:rPr>
              <a:t> Группа 5242210    14.12.2023</a:t>
            </a:r>
            <a:endParaRPr lang="ru-RU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70892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ru-RU" dirty="0"/>
              <a:t> </a:t>
            </a:r>
            <a:r>
              <a:rPr lang="ru-RU" dirty="0" smtClean="0"/>
              <a:t>Процесс </a:t>
            </a:r>
            <a:r>
              <a:rPr lang="ru-RU" dirty="0"/>
              <a:t>учета в организации в автоматизированном виде-непосредственно важная и актуальная задача в современных условиях развивающихся информационных технологий, а также при наличии широких возможностей выбора платформы уже существующих программных продуктов для реализации автоматизированных систем учета. </a:t>
            </a:r>
            <a:endParaRPr lang="ru-RU" dirty="0" smtClean="0"/>
          </a:p>
          <a:p>
            <a:pPr indent="538163" algn="just"/>
            <a:r>
              <a:rPr lang="ru-RU" dirty="0" smtClean="0"/>
              <a:t>В </a:t>
            </a:r>
            <a:r>
              <a:rPr lang="ru-RU" dirty="0"/>
              <a:t>ходе выполнения курсового проекта подробно рассматривалось решение данной задачи. Необходимое для этого исследование включило в себя сбор, анализ и обработку полученных сведений по предметной области в целом и методах решения данной задачи в частности. </a:t>
            </a:r>
            <a:endParaRPr lang="ru-RU" dirty="0" smtClean="0"/>
          </a:p>
          <a:p>
            <a:pPr indent="538163" algn="just"/>
            <a:r>
              <a:rPr lang="ru-RU" dirty="0" smtClean="0"/>
              <a:t>Немаловажными </a:t>
            </a:r>
            <a:r>
              <a:rPr lang="ru-RU" dirty="0"/>
              <a:t>оказались данные о ведении учета об оказании услуг в рассматриваемой организации ранее. На основании полученных сведений был произведен подбор оптимальной модели автоматизированного решения для учета в организации, проведен анализ имеющихся на рынке систем для автоматизации учета.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27984" y="1340768"/>
            <a:ext cx="2959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ЗАКЛЮЧЕНИЕ</a:t>
            </a:r>
            <a:endParaRPr lang="ru-RU"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/>
              <a:t>Задачами курсового проекта являются:</a:t>
            </a:r>
            <a:endParaRPr lang="ru-RU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 smtClean="0"/>
              <a:t>анализ </a:t>
            </a:r>
            <a:r>
              <a:rPr lang="ru-RU" dirty="0"/>
              <a:t>библиографических источников по функционированию систем аналогичных создаваемой, в данной или смежных областях;</a:t>
            </a:r>
          </a:p>
          <a:p>
            <a:pPr lvl="0"/>
            <a:r>
              <a:rPr lang="ru-RU" dirty="0"/>
              <a:t>обоснование значимости и актуальности объекта проектирования в данной предметной области;</a:t>
            </a:r>
          </a:p>
          <a:p>
            <a:pPr lvl="0"/>
            <a:r>
              <a:rPr lang="ru-RU" dirty="0"/>
              <a:t>анализ возможных путей и способов проектирования решения поставленных задач;</a:t>
            </a:r>
          </a:p>
          <a:p>
            <a:pPr lvl="0"/>
            <a:r>
              <a:rPr lang="ru-RU" dirty="0"/>
              <a:t>внедрение конфигурации в эксплуатацию, а также сопровождение на предприятии.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1772816"/>
            <a:ext cx="7992888" cy="47525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65113" indent="-179388">
              <a:buFont typeface="Calibri" pitchFamily="34" charset="0"/>
              <a:buChar char="⁻"/>
            </a:pPr>
            <a:r>
              <a:rPr lang="ru-RU" dirty="0"/>
              <a:t>Создание отчетов о движении товара.</a:t>
            </a:r>
          </a:p>
          <a:p>
            <a:pPr marL="265113" indent="-179388">
              <a:buFont typeface="Calibri" pitchFamily="34" charset="0"/>
              <a:buChar char="⁻"/>
            </a:pPr>
            <a:r>
              <a:rPr lang="ru-RU" dirty="0"/>
              <a:t>Возможность интеграции онлайн-касс.</a:t>
            </a:r>
          </a:p>
          <a:p>
            <a:pPr marL="265113" lvl="0" indent="-179388">
              <a:buFont typeface="Calibri" pitchFamily="34" charset="0"/>
              <a:buChar char="⁻"/>
            </a:pPr>
            <a:r>
              <a:rPr lang="ru-RU" dirty="0" smtClean="0"/>
              <a:t>Возможность </a:t>
            </a:r>
            <a:r>
              <a:rPr lang="ru-RU" dirty="0"/>
              <a:t>загрузки новых позиций от поставщиков в разных форматах.</a:t>
            </a:r>
          </a:p>
          <a:p>
            <a:pPr marL="265113" lvl="0" indent="-179388">
              <a:buFont typeface="Calibri" pitchFamily="34" charset="0"/>
              <a:buChar char="⁻"/>
            </a:pPr>
            <a:r>
              <a:rPr lang="ru-RU" dirty="0" smtClean="0"/>
              <a:t>Создание </a:t>
            </a:r>
            <a:r>
              <a:rPr lang="ru-RU" dirty="0"/>
              <a:t>отчетов о наличии и статусе позиций на складе.</a:t>
            </a:r>
          </a:p>
          <a:p>
            <a:pPr marL="265113" lvl="0" indent="-179388">
              <a:buFont typeface="Calibri" pitchFamily="34" charset="0"/>
              <a:buChar char="⁻"/>
            </a:pPr>
            <a:r>
              <a:rPr lang="ru-RU" dirty="0" smtClean="0"/>
              <a:t>Быстрое </a:t>
            </a:r>
            <a:r>
              <a:rPr lang="ru-RU" dirty="0"/>
              <a:t>удаление из списков отгруженных и проданных товаров.</a:t>
            </a:r>
          </a:p>
          <a:p>
            <a:pPr marL="265113" lvl="0" indent="-179388">
              <a:buFont typeface="Calibri" pitchFamily="34" charset="0"/>
              <a:buChar char="⁻"/>
            </a:pPr>
            <a:r>
              <a:rPr lang="ru-RU" dirty="0"/>
              <a:t>Автоматическое сведение в таблицу заказов на разных складах.</a:t>
            </a:r>
          </a:p>
          <a:p>
            <a:pPr marL="265113" lvl="0" indent="-179388">
              <a:buFont typeface="Calibri" pitchFamily="34" charset="0"/>
              <a:buChar char="⁻"/>
            </a:pPr>
            <a:r>
              <a:rPr lang="ru-RU" dirty="0"/>
              <a:t>Создание отчетов о спросе на позиции, с сортировкой популярных, неходовых, сезонных товаров.</a:t>
            </a:r>
          </a:p>
          <a:p>
            <a:pPr marL="265113" lvl="0" indent="-179388">
              <a:buFont typeface="Calibri" pitchFamily="34" charset="0"/>
              <a:buChar char="⁻"/>
            </a:pPr>
            <a:r>
              <a:rPr lang="ru-RU" dirty="0"/>
              <a:t>Работа с возвратом товаров.</a:t>
            </a:r>
          </a:p>
          <a:p>
            <a:pPr marL="265113" lvl="0" indent="-179388">
              <a:buFont typeface="Calibri" pitchFamily="34" charset="0"/>
              <a:buChar char="⁻"/>
            </a:pPr>
            <a:r>
              <a:rPr lang="ru-RU" dirty="0"/>
              <a:t>Автоматическое корректирование розничных цен при изменении закупочных</a:t>
            </a:r>
          </a:p>
          <a:p>
            <a:pPr marL="265113" lvl="0" indent="-179388">
              <a:buFont typeface="Calibri" pitchFamily="34" charset="0"/>
              <a:buChar char="⁻"/>
            </a:pPr>
            <a:r>
              <a:rPr lang="ru-RU" dirty="0"/>
              <a:t>Отчет по расходам с разбивкой на сегменты: оплата товара, стоимость доставки и т. д.</a:t>
            </a:r>
          </a:p>
          <a:p>
            <a:pPr marL="265113" lvl="0" indent="-179388">
              <a:buFont typeface="Calibri" pitchFamily="34" charset="0"/>
              <a:buChar char="⁻"/>
            </a:pPr>
            <a:r>
              <a:rPr lang="ru-RU" dirty="0"/>
              <a:t>Создание сопроводительной документации: банковских платежных поручений, счетов, квитанций и др.</a:t>
            </a:r>
          </a:p>
          <a:p>
            <a:pPr marL="265113" lvl="0" indent="-179388">
              <a:buFont typeface="Calibri" pitchFamily="34" charset="0"/>
              <a:buChar char="⁻"/>
            </a:pPr>
            <a:r>
              <a:rPr lang="ru-RU" dirty="0"/>
              <a:t>Возможность для интеграций в СRM, бухгалтерские онлайн-кабинеты и др.</a:t>
            </a:r>
          </a:p>
          <a:p>
            <a:pPr marL="265113" lvl="0" indent="-179388">
              <a:buFont typeface="Calibri" pitchFamily="34" charset="0"/>
              <a:buChar char="⁻"/>
            </a:pPr>
            <a:r>
              <a:rPr lang="ru-RU" dirty="0"/>
              <a:t>Наличие опции размещения баз данных в других сервисах.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165590"/>
            <a:ext cx="4516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>
                <a:solidFill>
                  <a:prstClr val="black"/>
                </a:solidFill>
              </a:rPr>
              <a:t>Анализ существующих решений</a:t>
            </a:r>
            <a:endParaRPr lang="ru-RU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1026" name="Picture 2" descr="Микулич Диаграмма прецедентов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4"/>
            <a:ext cx="637656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286853" y="663542"/>
            <a:ext cx="2914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Диаграмма прецедентов</a:t>
            </a:r>
            <a:endParaRPr lang="ru-RU" sz="20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икулич Диаграмма состояни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782017"/>
            <a:ext cx="7447702" cy="33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635896" y="531066"/>
            <a:ext cx="44644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Диаграмма </a:t>
            </a:r>
            <a:r>
              <a:rPr lang="ru-RU" sz="3200" dirty="0" smtClean="0"/>
              <a:t>состояний</a:t>
            </a:r>
            <a:endParaRPr lang="ru-RU" sz="3200" dirty="0"/>
          </a:p>
          <a:p>
            <a:r>
              <a:rPr lang="ru-RU" dirty="0"/>
              <a:t> 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Курсы Java Developer в Минске с трудоустройством. Курсы Java с нул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55" y="1787535"/>
            <a:ext cx="273367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290201" y="946215"/>
            <a:ext cx="6534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Преимущества:</a:t>
            </a:r>
            <a:endParaRPr lang="ru-RU" dirty="0"/>
          </a:p>
          <a:p>
            <a:pPr marL="285750" lvl="0" indent="-285750">
              <a:buFont typeface="Calibri" pitchFamily="34" charset="0"/>
              <a:buChar char="⁻"/>
            </a:pPr>
            <a:r>
              <a:rPr lang="ru-RU" dirty="0"/>
              <a:t>Самоуправление — созданный вами код сможет работать на всех платформах, которые поддерживают объектно-ориентированный язык программирования.</a:t>
            </a:r>
          </a:p>
          <a:p>
            <a:pPr marL="285750" lvl="0" indent="-285750">
              <a:buFont typeface="Calibri" pitchFamily="34" charset="0"/>
              <a:buChar char="⁻"/>
            </a:pPr>
            <a:r>
              <a:rPr lang="ru-RU" dirty="0"/>
              <a:t>Безопасность —в большой степени достигается из-за строгости статичной типизации.</a:t>
            </a:r>
          </a:p>
          <a:p>
            <a:pPr marL="285750" lvl="0" indent="-285750">
              <a:buFont typeface="Calibri" pitchFamily="34" charset="0"/>
              <a:buChar char="⁻"/>
            </a:pPr>
            <a:r>
              <a:rPr lang="ru-RU" dirty="0"/>
              <a:t>Многофункциональность.</a:t>
            </a:r>
          </a:p>
          <a:p>
            <a:pPr marL="285750" lvl="0" indent="-285750">
              <a:buFont typeface="Calibri" pitchFamily="34" charset="0"/>
              <a:buChar char="⁻"/>
            </a:pPr>
            <a:r>
              <a:rPr lang="ru-RU" dirty="0"/>
              <a:t>Несложный синтаксис.</a:t>
            </a:r>
          </a:p>
          <a:p>
            <a:pPr marL="285750" lvl="0" indent="-285750">
              <a:buFont typeface="Calibri" pitchFamily="34" charset="0"/>
              <a:buChar char="⁻"/>
            </a:pPr>
            <a:r>
              <a:rPr lang="ru-RU" dirty="0" err="1"/>
              <a:t>Java</a:t>
            </a:r>
            <a:r>
              <a:rPr lang="ru-RU" dirty="0"/>
              <a:t>-код приложений получил широкое применение для </a:t>
            </a:r>
            <a:r>
              <a:rPr lang="ru-RU" dirty="0" err="1"/>
              <a:t>Android</a:t>
            </a:r>
            <a:r>
              <a:rPr lang="ru-RU" dirty="0"/>
              <a:t>-разработки.</a:t>
            </a:r>
          </a:p>
          <a:p>
            <a:pPr marL="285750" indent="-285750">
              <a:buFont typeface="Calibri" pitchFamily="34" charset="0"/>
              <a:buChar char="⁻"/>
            </a:pPr>
            <a:r>
              <a:rPr lang="ru-RU" dirty="0"/>
              <a:t>Отдельно следует отметить достоинства ООП (объектно-ориентированное программирование):</a:t>
            </a:r>
          </a:p>
          <a:p>
            <a:pPr marL="285750" lvl="0" indent="-285750">
              <a:buFont typeface="Calibri" pitchFamily="34" charset="0"/>
              <a:buChar char="⁻"/>
            </a:pPr>
            <a:r>
              <a:rPr lang="ru-RU" dirty="0"/>
              <a:t>возможность параллельной разработки;</a:t>
            </a:r>
          </a:p>
          <a:p>
            <a:pPr marL="285750" lvl="0" indent="-285750">
              <a:buFont typeface="Calibri" pitchFamily="34" charset="0"/>
              <a:buChar char="⁻"/>
            </a:pPr>
            <a:r>
              <a:rPr lang="ru-RU" dirty="0"/>
              <a:t>высокая гибкость;</a:t>
            </a:r>
          </a:p>
          <a:p>
            <a:pPr marL="285750" lvl="0" indent="-285750">
              <a:buFont typeface="Calibri" pitchFamily="34" charset="0"/>
              <a:buChar char="⁻"/>
            </a:pPr>
            <a:r>
              <a:rPr lang="ru-RU" dirty="0"/>
              <a:t>многократное использование одних и тех же классов;</a:t>
            </a:r>
          </a:p>
          <a:p>
            <a:pPr marL="285750" lvl="0" indent="-285750">
              <a:buFont typeface="Calibri" pitchFamily="34" charset="0"/>
              <a:buChar char="⁻"/>
            </a:pPr>
            <a:r>
              <a:rPr lang="ru-RU" dirty="0"/>
              <a:t>хорошая организация кода, который легко поддерживать.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80491" y="332656"/>
            <a:ext cx="555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Выбор программного обеспечения</a:t>
            </a:r>
            <a:endParaRPr lang="ru-RU" sz="2800" dirty="0"/>
          </a:p>
        </p:txBody>
      </p:sp>
      <p:sp>
        <p:nvSpPr>
          <p:cNvPr id="4" name="AutoShape 2" descr="Как стать Java-программистом с нуля: лучшие ресурсы для обучения"/>
          <p:cNvSpPr>
            <a:spLocks noChangeAspect="1" noChangeArrowheads="1"/>
          </p:cNvSpPr>
          <p:nvPr/>
        </p:nvSpPr>
        <p:spPr bwMode="auto">
          <a:xfrm>
            <a:off x="155575" y="-800100"/>
            <a:ext cx="27527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Как стать Java-программистом с нуля: лучшие ресурсы для обучения"/>
          <p:cNvSpPr>
            <a:spLocks noChangeAspect="1" noChangeArrowheads="1"/>
          </p:cNvSpPr>
          <p:nvPr/>
        </p:nvSpPr>
        <p:spPr bwMode="auto">
          <a:xfrm>
            <a:off x="307975" y="-647700"/>
            <a:ext cx="27527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138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6672"/>
            <a:ext cx="53625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Рисунок 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28800"/>
            <a:ext cx="54959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Рисунок 1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200" y="4437112"/>
            <a:ext cx="44196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211960" y="117861"/>
            <a:ext cx="215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Формы </a:t>
            </a:r>
            <a:r>
              <a:rPr lang="ru-RU" dirty="0"/>
              <a:t>управления </a:t>
            </a:r>
            <a:endParaRPr lang="ru-RU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pPr algn="ctr"/>
            <a:r>
              <a:rPr lang="ru-RU" dirty="0" smtClean="0"/>
              <a:t>Тщательное тестирование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62367"/>
              </p:ext>
            </p:extLst>
          </p:nvPr>
        </p:nvGraphicFramePr>
        <p:xfrm>
          <a:off x="1864360" y="1622901"/>
          <a:ext cx="5872480" cy="46939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66570"/>
                <a:gridCol w="2260600"/>
                <a:gridCol w="1845310"/>
              </a:tblGrid>
              <a:tr h="197485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Действие актера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Действие АСОИ 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Отметка о правильной работе или описание ошибки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5280">
                <a:tc>
                  <a:txBody>
                    <a:bodyPr/>
                    <a:lstStyle/>
                    <a:p>
                      <a:pPr indent="7810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Оформить приход товара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176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Форма прихода товара, внести запись в список товаров. Сохранить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096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Загрузка успешно завершена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5280">
                <a:tc>
                  <a:txBody>
                    <a:bodyPr/>
                    <a:lstStyle/>
                    <a:p>
                      <a:pPr marR="111125" indent="7810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Оформить заказ и продажу товара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176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Форма заказа или продажи товара, внести запись в таблицы товаров и заказов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75565" indent="10096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Выведены результаты поиска либо сообщение об отсутствии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120">
                <a:tc>
                  <a:txBody>
                    <a:bodyPr/>
                    <a:lstStyle/>
                    <a:p>
                      <a:pPr indent="7810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Просмотр поставщиков и заказчиков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176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Вывести на экран данные поставщиков и заказчиков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75565" indent="10096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Выведены результаты поиска либо сообщение об отсутствии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4325">
                <a:tc>
                  <a:txBody>
                    <a:bodyPr/>
                    <a:lstStyle/>
                    <a:p>
                      <a:pPr marR="111125" indent="7810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Просмотр товара в наличии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176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Вывести на экран данные товаров в наличии.</a:t>
                      </a:r>
                    </a:p>
                    <a:p>
                      <a:pPr indent="11176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096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Выведены товары в наличии в продаже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4325">
                <a:tc>
                  <a:txBody>
                    <a:bodyPr/>
                    <a:lstStyle/>
                    <a:p>
                      <a:pPr marR="21590" indent="7810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Управление данными организации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176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Вывести на экран данные об организации, при изменении - сохранить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75565" indent="10096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Выведена информация о сотрудниках и организации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Обучение энергосбережение и энергетическая эффективность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8960"/>
            <a:ext cx="680085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260648"/>
            <a:ext cx="8077200" cy="1143000"/>
          </a:xfrm>
        </p:spPr>
        <p:txBody>
          <a:bodyPr/>
          <a:lstStyle/>
          <a:p>
            <a:r>
              <a:rPr lang="ru-RU" dirty="0"/>
              <a:t>ЭНЕРГО- И РЕСУРСОСБЕРЕЖЕНИЕ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7846640" cy="4525963"/>
          </a:xfrm>
        </p:spPr>
        <p:txBody>
          <a:bodyPr>
            <a:normAutofit/>
          </a:bodyPr>
          <a:lstStyle/>
          <a:p>
            <a:r>
              <a:rPr lang="ru-RU" dirty="0"/>
              <a:t>Между вложением в прибыль и вложением в экономию с точки зрения экономики разницы нет. Просто экономия - менее затратный и более управляемый процесс, в основе которого лежит изменение взглядов руководителя на источники получения дополнительной прибыли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heme/theme1.xml><?xml version="1.0" encoding="utf-8"?>
<a:theme xmlns:a="http://schemas.openxmlformats.org/drawingml/2006/main" name="Обучени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684</Words>
  <Application>Microsoft Office PowerPoint</Application>
  <PresentationFormat>Экран (4:3)</PresentationFormat>
  <Paragraphs>97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Обучение</vt:lpstr>
      <vt:lpstr>ПРЕДПРИЯТИЕ ОПТОВОЙ ТОРГОВЛИ ОБРАБОТКА ЗАЯВОК НА ПОСТАВКУ</vt:lpstr>
      <vt:lpstr>Задачами курсового проекта являются: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Тщательное тестирование</vt:lpstr>
      <vt:lpstr>ЭНЕРГО- И РЕСУРСОСБЕРЕЖЕНИЕ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2023-12-14T00:13:41Z</dcterms:created>
  <dcterms:modified xsi:type="dcterms:W3CDTF">2023-12-14T00:32:47Z</dcterms:modified>
</cp:coreProperties>
</file>