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  <p:sldId id="264" r:id="rId10"/>
    <p:sldId id="265" r:id="rId11"/>
    <p:sldId id="266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310F35-9334-4D3D-8D62-26C58F8CB1CC}">
          <p14:sldIdLst>
            <p14:sldId id="256"/>
            <p14:sldId id="257"/>
            <p14:sldId id="258"/>
            <p14:sldId id="263"/>
            <p14:sldId id="259"/>
            <p14:sldId id="262"/>
            <p14:sldId id="261"/>
            <p14:sldId id="260"/>
            <p14:sldId id="264"/>
            <p14:sldId id="265"/>
            <p14:sldId id="266"/>
            <p14:sldId id="269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0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4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7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51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3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4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B6F-B21C-4796-8DBF-18834CD321C4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E155-2A5F-4296-A64A-BF99445FF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7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1600" cap="all" dirty="0" smtClean="0"/>
              <a:t>Министерство образования Республики Беларусь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cap="all" dirty="0" smtClean="0"/>
              <a:t>Учреждение образования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cap="all" dirty="0" smtClean="0"/>
              <a:t>«Могилевский государственный университет </a:t>
            </a:r>
            <a:r>
              <a:rPr lang="ru-RU" sz="1600" cap="small" dirty="0" smtClean="0"/>
              <a:t>имени </a:t>
            </a:r>
            <a:r>
              <a:rPr lang="ru-RU" sz="1600" cap="all" dirty="0" smtClean="0"/>
              <a:t>А.А. Кулешова»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ФАКУЛЬТЕТ МАТЕМАТИКИ И ЕСТЕСТВОЗНАНИЯ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Кафедра программного обеспечения информационных технологий</a:t>
            </a: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1916832"/>
            <a:ext cx="6912768" cy="4320480"/>
          </a:xfrm>
        </p:spPr>
        <p:txBody>
          <a:bodyPr>
            <a:normAutofit lnSpcReduction="10000"/>
          </a:bodyPr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«</a:t>
            </a:r>
            <a:r>
              <a:rPr lang="ru-RU" sz="2000" b="1" dirty="0">
                <a:solidFill>
                  <a:schemeClr val="tx1"/>
                </a:solidFill>
              </a:rPr>
              <a:t>РАЗРАБОТКА АВТОМАТИЗИРОВАННОЙ ИНФОРМАЦИОННОЙ </a:t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ru-RU" sz="2000" b="1" dirty="0">
                <a:solidFill>
                  <a:schemeClr val="tx1"/>
                </a:solidFill>
              </a:rPr>
              <a:t>СИСТЕМЫ «ЗАПРОС-ОТВЕТ</a:t>
            </a:r>
            <a:r>
              <a:rPr lang="ru-RU" sz="2000" b="1" dirty="0" smtClean="0">
                <a:solidFill>
                  <a:schemeClr val="tx1"/>
                </a:solidFill>
              </a:rPr>
              <a:t>»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ru-RU" sz="1600" dirty="0" smtClean="0">
                <a:solidFill>
                  <a:schemeClr val="tx1"/>
                </a:solidFill>
              </a:rPr>
              <a:t>Дипломный проект</a:t>
            </a:r>
          </a:p>
          <a:p>
            <a:endParaRPr lang="ru-RU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Выполнил </a:t>
            </a:r>
            <a:r>
              <a:rPr lang="ru-RU" sz="1600" cap="all" dirty="0" smtClean="0">
                <a:solidFill>
                  <a:schemeClr val="tx1"/>
                </a:solidFill>
              </a:rPr>
              <a:t>Микулич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Станислав Васильевич 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Научный </a:t>
            </a:r>
            <a:r>
              <a:rPr lang="ru-RU" sz="1600" dirty="0">
                <a:solidFill>
                  <a:schemeClr val="tx1"/>
                </a:solidFill>
              </a:rPr>
              <a:t>руководитель: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Заведующий кафедрой,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</a:rPr>
              <a:t>Ирина Владиславовна </a:t>
            </a:r>
            <a:r>
              <a:rPr lang="ru-RU" sz="1600" dirty="0" err="1">
                <a:solidFill>
                  <a:schemeClr val="tx1"/>
                </a:solidFill>
              </a:rPr>
              <a:t>Акиншева</a:t>
            </a:r>
            <a:endParaRPr lang="ru-RU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ru-RU" sz="1600" dirty="0" smtClean="0">
                <a:solidFill>
                  <a:schemeClr val="tx1"/>
                </a:solidFill>
              </a:rPr>
              <a:t>Могилев</a:t>
            </a:r>
            <a:r>
              <a:rPr lang="ru-RU" sz="1600" dirty="0">
                <a:solidFill>
                  <a:schemeClr val="tx1"/>
                </a:solidFill>
              </a:rPr>
              <a:t>, 2024</a:t>
            </a:r>
          </a:p>
          <a:p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5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РАЗВЕРТЫВАНИЕ ПРОГРАММНОГО ОБЕСПЕЧЕНИЯ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63447"/>
            <a:ext cx="6768751" cy="43924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90719" y="1412776"/>
            <a:ext cx="2938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Диаграмма развертывания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26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РАСЧЕТ ТЕХНИКО-ЭКОНОМИЧЕСКИХ ПОКАЗАТЕЛЕЙ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32026"/>
              </p:ext>
            </p:extLst>
          </p:nvPr>
        </p:nvGraphicFramePr>
        <p:xfrm>
          <a:off x="1115616" y="1556792"/>
          <a:ext cx="7219003" cy="4521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7633"/>
                <a:gridCol w="1355685"/>
                <a:gridCol w="1355685"/>
              </a:tblGrid>
              <a:tr h="462153">
                <a:tc rowSpan="2"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Наименование показателей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 gridSpan="2">
                  <a:txBody>
                    <a:bodyPr/>
                    <a:lstStyle/>
                    <a:p>
                      <a:pPr marL="1397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Величина 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Базовый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Проектный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7339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Годовое количество решаемых задач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314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314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Норма времени решения задачи, мин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72,80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5,43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Уровень качества программного изделия </a:t>
                      </a:r>
                      <a:r>
                        <a:rPr lang="en-US" sz="1200" u="none" strike="noStrike" spc="0">
                          <a:effectLst/>
                        </a:rPr>
                        <a:t>i </a:t>
                      </a:r>
                      <a:r>
                        <a:rPr lang="ru-RU" sz="1200" u="none" strike="noStrike" spc="0">
                          <a:effectLst/>
                        </a:rPr>
                        <a:t>σ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Потребляемая мощность вычислительных средств, кВт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95,90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7,14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Единовременные затраты,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4534,62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4490,10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Годовые текущие издержки,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766,31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147,28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Годовые приведенные затраты,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1330,96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947,79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Годовой экономический эффект,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383,16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Срок окупаемости,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0,7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4251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Продолжительность освоения ПИ,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352163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Продолжительность использования ПИ,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647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8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/>
              <a:t>ОХРАНА ТРУДА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/>
          </a:bodyPr>
          <a:lstStyle/>
          <a:p>
            <a:r>
              <a:rPr lang="ru-RU" dirty="0"/>
              <a:t>Идентификация и анализ вредных и опасных факторов в проектируемом </a:t>
            </a:r>
            <a:r>
              <a:rPr lang="ru-RU" dirty="0" smtClean="0"/>
              <a:t>объекте</a:t>
            </a:r>
          </a:p>
          <a:p>
            <a:r>
              <a:rPr lang="ru-RU" dirty="0"/>
              <a:t>Технические, технологические, организационные решения по устранению опасных и вредных </a:t>
            </a:r>
            <a:r>
              <a:rPr lang="ru-RU" dirty="0" smtClean="0"/>
              <a:t>факторов</a:t>
            </a:r>
            <a:endParaRPr lang="ru-RU" dirty="0"/>
          </a:p>
        </p:txBody>
      </p:sp>
      <p:pic>
        <p:nvPicPr>
          <p:cNvPr id="4098" name="Picture 2" descr="https://www.belrynok.by/wp-content/uploads/2019/11/ggl_belrynok.by_28.11-_sferatb.by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45608"/>
            <a:ext cx="2846090" cy="28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5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ЭНЕРГО - И РЕСУРСОСБЕРЕЖЕНИЯ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99067"/>
            <a:ext cx="4608512" cy="4826277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24 февраля 2021 г. Правительством Республики Беларусь утверждена (постановление Совета Министров Республики Беларусь от 24.02.2021 №103) Государственная программа «Энергосбережение» на 2021 – 2025 годы (далее – Госпрограмма).</a:t>
            </a:r>
          </a:p>
          <a:p>
            <a:r>
              <a:rPr lang="ru-RU" dirty="0"/>
              <a:t>Госпрограмма разработана с целью обеспечения сдерживания роста валового потребления топливно-энергетических ресурсов (далее – ТЭР), сближения энергоемкости валового внутреннего продукта (далее – ВВП) Республики Беларусь со среднемировым значением этого показателя, а также максимально возможного вовлечения в топливный баланс страны собственных ТЭР, включая возобновляемые источники энергии (ВИЭ).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05273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Развитие национальной экономии, ее важнейших отраслей – промышленности и энергетики – неразрывно связаны с энергосбережением</a:t>
            </a:r>
          </a:p>
        </p:txBody>
      </p:sp>
      <p:pic>
        <p:nvPicPr>
          <p:cNvPr id="5122" name="Picture 2" descr="11 ноября 2022 - Международный день энергосбережения | Новости района | |  Берестовицкий район | Берестовица | Берестовицкий райисполком | Новости  Берестовицкого райо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72" y="2492896"/>
            <a:ext cx="377441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2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результате проделанной работы был разработан дипломный проект автоматизированной информационной системы «Запрос-Ответ» в учреждении образования «Могилевский государственный университет имени А.А. Кулешова».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2777"/>
            <a:ext cx="3646959" cy="236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16216" y="3212976"/>
            <a:ext cx="2152392" cy="32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4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Обоснование начала разработки АСОИ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Дипломный проект посвящен разработке автоматизированной информационной системы «Запрос-Ответ» в УО Могилевский государственный университет имени А.А. Кулешова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Целью </a:t>
            </a:r>
            <a:r>
              <a:rPr lang="ru-RU" sz="2400" dirty="0"/>
              <a:t>создания АСОИ является ускорение документооборота в организации, снижение трудоемкости при выполнении учета, хранения, выдачи и инвентаризации материальных средств.</a:t>
            </a:r>
          </a:p>
          <a:p>
            <a:r>
              <a:rPr lang="ru-RU" sz="2400" dirty="0"/>
              <a:t>Критерием оценки достижения целей создания считается способность вести обмен данными в виде запросов и ответов в организации с получением необходимой информации о наличии и состоянии заказов отдела печати.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8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Обоснование начала разработки </a:t>
            </a:r>
            <a:r>
              <a:rPr lang="ru-RU" dirty="0" smtClean="0"/>
              <a:t>АСОИ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Долго</a:t>
            </a:r>
          </a:p>
          <a:p>
            <a:r>
              <a:rPr lang="ru-RU" sz="3000" dirty="0" smtClean="0"/>
              <a:t>Неудобно</a:t>
            </a:r>
          </a:p>
          <a:p>
            <a:r>
              <a:rPr lang="ru-RU" sz="3000" dirty="0" smtClean="0"/>
              <a:t>Неинформативно</a:t>
            </a:r>
            <a:endParaRPr lang="ru-RU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8" t="22100" r="27718" b="14967"/>
          <a:stretch/>
        </p:blipFill>
        <p:spPr bwMode="auto">
          <a:xfrm>
            <a:off x="3873624" y="1700808"/>
            <a:ext cx="4752528" cy="360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8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2646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01" y="1628800"/>
            <a:ext cx="5508625" cy="39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9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ПРОЕКТИРОВАНИЕ </a:t>
            </a:r>
            <a:r>
              <a:rPr lang="ru-RU" sz="2000" dirty="0" smtClean="0"/>
              <a:t>АРХИТЕКТУРЫ ПРОЕКТА</a:t>
            </a:r>
            <a:br>
              <a:rPr lang="ru-RU" sz="2000" dirty="0" smtClean="0"/>
            </a:br>
            <a:r>
              <a:rPr lang="ru-RU" sz="2000" dirty="0" smtClean="0"/>
              <a:t>ПРИЛОЖЕНИЕ ДЛЯ ЗАКАЗА ПЕЧАТИ</a:t>
            </a: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72008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ПРОЕКТИРОВАНИЕ АРХИТЕКТУРЫ ПРОЕКТА</a:t>
            </a:r>
            <a:br>
              <a:rPr lang="ru-RU" sz="2800" dirty="0" smtClean="0"/>
            </a:br>
            <a:r>
              <a:rPr lang="ru-RU" sz="2800" dirty="0" smtClean="0"/>
              <a:t>ПРИЛОЖЕНИЕ ДЛЯ ОБРАБОТКИ ЗАКАЗА ПЕЧАТИ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340768"/>
            <a:ext cx="669674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9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ПРОЕКТИРОВАНИЕ АРХИТЕКТУРЫ ПРОЕКТА</a:t>
            </a:r>
            <a:br>
              <a:rPr lang="ru-RU" sz="2800" dirty="0" smtClean="0"/>
            </a:br>
            <a:r>
              <a:rPr lang="ru-RU" sz="2800" dirty="0" smtClean="0"/>
              <a:t>ПРИЛОЖЕНИЕ ДЛЯ РЕДАКТИРОВАНИЯ ДОКУМЕНТА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4168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УПРАВЛЕНИЕ ПРОЦЕССОМ РАЗРАБОТКИ ПРОГРАММНОГО ОБЕСПЕЧЕНИЯ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pPr lvl="0"/>
            <a:r>
              <a:rPr lang="ru-RU" sz="2000" dirty="0"/>
              <a:t>трудозатраты разработки элементов </a:t>
            </a:r>
            <a:r>
              <a:rPr lang="ru-RU" sz="2000" dirty="0" smtClean="0"/>
              <a:t>ПО</a:t>
            </a:r>
            <a:endParaRPr lang="ru-RU" sz="2000" dirty="0"/>
          </a:p>
          <a:p>
            <a:pPr lvl="0"/>
            <a:r>
              <a:rPr lang="ru-RU" sz="2000" dirty="0"/>
              <a:t>трудоемкость разработки программного </a:t>
            </a:r>
            <a:r>
              <a:rPr lang="ru-RU" sz="2000" dirty="0" smtClean="0"/>
              <a:t>обеспечения</a:t>
            </a:r>
            <a:endParaRPr lang="ru-RU" sz="2000" dirty="0"/>
          </a:p>
          <a:p>
            <a:r>
              <a:rPr lang="ru-RU" sz="2000" dirty="0"/>
              <a:t>календарный план график разработки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92494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РАЗРАБОТКА ПРОГРАММНЫХ КОМПОНЕНТОВ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4149080"/>
            <a:ext cx="8229600" cy="13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база </a:t>
            </a:r>
            <a:r>
              <a:rPr lang="ru-RU" sz="2000" dirty="0"/>
              <a:t>данных клиентского </a:t>
            </a:r>
            <a:r>
              <a:rPr lang="ru-RU" sz="2000" dirty="0" smtClean="0"/>
              <a:t>приложения </a:t>
            </a:r>
            <a:r>
              <a:rPr lang="en-US" sz="2000" dirty="0" smtClean="0"/>
              <a:t>SQLite</a:t>
            </a:r>
            <a:endParaRPr lang="ru-RU" sz="2000" dirty="0" smtClean="0"/>
          </a:p>
          <a:p>
            <a:r>
              <a:rPr lang="ru-RU" sz="2000" dirty="0"/>
              <a:t>СУБД серверной части </a:t>
            </a:r>
            <a:r>
              <a:rPr lang="en-US" sz="2000" dirty="0" smtClean="0"/>
              <a:t>ORACLE </a:t>
            </a:r>
            <a:r>
              <a:rPr lang="en-US" sz="2000" dirty="0"/>
              <a:t>XE </a:t>
            </a:r>
            <a:endParaRPr lang="ru-RU" sz="2000" dirty="0" smtClean="0"/>
          </a:p>
          <a:p>
            <a:r>
              <a:rPr lang="ru-RU" sz="2000" dirty="0" smtClean="0"/>
              <a:t>формат обмена - текстовый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37187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388</Words>
  <Application>Microsoft Office PowerPoint</Application>
  <PresentationFormat>Экран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Министерство образования Республики Беларусь Учреждение образования «Могилевский государственный университет имени А.А. Кулешова» ФАКУЛЬТЕТ МАТЕМАТИКИ И ЕСТЕСТВОЗНАНИЯ Кафедра программного обеспечения информационных технологий</vt:lpstr>
      <vt:lpstr>Обоснование начала разработки АСОИ</vt:lpstr>
      <vt:lpstr>Обоснование начала разработки АСОИ</vt:lpstr>
      <vt:lpstr>Диаграмма вариантов использования</vt:lpstr>
      <vt:lpstr>Диаграмма классов</vt:lpstr>
      <vt:lpstr>ПРОЕКТИРОВАНИЕ АРХИТЕКТУРЫ ПРОЕКТА ПРИЛОЖЕНИЕ ДЛЯ ЗАКАЗА ПЕЧАТИ</vt:lpstr>
      <vt:lpstr>ПРОЕКТИРОВАНИЕ АРХИТЕКТУРЫ ПРОЕКТА ПРИЛОЖЕНИЕ ДЛЯ ОБРАБОТКИ ЗАКАЗА ПЕЧАТИ</vt:lpstr>
      <vt:lpstr>ПРОЕКТИРОВАНИЕ АРХИТЕКТУРЫ ПРОЕКТА ПРИЛОЖЕНИЕ ДЛЯ РЕДАКТИРОВАНИЯ ДОКУМЕНТА</vt:lpstr>
      <vt:lpstr>УПРАВЛЕНИЕ ПРОЦЕССОМ РАЗРАБОТКИ ПРОГРАММНОГО ОБЕСПЕЧЕНИЯ</vt:lpstr>
      <vt:lpstr>РАЗВЕРТЫВАНИЕ ПРОГРАММНОГО ОБЕСПЕЧЕНИЯ</vt:lpstr>
      <vt:lpstr>РАСЧЕТ ТЕХНИКО-ЭКОНОМИЧЕСКИХ ПОКАЗАТЕЛЕЙ</vt:lpstr>
      <vt:lpstr>ОХРАНА ТРУДА</vt:lpstr>
      <vt:lpstr>ЭНЕРГО - И РЕСУРСОСБЕРЕЖЕНИЯ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Учреждение образования «Могилевский государственный университет имени А.А. Кулешова» ФАКУЛЬТЕТ МАТЕМАТИКИ И ЕСТЕСТВОЗНАНИЯ Кафедра программного обеспечения информационных технологий</dc:title>
  <dc:creator>Lz42</dc:creator>
  <cp:lastModifiedBy>Lz42</cp:lastModifiedBy>
  <cp:revision>9</cp:revision>
  <dcterms:created xsi:type="dcterms:W3CDTF">2024-02-19T22:02:51Z</dcterms:created>
  <dcterms:modified xsi:type="dcterms:W3CDTF">2024-02-20T00:29:08Z</dcterms:modified>
</cp:coreProperties>
</file>