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0" r:id="rId6"/>
    <p:sldId id="261" r:id="rId7"/>
    <p:sldId id="262" r:id="rId8"/>
    <p:sldId id="263" r:id="rId9"/>
    <p:sldId id="269" r:id="rId10"/>
    <p:sldId id="270" r:id="rId11"/>
    <p:sldId id="273" r:id="rId12"/>
    <p:sldId id="264" r:id="rId13"/>
    <p:sldId id="267" r:id="rId14"/>
    <p:sldId id="268" r:id="rId15"/>
    <p:sldId id="272" r:id="rId16"/>
    <p:sldId id="279" r:id="rId17"/>
    <p:sldId id="282" r:id="rId18"/>
    <p:sldId id="283" r:id="rId19"/>
    <p:sldId id="280" r:id="rId20"/>
    <p:sldId id="281" r:id="rId21"/>
    <p:sldId id="284" r:id="rId22"/>
    <p:sldId id="265" r:id="rId23"/>
    <p:sldId id="266" r:id="rId24"/>
    <p:sldId id="278" r:id="rId25"/>
    <p:sldId id="274" r:id="rId26"/>
    <p:sldId id="275" r:id="rId27"/>
    <p:sldId id="285" r:id="rId28"/>
    <p:sldId id="276" r:id="rId29"/>
    <p:sldId id="277" r:id="rId30"/>
    <p:sldId id="286" r:id="rId31"/>
    <p:sldId id="287" r:id="rId32"/>
    <p:sldId id="289" r:id="rId33"/>
    <p:sldId id="288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7D787-A1AB-4DDC-A7F2-0F6A5C39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9E5149-2248-4F83-9C41-BEFD29AD1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32438-0BA5-4216-8971-90313EE6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C9687-EFD5-4B5E-9DCA-92AF4D74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3344B6-706D-4FAD-9689-30578E8F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B73BD-D3AF-4320-BAED-0E010D37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D83EA3-61EF-47B7-B078-FC84B01CB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84231-7680-4280-A143-FACB3E54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31F5F9-FD06-4914-9F52-8068F9EB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7A394-3B5B-4768-91B9-7F8BC3F2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9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CD4B73-502F-4C3B-8FE8-E250015AF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C33983-DBB5-439D-9533-9AC6F176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4888BF-E408-46A5-B151-6ADEE8AB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B0292-205B-4FBA-87B0-3A683BDE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2F387F-BD8D-4B17-87AE-2AEC7CDC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10096-1754-4BFF-ADB1-CF14DDCE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F5F4F-6232-40E9-9A88-4E88F5C7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52760-F0F1-49D5-9B20-32804710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1045C-53CA-4157-A6A1-D45D501D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C7D05-4E14-4CF1-ADE8-2288D852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44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70C7D-DA36-454B-880B-3F65194D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75B032-B6D3-4F0A-8401-A507940A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1520A-80C3-4137-AB59-002A68CB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B0FCB-FDB9-4909-9271-59F3CB17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F3160-D649-4F41-A561-368DCA83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4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EB766-51CC-4443-9A3D-1BE4D1E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B08F8-490E-4995-B45C-247848B1A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180A93-F880-461E-9693-FC8C877D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A4CCA5-A7E1-4CB1-813D-EBF02C18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E31840-0A93-44DB-B04F-9244DF25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CF9A3-E5DA-44BC-8FE3-7863A10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9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517DF-20D9-4E9D-9256-34D0D539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F58C14-0DE7-4ABC-A794-46C7E2AE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DB0491-E79F-4DBE-95CE-F8563679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5D40B8-A680-42AC-9FF8-BB0CAD31A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B7E54B-11F3-4370-88C9-B96C2577B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2B56BA-964D-4EF2-8B37-FE0C191F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E89029-420E-4A47-9760-D56300E7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EB391A-71FD-44C7-A2EB-87F8CD9D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10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E9333-089C-4B42-B497-CEBF3586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F7C542-B694-45EB-A3FD-D2DDE9E5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ED251F-5C17-4ED4-B12A-9132472C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2758BA-E1DE-494D-8201-57FFF7C8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2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074BA4-7141-4FD0-88CC-3CA1760F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060637-47DB-4978-8F9F-0E5457B5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6191FE-A2BB-437B-98BE-109245E8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9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946C9-620D-46D9-BE62-DCE11BDE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61793-ADA1-43B3-B27D-BAF694AF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F43F01-AC45-4CEC-8DDF-33AB617D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A29249-43AB-4C52-A1BC-5198951A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F7EC3B-FF07-41C2-B13C-EE9C453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FE1817-193D-47FA-8100-B7F17433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70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1B790-0B0B-45C0-B09B-2AB24650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882E20-1560-4A5D-B40F-3AF2C8CA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FC5FF3-25F0-446D-BD81-B0D48E924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D3C4C8-24A4-42B7-BE41-25C18A40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FE704B-1D60-481C-8B40-05624E3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D813F-8EF7-4C90-A346-450B97B4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13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B61E1-F1AB-42A0-B411-AE3B9904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066477-6CDE-4BD3-96B1-8791FBA3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1EB72-FA45-4F25-B499-1EFE1D2EA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A584-95D3-44F1-81A4-3892842639D4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7DF2F-BC8B-4AB0-BD1E-67338CE9E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E6C41-938B-4638-8684-E75FBB931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5EAE-718E-46EB-B87E-4D3116B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51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dataart/blog/499348/" TargetMode="External"/><Relationship Id="rId2" Type="http://schemas.openxmlformats.org/officeDocument/2006/relationships/hyperlink" Target="http://pep8onlin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8220-BFA1-4525-A7DD-BFA69000F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Python. </a:t>
            </a:r>
            <a:r>
              <a:rPr lang="ru-RU" dirty="0"/>
              <a:t>Основные понятия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8FA55-748C-47D8-B4CC-08632C92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1</a:t>
            </a:r>
          </a:p>
        </p:txBody>
      </p:sp>
    </p:spTree>
    <p:extLst>
      <p:ext uri="{BB962C8B-B14F-4D97-AF65-F5344CB8AC3E}">
        <p14:creationId xmlns:p14="http://schemas.microsoft.com/office/powerpoint/2010/main" val="244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E720C-52E5-40C2-8B16-6C00244E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разработки</a:t>
            </a:r>
          </a:p>
        </p:txBody>
      </p:sp>
      <p:pic>
        <p:nvPicPr>
          <p:cNvPr id="6146" name="Picture 2" descr="Да, Python медленный, но меня это не волнует / Хабр">
            <a:extLst>
              <a:ext uri="{FF2B5EF4-FFF2-40B4-BE49-F238E27FC236}">
                <a16:creationId xmlns:a16="http://schemas.microsoft.com/office/drawing/2014/main" id="{6729551B-E824-48E2-8DEA-975650EDE2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977" y="1690688"/>
            <a:ext cx="6974046" cy="37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0FDEC-76E2-450A-8910-A8BB186C0F6C}"/>
              </a:ext>
            </a:extLst>
          </p:cNvPr>
          <p:cNvSpPr txBox="1"/>
          <p:nvPr/>
        </p:nvSpPr>
        <p:spPr>
          <a:xfrm>
            <a:off x="3048699" y="561212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https://habr.com/ru/post/329988/</a:t>
            </a:r>
          </a:p>
        </p:txBody>
      </p:sp>
    </p:spTree>
    <p:extLst>
      <p:ext uri="{BB962C8B-B14F-4D97-AF65-F5344CB8AC3E}">
        <p14:creationId xmlns:p14="http://schemas.microsoft.com/office/powerpoint/2010/main" val="404658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96F53-3EC2-4595-8F2F-0ED00AB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Интерпретаторы </a:t>
            </a:r>
            <a:r>
              <a:rPr lang="en-US" dirty="0"/>
              <a:t>Python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44A0B-A1DE-44E4-86EF-BD441C2E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PyPy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Cython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95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F43B8-693B-49A0-901A-BD6EDC5E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8C008-B8EA-4FDE-BA7C-3623CB3E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https://www.python.org/downloads/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</a:rPr>
              <a:t>Выбрать версию под вашу ОС</a:t>
            </a:r>
          </a:p>
          <a:p>
            <a:endParaRPr lang="ru-RU" dirty="0">
              <a:latin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</a:rPr>
              <a:t>Выполнить установку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94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E44CE-DFC0-43FB-9398-35146349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A58E1-2CC8-43DB-8701-62CCEF86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5785233"/>
            <a:ext cx="10515600" cy="850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https://www.jetbrains.com/ru-ru/pycharm/download/</a:t>
            </a:r>
            <a:endParaRPr lang="ru-RU" dirty="0"/>
          </a:p>
        </p:txBody>
      </p:sp>
      <p:pic>
        <p:nvPicPr>
          <p:cNvPr id="3074" name="Picture 2" descr="Как установить PyCharm без ошибок. Детальный туториал ~ PythonRu">
            <a:extLst>
              <a:ext uri="{FF2B5EF4-FFF2-40B4-BE49-F238E27FC236}">
                <a16:creationId xmlns:a16="http://schemas.microsoft.com/office/drawing/2014/main" id="{5ECA8989-5F02-4F6A-B2FB-BA939378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71" y="1572005"/>
            <a:ext cx="7270458" cy="371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F6213-64DE-4D47-B6E6-56909915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356049-616C-4C3A-8984-165CD833E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617"/>
            <a:ext cx="10515600" cy="10093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https://habr.com/ru/post/490754/</a:t>
            </a:r>
            <a:endParaRPr lang="ru-RU" dirty="0"/>
          </a:p>
        </p:txBody>
      </p:sp>
      <p:pic>
        <p:nvPicPr>
          <p:cNvPr id="4098" name="Picture 2" descr="Редактор кода Visual Studio Code: подробный гайд по настройке и установке  плагинов">
            <a:extLst>
              <a:ext uri="{FF2B5EF4-FFF2-40B4-BE49-F238E27FC236}">
                <a16:creationId xmlns:a16="http://schemas.microsoft.com/office/drawing/2014/main" id="{E9451B3E-7F73-4F2A-9A32-8388675F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16" y="1405856"/>
            <a:ext cx="7186568" cy="359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95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54747-4920-4D0F-9BB1-CE07005E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</a:t>
            </a:r>
            <a:endParaRPr lang="ru-RU" dirty="0"/>
          </a:p>
        </p:txBody>
      </p:sp>
      <p:pic>
        <p:nvPicPr>
          <p:cNvPr id="7170" name="Picture 2" descr="Python IDE - w3resource">
            <a:extLst>
              <a:ext uri="{FF2B5EF4-FFF2-40B4-BE49-F238E27FC236}">
                <a16:creationId xmlns:a16="http://schemas.microsoft.com/office/drawing/2014/main" id="{DFC40D4A-5764-4CC3-9367-9E85E237FE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96" y="1718644"/>
            <a:ext cx="7309608" cy="45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2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875AD-DA74-4A7C-BC28-63D91B4F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B4832-0CD7-45E2-9D68-92FBD5B1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Давайте создадим простую программу на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"Hello, Python"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 # </a:t>
            </a:r>
            <a:r>
              <a:rPr lang="ru-RU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просто комментарий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88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F7358-E263-4F4E-B7A4-24C0BA7A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 и отступы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E9742-0252-4B20-923C-0B1E6D7F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первых особенностей </a:t>
            </a:r>
            <a:r>
              <a:rPr lang="ru-RU" dirty="0" err="1"/>
              <a:t>Python</a:t>
            </a:r>
            <a:r>
              <a:rPr lang="ru-RU" dirty="0"/>
              <a:t>, которая бросается в глаза программистам, начинающим изучать этот язык программирования, это то, что в нем не используются скобки для обозначения отдельных блоков кода. Вместо них в </a:t>
            </a:r>
            <a:r>
              <a:rPr lang="ru-RU" dirty="0" err="1"/>
              <a:t>Python</a:t>
            </a:r>
            <a:r>
              <a:rPr lang="ru-RU" dirty="0"/>
              <a:t> используются двоеточия и отступы.</a:t>
            </a:r>
          </a:p>
          <a:p>
            <a:endParaRPr lang="ru-RU" dirty="0"/>
          </a:p>
          <a:p>
            <a:r>
              <a:rPr lang="ru-RU" dirty="0"/>
              <a:t>Количество пробелов в отступах произвольно и выбирается каждым на свое усмотрение, однако по договоренности равняется четырем пробелам. При этом отступ всего блока должен быть одинаковым.</a:t>
            </a:r>
          </a:p>
        </p:txBody>
      </p:sp>
    </p:spTree>
    <p:extLst>
      <p:ext uri="{BB962C8B-B14F-4D97-AF65-F5344CB8AC3E}">
        <p14:creationId xmlns:p14="http://schemas.microsoft.com/office/powerpoint/2010/main" val="295817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7A31F-8089-413F-8056-338113D7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BA1F0-42A5-4E6B-B1DC-A49178E8B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# </a:t>
            </a:r>
            <a:r>
              <a:rPr lang="ru-RU" dirty="0">
                <a:solidFill>
                  <a:srgbClr val="AF00DB"/>
                </a:solidFill>
                <a:latin typeface="Courier New" panose="02070309020205020404" pitchFamily="49" charset="0"/>
              </a:rPr>
              <a:t>отработает корректно</a:t>
            </a:r>
            <a:endParaRPr lang="ru-RU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"Hi"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выдаст ошибку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"Hi"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63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B25E0-FB8C-4C05-8DC5-01B5D199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в </a:t>
            </a:r>
            <a:r>
              <a:rPr lang="en-US" dirty="0"/>
              <a:t>Python: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45FAB-D488-4C5E-99A0-14E22959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Идентификаторы в </a:t>
            </a:r>
            <a:r>
              <a:rPr lang="ru-RU" dirty="0" err="1"/>
              <a:t>Python</a:t>
            </a:r>
            <a:r>
              <a:rPr lang="ru-RU" dirty="0"/>
              <a:t> это имена используемые для обозначения переменной, функции, класса, модуля или другого объекта. Идентификатор должен начинаться с буквы (от a до Z) или со знака подчеркивания (_), после которых может идти произвольное количество букв, знаков подчеркивания и чисел (от 0 до 9).</a:t>
            </a:r>
          </a:p>
          <a:p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недопустимо использование знаков препинания или специальных символов, таких как @, $ или % в качестве идентификаторов. Кроме того,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чуствителен</a:t>
            </a:r>
            <a:r>
              <a:rPr lang="ru-RU" dirty="0"/>
              <a:t> к регистру, то есть </a:t>
            </a:r>
            <a:r>
              <a:rPr lang="ru-RU" dirty="0" err="1"/>
              <a:t>cat</a:t>
            </a:r>
            <a:r>
              <a:rPr lang="ru-RU" dirty="0"/>
              <a:t> и </a:t>
            </a:r>
            <a:r>
              <a:rPr lang="ru-RU" dirty="0" err="1"/>
              <a:t>Cat</a:t>
            </a:r>
            <a:r>
              <a:rPr lang="ru-RU" dirty="0"/>
              <a:t> это два разных имени.</a:t>
            </a:r>
          </a:p>
        </p:txBody>
      </p:sp>
    </p:spTree>
    <p:extLst>
      <p:ext uri="{BB962C8B-B14F-4D97-AF65-F5344CB8AC3E}">
        <p14:creationId xmlns:p14="http://schemas.microsoft.com/office/powerpoint/2010/main" val="213418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90E1-9A79-415A-AC34-DC834467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Давайте знакомиться!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0D37B-D81F-4375-AAF9-99B41D50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Меня зовут Ян</a:t>
            </a:r>
          </a:p>
          <a:p>
            <a:r>
              <a:rPr lang="ru-RU" dirty="0"/>
              <a:t>Работаю более 3-х лет</a:t>
            </a:r>
          </a:p>
          <a:p>
            <a:r>
              <a:rPr lang="en-US" dirty="0" err="1"/>
              <a:t>Itransition</a:t>
            </a:r>
            <a:r>
              <a:rPr lang="en-US" dirty="0"/>
              <a:t> (Web)</a:t>
            </a:r>
          </a:p>
          <a:p>
            <a:r>
              <a:rPr lang="en-US" dirty="0"/>
              <a:t>Freelance (OpenCV + ML)</a:t>
            </a:r>
          </a:p>
          <a:p>
            <a:endParaRPr lang="en-US" dirty="0"/>
          </a:p>
          <a:p>
            <a:r>
              <a:rPr lang="en-US" sz="1800" dirty="0" err="1"/>
              <a:t>tg</a:t>
            </a:r>
            <a:r>
              <a:rPr lang="en-US" sz="1800" dirty="0"/>
              <a:t>: t.me/</a:t>
            </a:r>
            <a:r>
              <a:rPr lang="en-US" sz="1800" dirty="0" err="1"/>
              <a:t>ya_yan</a:t>
            </a:r>
            <a:endParaRPr lang="en-US" sz="1800" dirty="0"/>
          </a:p>
          <a:p>
            <a:r>
              <a:rPr lang="en-US" sz="1800" dirty="0" err="1"/>
              <a:t>Whatsapp</a:t>
            </a:r>
            <a:r>
              <a:rPr lang="en-US" sz="1800" dirty="0"/>
              <a:t>\</a:t>
            </a:r>
            <a:r>
              <a:rPr lang="en-US" sz="1800" dirty="0" err="1"/>
              <a:t>viber</a:t>
            </a:r>
            <a:r>
              <a:rPr lang="en-US" sz="1800" dirty="0"/>
              <a:t> +375445424505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27A547-261D-41B7-869B-A280507F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331" y="1210579"/>
            <a:ext cx="2924960" cy="38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98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F7206-BB71-4727-9B04-4FA21C5F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Зарезервированные имена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FE89078-868A-4F1B-80C7-C6093BA439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16" y="1690688"/>
            <a:ext cx="9015368" cy="34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54571A-FB2B-44A7-B04C-218E38CAC918}"/>
              </a:ext>
            </a:extLst>
          </p:cNvPr>
          <p:cNvSpPr txBox="1"/>
          <p:nvPr/>
        </p:nvSpPr>
        <p:spPr>
          <a:xfrm>
            <a:off x="1588316" y="549468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help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"keywords"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9967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5913C-1CF9-43A9-8B36-8B1BF00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Linters? Style guide? </a:t>
            </a:r>
            <a:r>
              <a:rPr lang="ru-RU" dirty="0">
                <a:highlight>
                  <a:srgbClr val="FFFF00"/>
                </a:highlight>
              </a:rPr>
              <a:t>Чистый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822E7-CB03-414F-B8EA-1A3E2905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Онлайн линтер: </a:t>
            </a:r>
            <a:r>
              <a:rPr lang="en-US" dirty="0">
                <a:hlinkClick r:id="rId2"/>
              </a:rPr>
              <a:t>http://pep8online.com/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Чистый код (выводы): </a:t>
            </a:r>
            <a:r>
              <a:rPr lang="en-US" dirty="0">
                <a:hlinkClick r:id="rId3"/>
              </a:rPr>
              <a:t>https://habr.com/ru/company/dataart/blog/499348/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87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5B6E3-3F5D-4EE7-B8B3-247C8189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7210C-4C59-490A-96BE-388B67D7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Тип данных — множество значений и операций над этими значениями.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Тип определяет возможные значения и их смысл, операции, а также способы хранения значений типа.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Тип данных характеризует одновременно:</a:t>
            </a:r>
          </a:p>
          <a:p>
            <a:r>
              <a:rPr lang="ru-RU" dirty="0"/>
              <a:t>множество допустимых значений, которые могут принимать данные, принадлежащие к этому типу;</a:t>
            </a:r>
          </a:p>
          <a:p>
            <a:r>
              <a:rPr lang="ru-RU" dirty="0"/>
              <a:t>набор операций, которые можно осуществлять над данными, принадлежащими к этому типу.</a:t>
            </a:r>
          </a:p>
        </p:txBody>
      </p:sp>
    </p:spTree>
    <p:extLst>
      <p:ext uri="{BB962C8B-B14F-4D97-AF65-F5344CB8AC3E}">
        <p14:creationId xmlns:p14="http://schemas.microsoft.com/office/powerpoint/2010/main" val="92934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295BD0-F513-49CA-BB1D-31FE0E20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427839"/>
            <a:ext cx="10976295" cy="5749124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Ничего (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/>
            <a:r>
              <a:rPr lang="ru-RU" b="1" dirty="0">
                <a:solidFill>
                  <a:srgbClr val="212121"/>
                </a:solidFill>
                <a:latin typeface="Roboto" panose="02000000000000000000" pitchFamily="2" charset="0"/>
              </a:rPr>
              <a:t>Булевские оператор (</a:t>
            </a:r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bool</a:t>
            </a:r>
            <a:r>
              <a:rPr lang="ru-RU" b="1" dirty="0">
                <a:solidFill>
                  <a:srgbClr val="212121"/>
                </a:solidFill>
                <a:latin typeface="Roboto" panose="02000000000000000000" pitchFamily="2" charset="0"/>
              </a:rPr>
              <a:t>)</a:t>
            </a:r>
            <a:endParaRPr lang="ru-RU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Целые числа (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</a:t>
            </a:r>
            <a:r>
              <a:rPr lang="ru-RU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ru-RU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Числа в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ничем не отличаются от обычных чисел. Они поддерживают набор самых обычных математических операций.</a:t>
            </a:r>
          </a:p>
          <a:p>
            <a:pPr algn="l"/>
            <a:r>
              <a:rPr lang="ru-RU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Дробные числа (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float</a:t>
            </a:r>
            <a:r>
              <a:rPr lang="ru-RU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n-US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b="1" dirty="0">
                <a:solidFill>
                  <a:srgbClr val="212121"/>
                </a:solidFill>
                <a:latin typeface="Roboto" panose="02000000000000000000" pitchFamily="2" charset="0"/>
              </a:rPr>
              <a:t>Комплексные числа (</a:t>
            </a:r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complex</a:t>
            </a:r>
            <a:r>
              <a:rPr lang="ru-RU" b="1" dirty="0">
                <a:solidFill>
                  <a:srgbClr val="212121"/>
                </a:solidFill>
                <a:latin typeface="Roboto" panose="02000000000000000000" pitchFamily="2" charset="0"/>
              </a:rPr>
              <a:t>)</a:t>
            </a:r>
            <a:endParaRPr lang="ru-RU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Строки (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str</a:t>
            </a:r>
            <a:r>
              <a:rPr lang="ru-RU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ru-RU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Строка представляет собой последовательность символов. Мы можем использовать одинарные или двойные кавычки для создания строки. Многострочные строки можно обозначить тройными кавычками, ''' или """: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94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3CD70-2218-448F-90CC-9C282A52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ru-RU" dirty="0"/>
              <a:t>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E7D69-19EB-4FF9-914B-D9A11801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Статический тип данных</a:t>
            </a:r>
          </a:p>
          <a:p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Не имеет ограничений (в сравнении с С++)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824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44512-9B03-402A-B7CC-499BA937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приведения к </a:t>
            </a:r>
            <a:r>
              <a:rPr lang="en-US" dirty="0"/>
              <a:t>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C8643-ABB7-4781-9A12-BA7EC7D9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x=int(“3”)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a=int(3.6)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b=int(‘</a:t>
            </a:r>
            <a:r>
              <a:rPr lang="en-US" dirty="0" err="1"/>
              <a:t>aslfgn</a:t>
            </a:r>
            <a:r>
              <a:rPr lang="en-US" dirty="0"/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c=int(x)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d=1_000_000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6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3801D307-83D4-4D9A-B469-1A1346E3E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91239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100626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78042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14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5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Умножение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0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8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Остаток от деления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3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Возведение в степень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33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Модуль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9651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801134-06B5-4F43-95A7-9145CFE1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Операции над</a:t>
            </a:r>
            <a:r>
              <a:rPr lang="en-US" dirty="0"/>
              <a:t> 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22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14DCA-4C9C-4907-B2D6-9D41B6F1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нам потребуется для решения задач?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3F433-8337-44C4-BA02-9DBDE57B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input() – </a:t>
            </a:r>
            <a:r>
              <a:rPr lang="ru-RU" dirty="0"/>
              <a:t>команда получения данных из командной строки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print() – </a:t>
            </a:r>
            <a:r>
              <a:rPr lang="ru-RU" dirty="0"/>
              <a:t>вывод сообщения в консоль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type() – </a:t>
            </a:r>
            <a:r>
              <a:rPr lang="ru-RU" dirty="0">
                <a:highlight>
                  <a:srgbClr val="FFFF00"/>
                </a:highlight>
              </a:rPr>
              <a:t>определение типа переменной (и не только)</a:t>
            </a:r>
          </a:p>
        </p:txBody>
      </p:sp>
    </p:spTree>
    <p:extLst>
      <p:ext uri="{BB962C8B-B14F-4D97-AF65-F5344CB8AC3E}">
        <p14:creationId xmlns:p14="http://schemas.microsoft.com/office/powerpoint/2010/main" val="33791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9FEDA-DB5C-4D48-BBD9-7F9EC7F5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0930ED-55A5-4FC3-A809-B6820E1D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Вывести на экран решение выражения: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X  = 555 // 3 * (2 + 345) ** 7 – 345 + N, </a:t>
            </a:r>
            <a:r>
              <a:rPr lang="ru-RU" dirty="0"/>
              <a:t>где </a:t>
            </a:r>
            <a:r>
              <a:rPr lang="en-US" dirty="0"/>
              <a:t>N </a:t>
            </a:r>
            <a:r>
              <a:rPr lang="ru-RU" dirty="0"/>
              <a:t>вводится с клавиатуры</a:t>
            </a:r>
          </a:p>
        </p:txBody>
      </p:sp>
    </p:spTree>
    <p:extLst>
      <p:ext uri="{BB962C8B-B14F-4D97-AF65-F5344CB8AC3E}">
        <p14:creationId xmlns:p14="http://schemas.microsoft.com/office/powerpoint/2010/main" val="2489861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2D8D-C1DF-4E0E-B892-A4F21B41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</a:t>
            </a:r>
            <a:r>
              <a:rPr lang="en-US" dirty="0"/>
              <a:t>str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ADC907E-3B93-435C-87A0-2E116C9A2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8780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733709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57653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6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Конкатенация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s1+s2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3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Длина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8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Дублирование 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abde</a:t>
                      </a:r>
                      <a:r>
                        <a:rPr lang="en-US" dirty="0"/>
                        <a:t>” * 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2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по индексу </a:t>
                      </a:r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slice</a:t>
                      </a:r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abcde</a:t>
                      </a:r>
                      <a:r>
                        <a:rPr lang="en-US" dirty="0"/>
                        <a:t>”[0], </a:t>
                      </a:r>
                      <a:r>
                        <a:rPr lang="ru-RU" dirty="0"/>
                        <a:t>разворот строки </a:t>
                      </a:r>
                      <a:r>
                        <a:rPr lang="en-US" dirty="0"/>
                        <a:t>str[::-1]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7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B2DF4-6FA7-4FBB-90DC-D530C79A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59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Расскажите немного о себе</a:t>
            </a:r>
          </a:p>
        </p:txBody>
      </p:sp>
    </p:spTree>
    <p:extLst>
      <p:ext uri="{BB962C8B-B14F-4D97-AF65-F5344CB8AC3E}">
        <p14:creationId xmlns:p14="http://schemas.microsoft.com/office/powerpoint/2010/main" val="65082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F642B-2B89-48E9-AF5C-1DEFD29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46570-4F87-43FA-8EFD-8ACD20FCD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Вывести длину введенной строки.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этого вывести развернутую строку три раза использую оператор «*».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Вывести значения между первым и последним символами.</a:t>
            </a:r>
          </a:p>
        </p:txBody>
      </p:sp>
    </p:spTree>
    <p:extLst>
      <p:ext uri="{BB962C8B-B14F-4D97-AF65-F5344CB8AC3E}">
        <p14:creationId xmlns:p14="http://schemas.microsoft.com/office/powerpoint/2010/main" val="2020748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3E26D-1CAC-4373-9EB6-20FF634D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Чуть не забыли про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76C66-764A-4BC9-B1D1-B60E86AF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 работает взятие по модулю и целая часть от деления</a:t>
            </a:r>
          </a:p>
          <a:p>
            <a:endParaRPr lang="ru-RU" dirty="0"/>
          </a:p>
          <a:p>
            <a:r>
              <a:rPr lang="en-US" dirty="0"/>
              <a:t>import math</a:t>
            </a:r>
            <a:endParaRPr lang="ru-RU" dirty="0"/>
          </a:p>
          <a:p>
            <a:r>
              <a:rPr lang="ru-RU" dirty="0" err="1"/>
              <a:t>math.ceil</a:t>
            </a:r>
            <a:r>
              <a:rPr lang="ru-RU" dirty="0"/>
              <a:t>() — округление чисел в большую сторону</a:t>
            </a:r>
          </a:p>
          <a:p>
            <a:r>
              <a:rPr lang="ru-RU" dirty="0" err="1"/>
              <a:t>math.floor</a:t>
            </a:r>
            <a:r>
              <a:rPr lang="ru-RU" dirty="0"/>
              <a:t>() — округление чисел в меньшую сторону</a:t>
            </a:r>
          </a:p>
          <a:p>
            <a:r>
              <a:rPr lang="ru-RU" dirty="0" err="1"/>
              <a:t>math.trunc</a:t>
            </a:r>
            <a:r>
              <a:rPr lang="ru-RU" dirty="0"/>
              <a:t>() — отбрасывание дробной части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7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280BD-1B79-43DE-A8A6-5752C233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В чем разница между </a:t>
            </a:r>
            <a:r>
              <a:rPr lang="ru-RU" dirty="0" err="1">
                <a:highlight>
                  <a:srgbClr val="FFFF00"/>
                </a:highlight>
              </a:rPr>
              <a:t>trunc</a:t>
            </a:r>
            <a:r>
              <a:rPr lang="ru-RU" dirty="0">
                <a:highlight>
                  <a:srgbClr val="FFFF00"/>
                </a:highlight>
              </a:rPr>
              <a:t> и </a:t>
            </a:r>
            <a:r>
              <a:rPr lang="ru-RU" dirty="0" err="1">
                <a:highlight>
                  <a:srgbClr val="FFFF00"/>
                </a:highlight>
              </a:rPr>
              <a:t>floor</a:t>
            </a:r>
            <a:r>
              <a:rPr lang="ru-RU" dirty="0"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D5DDC-9C3F-400B-A4B6-F4E1DFE9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trunc</a:t>
            </a:r>
            <a:r>
              <a:rPr lang="en-US" dirty="0"/>
              <a:t>(-6.123) ==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floor(-6.123) ==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29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F58D8-5BDF-43BC-83D2-053C59E7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DC4506-47EE-4E77-8A4B-712EA856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Изучили основы синтаксиса</a:t>
            </a:r>
          </a:p>
          <a:p>
            <a:endParaRPr lang="ru-RU" dirty="0"/>
          </a:p>
          <a:p>
            <a:r>
              <a:rPr lang="ru-RU" dirty="0"/>
              <a:t>Разобрали базовые типы данных</a:t>
            </a:r>
          </a:p>
          <a:p>
            <a:endParaRPr lang="ru-RU" dirty="0"/>
          </a:p>
          <a:p>
            <a:r>
              <a:rPr lang="ru-RU" dirty="0"/>
              <a:t>Проработали пару базовых вопросов для собеседований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151000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970BE-CEEE-4EEB-AEDA-840E9F73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53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Организационные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0491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79008-F631-4CED-81C6-3189547B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E942A-53BE-4313-9E27-8378AF74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Первая версия вышла в 1991 году</a:t>
            </a:r>
          </a:p>
          <a:p>
            <a:endParaRPr lang="ru-RU" dirty="0"/>
          </a:p>
          <a:p>
            <a:r>
              <a:rPr lang="ru-RU" dirty="0"/>
              <a:t>Версия 3.0 выходит с 2008 года</a:t>
            </a:r>
          </a:p>
          <a:p>
            <a:endParaRPr lang="ru-RU" dirty="0"/>
          </a:p>
          <a:p>
            <a:r>
              <a:rPr lang="ru-RU" dirty="0"/>
              <a:t>Последняя версию 3.9</a:t>
            </a:r>
          </a:p>
        </p:txBody>
      </p:sp>
    </p:spTree>
    <p:extLst>
      <p:ext uri="{BB962C8B-B14F-4D97-AF65-F5344CB8AC3E}">
        <p14:creationId xmlns:p14="http://schemas.microsoft.com/office/powerpoint/2010/main" val="20411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57FE9-1FF8-4604-83CA-D2A536EC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делать на </a:t>
            </a:r>
            <a:r>
              <a:rPr lang="en-US" dirty="0"/>
              <a:t>python?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6211-9F7F-45C7-BE8E-F4728018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Скрипты</a:t>
            </a:r>
          </a:p>
          <a:p>
            <a:r>
              <a:rPr lang="ru-RU" dirty="0"/>
              <a:t>Веб-приложения</a:t>
            </a:r>
          </a:p>
          <a:p>
            <a:r>
              <a:rPr lang="ru-RU" dirty="0"/>
              <a:t>Мобильные приложения</a:t>
            </a:r>
            <a:endParaRPr lang="en-US" dirty="0"/>
          </a:p>
          <a:p>
            <a:r>
              <a:rPr lang="ru-RU" dirty="0"/>
              <a:t>Игры</a:t>
            </a:r>
          </a:p>
          <a:p>
            <a:r>
              <a:rPr lang="ru-RU" dirty="0"/>
              <a:t>Боты</a:t>
            </a:r>
          </a:p>
          <a:p>
            <a:r>
              <a:rPr lang="ru-RU" dirty="0" err="1"/>
              <a:t>Парсинг</a:t>
            </a:r>
            <a:endParaRPr lang="ru-RU" dirty="0"/>
          </a:p>
          <a:p>
            <a:r>
              <a:rPr lang="ru-RU" dirty="0"/>
              <a:t>Анализ информации</a:t>
            </a:r>
            <a:endParaRPr lang="en-US" dirty="0"/>
          </a:p>
          <a:p>
            <a:r>
              <a:rPr lang="en-US"/>
              <a:t>ML\DL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2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4200C-3A89-471D-8D40-C2BDEBCC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особенности языка программирования </a:t>
            </a:r>
            <a:r>
              <a:rPr lang="ru-RU" dirty="0" err="1"/>
              <a:t>Python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9A175-6D28-467B-AD8E-80806EFA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Скриптовый язык. Код программ определяется в виде скриптов.</a:t>
            </a:r>
          </a:p>
          <a:p>
            <a:endParaRPr lang="ru-RU" dirty="0"/>
          </a:p>
          <a:p>
            <a:r>
              <a:rPr lang="ru-RU" dirty="0"/>
              <a:t>Поддержка самых различных парадигм программирования, в том числе объектно-ориентированной и функциональной парадигм.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Портативность и </a:t>
            </a:r>
            <a:r>
              <a:rPr lang="ru-RU" dirty="0" err="1"/>
              <a:t>платформонезависимость</a:t>
            </a:r>
            <a:r>
              <a:rPr lang="ru-RU" dirty="0"/>
              <a:t>. Не имеет значения, какая у нас операционная система -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Mac</a:t>
            </a:r>
            <a:r>
              <a:rPr lang="ru-RU" dirty="0"/>
              <a:t> OS, </a:t>
            </a:r>
            <a:r>
              <a:rPr lang="ru-RU" dirty="0" err="1"/>
              <a:t>Linux</a:t>
            </a:r>
            <a:r>
              <a:rPr lang="ru-RU" dirty="0"/>
              <a:t>, нам достаточно написать скрипт, который будет запускаться на всех этих ОС при наличии интерпретатора</a:t>
            </a:r>
          </a:p>
          <a:p>
            <a:endParaRPr lang="ru-RU" dirty="0"/>
          </a:p>
          <a:p>
            <a:r>
              <a:rPr lang="ru-RU" dirty="0"/>
              <a:t>Автоматическое управление памяти</a:t>
            </a:r>
          </a:p>
          <a:p>
            <a:endParaRPr lang="ru-RU" dirty="0"/>
          </a:p>
          <a:p>
            <a:r>
              <a:rPr lang="ru-RU" dirty="0"/>
              <a:t>Динамическая типизация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51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04DC5-509B-4487-811B-1032BC71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Интерпретация программ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1DF841-D3A0-4ED4-A4A3-266C110B8F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483280"/>
            <a:ext cx="7935985" cy="50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50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B4D8D-010E-403D-84D2-3B003F2C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скорости работы</a:t>
            </a:r>
          </a:p>
        </p:txBody>
      </p:sp>
      <p:pic>
        <p:nvPicPr>
          <p:cNvPr id="5122" name="Picture 2" descr="Сравнение скорости Python и C++">
            <a:extLst>
              <a:ext uri="{FF2B5EF4-FFF2-40B4-BE49-F238E27FC236}">
                <a16:creationId xmlns:a16="http://schemas.microsoft.com/office/drawing/2014/main" id="{BCB859B9-BA44-4D26-8252-0B9036817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1" y="2885813"/>
            <a:ext cx="11722153" cy="225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D84A7-1FE1-4269-97A6-3FDC12E0D005}"/>
              </a:ext>
            </a:extLst>
          </p:cNvPr>
          <p:cNvSpPr txBox="1"/>
          <p:nvPr/>
        </p:nvSpPr>
        <p:spPr>
          <a:xfrm>
            <a:off x="3115386" y="527656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https://tproger.ru/translations/sravnenie-skorosti-python-i-c/</a:t>
            </a:r>
          </a:p>
        </p:txBody>
      </p:sp>
    </p:spTree>
    <p:extLst>
      <p:ext uri="{BB962C8B-B14F-4D97-AF65-F5344CB8AC3E}">
        <p14:creationId xmlns:p14="http://schemas.microsoft.com/office/powerpoint/2010/main" val="892585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924</Words>
  <Application>Microsoft Office PowerPoint</Application>
  <PresentationFormat>Широкоэкранный</PresentationFormat>
  <Paragraphs>182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Roboto</vt:lpstr>
      <vt:lpstr>Тема Office</vt:lpstr>
      <vt:lpstr>Python. Основные понятия</vt:lpstr>
      <vt:lpstr>Давайте знакомиться!</vt:lpstr>
      <vt:lpstr>Расскажите немного о себе</vt:lpstr>
      <vt:lpstr>Организационные вопросы</vt:lpstr>
      <vt:lpstr>История Python</vt:lpstr>
      <vt:lpstr>Что можно делать на python?</vt:lpstr>
      <vt:lpstr>Основные особенности языка программирования Python:</vt:lpstr>
      <vt:lpstr>Интерпретация программ</vt:lpstr>
      <vt:lpstr>Сравнение скорости работы</vt:lpstr>
      <vt:lpstr>Скорость разработки</vt:lpstr>
      <vt:lpstr>Интерпретаторы Python </vt:lpstr>
      <vt:lpstr>Установка Python</vt:lpstr>
      <vt:lpstr>PyCharm</vt:lpstr>
      <vt:lpstr>VS Code</vt:lpstr>
      <vt:lpstr>Python IDE</vt:lpstr>
      <vt:lpstr>Основы синтаксиса</vt:lpstr>
      <vt:lpstr>Строки и отступы</vt:lpstr>
      <vt:lpstr>Пример:</vt:lpstr>
      <vt:lpstr>Идентификаторы в Python:</vt:lpstr>
      <vt:lpstr>Зарезервированные имена</vt:lpstr>
      <vt:lpstr>Linters? Style guide? Чистый код?</vt:lpstr>
      <vt:lpstr>Типы данных</vt:lpstr>
      <vt:lpstr>Презентация PowerPoint</vt:lpstr>
      <vt:lpstr>int в Python</vt:lpstr>
      <vt:lpstr>Операция приведения к int</vt:lpstr>
      <vt:lpstr>Операции над int</vt:lpstr>
      <vt:lpstr>Что нам потребуется для решения задач?</vt:lpstr>
      <vt:lpstr>Задача 1</vt:lpstr>
      <vt:lpstr>Операции над str</vt:lpstr>
      <vt:lpstr>Задача 2</vt:lpstr>
      <vt:lpstr>Чуть не забыли про float</vt:lpstr>
      <vt:lpstr>В чем разница между trunc и floor?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 Основные понятия</dc:title>
  <dc:creator>Yan Shliakhau</dc:creator>
  <cp:lastModifiedBy>Yan Shliakhau</cp:lastModifiedBy>
  <cp:revision>15</cp:revision>
  <dcterms:created xsi:type="dcterms:W3CDTF">2021-05-11T18:05:26Z</dcterms:created>
  <dcterms:modified xsi:type="dcterms:W3CDTF">2021-05-15T21:46:16Z</dcterms:modified>
</cp:coreProperties>
</file>