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embeddedFontLst>
    <p:embeddedFont>
      <p:font typeface="Average" panose="020B0604020202020204" charset="0"/>
      <p:regular r:id="rId43"/>
    </p:embeddedFont>
    <p:embeddedFont>
      <p:font typeface="Oswald" panose="00000500000000000000" pitchFamily="2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9246965af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9246965af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9246965af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9246965af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9246965af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9246965af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9246965af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9246965af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9246965af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9246965af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9246965af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9246965af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9246965af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9246965af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9246965af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c9246965af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9246965af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9246965af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9246965af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9246965af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9246965af_1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9246965af_1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9246965af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9246965af_1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c9246965af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c9246965af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9246965af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c9246965af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9246965af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c9246965af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c9246965af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c9246965af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9246965af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c9246965af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9246965af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c9246965af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c9246965af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c9246965af_1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c9246965af_1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c9246965af_1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c9246965af_1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c9246965af_1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9246965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9246965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c9246965af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c9246965af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c9246965af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c9246965af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c9246965af_1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c9246965af_1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c9246965af_1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c9246965af_1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925e352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c925e352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c925e352d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c925e352d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c925e352d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c925e352d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c925e352d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c925e352d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c925e352d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c925e352d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c925e352d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c925e352d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9246965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9246965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c9246965af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c9246965af_1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9246965af_1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9246965af_1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925e352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925e352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9246965af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9246965af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9246965af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9246965af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9246965af_1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9246965af_1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pple_Inc._v._Samsung_Electronics_Co.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c.com/news/technology-34423929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Patent war dynamics</a:t>
            </a:r>
            <a:br>
              <a:rPr lang="fi"/>
            </a:br>
            <a:r>
              <a:rPr lang="fi" sz="2500"/>
              <a:t>5.4.2024</a:t>
            </a:r>
            <a:endParaRPr sz="25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Valo Hallman, Jenny-Rosa Mattila, Stanislav Andreev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Degree distribution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425" y="1031875"/>
            <a:ext cx="9144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Degree distribution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425" y="1031875"/>
            <a:ext cx="9144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Degree distribution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425" y="1031875"/>
            <a:ext cx="9144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Degree distribution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425" y="1031875"/>
            <a:ext cx="9144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Degree distribution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425" y="1031875"/>
            <a:ext cx="9144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Degree distribution</a:t>
            </a: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425" y="1031875"/>
            <a:ext cx="9144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Degree distribution</a:t>
            </a: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425" y="1031875"/>
            <a:ext cx="9144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Degree distribution</a:t>
            </a:r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425" y="1031875"/>
            <a:ext cx="9144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Degree distribution</a:t>
            </a:r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425" y="1031875"/>
            <a:ext cx="9144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Degree distribution</a:t>
            </a:r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425" y="1031875"/>
            <a:ext cx="9144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Recap from last time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Data visualization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Data filtering (merging duplicates etc)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Constructing networks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Defining main clusters of companies participating in patent wars (pharma companies and electronics)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Analysis of network size dynamic in 20 years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Degree distribution</a:t>
            </a:r>
            <a:endParaRPr/>
          </a:p>
        </p:txBody>
      </p:sp>
      <p:sp>
        <p:nvSpPr>
          <p:cNvPr id="201" name="Google Shape;20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425" y="1031875"/>
            <a:ext cx="9144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Degree distribution</a:t>
            </a:r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425" y="1031875"/>
            <a:ext cx="9144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Degree distribution</a:t>
            </a:r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425" y="1031875"/>
            <a:ext cx="9144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Degree distribution</a:t>
            </a:r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3" name="Google Shape;22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425" y="1031875"/>
            <a:ext cx="9144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Degree distribution</a:t>
            </a:r>
            <a:endParaRPr/>
          </a:p>
        </p:txBody>
      </p:sp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0" name="Google Shape;23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425" y="1031875"/>
            <a:ext cx="9144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Degree distribution</a:t>
            </a:r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7" name="Google Shape;23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425" y="1031875"/>
            <a:ext cx="9144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Degree distribution</a:t>
            </a:r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4" name="Google Shape;24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425" y="1031875"/>
            <a:ext cx="9144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Degree distribution</a:t>
            </a:r>
            <a:endParaRPr/>
          </a:p>
        </p:txBody>
      </p:sp>
      <p:sp>
        <p:nvSpPr>
          <p:cNvPr id="250" name="Google Shape;250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1" name="Google Shape;25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425" y="1031875"/>
            <a:ext cx="9144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Weight distribution</a:t>
            </a:r>
            <a:endParaRPr sz="1555"/>
          </a:p>
        </p:txBody>
      </p:sp>
      <p:sp>
        <p:nvSpPr>
          <p:cNvPr id="257" name="Google Shape;257;p4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i"/>
              <a:t> example year, without replotting with new a new scale the plots can’t really be inspected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i"/>
              <a:t>there did not seem to be any clear trend on yearly variation (similar to the degree distrubutios)</a:t>
            </a:r>
            <a:endParaRPr/>
          </a:p>
        </p:txBody>
      </p:sp>
      <p:pic>
        <p:nvPicPr>
          <p:cNvPr id="258" name="Google Shape;2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75" y="2039000"/>
            <a:ext cx="7232449" cy="289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Conclusions and some possible next steps and questions</a:t>
            </a:r>
            <a:endParaRPr/>
          </a:p>
        </p:txBody>
      </p:sp>
      <p:sp>
        <p:nvSpPr>
          <p:cNvPr id="264" name="Google Shape;264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i"/>
              <a:t>The network is largest (=most players and most cases) around 2012, why?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i"/>
              <a:t>The overall shape of the degree and weight distributions are quite similar through the years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i"/>
              <a:t>Weight distributions have few very large values, and they vary a lot yearly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i"/>
              <a:t>There are  more nodes with 0 out-degrees compared to nodes with 0 in-degrees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i"/>
              <a:t>How do average/distributions for weights and degrees differ?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i"/>
              <a:t>The stats could be compared to some random graphs, but the type of random graph should be chosen according to goals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i"/>
              <a:t>Degree and weight distributions could be plotted with different scale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i"/>
              <a:t>Network could be reconstructed bit differently (for example around the patents) 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i"/>
              <a:t>More calculations could be done for specific nodes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i"/>
              <a:t>Are there other statistics that could be calculated?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Next steps for the project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i"/>
              <a:t>In the last weeks we defined possible next steps for the project and discussed possible broader goals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817825" y="2453525"/>
            <a:ext cx="1724400" cy="8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Average"/>
                <a:ea typeface="Average"/>
                <a:cs typeface="Average"/>
                <a:sym typeface="Average"/>
              </a:rPr>
              <a:t>Network Stats by years -&gt; finding trends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3396800" y="2133300"/>
            <a:ext cx="1724400" cy="8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Average"/>
                <a:ea typeface="Average"/>
                <a:cs typeface="Average"/>
                <a:sym typeface="Average"/>
              </a:rPr>
              <a:t>Looking into interesting wars between 2 companies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5877250" y="1784288"/>
            <a:ext cx="1724400" cy="8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Average"/>
                <a:ea typeface="Average"/>
                <a:cs typeface="Average"/>
                <a:sym typeface="Average"/>
              </a:rPr>
              <a:t>Backbone extraction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2048850" y="3566300"/>
            <a:ext cx="1724400" cy="8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Average"/>
                <a:ea typeface="Average"/>
                <a:cs typeface="Average"/>
                <a:sym typeface="Average"/>
              </a:rPr>
              <a:t>Better visualization (possibly using gephi?)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5374050" y="3566300"/>
            <a:ext cx="1724400" cy="8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Average"/>
                <a:ea typeface="Average"/>
                <a:cs typeface="Average"/>
                <a:sym typeface="Average"/>
              </a:rPr>
              <a:t>How is the pharma sector different? (possibly more aggressive?)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662900" y="659875"/>
            <a:ext cx="1724400" cy="8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Average"/>
                <a:ea typeface="Average"/>
                <a:cs typeface="Average"/>
                <a:sym typeface="Average"/>
              </a:rPr>
              <a:t>Biggest players by year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Biggest players by years</a:t>
            </a:r>
            <a:endParaRPr sz="2500"/>
          </a:p>
        </p:txBody>
      </p:sp>
      <p:sp>
        <p:nvSpPr>
          <p:cNvPr id="270" name="Google Shape;270;p4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>
            <a:spLocks noGrp="1"/>
          </p:cNvSpPr>
          <p:nvPr>
            <p:ph type="body" idx="1"/>
          </p:nvPr>
        </p:nvSpPr>
        <p:spPr>
          <a:xfrm>
            <a:off x="860363" y="305075"/>
            <a:ext cx="689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 sz="1400"/>
              <a:t>The top 5 nodes with highest degrees, in-degrees and out-degrees (upper table) was calculated and same for weights instead of degrees (lower table)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 sz="1400"/>
              <a:t>I couldn’t come up with a good way to visualize this yet, so i’ll not present the whole tables, but here are the tables of the year 2012: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276" name="Google Shape;2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475" y="1457175"/>
            <a:ext cx="7055076" cy="15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800" y="3113226"/>
            <a:ext cx="7104427" cy="159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Possible questions and next steps</a:t>
            </a:r>
            <a:endParaRPr/>
          </a:p>
        </p:txBody>
      </p:sp>
      <p:sp>
        <p:nvSpPr>
          <p:cNvPr id="283" name="Google Shape;283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i" sz="1700"/>
              <a:t>Similar calculation could be done for the patents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i" sz="1700"/>
              <a:t>Are the players in the in and out columns same?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i" sz="1700"/>
              <a:t>Do the same names stay on top through the years?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i" sz="1700"/>
              <a:t>What are the differences between the degree and weight tables?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i" sz="1700"/>
              <a:t>Is the degree/weight mostly from a single or multiple patents?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i" sz="1700"/>
              <a:t>Could high weight and low degree mean there is a “war” between some players?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Interesting specific wars</a:t>
            </a:r>
            <a:endParaRPr sz="2500"/>
          </a:p>
        </p:txBody>
      </p:sp>
      <p:sp>
        <p:nvSpPr>
          <p:cNvPr id="289" name="Google Shape;289;p4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Single wars</a:t>
            </a:r>
            <a:endParaRPr/>
          </a:p>
        </p:txBody>
      </p:sp>
      <p:sp>
        <p:nvSpPr>
          <p:cNvPr id="295" name="Google Shape;295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Arial"/>
                <a:ea typeface="Arial"/>
                <a:cs typeface="Arial"/>
                <a:sym typeface="Arial"/>
              </a:rPr>
              <a:t>There was famous battle between Apple and Samsung in 2011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i">
                <a:latin typeface="Arial"/>
                <a:ea typeface="Arial"/>
                <a:cs typeface="Arial"/>
                <a:sym typeface="Arial"/>
              </a:rPr>
              <a:t>The battle has its own</a:t>
            </a:r>
            <a:r>
              <a:rPr lang="fi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i" u="sng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 page</a:t>
            </a:r>
            <a:endParaRPr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i">
                <a:latin typeface="Arial"/>
                <a:ea typeface="Arial"/>
                <a:cs typeface="Arial"/>
                <a:sym typeface="Arial"/>
              </a:rPr>
              <a:t>Huge battle, (1.049B$ resolution), but our data doesn’t show that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i">
                <a:latin typeface="Arial"/>
                <a:ea typeface="Arial"/>
                <a:cs typeface="Arial"/>
                <a:sym typeface="Arial"/>
              </a:rPr>
              <a:t>Here are all lawsuits between apple and samsung (and their daughter companies)</a:t>
            </a:r>
            <a:endParaRPr/>
          </a:p>
        </p:txBody>
      </p:sp>
      <p:pic>
        <p:nvPicPr>
          <p:cNvPr id="296" name="Google Shape;29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1325" y="3254425"/>
            <a:ext cx="27241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solidFill>
                  <a:schemeClr val="accent3"/>
                </a:solidFill>
              </a:rPr>
              <a:t>Big wars (?)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02" name="Google Shape;302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29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Arial"/>
                <a:ea typeface="Arial"/>
                <a:cs typeface="Arial"/>
                <a:sym typeface="Arial"/>
              </a:rPr>
              <a:t>Let’s look at biggest battles in terms of number of lawsuits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i">
                <a:latin typeface="Arial"/>
                <a:ea typeface="Arial"/>
                <a:cs typeface="Arial"/>
                <a:sym typeface="Arial"/>
              </a:rPr>
              <a:t>Lot of one-sided battles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i">
                <a:latin typeface="Arial"/>
                <a:ea typeface="Arial"/>
                <a:cs typeface="Arial"/>
                <a:sym typeface="Arial"/>
              </a:rPr>
              <a:t>Interesting ones: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i">
                <a:latin typeface="Arial"/>
                <a:ea typeface="Arial"/>
                <a:cs typeface="Arial"/>
                <a:sym typeface="Arial"/>
              </a:rPr>
              <a:t>teva vs Pfizer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i">
                <a:latin typeface="Arial"/>
                <a:ea typeface="Arial"/>
                <a:cs typeface="Arial"/>
                <a:sym typeface="Arial"/>
              </a:rPr>
              <a:t>Cordis vs Boston </a:t>
            </a:r>
            <a:endParaRPr/>
          </a:p>
        </p:txBody>
      </p:sp>
      <p:pic>
        <p:nvPicPr>
          <p:cNvPr id="303" name="Google Shape;30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338" y="1450975"/>
            <a:ext cx="534352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>
            <a:spLocks noGrp="1"/>
          </p:cNvSpPr>
          <p:nvPr>
            <p:ph type="title"/>
          </p:nvPr>
        </p:nvSpPr>
        <p:spPr>
          <a:xfrm>
            <a:off x="311700" y="32375"/>
            <a:ext cx="85206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War timelines</a:t>
            </a:r>
            <a:endParaRPr/>
          </a:p>
        </p:txBody>
      </p:sp>
      <p:sp>
        <p:nvSpPr>
          <p:cNvPr id="309" name="Google Shape;309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0" name="Google Shape;310;p48"/>
          <p:cNvPicPr preferRelativeResize="0"/>
          <p:nvPr/>
        </p:nvPicPr>
        <p:blipFill rotWithShape="1">
          <a:blip r:embed="rId3">
            <a:alphaModFix/>
          </a:blip>
          <a:srcRect t="-1500" b="1499"/>
          <a:stretch/>
        </p:blipFill>
        <p:spPr>
          <a:xfrm>
            <a:off x="0" y="591875"/>
            <a:ext cx="9143999" cy="227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69450"/>
            <a:ext cx="9143999" cy="22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Lawsuits against Apple</a:t>
            </a:r>
            <a:endParaRPr/>
          </a:p>
        </p:txBody>
      </p:sp>
      <p:sp>
        <p:nvSpPr>
          <p:cNvPr id="317" name="Google Shape;317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8" name="Google Shape;31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48225"/>
            <a:ext cx="4605880" cy="3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48228"/>
            <a:ext cx="4605875" cy="3295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solidFill>
                  <a:schemeClr val="accent3"/>
                </a:solidFill>
              </a:rPr>
              <a:t>One sided battles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25" name="Google Shape;325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Odd companies in the data, such as eDekka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Company does not have a logo (as far as we know)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i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BBC article</a:t>
            </a:r>
            <a:r>
              <a:rPr lang="fi">
                <a:latin typeface="Arial"/>
                <a:ea typeface="Arial"/>
                <a:cs typeface="Arial"/>
                <a:sym typeface="Arial"/>
              </a:rPr>
              <a:t> about patent trolling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i">
                <a:latin typeface="Arial"/>
                <a:ea typeface="Arial"/>
                <a:cs typeface="Arial"/>
                <a:sym typeface="Arial"/>
              </a:rPr>
              <a:t>Unilock also alleged patent troll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Notes, remove before presentation</a:t>
            </a:r>
            <a:endParaRPr/>
          </a:p>
        </p:txBody>
      </p:sp>
      <p:sp>
        <p:nvSpPr>
          <p:cNvPr id="331" name="Google Shape;331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This section was about wars on scale of 2 companies. It does not analyse networks, but rather the underlying phenomenon.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conclusions: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Number of lawsuits does not necessarily correspond to the size of the war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It does not seem like there is some pattern in the timelines (this could change)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some of the “one sided battles” might be due to “patent trolling”,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other than that, I thought one sided battles are boring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Themes we decided to pursue for this meeting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374425" y="2453525"/>
            <a:ext cx="1724400" cy="8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Average"/>
                <a:ea typeface="Average"/>
                <a:cs typeface="Average"/>
                <a:sym typeface="Average"/>
              </a:rPr>
              <a:t>Network Stats by years -&gt; finding trends?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2705738" y="2453525"/>
            <a:ext cx="1724400" cy="8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Average"/>
                <a:ea typeface="Average"/>
                <a:cs typeface="Average"/>
                <a:sym typeface="Average"/>
              </a:rPr>
              <a:t>Looking into interesting wars between 2 companies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5062675" y="2453525"/>
            <a:ext cx="1724400" cy="8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Average"/>
                <a:ea typeface="Average"/>
                <a:cs typeface="Average"/>
                <a:sym typeface="Average"/>
              </a:rPr>
              <a:t>Biggest players by year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7173250" y="2453525"/>
            <a:ext cx="1724400" cy="8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Average"/>
                <a:ea typeface="Average"/>
                <a:cs typeface="Average"/>
                <a:sym typeface="Average"/>
              </a:rPr>
              <a:t>Better visualization (possibly using gephi?)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Possible next steps and questions for the project</a:t>
            </a:r>
            <a:endParaRPr/>
          </a:p>
        </p:txBody>
      </p:sp>
      <p:sp>
        <p:nvSpPr>
          <p:cNvPr id="337" name="Google Shape;337;p52"/>
          <p:cNvSpPr/>
          <p:nvPr/>
        </p:nvSpPr>
        <p:spPr>
          <a:xfrm>
            <a:off x="2579138" y="2710850"/>
            <a:ext cx="1724400" cy="8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Average"/>
                <a:ea typeface="Average"/>
                <a:cs typeface="Average"/>
                <a:sym typeface="Average"/>
              </a:rPr>
              <a:t>Working with the stats for each year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8" name="Google Shape;338;p52"/>
          <p:cNvSpPr/>
          <p:nvPr/>
        </p:nvSpPr>
        <p:spPr>
          <a:xfrm>
            <a:off x="4989450" y="2174500"/>
            <a:ext cx="1724400" cy="8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Average"/>
                <a:ea typeface="Average"/>
                <a:cs typeface="Average"/>
                <a:sym typeface="Average"/>
              </a:rPr>
              <a:t>Backbone extraction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9" name="Google Shape;339;p52"/>
          <p:cNvSpPr/>
          <p:nvPr/>
        </p:nvSpPr>
        <p:spPr>
          <a:xfrm>
            <a:off x="452600" y="1144200"/>
            <a:ext cx="1724400" cy="8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b="1">
                <a:latin typeface="Average"/>
                <a:ea typeface="Average"/>
                <a:cs typeface="Average"/>
                <a:sym typeface="Average"/>
              </a:rPr>
              <a:t>Better visualization (possibly using gephi?)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0" name="Google Shape;340;p52"/>
          <p:cNvSpPr/>
          <p:nvPr/>
        </p:nvSpPr>
        <p:spPr>
          <a:xfrm>
            <a:off x="5153400" y="4187050"/>
            <a:ext cx="1724400" cy="8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Average"/>
                <a:ea typeface="Average"/>
                <a:cs typeface="Average"/>
                <a:sym typeface="Average"/>
              </a:rPr>
              <a:t>High degree vs high weight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1" name="Google Shape;341;p52"/>
          <p:cNvSpPr/>
          <p:nvPr/>
        </p:nvSpPr>
        <p:spPr>
          <a:xfrm>
            <a:off x="7031475" y="217025"/>
            <a:ext cx="1724400" cy="8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Average"/>
                <a:ea typeface="Average"/>
                <a:cs typeface="Average"/>
                <a:sym typeface="Average"/>
              </a:rPr>
              <a:t>Looking more into the biggest players by year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2" name="Google Shape;342;p52"/>
          <p:cNvSpPr/>
          <p:nvPr/>
        </p:nvSpPr>
        <p:spPr>
          <a:xfrm>
            <a:off x="2895550" y="1373788"/>
            <a:ext cx="1724400" cy="8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Average"/>
                <a:ea typeface="Average"/>
                <a:cs typeface="Average"/>
                <a:sym typeface="Average"/>
              </a:rPr>
              <a:t>Concentrating on a specific player(s) or patent(s) and their timeline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3" name="Google Shape;343;p52"/>
          <p:cNvSpPr/>
          <p:nvPr/>
        </p:nvSpPr>
        <p:spPr>
          <a:xfrm>
            <a:off x="5078475" y="1065413"/>
            <a:ext cx="1724400" cy="8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Average"/>
                <a:ea typeface="Average"/>
                <a:cs typeface="Average"/>
                <a:sym typeface="Average"/>
              </a:rPr>
              <a:t>Computing the stats for differently constructed network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4" name="Google Shape;344;p52"/>
          <p:cNvSpPr/>
          <p:nvPr/>
        </p:nvSpPr>
        <p:spPr>
          <a:xfrm>
            <a:off x="6959800" y="3546738"/>
            <a:ext cx="1724400" cy="8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Average"/>
                <a:ea typeface="Average"/>
                <a:cs typeface="Average"/>
                <a:sym typeface="Average"/>
              </a:rPr>
              <a:t>Coming up with more possible research questions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5" name="Google Shape;345;p52"/>
          <p:cNvSpPr/>
          <p:nvPr/>
        </p:nvSpPr>
        <p:spPr>
          <a:xfrm>
            <a:off x="7182600" y="2447763"/>
            <a:ext cx="1724400" cy="8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Average"/>
                <a:ea typeface="Average"/>
                <a:cs typeface="Average"/>
                <a:sym typeface="Average"/>
              </a:rPr>
              <a:t>Previous research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6" name="Google Shape;346;p52"/>
          <p:cNvSpPr/>
          <p:nvPr/>
        </p:nvSpPr>
        <p:spPr>
          <a:xfrm>
            <a:off x="538325" y="2603975"/>
            <a:ext cx="1724400" cy="8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Average"/>
                <a:ea typeface="Average"/>
                <a:cs typeface="Average"/>
                <a:sym typeface="Average"/>
              </a:rPr>
              <a:t>How does the size of a company affect the behaviour?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7" name="Google Shape;347;p52"/>
          <p:cNvSpPr/>
          <p:nvPr/>
        </p:nvSpPr>
        <p:spPr>
          <a:xfrm>
            <a:off x="2847600" y="3857713"/>
            <a:ext cx="1724400" cy="8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Average"/>
                <a:ea typeface="Average"/>
                <a:cs typeface="Average"/>
                <a:sym typeface="Average"/>
              </a:rPr>
              <a:t>How does the age of a patent affect the behaviour?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8" name="Google Shape;348;p52"/>
          <p:cNvSpPr/>
          <p:nvPr/>
        </p:nvSpPr>
        <p:spPr>
          <a:xfrm>
            <a:off x="649675" y="4063750"/>
            <a:ext cx="1724400" cy="8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Average"/>
                <a:ea typeface="Average"/>
                <a:cs typeface="Average"/>
                <a:sym typeface="Average"/>
              </a:rPr>
              <a:t>Is there a correlation between in and out degrees/weights?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9" name="Google Shape;349;p52"/>
          <p:cNvSpPr/>
          <p:nvPr/>
        </p:nvSpPr>
        <p:spPr>
          <a:xfrm>
            <a:off x="4696150" y="3189225"/>
            <a:ext cx="1724400" cy="8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Average"/>
                <a:ea typeface="Average"/>
                <a:cs typeface="Average"/>
                <a:sym typeface="Average"/>
              </a:rPr>
              <a:t>How is the pharma sector different? (possibly more aggressive?)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50" name="Google Shape;350;p52"/>
          <p:cNvSpPr/>
          <p:nvPr/>
        </p:nvSpPr>
        <p:spPr>
          <a:xfrm>
            <a:off x="6959800" y="1294300"/>
            <a:ext cx="1724400" cy="8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Average"/>
                <a:ea typeface="Average"/>
                <a:cs typeface="Average"/>
                <a:sym typeface="Average"/>
              </a:rPr>
              <a:t>Finding more interesting wars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Network Stats by years</a:t>
            </a:r>
            <a:endParaRPr sz="2500"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Network stats by years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Filtered data was used, but same calculations could be done for the raw data to compare the results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The nodes are the companies/individuals and edges are cases between them and weights are the number of lawsuits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Number of nodes, edge density, average clustering, average degree, average weight, degree distribution and weight distribution were calculated for the network for each year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24400" cy="19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950" y="392225"/>
            <a:ext cx="2787875" cy="20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0625" y="2724375"/>
            <a:ext cx="2896662" cy="2172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25" y="2724375"/>
            <a:ext cx="2956026" cy="22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4420" y="480850"/>
            <a:ext cx="2787880" cy="20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52825" y="2765175"/>
            <a:ext cx="2787875" cy="2090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Degree and weight distributions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311700" y="3533475"/>
            <a:ext cx="902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In-degree = edges going to the node -&gt; someone sues them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Out-degree = edges coming out of node -&gt; they sue someone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i"/>
              <a:t>The 3 plots within a year have the same axis-scales, but the scales differ for different years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675" y="1122750"/>
            <a:ext cx="5764275" cy="230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Degree distribution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750"/>
            <a:ext cx="9144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943</Words>
  <Application>Microsoft Office PowerPoint</Application>
  <PresentationFormat>On-screen Show (16:9)</PresentationFormat>
  <Paragraphs>115</Paragraphs>
  <Slides>40</Slides>
  <Notes>40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Oswald</vt:lpstr>
      <vt:lpstr>Average</vt:lpstr>
      <vt:lpstr>Slate</vt:lpstr>
      <vt:lpstr>Patent war dynamics 5.4.2024</vt:lpstr>
      <vt:lpstr>Recap from last time</vt:lpstr>
      <vt:lpstr>Next steps for the project</vt:lpstr>
      <vt:lpstr>Themes we decided to pursue for this meeting</vt:lpstr>
      <vt:lpstr>Network Stats by years</vt:lpstr>
      <vt:lpstr>Network stats by years</vt:lpstr>
      <vt:lpstr>PowerPoint Presentation</vt:lpstr>
      <vt:lpstr>Degree and weight distributions</vt:lpstr>
      <vt:lpstr>Degree distribution</vt:lpstr>
      <vt:lpstr>Degree distribution</vt:lpstr>
      <vt:lpstr>Degree distribution</vt:lpstr>
      <vt:lpstr>Degree distribution</vt:lpstr>
      <vt:lpstr>Degree distribution</vt:lpstr>
      <vt:lpstr>Degree distribution</vt:lpstr>
      <vt:lpstr>Degree distribution</vt:lpstr>
      <vt:lpstr>Degree distribution</vt:lpstr>
      <vt:lpstr>Degree distribution</vt:lpstr>
      <vt:lpstr>Degree distribution</vt:lpstr>
      <vt:lpstr>Degree distribution</vt:lpstr>
      <vt:lpstr>Degree distribution</vt:lpstr>
      <vt:lpstr>Degree distribution</vt:lpstr>
      <vt:lpstr>Degree distribution</vt:lpstr>
      <vt:lpstr>Degree distribution</vt:lpstr>
      <vt:lpstr>Degree distribution</vt:lpstr>
      <vt:lpstr>Degree distribution</vt:lpstr>
      <vt:lpstr>Degree distribution</vt:lpstr>
      <vt:lpstr>Degree distribution</vt:lpstr>
      <vt:lpstr>Weight distribution</vt:lpstr>
      <vt:lpstr>Conclusions and some possible next steps and questions</vt:lpstr>
      <vt:lpstr>Biggest players by years</vt:lpstr>
      <vt:lpstr>PowerPoint Presentation</vt:lpstr>
      <vt:lpstr>Possible questions and next steps</vt:lpstr>
      <vt:lpstr>Interesting specific wars</vt:lpstr>
      <vt:lpstr>Single wars</vt:lpstr>
      <vt:lpstr>Big wars (?)</vt:lpstr>
      <vt:lpstr>War timelines</vt:lpstr>
      <vt:lpstr>Lawsuits against Apple</vt:lpstr>
      <vt:lpstr>One sided battles</vt:lpstr>
      <vt:lpstr>Notes, remove before presentation</vt:lpstr>
      <vt:lpstr>Possible next steps and questions for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Patent war dynamics 5.4.2024</dc:title>
  <dc:creator>Stanislav Andreev</dc:creator>
  <cp:lastModifiedBy>Andreev Stanislav</cp:lastModifiedBy>
  <cp:revision>1</cp:revision>
  <dcterms:modified xsi:type="dcterms:W3CDTF">2024-05-09T07:07:17Z</dcterms:modified>
</cp:coreProperties>
</file>