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Valo Hallm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25T15:59:24.343">
    <p:pos x="196" y="280"/>
    <p:text>I'll write this and next slide more clearly before the presentation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f5e2d0b8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f5e2d0b8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f5e2d0b8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f5e2d0b8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fdc9d2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fdc9d2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fdc9d25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fdc9d25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fdc9d25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fdc9d25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fdc9d25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fdc9d25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fdc9d25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fdc9d25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fb13b84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fb13b84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fb13b847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fb13b847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7f7852d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7f7852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f5e2d0b8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f5e2d0b8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7f7852d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7f7852d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7f7852d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7f7852d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7f7852d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7f7852d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7f7852d6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f7f7852d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f5e2d0b8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f5e2d0b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f5e2d0b8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f5e2d0b8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f5e2d0b8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f5e2d0b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f5e2d0b8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f5e2d0b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f5e2d0b8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f5e2d0b8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f5e2d0b8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f5e2d0b8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f5e2d0b8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f5e2d0b8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yifanhu.net/PUB/graph_draw_small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Patent war dynamics</a:t>
            </a:r>
            <a:br>
              <a:rPr lang="fi"/>
            </a:br>
            <a:r>
              <a:rPr lang="fi" sz="2500"/>
              <a:t>26.4.2024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Valo Hallman, Jenny-Rosa Mattila, Stanislav Andreev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Conclusions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Patent trolls rarely sue other patent trolls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Filtering them out makes the network more connected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i"/>
              <a:t>The peak of activity around 2012 does not seem to be related to trolling behavior, but rather it is an overall trend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Is being troll binary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292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Yes, pretty much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i"/>
              <a:t>As is being an NPE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750" y="661263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Patent troll activity visualization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Visualization tool: Gephi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Goals: observe clusters, monitor dynamics, find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Variables to control: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i"/>
              <a:t>Troll category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i"/>
              <a:t>In-degree (number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 of cases)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i"/>
              <a:t>Company clusters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463" y="2060538"/>
            <a:ext cx="27336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238" y="2704688"/>
            <a:ext cx="31908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Patent troll activity visualization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The original idea was to have dynamic visualization based on time intervals.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However we were not able to produce reasonable dynamic visualization and focused on </a:t>
            </a:r>
            <a:r>
              <a:rPr lang="fi"/>
              <a:t>visualization</a:t>
            </a:r>
            <a:r>
              <a:rPr lang="fi"/>
              <a:t> of 5 4-years blocks (2000-2004-...-2022).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To have distinguished clusters we use </a:t>
            </a:r>
            <a:r>
              <a:rPr lang="fi" u="sng">
                <a:solidFill>
                  <a:schemeClr val="hlink"/>
                </a:solidFill>
                <a:hlinkClick r:id="rId3"/>
              </a:rPr>
              <a:t>Yifan Hu layout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It is a force-directed layout algorithm used for graph visualization. It aims to position nodes in a graph such that nodes connected by edges are close together while nodes without direct connections are pushed apart.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Patent trolls 2000-2004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306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3 clusters can be identified: distribution, electronics, movies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interesting enough there is no pharma clusters we reported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different </a:t>
            </a:r>
            <a:r>
              <a:rPr lang="fi"/>
              <a:t>patent</a:t>
            </a:r>
            <a:r>
              <a:rPr lang="fi"/>
              <a:t> troll categories present in different clusters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75" y="283125"/>
            <a:ext cx="5565650" cy="44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Patent trolls 2004-2008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80225" y="1128875"/>
            <a:ext cx="300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Volume increased dramatically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More clusters (telecom, transportation, IT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Some trolls started to behave as multi-disciplinary players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i"/>
              <a:t>more visualization: pdf or gephi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550" y="1017725"/>
            <a:ext cx="5851676" cy="327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Patent trolls 2008-2022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32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Visual analysis makes sense only when special filtering is applied (like min edge degree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Many multi-disciplinary trolls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i"/>
              <a:t>Still no pharma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193" y="1152475"/>
            <a:ext cx="580728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trolling timelines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todo: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i"/>
              <a:t>actually not that interesting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Backbone extraction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Select most important nodes based on one of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	sum of connection weights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	degree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And then take the mst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Nodes with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most lawsuits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523025"/>
            <a:ext cx="2703300" cy="30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Creates only one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i"/>
              <a:t>connected component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0" l="11044" r="10958" t="0"/>
          <a:stretch/>
        </p:blipFill>
        <p:spPr>
          <a:xfrm>
            <a:off x="3079525" y="851300"/>
            <a:ext cx="6064474" cy="4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Some</a:t>
            </a:r>
            <a:r>
              <a:rPr lang="fi"/>
              <a:t> trivia about patent trolls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“Does not use the patent for manufacturing / services”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Patent trolling n</a:t>
            </a:r>
            <a:r>
              <a:rPr lang="fi"/>
              <a:t>ot so much of a thing in europe, as loser pays for lawyers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In USA: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2006: 600 patent trolling lawsuits (these not based on our 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2011: Business entities incurred $29 Billion in costs due to patent trolling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2012: 2900 patent trolling lawsuits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2012: Supreme court adds possibility for inter party review of the validity of the lawsuit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2013: Obama mentions Patent trolling as a major problem in his speech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2014: Supreme court makes it easier to award costs for frivolous patent lawsuits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2017: </a:t>
            </a:r>
            <a:r>
              <a:rPr lang="fi"/>
              <a:t>Supreme court</a:t>
            </a:r>
            <a:r>
              <a:rPr lang="fi"/>
              <a:t> rules that the lawsuits must be heard in the state of the defendant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i"/>
              <a:t>2020s: Most patent lawsuits are still “trolling lawsuits”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Nodes with highest total edge weight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18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Multiple connected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i"/>
              <a:t>1st: Pharma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12010" l="10364" r="8156" t="0"/>
          <a:stretch/>
        </p:blipFill>
        <p:spPr>
          <a:xfrm>
            <a:off x="2808456" y="1152475"/>
            <a:ext cx="6335544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2nd: Tech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246" y="1152475"/>
            <a:ext cx="6841752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3rd: Communication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219" y="1152475"/>
            <a:ext cx="6841782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ideas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Todo: highlight trolls in backbone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i"/>
              <a:t>prefilter cases based on category before backbone extraction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Trolls in our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Other names for patent trolls (PAC, NPE, 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Our data has a column telling if lawsuit is a NPE lawsuit, most 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Let’s filter the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	Full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	Only trolling lawsuit edges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"/>
              <a:t>	Only  other NPE lawsuits edges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i"/>
              <a:t>	Only non-NPE lawsuits edges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650" y="2150850"/>
            <a:ext cx="3654349" cy="29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250" y="-29437"/>
            <a:ext cx="6936501" cy="520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200" y="-33600"/>
            <a:ext cx="6947600" cy="52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850" y="0"/>
            <a:ext cx="342900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850" y="0"/>
            <a:ext cx="3429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5">
            <a:alphaModFix/>
          </a:blip>
          <a:srcRect b="0" l="6150" r="8539" t="0"/>
          <a:stretch/>
        </p:blipFill>
        <p:spPr>
          <a:xfrm>
            <a:off x="0" y="2571750"/>
            <a:ext cx="29252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6">
            <a:alphaModFix/>
          </a:blip>
          <a:srcRect b="0" l="2667" r="5966" t="0"/>
          <a:stretch/>
        </p:blipFill>
        <p:spPr>
          <a:xfrm>
            <a:off x="2925250" y="2571750"/>
            <a:ext cx="313292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7">
            <a:alphaModFix/>
          </a:blip>
          <a:srcRect b="0" l="3950" r="6056" t="0"/>
          <a:stretch/>
        </p:blipFill>
        <p:spPr>
          <a:xfrm>
            <a:off x="6058175" y="2571750"/>
            <a:ext cx="308582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