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1"/>
  </p:notesMasterIdLst>
  <p:sldIdLst>
    <p:sldId id="318" r:id="rId4"/>
    <p:sldId id="274" r:id="rId5"/>
    <p:sldId id="320" r:id="rId6"/>
    <p:sldId id="348" r:id="rId7"/>
    <p:sldId id="271" r:id="rId8"/>
    <p:sldId id="321" r:id="rId9"/>
    <p:sldId id="355" r:id="rId10"/>
    <p:sldId id="323" r:id="rId11"/>
    <p:sldId id="327" r:id="rId12"/>
    <p:sldId id="278" r:id="rId13"/>
    <p:sldId id="356" r:id="rId14"/>
    <p:sldId id="324" r:id="rId15"/>
    <p:sldId id="357" r:id="rId16"/>
    <p:sldId id="328" r:id="rId17"/>
    <p:sldId id="326" r:id="rId18"/>
    <p:sldId id="349" r:id="rId19"/>
    <p:sldId id="358" r:id="rId20"/>
    <p:sldId id="359" r:id="rId21"/>
    <p:sldId id="350" r:id="rId22"/>
    <p:sldId id="329" r:id="rId23"/>
    <p:sldId id="331" r:id="rId24"/>
    <p:sldId id="332" r:id="rId25"/>
    <p:sldId id="333" r:id="rId26"/>
    <p:sldId id="353" r:id="rId27"/>
    <p:sldId id="352" r:id="rId28"/>
    <p:sldId id="354" r:id="rId29"/>
    <p:sldId id="31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  <p:cmAuthor id="2" name="Станислав Стоянов" initials="СС" lastIdx="2" clrIdx="1">
    <p:extLst>
      <p:ext uri="{19B8F6BF-5375-455C-9EA6-DF929625EA0E}">
        <p15:presenceInfo xmlns:p15="http://schemas.microsoft.com/office/powerpoint/2012/main" userId="b8a2a26c5bdf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1" autoAdjust="0"/>
    <p:restoredTop sz="86432" autoAdjust="0"/>
  </p:normalViewPr>
  <p:slideViewPr>
    <p:cSldViewPr snapToGrid="0" showGuides="1">
      <p:cViewPr varScale="1">
        <p:scale>
          <a:sx n="74" d="100"/>
          <a:sy n="74" d="100"/>
        </p:scale>
        <p:origin x="864" y="67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030CE-C812-4C96-8806-1462E2DE6726}" type="datetimeFigureOut">
              <a:rPr lang="bg-BG" smtClean="0"/>
              <a:t>24.5.2023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3E9B8-7FA9-48C2-A9ED-90517096F6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586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3E9B8-7FA9-48C2-A9ED-90517096F689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3001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3E9B8-7FA9-48C2-A9ED-90517096F689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481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3E9B8-7FA9-48C2-A9ED-90517096F689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656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3E9B8-7FA9-48C2-A9ED-90517096F689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792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Всеки </a:t>
            </a:r>
            <a:r>
              <a:rPr lang="bg-BG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WSI</a:t>
            </a:r>
            <a:r>
              <a:rPr lang="bg-BG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това предизвикателство (challenge) съдържа един или в някои случаи два тънки тъканни срези, изрязани от една проба за биопсия. Преди сканирането тъканта се оцветява с хематоксилин и еозин (H&amp;E). Това е стандартен начин за оцветяване на първоначално прозрачната тъкан, за да се получи известен контраст.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3E9B8-7FA9-48C2-A9ED-90517096F689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32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3E9B8-7FA9-48C2-A9ED-90517096F689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20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3E9B8-7FA9-48C2-A9ED-90517096F689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977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3E9B8-7FA9-48C2-A9ED-90517096F689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95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3E9B8-7FA9-48C2-A9ED-90517096F689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2496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3E9B8-7FA9-48C2-A9ED-90517096F689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875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24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193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02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78" r:id="rId15"/>
    <p:sldLayoutId id="2147483680" r:id="rId16"/>
    <p:sldLayoutId id="2147483682" r:id="rId17"/>
    <p:sldLayoutId id="214748368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prostate-cancer-grade-assessment/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jidsaifi/prostate-cancer?datasetId=66762&amp;sortBy=voteCou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61656;%09https:/www.kaggle.com/datasets/sajidsaifi/prostate-cancer?datasetId=66762&amp;sortBy=voteCount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www.kaggle.com/competitions/prostate-cancer-grade-assessment/overview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" TargetMode="External"/><Relationship Id="rId5" Type="http://schemas.openxmlformats.org/officeDocument/2006/relationships/hyperlink" Target="https://bg.wikipedia.org/wiki/Python" TargetMode="External"/><Relationship Id="rId4" Type="http://schemas.openxmlformats.org/officeDocument/2006/relationships/hyperlink" Target="https://en.wikipedia.org/wiki/Project_Jupyte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video" Target="https://www.youtube.com/embed/Q93IWdj5Td4?feature=oembed" TargetMode="External"/><Relationship Id="rId1" Type="http://schemas.openxmlformats.org/officeDocument/2006/relationships/video" Target="https://www.youtube.com/embed/1nWFHa6K23w?feature=oembed" TargetMode="Externa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video" Target="https://www.youtube.com/embed/RHeUqqrxP-w?feature=oembed" TargetMode="External"/><Relationship Id="rId1" Type="http://schemas.openxmlformats.org/officeDocument/2006/relationships/video" Target="https://www.youtube.com/embed/4HKqjENq9OU?feature=oembed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7AD865-09C0-465C-920B-8B5CBD771BA4}"/>
              </a:ext>
            </a:extLst>
          </p:cNvPr>
          <p:cNvSpPr/>
          <p:nvPr/>
        </p:nvSpPr>
        <p:spPr>
          <a:xfrm>
            <a:off x="317569" y="3333751"/>
            <a:ext cx="9976751" cy="146174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DCE396B-56CD-45D7-98D7-106617701172}"/>
              </a:ext>
            </a:extLst>
          </p:cNvPr>
          <p:cNvSpPr/>
          <p:nvPr/>
        </p:nvSpPr>
        <p:spPr>
          <a:xfrm rot="2700000">
            <a:off x="8470217" y="3720675"/>
            <a:ext cx="385087" cy="8578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1727475" y="3710678"/>
            <a:ext cx="61826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4000" spc="600" dirty="0">
                <a:solidFill>
                  <a:schemeClr val="bg1"/>
                </a:solidFill>
                <a:cs typeface="Arial" pitchFamily="34" charset="0"/>
              </a:rPr>
              <a:t>Рак на простатата</a:t>
            </a:r>
            <a:endParaRPr lang="ko-KR" altLang="en-US" sz="40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667872" y="613468"/>
            <a:ext cx="1085625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4000" dirty="0">
                <a:solidFill>
                  <a:schemeClr val="bg1"/>
                </a:solidFill>
                <a:cs typeface="Arial" pitchFamily="34" charset="0"/>
              </a:rPr>
              <a:t>Курсов проект</a:t>
            </a:r>
            <a:endParaRPr lang="en-US" altLang="ko-KR" sz="40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bg-BG" altLang="ko-KR" sz="4000" dirty="0">
                <a:solidFill>
                  <a:schemeClr val="bg1"/>
                </a:solidFill>
                <a:cs typeface="Arial" pitchFamily="34" charset="0"/>
              </a:rPr>
              <a:t>по </a:t>
            </a:r>
            <a:r>
              <a:rPr lang="ru-RU" altLang="ko-KR" sz="4000" dirty="0">
                <a:solidFill>
                  <a:schemeClr val="bg1"/>
                </a:solidFill>
                <a:cs typeface="Arial" pitchFamily="34" charset="0"/>
              </a:rPr>
              <a:t>Анализ на големи данни за прецизната медицина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7C9A1-DB1E-47F5-8D37-AF167391C79D}"/>
              </a:ext>
            </a:extLst>
          </p:cNvPr>
          <p:cNvSpPr txBox="1"/>
          <p:nvPr/>
        </p:nvSpPr>
        <p:spPr>
          <a:xfrm>
            <a:off x="799801" y="5052479"/>
            <a:ext cx="6842481" cy="1514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1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Изготвили</a:t>
            </a:r>
            <a:r>
              <a:rPr lang="en-US" altLang="ko-KR" sz="1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:</a:t>
            </a:r>
          </a:p>
          <a:p>
            <a:endParaRPr lang="bg-BG" altLang="ko-KR" sz="1600" i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altLang="ko-KR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Есин Рашид – фак.номер</a:t>
            </a:r>
            <a:r>
              <a:rPr lang="en-US" altLang="ko-KR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: 791322007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altLang="ko-KR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Кристина Герчева – фак.номер</a:t>
            </a:r>
            <a:r>
              <a:rPr lang="en-US" altLang="ko-KR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: 791322010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Станислав Стоянов – фак.номер</a:t>
            </a:r>
            <a:r>
              <a:rPr lang="en-US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791322012</a:t>
            </a:r>
            <a:endParaRPr lang="bg-BG" sz="14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38050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ru-RU" sz="4400" b="1" dirty="0"/>
              <a:t>Каква е степента на ISUP сега 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4745684" y="361771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ko-KR" sz="1600" b="1" dirty="0">
                <a:solidFill>
                  <a:schemeClr val="bg1"/>
                </a:solidFill>
                <a:cs typeface="Arial" pitchFamily="34" charset="0"/>
              </a:rPr>
              <a:t>1976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7821253" y="3608260"/>
            <a:ext cx="765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ko-KR" sz="1600" b="1" dirty="0">
                <a:solidFill>
                  <a:schemeClr val="bg1"/>
                </a:solidFill>
                <a:cs typeface="Arial" pitchFamily="34" charset="0"/>
              </a:rPr>
              <a:t>1981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9" name="Rectangle 9">
            <a:extLst>
              <a:ext uri="{FF2B5EF4-FFF2-40B4-BE49-F238E27FC236}">
                <a16:creationId xmlns:a16="http://schemas.microsoft.com/office/drawing/2014/main" id="{A241B07F-6C24-4AB0-947B-86EBCB8D3E63}"/>
              </a:ext>
            </a:extLst>
          </p:cNvPr>
          <p:cNvSpPr/>
          <p:nvPr/>
        </p:nvSpPr>
        <p:spPr>
          <a:xfrm>
            <a:off x="783736" y="1939355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CB1B9-2F96-4633-B808-DDC6186E828F}"/>
              </a:ext>
            </a:extLst>
          </p:cNvPr>
          <p:cNvSpPr txBox="1"/>
          <p:nvPr/>
        </p:nvSpPr>
        <p:spPr>
          <a:xfrm>
            <a:off x="1380300" y="1939355"/>
            <a:ext cx="813823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/>
              <a:t>Съгласно настоящите насоки на </a:t>
            </a:r>
            <a:r>
              <a:rPr lang="bg-BG" sz="1600" b="1" dirty="0"/>
              <a:t>Международното дружество по урологична патология</a:t>
            </a:r>
            <a:r>
              <a:rPr lang="bg-BG" sz="1600" dirty="0"/>
              <a:t> (ISUP), оценките на </a:t>
            </a:r>
            <a:r>
              <a:rPr lang="bg-BG" sz="1600" b="1" dirty="0"/>
              <a:t>Gleason</a:t>
            </a:r>
            <a:r>
              <a:rPr lang="bg-BG" sz="1600" dirty="0"/>
              <a:t> се обобщават в степен по </a:t>
            </a:r>
            <a:r>
              <a:rPr lang="bg-BG" sz="1600" b="1" dirty="0"/>
              <a:t>ISUP</a:t>
            </a:r>
            <a:r>
              <a:rPr lang="bg-BG" sz="1600" dirty="0"/>
              <a:t> по скала от 1 до 5 съгласно следното правило:</a:t>
            </a:r>
          </a:p>
          <a:p>
            <a:endParaRPr lang="bg-BG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bg-BG" sz="1600" dirty="0"/>
              <a:t>Gleason резултат 6 = ISUP степен 1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bg-BG" sz="1600" dirty="0"/>
              <a:t>Gleason резултат 7 (3 + 4) = ISUP степен 2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bg-BG" sz="1600" dirty="0"/>
              <a:t>Gleason резултат 7 (4 + 3) = ISUP степен 3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bg-BG" sz="1600" dirty="0"/>
              <a:t>Gleason резултат 8 = ISUP степен 4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bg-BG" sz="1600" dirty="0"/>
              <a:t>Gleason резултат 9-10 = ISUP степен 5</a:t>
            </a:r>
          </a:p>
          <a:p>
            <a:endParaRPr lang="en-US" sz="1600" dirty="0"/>
          </a:p>
          <a:p>
            <a:r>
              <a:rPr lang="bg-BG" sz="1600" dirty="0"/>
              <a:t>Ако в пробата няма рак, използваме етикета ISUP степен 0.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bg-BG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F3972-34BF-4B84-BB6F-08580BA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17" y="3211919"/>
            <a:ext cx="2715928" cy="29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564BC-DFA9-F6A8-F50F-597EA430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3" y="1208204"/>
            <a:ext cx="11362974" cy="415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BC8EA3-9056-B536-821E-872EAB108477}"/>
              </a:ext>
            </a:extLst>
          </p:cNvPr>
          <p:cNvSpPr txBox="1"/>
          <p:nvPr/>
        </p:nvSpPr>
        <p:spPr>
          <a:xfrm>
            <a:off x="3048866" y="550432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8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Фигура</a:t>
            </a:r>
            <a:r>
              <a:rPr lang="en-GB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</a:t>
            </a:r>
            <a:r>
              <a:rPr lang="bg-BG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Gleason score </a:t>
            </a:r>
            <a:r>
              <a:rPr lang="bg-BG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ISUP grade</a:t>
            </a:r>
            <a:endParaRPr lang="bg-BG" sz="16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186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694570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ru-RU" sz="4400" b="1" dirty="0"/>
              <a:t>Как са генерирани резултатите от Gleason в набора от данни ?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FD705C2-E3AE-48F5-8165-1D2604D8B081}"/>
              </a:ext>
            </a:extLst>
          </p:cNvPr>
          <p:cNvSpPr/>
          <p:nvPr/>
        </p:nvSpPr>
        <p:spPr>
          <a:xfrm rot="2700000">
            <a:off x="6260569" y="1659646"/>
            <a:ext cx="1028541" cy="2834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37F0C162-6938-44EC-94AE-4E317E062EE2}"/>
              </a:ext>
            </a:extLst>
          </p:cNvPr>
          <p:cNvSpPr/>
          <p:nvPr/>
        </p:nvSpPr>
        <p:spPr>
          <a:xfrm rot="13500000">
            <a:off x="4931143" y="2989072"/>
            <a:ext cx="1028541" cy="283464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03DAA0F4-6637-4B23-8FFF-281D2F275D5E}"/>
              </a:ext>
            </a:extLst>
          </p:cNvPr>
          <p:cNvSpPr/>
          <p:nvPr/>
        </p:nvSpPr>
        <p:spPr>
          <a:xfrm rot="18900000">
            <a:off x="4963473" y="1646256"/>
            <a:ext cx="1028541" cy="292608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19ECA345-CDD0-4F0A-A911-B3B3D882CBDF}"/>
              </a:ext>
            </a:extLst>
          </p:cNvPr>
          <p:cNvSpPr/>
          <p:nvPr/>
        </p:nvSpPr>
        <p:spPr>
          <a:xfrm rot="8100000">
            <a:off x="6228242" y="2911024"/>
            <a:ext cx="1028541" cy="292608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D7DC66-D993-459D-BB73-F8FBD28C6276}"/>
              </a:ext>
            </a:extLst>
          </p:cNvPr>
          <p:cNvSpPr/>
          <p:nvPr/>
        </p:nvSpPr>
        <p:spPr>
          <a:xfrm>
            <a:off x="5640977" y="3278777"/>
            <a:ext cx="910045" cy="9100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4049FBAB-587C-4FD3-B901-8AF40ADA8A05}"/>
              </a:ext>
            </a:extLst>
          </p:cNvPr>
          <p:cNvSpPr>
            <a:spLocks noChangeAspect="1"/>
          </p:cNvSpPr>
          <p:nvPr/>
        </p:nvSpPr>
        <p:spPr>
          <a:xfrm>
            <a:off x="5845387" y="3466849"/>
            <a:ext cx="529480" cy="5339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17C604-DB61-41C4-AF7C-0A1C90BC5C63}"/>
              </a:ext>
            </a:extLst>
          </p:cNvPr>
          <p:cNvSpPr txBox="1"/>
          <p:nvPr/>
        </p:nvSpPr>
        <p:spPr>
          <a:xfrm>
            <a:off x="8773425" y="2474893"/>
            <a:ext cx="3217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Аденокарцином на простатата: модел 3 на Gleason няма загуба на жлезиста диференциация.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DC637-8964-450D-ADD5-D655A4FB56C9}"/>
              </a:ext>
            </a:extLst>
          </p:cNvPr>
          <p:cNvSpPr txBox="1"/>
          <p:nvPr/>
        </p:nvSpPr>
        <p:spPr>
          <a:xfrm>
            <a:off x="8773425" y="4616587"/>
            <a:ext cx="3217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Аденокарцином на простатата: модел 4 на Gleason има частична загуба на жлезиста диференциация. Има опит за образуване на лумина, но туморът не успява да образува пълни, добре развити жлези.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Elbow Connector 56">
            <a:extLst>
              <a:ext uri="{FF2B5EF4-FFF2-40B4-BE49-F238E27FC236}">
                <a16:creationId xmlns:a16="http://schemas.microsoft.com/office/drawing/2014/main" id="{54B6212A-2649-4BFF-88F3-F144E8FDCDA7}"/>
              </a:ext>
            </a:extLst>
          </p:cNvPr>
          <p:cNvCxnSpPr>
            <a:cxnSpLocks/>
          </p:cNvCxnSpPr>
          <p:nvPr/>
        </p:nvCxnSpPr>
        <p:spPr>
          <a:xfrm>
            <a:off x="7620000" y="4323450"/>
            <a:ext cx="1109137" cy="79859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180FB5-30E6-4AE6-A105-78E6084E4E77}"/>
              </a:ext>
            </a:extLst>
          </p:cNvPr>
          <p:cNvSpPr txBox="1"/>
          <p:nvPr/>
        </p:nvSpPr>
        <p:spPr>
          <a:xfrm>
            <a:off x="207778" y="2421370"/>
            <a:ext cx="3223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Доброкачествени простатни жлези с нагънат епител: цитоплазмата е бледа, а ядрата малки и правилни. Жлезите са групирани заедно.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Elbow Connector 59">
            <a:extLst>
              <a:ext uri="{FF2B5EF4-FFF2-40B4-BE49-F238E27FC236}">
                <a16:creationId xmlns:a16="http://schemas.microsoft.com/office/drawing/2014/main" id="{1636640E-19CA-4866-B2A8-510EBA3DEC76}"/>
              </a:ext>
            </a:extLst>
          </p:cNvPr>
          <p:cNvCxnSpPr>
            <a:cxnSpLocks/>
          </p:cNvCxnSpPr>
          <p:nvPr/>
        </p:nvCxnSpPr>
        <p:spPr>
          <a:xfrm>
            <a:off x="3520969" y="2867570"/>
            <a:ext cx="1286819" cy="55490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0">
            <a:extLst>
              <a:ext uri="{FF2B5EF4-FFF2-40B4-BE49-F238E27FC236}">
                <a16:creationId xmlns:a16="http://schemas.microsoft.com/office/drawing/2014/main" id="{8E5837EA-E7CF-42D8-A9D2-5504EB89DC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05048" y="4042764"/>
            <a:ext cx="1150840" cy="70914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D156DE-6FAC-43AA-B3B6-54A39A8A4E56}"/>
              </a:ext>
            </a:extLst>
          </p:cNvPr>
          <p:cNvSpPr txBox="1"/>
          <p:nvPr/>
        </p:nvSpPr>
        <p:spPr>
          <a:xfrm>
            <a:off x="314119" y="4472223"/>
            <a:ext cx="3223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Аденокарцином на простатата: модел 5 на Gleason има почти пълна загуба на жлезиста диференциация.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Elbow Connector 60">
            <a:extLst>
              <a:ext uri="{FF2B5EF4-FFF2-40B4-BE49-F238E27FC236}">
                <a16:creationId xmlns:a16="http://schemas.microsoft.com/office/drawing/2014/main" id="{6A24D418-91D4-4826-829F-6F29EC26AEBE}"/>
              </a:ext>
            </a:extLst>
          </p:cNvPr>
          <p:cNvCxnSpPr>
            <a:cxnSpLocks/>
          </p:cNvCxnSpPr>
          <p:nvPr/>
        </p:nvCxnSpPr>
        <p:spPr>
          <a:xfrm flipV="1">
            <a:off x="7496864" y="3040550"/>
            <a:ext cx="1142639" cy="327848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67163DA5-F877-4786-A370-82C0614B4B20}"/>
              </a:ext>
            </a:extLst>
          </p:cNvPr>
          <p:cNvSpPr/>
          <p:nvPr/>
        </p:nvSpPr>
        <p:spPr>
          <a:xfrm rot="9900000">
            <a:off x="4657604" y="4875098"/>
            <a:ext cx="369897" cy="31415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25B93791-7D1F-45A5-BE85-D72735BA928C}"/>
              </a:ext>
            </a:extLst>
          </p:cNvPr>
          <p:cNvSpPr>
            <a:spLocks noChangeAspect="1"/>
          </p:cNvSpPr>
          <p:nvPr/>
        </p:nvSpPr>
        <p:spPr>
          <a:xfrm rot="2648398">
            <a:off x="4706110" y="2181626"/>
            <a:ext cx="203355" cy="520087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62428D5C-430B-4802-90BB-8D74E3D8B7BD}"/>
              </a:ext>
            </a:extLst>
          </p:cNvPr>
          <p:cNvSpPr/>
          <p:nvPr/>
        </p:nvSpPr>
        <p:spPr>
          <a:xfrm>
            <a:off x="7262428" y="4871090"/>
            <a:ext cx="423269" cy="4232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B9B5ED-AF5B-4EEE-AD74-68DADAC85B6E}"/>
              </a:ext>
            </a:extLst>
          </p:cNvPr>
          <p:cNvSpPr txBox="1"/>
          <p:nvPr/>
        </p:nvSpPr>
        <p:spPr>
          <a:xfrm rot="18900000">
            <a:off x="6255602" y="2795577"/>
            <a:ext cx="128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B5DA67-B904-4B7B-B89F-544B1B233DCB}"/>
              </a:ext>
            </a:extLst>
          </p:cNvPr>
          <p:cNvSpPr txBox="1"/>
          <p:nvPr/>
        </p:nvSpPr>
        <p:spPr>
          <a:xfrm rot="2700000">
            <a:off x="4701110" y="2729470"/>
            <a:ext cx="120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701505-A358-48B3-9E73-A2ECEFDBDD6F}"/>
              </a:ext>
            </a:extLst>
          </p:cNvPr>
          <p:cNvSpPr txBox="1"/>
          <p:nvPr/>
        </p:nvSpPr>
        <p:spPr>
          <a:xfrm rot="18900000">
            <a:off x="4810091" y="4343403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CC7DBC-441F-4D3A-982E-17C1F6870F1E}"/>
              </a:ext>
            </a:extLst>
          </p:cNvPr>
          <p:cNvSpPr txBox="1"/>
          <p:nvPr/>
        </p:nvSpPr>
        <p:spPr>
          <a:xfrm rot="2700000">
            <a:off x="6200717" y="4323622"/>
            <a:ext cx="131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B8748D04-9A90-4E62-BAFD-0ABF45130773}"/>
              </a:ext>
            </a:extLst>
          </p:cNvPr>
          <p:cNvSpPr/>
          <p:nvPr/>
        </p:nvSpPr>
        <p:spPr>
          <a:xfrm rot="18900000">
            <a:off x="7342912" y="2155836"/>
            <a:ext cx="262300" cy="584350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1509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/>
      <p:bldP spid="20" grpId="0"/>
      <p:bldP spid="24" grpId="0"/>
      <p:bldP spid="29" grpId="0"/>
      <p:bldP spid="40" grpId="0" animBg="1"/>
      <p:bldP spid="42" grpId="0" animBg="1"/>
      <p:bldP spid="44" grpId="0"/>
      <p:bldP spid="45" grpId="0"/>
      <p:bldP spid="46" grpId="0"/>
      <p:bldP spid="47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2B33252D-215B-B6D9-F8D7-379ADA0CE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22" y="659822"/>
            <a:ext cx="5538355" cy="5538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744208-B7E1-D22E-9413-D2063E93062B}"/>
              </a:ext>
            </a:extLst>
          </p:cNvPr>
          <p:cNvSpPr txBox="1"/>
          <p:nvPr/>
        </p:nvSpPr>
        <p:spPr>
          <a:xfrm>
            <a:off x="3596986" y="6198177"/>
            <a:ext cx="5268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GB" sz="18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Фигура</a:t>
            </a:r>
            <a:r>
              <a:rPr lang="en-GB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7 - </a:t>
            </a:r>
            <a:r>
              <a:rPr lang="bg-BG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изображения на простатни жлези</a:t>
            </a:r>
            <a:endParaRPr lang="bg-BG" sz="16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0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4CF25FC-2ECD-4FE8-91A3-C0D267485565}"/>
              </a:ext>
            </a:extLst>
          </p:cNvPr>
          <p:cNvSpPr/>
          <p:nvPr/>
        </p:nvSpPr>
        <p:spPr>
          <a:xfrm>
            <a:off x="3349488" y="1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94211-9DD2-420B-9F29-D02768D05B3A}"/>
              </a:ext>
            </a:extLst>
          </p:cNvPr>
          <p:cNvSpPr txBox="1"/>
          <p:nvPr/>
        </p:nvSpPr>
        <p:spPr>
          <a:xfrm>
            <a:off x="4405667" y="1272138"/>
            <a:ext cx="3364102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sz="1600" dirty="0">
                <a:solidFill>
                  <a:schemeClr val="bg1"/>
                </a:solidFill>
              </a:rPr>
              <a:t>В този курсов проект са разгледани два различни дейтасета. В първия дейтасет се прави анализ на предоставените данни, като цялото му съдържание е под формата на снимки във формат .tiff (411.9 GB) и се намира на посочения </a:t>
            </a:r>
            <a:r>
              <a:rPr lang="bg-BG" sz="16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competition</a:t>
            </a:r>
            <a:r>
              <a:rPr lang="bg-BG" sz="1600" dirty="0">
                <a:solidFill>
                  <a:schemeClr val="bg1"/>
                </a:solidFill>
              </a:rPr>
              <a:t> в Kaggle. Снимките съдържат микроскопични сканирания на проби от биопсия на рак на простатата. В проекта за този дейтасет е направен единствено преглед и анализ на данните чрез възможностите на </a:t>
            </a:r>
            <a:r>
              <a:rPr lang="bg-BG" sz="1600" b="1" dirty="0">
                <a:solidFill>
                  <a:schemeClr val="bg1"/>
                </a:solidFill>
              </a:rPr>
              <a:t>Python</a:t>
            </a:r>
            <a:r>
              <a:rPr lang="bg-BG" sz="1600" dirty="0">
                <a:solidFill>
                  <a:schemeClr val="bg1"/>
                </a:solidFill>
              </a:rPr>
              <a:t> библиотеките </a:t>
            </a:r>
            <a:r>
              <a:rPr lang="bg-BG" sz="1600" b="1" dirty="0">
                <a:solidFill>
                  <a:schemeClr val="bg1"/>
                </a:solidFill>
              </a:rPr>
              <a:t>numpy</a:t>
            </a:r>
            <a:r>
              <a:rPr lang="bg-BG" sz="1600" dirty="0">
                <a:solidFill>
                  <a:schemeClr val="bg1"/>
                </a:solidFill>
              </a:rPr>
              <a:t> и </a:t>
            </a:r>
            <a:r>
              <a:rPr lang="bg-BG" sz="1600" b="1" dirty="0">
                <a:solidFill>
                  <a:schemeClr val="bg1"/>
                </a:solidFill>
              </a:rPr>
              <a:t>pandas</a:t>
            </a:r>
            <a:r>
              <a:rPr lang="bg-BG" sz="1600" dirty="0">
                <a:solidFill>
                  <a:schemeClr val="bg1"/>
                </a:solidFill>
              </a:rPr>
              <a:t>. За визуализация на резултатите се използват </a:t>
            </a:r>
            <a:r>
              <a:rPr lang="bg-BG" sz="1600" b="1" dirty="0">
                <a:solidFill>
                  <a:schemeClr val="bg1"/>
                </a:solidFill>
              </a:rPr>
              <a:t>matplotlib.pyplot</a:t>
            </a:r>
            <a:r>
              <a:rPr lang="bg-BG" sz="1600" dirty="0">
                <a:solidFill>
                  <a:schemeClr val="bg1"/>
                </a:solidFill>
              </a:rPr>
              <a:t>, </a:t>
            </a:r>
            <a:r>
              <a:rPr lang="bg-BG" sz="1600" b="1" dirty="0">
                <a:solidFill>
                  <a:schemeClr val="bg1"/>
                </a:solidFill>
              </a:rPr>
              <a:t>seaborn</a:t>
            </a:r>
            <a:r>
              <a:rPr lang="bg-BG" sz="1600" dirty="0">
                <a:solidFill>
                  <a:schemeClr val="bg1"/>
                </a:solidFill>
              </a:rPr>
              <a:t>, </a:t>
            </a:r>
            <a:r>
              <a:rPr lang="bg-BG" sz="1600" b="1" dirty="0">
                <a:solidFill>
                  <a:schemeClr val="bg1"/>
                </a:solidFill>
              </a:rPr>
              <a:t>plotly</a:t>
            </a:r>
            <a:r>
              <a:rPr lang="bg-BG" sz="1600" dirty="0">
                <a:solidFill>
                  <a:schemeClr val="bg1"/>
                </a:solidFill>
              </a:rPr>
              <a:t>, </a:t>
            </a:r>
            <a:r>
              <a:rPr lang="bg-BG" sz="1600" b="1" dirty="0">
                <a:solidFill>
                  <a:schemeClr val="bg1"/>
                </a:solidFill>
              </a:rPr>
              <a:t>PIL</a:t>
            </a:r>
            <a:r>
              <a:rPr lang="bg-BG" sz="1600" dirty="0">
                <a:solidFill>
                  <a:schemeClr val="bg1"/>
                </a:solidFill>
              </a:rPr>
              <a:t> и </a:t>
            </a:r>
            <a:r>
              <a:rPr lang="bg-BG" sz="1600" b="1" dirty="0">
                <a:solidFill>
                  <a:schemeClr val="bg1"/>
                </a:solidFill>
              </a:rPr>
              <a:t>IPython.display</a:t>
            </a:r>
            <a:r>
              <a:rPr lang="bg-BG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5B2E077-00AA-443C-96D1-9F1A6D411C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r="22680"/>
          <a:stretch>
            <a:fillRect/>
          </a:stretch>
        </p:blipFill>
        <p:spPr/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86A4C1E3-8C5B-4E59-83EE-57E0B40B331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" r="1612"/>
          <a:stretch>
            <a:fillRect/>
          </a:stretch>
        </p:blipFill>
        <p:spPr/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A0FE7ED-4717-441F-BB26-715368E3E120}"/>
              </a:ext>
            </a:extLst>
          </p:cNvPr>
          <p:cNvSpPr txBox="1">
            <a:spLocks/>
          </p:cNvSpPr>
          <p:nvPr/>
        </p:nvSpPr>
        <p:spPr>
          <a:xfrm>
            <a:off x="0" y="237570"/>
            <a:ext cx="12191999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Описание на набора данни за диагностичния анализ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2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5D2024-94B6-4552-AC85-3F97A826DD5C}"/>
              </a:ext>
            </a:extLst>
          </p:cNvPr>
          <p:cNvSpPr txBox="1"/>
          <p:nvPr/>
        </p:nvSpPr>
        <p:spPr>
          <a:xfrm>
            <a:off x="565109" y="4106797"/>
            <a:ext cx="8181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>
                <a:solidFill>
                  <a:schemeClr val="bg1"/>
                </a:solidFill>
              </a:rPr>
              <a:t>Във втория дейтасет се прави преглед, анализ на данните и трениране на модел посредством класификационни алгоритми и невронна мрежа. Също така се разглежда точността на всеки от алгоритмите и се сравняват метрики за производителност/качество на бинарната класификация. Класификационните алгоритми, които са представени са: </a:t>
            </a:r>
            <a:r>
              <a:rPr lang="bg-BG" sz="1600" b="1" dirty="0">
                <a:solidFill>
                  <a:schemeClr val="bg1"/>
                </a:solidFill>
              </a:rPr>
              <a:t>Логистична регресия</a:t>
            </a:r>
            <a:r>
              <a:rPr lang="bg-BG" sz="1600" dirty="0">
                <a:solidFill>
                  <a:schemeClr val="bg1"/>
                </a:solidFill>
              </a:rPr>
              <a:t>, </a:t>
            </a:r>
            <a:r>
              <a:rPr lang="bg-BG" sz="1600" b="1" dirty="0">
                <a:solidFill>
                  <a:schemeClr val="bg1"/>
                </a:solidFill>
              </a:rPr>
              <a:t>KNN</a:t>
            </a:r>
            <a:r>
              <a:rPr lang="bg-BG" sz="1600" dirty="0">
                <a:solidFill>
                  <a:schemeClr val="bg1"/>
                </a:solidFill>
              </a:rPr>
              <a:t>, </a:t>
            </a:r>
            <a:r>
              <a:rPr lang="bg-BG" sz="1600" b="1" dirty="0">
                <a:solidFill>
                  <a:schemeClr val="bg1"/>
                </a:solidFill>
              </a:rPr>
              <a:t>Naive Bayes</a:t>
            </a:r>
            <a:r>
              <a:rPr lang="bg-BG" sz="1600" dirty="0">
                <a:solidFill>
                  <a:schemeClr val="bg1"/>
                </a:solidFill>
              </a:rPr>
              <a:t>, </a:t>
            </a:r>
            <a:r>
              <a:rPr lang="bg-BG" sz="1600" b="1" dirty="0">
                <a:solidFill>
                  <a:schemeClr val="bg1"/>
                </a:solidFill>
              </a:rPr>
              <a:t>Decision Tree</a:t>
            </a:r>
            <a:r>
              <a:rPr lang="bg-BG" sz="1600" dirty="0">
                <a:solidFill>
                  <a:schemeClr val="bg1"/>
                </a:solidFill>
              </a:rPr>
              <a:t> и </a:t>
            </a:r>
            <a:r>
              <a:rPr lang="bg-BG" sz="1600" b="1" dirty="0">
                <a:solidFill>
                  <a:schemeClr val="bg1"/>
                </a:solidFill>
              </a:rPr>
              <a:t>Random Forest</a:t>
            </a:r>
            <a:r>
              <a:rPr lang="bg-BG" sz="1600" dirty="0">
                <a:solidFill>
                  <a:schemeClr val="bg1"/>
                </a:solidFill>
              </a:rPr>
              <a:t>, а невронните мрежи са </a:t>
            </a:r>
            <a:r>
              <a:rPr lang="bg-BG" sz="1600" b="1" dirty="0">
                <a:solidFill>
                  <a:schemeClr val="bg1"/>
                </a:solidFill>
              </a:rPr>
              <a:t>ANN, </a:t>
            </a:r>
            <a:r>
              <a:rPr lang="en-US" sz="1600" b="1" dirty="0">
                <a:solidFill>
                  <a:schemeClr val="bg1"/>
                </a:solidFill>
              </a:rPr>
              <a:t>RNN </a:t>
            </a:r>
            <a:r>
              <a:rPr lang="bg-BG" sz="1600" b="1" dirty="0">
                <a:solidFill>
                  <a:schemeClr val="bg1"/>
                </a:solidFill>
              </a:rPr>
              <a:t>и </a:t>
            </a:r>
            <a:r>
              <a:rPr lang="en-US" sz="1600" b="1" dirty="0">
                <a:solidFill>
                  <a:schemeClr val="bg1"/>
                </a:solidFill>
              </a:rPr>
              <a:t>MLP</a:t>
            </a:r>
            <a:r>
              <a:rPr lang="bg-BG" sz="1600" dirty="0">
                <a:solidFill>
                  <a:schemeClr val="bg1"/>
                </a:solidFill>
              </a:rPr>
              <a:t>. Съдържанието на дейтасета е текстово и таблично под формата на .csv файл. Този файл съдържа 100 записа на пациенти с направена проба за рак на простатата. В набора от данни се съдържат 10 променливи (9 числови и 1 категорийна – id). Отново може да бъде достъп на посочения </a:t>
            </a:r>
            <a:r>
              <a:rPr lang="bg-BG" sz="16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r>
              <a:rPr lang="bg-BG" sz="1600" dirty="0">
                <a:solidFill>
                  <a:schemeClr val="bg1"/>
                </a:solidFill>
              </a:rPr>
              <a:t> в Kaggle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2096B4-DEE0-4E9A-969F-0D7CD811C069}"/>
              </a:ext>
            </a:extLst>
          </p:cNvPr>
          <p:cNvGrpSpPr/>
          <p:nvPr/>
        </p:nvGrpSpPr>
        <p:grpSpPr>
          <a:xfrm>
            <a:off x="9015222" y="2982897"/>
            <a:ext cx="1575838" cy="3703299"/>
            <a:chOff x="8501432" y="77155"/>
            <a:chExt cx="2685350" cy="68033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22A129C-F58B-4A87-B66A-E0972EC7CA78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AB71275-F2F3-4B5F-A990-271BD9758248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B0B4C64-289A-4953-8506-B2B8ACAFC390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731F6FD-BDC9-41D3-B1A8-EAABE3E4138E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9FCEEFE-10F1-412F-8F80-CD7FAB053E21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6D6A6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A80F99-E226-480E-8D4C-14D6A5141FAE}"/>
                </a:ext>
              </a:extLst>
            </p:cNvPr>
            <p:cNvSpPr/>
            <p:nvPr/>
          </p:nvSpPr>
          <p:spPr>
            <a:xfrm>
              <a:off x="8876498" y="2106020"/>
              <a:ext cx="1427033" cy="4304495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28DAAD-EC52-4F59-95DD-B4E1DEA927E8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4E7F75-9A5E-460F-939B-F0E93F17F20C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3D75312-147E-4D58-AC8C-736C76E6DFD2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9F9E9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D2D96-CB52-48EB-8C84-19377BE8C0E5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706E6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113874-3633-4B92-88ED-B71929FA0C1F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DBD022-ADC6-4CB9-8442-442BA0DB9C68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88609B-C745-4619-B9BE-23A2B4F022B4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C22AFC-66FC-473E-BA11-0E6A69933658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73717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C35672-3732-4C0A-B175-890C4390D83D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846794-3777-45EB-89E7-A699574431EA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B07F07-87B5-4B81-A10C-B21A5C8442AF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79629EA-451F-4DD7-8A49-410907900938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4758365-3AC8-4E8A-A43F-69923617DD93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0E09B9A-4298-4622-B238-18CDF89C7CB1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4A6E3C1-4129-4628-8FAE-327620B5E2FD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24A7E86-2115-43BB-AF3A-1DCDF4F8F383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8379ADF-D9FD-4CF3-BC14-48F577EF3484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70F593-84FE-4852-B017-5AD5B732301A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27DCC39-C9F2-4C0B-98BE-5F90EE1962DA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2512B6-ACDC-4FBC-B237-BCAD249873A0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7084E7-3C8F-474B-B5A0-EC0C971B4D6C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94939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964E0E-00E1-48DA-AE06-8CA777C17B99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AFAEA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26BC2C-BD04-4FCB-B687-96D3690977FF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9619E1-2B7D-46F6-BEA5-9082AAD7C3E5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3387908-401F-4FCB-881A-4400E7D18AFD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1E05AEA-F444-47F7-895A-C7BABEB1E3E3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B4B3B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9AADE9A-1457-4037-B341-C5DCB3B565F4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1D3D211-B7D5-4ECA-B1BD-70488A6CF462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014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DD37D30-39DD-4BA5-A98C-42F6D49C7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70327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ru-RU" sz="4000" dirty="0"/>
              <a:t>Описание на характеристиките за дейтасет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AB4DF-8DDC-47FA-A714-EE571FF6C797}"/>
              </a:ext>
            </a:extLst>
          </p:cNvPr>
          <p:cNvSpPr txBox="1"/>
          <p:nvPr/>
        </p:nvSpPr>
        <p:spPr>
          <a:xfrm>
            <a:off x="1390690" y="1558091"/>
            <a:ext cx="813823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/>
              <a:t>image_id</a:t>
            </a:r>
            <a:r>
              <a:rPr lang="bg-BG" sz="1400" dirty="0"/>
              <a:t>: Идентификационен номер на снимката.</a:t>
            </a:r>
          </a:p>
          <a:p>
            <a:endParaRPr lang="bg-BG" sz="1400" dirty="0"/>
          </a:p>
          <a:p>
            <a:r>
              <a:rPr lang="bg-BG" sz="1400" b="1" dirty="0"/>
              <a:t>data_provider</a:t>
            </a:r>
            <a:r>
              <a:rPr lang="bg-BG" sz="1400" dirty="0"/>
              <a:t>: Името на институцията, предоставила данните. Както институтът Каролинска, така и </a:t>
            </a:r>
            <a:r>
              <a:rPr lang="bg-BG" sz="1400" b="1" dirty="0"/>
              <a:t>Медицинският център на университета Radboud</a:t>
            </a:r>
            <a:r>
              <a:rPr lang="bg-BG" sz="1400" dirty="0"/>
              <a:t> допринасят с данни. Те са използвали различни скенери с малко по-различни максимални микроскопски разделителни способности и са работили с различни патолози за етикетиране на изображенията.</a:t>
            </a:r>
          </a:p>
          <a:p>
            <a:endParaRPr lang="bg-BG" sz="1400" dirty="0"/>
          </a:p>
          <a:p>
            <a:r>
              <a:rPr lang="bg-BG" sz="1400" b="1" dirty="0"/>
              <a:t>isup_grade</a:t>
            </a:r>
            <a:r>
              <a:rPr lang="bg-BG" sz="1400" dirty="0"/>
              <a:t>: Само за трениране, целева променлива. Тежест на рака по скала от 0-5.</a:t>
            </a:r>
          </a:p>
          <a:p>
            <a:endParaRPr lang="bg-BG" sz="1400" dirty="0"/>
          </a:p>
          <a:p>
            <a:r>
              <a:rPr lang="bg-BG" sz="1400" b="1" dirty="0"/>
              <a:t>gleason_score</a:t>
            </a:r>
            <a:r>
              <a:rPr lang="bg-BG" sz="1400" dirty="0"/>
              <a:t>: Само за трениране. Алтернативна система за оценка на тежестта на рака с повече нива от скалата на ISUP.</a:t>
            </a:r>
          </a:p>
          <a:p>
            <a:endParaRPr lang="bg-BG" sz="1400" dirty="0"/>
          </a:p>
          <a:p>
            <a:r>
              <a:rPr lang="bg-BG" sz="1400" b="1" dirty="0"/>
              <a:t>[train/test]_images</a:t>
            </a:r>
            <a:r>
              <a:rPr lang="bg-BG" sz="1400" dirty="0"/>
              <a:t>: Изображения. Всяка снимка представлява огромен </a:t>
            </a:r>
            <a:r>
              <a:rPr lang="bg-BG" sz="1400" b="1" dirty="0"/>
              <a:t>tiff</a:t>
            </a:r>
            <a:r>
              <a:rPr lang="bg-BG" sz="1400" dirty="0"/>
              <a:t> файл. Може да се очакват грубо 1000 снимки в скрития тестови сет. Обърнете внимание, че са въведени малко по-различни процедури за изображенията, използвани в тестовия набор от набора за обучение. Някои от изображенията от набора за обучение имат случайни следи от химикал, докато тези в тестовия сет са без такива следи.</a:t>
            </a:r>
          </a:p>
          <a:p>
            <a:endParaRPr lang="bg-BG" sz="1400" dirty="0"/>
          </a:p>
          <a:p>
            <a:r>
              <a:rPr lang="bg-BG" sz="1400" b="1" dirty="0"/>
              <a:t>train_label_masks</a:t>
            </a:r>
            <a:r>
              <a:rPr lang="bg-BG" sz="1400" dirty="0"/>
              <a:t>: Маски за сегментиране, показващи кои части от изображението са довели до оценката на ISUP. Не всички тренировъчни изображения имат такива маски и може да има фалшиви положителни (false positives) или фалшиви негативи (false negatives) по различни причини. Тези маски са предоставени, за да помогнат при разработването на стратегии за избор на най-полезните подизвадки от изображенията. </a:t>
            </a:r>
            <a:endParaRPr lang="bg-BG" sz="1200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A55CC6D-6B9A-4D67-B10A-7B00E8A78D57}"/>
              </a:ext>
            </a:extLst>
          </p:cNvPr>
          <p:cNvSpPr/>
          <p:nvPr/>
        </p:nvSpPr>
        <p:spPr>
          <a:xfrm>
            <a:off x="783735" y="1558091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3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00E52798-4565-FFC8-0E14-575954FBB920}"/>
              </a:ext>
            </a:extLst>
          </p:cNvPr>
          <p:cNvSpPr/>
          <p:nvPr/>
        </p:nvSpPr>
        <p:spPr>
          <a:xfrm>
            <a:off x="783735" y="1558091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BDA17FB-2DAD-7E55-F1C5-EB7980EA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70327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ru-RU" sz="4000" dirty="0"/>
              <a:t>Описание на характеристиките за дейтасет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A5E0D-C749-FC99-FB45-72553382E20C}"/>
              </a:ext>
            </a:extLst>
          </p:cNvPr>
          <p:cNvSpPr txBox="1"/>
          <p:nvPr/>
        </p:nvSpPr>
        <p:spPr>
          <a:xfrm>
            <a:off x="1390690" y="1558091"/>
            <a:ext cx="813823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kern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Стойностите на маската зависят от набора на данни:</a:t>
            </a:r>
          </a:p>
          <a:p>
            <a:endParaRPr lang="bg-BG" sz="1600" kern="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bg-BG" sz="1600" b="1" u="sng" dirty="0">
                <a:effectLst/>
                <a:latin typeface="+mj-lt"/>
                <a:ea typeface="Times New Roman" panose="02020603050405020304" pitchFamily="18" charset="0"/>
              </a:rPr>
              <a:t>Radboud институт</a:t>
            </a:r>
            <a:r>
              <a:rPr lang="bg-BG" sz="1600" b="1" dirty="0">
                <a:effectLst/>
                <a:latin typeface="+mj-lt"/>
                <a:ea typeface="Times New Roman" panose="02020603050405020304" pitchFamily="18" charset="0"/>
              </a:rPr>
              <a:t>: Простатните жлези са индивидуално обозначени. Валидните стойности са</a:t>
            </a:r>
            <a:r>
              <a:rPr lang="bg-BG" sz="1600" dirty="0">
                <a:effectLst/>
                <a:latin typeface="+mj-lt"/>
                <a:ea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/>
            <a:endParaRPr lang="bg-BG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/>
            <a:r>
              <a:rPr lang="bg-BG" sz="1600" dirty="0">
                <a:effectLst/>
                <a:latin typeface="+mj-lt"/>
                <a:ea typeface="Times New Roman" panose="02020603050405020304" pitchFamily="18" charset="0"/>
              </a:rPr>
              <a:t>0: background (non tissue) or unknown</a:t>
            </a:r>
          </a:p>
          <a:p>
            <a:pPr algn="just"/>
            <a:r>
              <a:rPr lang="bg-BG" sz="1600" dirty="0">
                <a:effectLst/>
                <a:latin typeface="+mj-lt"/>
                <a:ea typeface="Times New Roman" panose="02020603050405020304" pitchFamily="18" charset="0"/>
              </a:rPr>
              <a:t>1: stroma (connective tissue, non-epithelium tissue)</a:t>
            </a:r>
          </a:p>
          <a:p>
            <a:pPr algn="just"/>
            <a:r>
              <a:rPr lang="bg-BG" sz="1600" dirty="0">
                <a:effectLst/>
                <a:latin typeface="+mj-lt"/>
                <a:ea typeface="Times New Roman" panose="02020603050405020304" pitchFamily="18" charset="0"/>
              </a:rPr>
              <a:t>2: healthy (benign) epithelium</a:t>
            </a:r>
          </a:p>
          <a:p>
            <a:pPr algn="just"/>
            <a:r>
              <a:rPr lang="bg-BG" sz="1600" dirty="0">
                <a:effectLst/>
                <a:latin typeface="+mj-lt"/>
                <a:ea typeface="Times New Roman" panose="02020603050405020304" pitchFamily="18" charset="0"/>
              </a:rPr>
              <a:t>3: cancerous epithelium (Gleason 3)</a:t>
            </a:r>
          </a:p>
          <a:p>
            <a:pPr algn="just"/>
            <a:r>
              <a:rPr lang="bg-BG" sz="1600" dirty="0">
                <a:effectLst/>
                <a:latin typeface="+mj-lt"/>
                <a:ea typeface="Times New Roman" panose="02020603050405020304" pitchFamily="18" charset="0"/>
              </a:rPr>
              <a:t>4: cancerous epithelium (Gleason 4)</a:t>
            </a:r>
          </a:p>
          <a:p>
            <a:pPr algn="just"/>
            <a:r>
              <a:rPr lang="bg-BG" sz="1600" dirty="0">
                <a:effectLst/>
                <a:latin typeface="+mj-lt"/>
                <a:ea typeface="Times New Roman" panose="02020603050405020304" pitchFamily="18" charset="0"/>
              </a:rPr>
              <a:t>5: cancerous epithelium (Gleason 5)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/>
            <a:endParaRPr lang="bg-BG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/>
            <a:r>
              <a:rPr lang="bg-BG" sz="1600" b="1" u="sng" dirty="0">
                <a:effectLst/>
                <a:latin typeface="+mj-lt"/>
                <a:ea typeface="Times New Roman" panose="02020603050405020304" pitchFamily="18" charset="0"/>
              </a:rPr>
              <a:t>Karolinska институт</a:t>
            </a:r>
            <a:r>
              <a:rPr lang="bg-BG" sz="1600" b="1" dirty="0">
                <a:effectLst/>
                <a:latin typeface="+mj-lt"/>
                <a:ea typeface="Times New Roman" panose="02020603050405020304" pitchFamily="18" charset="0"/>
              </a:rPr>
              <a:t>: Регионите са обозначени. Валидните стойности са</a:t>
            </a:r>
            <a:r>
              <a:rPr lang="bg-BG" sz="1600" dirty="0">
                <a:effectLst/>
                <a:latin typeface="+mj-lt"/>
                <a:ea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/>
            <a:endParaRPr lang="bg-BG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/>
            <a:r>
              <a:rPr lang="bg-BG" sz="1600" dirty="0">
                <a:effectLst/>
                <a:latin typeface="+mj-lt"/>
                <a:ea typeface="Times New Roman" panose="02020603050405020304" pitchFamily="18" charset="0"/>
              </a:rPr>
              <a:t>0: background (non tissue) or unknown</a:t>
            </a:r>
          </a:p>
          <a:p>
            <a:pPr algn="just"/>
            <a:r>
              <a:rPr lang="bg-BG" sz="1600" dirty="0">
                <a:effectLst/>
                <a:latin typeface="+mj-lt"/>
                <a:ea typeface="Times New Roman" panose="02020603050405020304" pitchFamily="18" charset="0"/>
              </a:rPr>
              <a:t>1: benign tissue (stroma and epithelium combined)</a:t>
            </a:r>
          </a:p>
          <a:p>
            <a:pPr algn="just"/>
            <a:r>
              <a:rPr lang="bg-BG" sz="1600" dirty="0">
                <a:effectLst/>
                <a:latin typeface="+mj-lt"/>
                <a:ea typeface="Times New Roman" panose="02020603050405020304" pitchFamily="18" charset="0"/>
              </a:rPr>
              <a:t>2: cancerous tissue (stroma and epithelium combined)</a:t>
            </a:r>
          </a:p>
        </p:txBody>
      </p:sp>
      <p:grpSp>
        <p:nvGrpSpPr>
          <p:cNvPr id="6" name="그룹 4">
            <a:extLst>
              <a:ext uri="{FF2B5EF4-FFF2-40B4-BE49-F238E27FC236}">
                <a16:creationId xmlns:a16="http://schemas.microsoft.com/office/drawing/2014/main" id="{F0DBE597-6B8E-6EDA-57FE-004A1DD589F4}"/>
              </a:ext>
            </a:extLst>
          </p:cNvPr>
          <p:cNvGrpSpPr/>
          <p:nvPr/>
        </p:nvGrpSpPr>
        <p:grpSpPr>
          <a:xfrm>
            <a:off x="9528920" y="4901583"/>
            <a:ext cx="1481324" cy="1386090"/>
            <a:chOff x="595505" y="2676523"/>
            <a:chExt cx="3699190" cy="26297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0EA7BF-E10A-AE93-15C8-7E10D13C401C}"/>
                </a:ext>
              </a:extLst>
            </p:cNvPr>
            <p:cNvGrpSpPr/>
            <p:nvPr/>
          </p:nvGrpSpPr>
          <p:grpSpPr>
            <a:xfrm>
              <a:off x="595505" y="2676523"/>
              <a:ext cx="2943711" cy="2629754"/>
              <a:chOff x="-218628" y="1563638"/>
              <a:chExt cx="2943711" cy="2629754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75459D8-1F5D-253B-914E-32674AEE7222}"/>
                  </a:ext>
                </a:extLst>
              </p:cNvPr>
              <p:cNvSpPr/>
              <p:nvPr/>
            </p:nvSpPr>
            <p:spPr>
              <a:xfrm>
                <a:off x="-218628" y="3808671"/>
                <a:ext cx="2232248" cy="3847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213E666-04E1-7EFD-0976-76DE4E367A1F}"/>
                  </a:ext>
                </a:extLst>
              </p:cNvPr>
              <p:cNvGrpSpPr/>
              <p:nvPr/>
            </p:nvGrpSpPr>
            <p:grpSpPr>
              <a:xfrm>
                <a:off x="276811" y="1563638"/>
                <a:ext cx="2448272" cy="2448272"/>
                <a:chOff x="276811" y="1563638"/>
                <a:chExt cx="2448272" cy="2448272"/>
              </a:xfrm>
              <a:scene3d>
                <a:camera prst="perspectiveRight">
                  <a:rot lat="0" lon="18299991" rev="900000"/>
                </a:camera>
                <a:lightRig rig="threePt" dir="t"/>
              </a:scene3d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AF90B22-BC69-42A6-55B5-DA3180712CFD}"/>
                    </a:ext>
                  </a:extLst>
                </p:cNvPr>
                <p:cNvSpPr/>
                <p:nvPr/>
              </p:nvSpPr>
              <p:spPr>
                <a:xfrm>
                  <a:off x="276811" y="1563638"/>
                  <a:ext cx="2448272" cy="24482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AD3E1CE-B78C-9D20-4EBE-ED497B4BB630}"/>
                    </a:ext>
                  </a:extLst>
                </p:cNvPr>
                <p:cNvSpPr/>
                <p:nvPr/>
              </p:nvSpPr>
              <p:spPr>
                <a:xfrm>
                  <a:off x="492835" y="1779662"/>
                  <a:ext cx="2016224" cy="201622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7BCF5AE-FEE7-17E4-53EB-5FA2BB025240}"/>
                    </a:ext>
                  </a:extLst>
                </p:cNvPr>
                <p:cNvSpPr/>
                <p:nvPr/>
              </p:nvSpPr>
              <p:spPr>
                <a:xfrm>
                  <a:off x="677047" y="1963874"/>
                  <a:ext cx="1647800" cy="16478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14467C4-C4D0-FC4D-B4B9-1B1D11053775}"/>
                    </a:ext>
                  </a:extLst>
                </p:cNvPr>
                <p:cNvSpPr/>
                <p:nvPr/>
              </p:nvSpPr>
              <p:spPr>
                <a:xfrm>
                  <a:off x="861259" y="2148086"/>
                  <a:ext cx="1279376" cy="1279376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8B228AD-50CE-69B8-5027-BC98C63FB398}"/>
                    </a:ext>
                  </a:extLst>
                </p:cNvPr>
                <p:cNvSpPr/>
                <p:nvPr/>
              </p:nvSpPr>
              <p:spPr>
                <a:xfrm>
                  <a:off x="1045471" y="2332298"/>
                  <a:ext cx="910952" cy="91095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2756B21-181F-536C-1EB6-CF3DEA7C48E6}"/>
                    </a:ext>
                  </a:extLst>
                </p:cNvPr>
                <p:cNvSpPr/>
                <p:nvPr/>
              </p:nvSpPr>
              <p:spPr>
                <a:xfrm>
                  <a:off x="1229522" y="2516349"/>
                  <a:ext cx="542851" cy="542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B1844DD-CD84-E484-82EA-8D4C13FDB8FD}"/>
                    </a:ext>
                  </a:extLst>
                </p:cNvPr>
                <p:cNvSpPr/>
                <p:nvPr/>
              </p:nvSpPr>
              <p:spPr>
                <a:xfrm>
                  <a:off x="1377891" y="2664718"/>
                  <a:ext cx="246112" cy="2461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FB7008-4BDE-ED80-BD1A-A5144C5024B4}"/>
                </a:ext>
              </a:extLst>
            </p:cNvPr>
            <p:cNvGrpSpPr/>
            <p:nvPr/>
          </p:nvGrpSpPr>
          <p:grpSpPr>
            <a:xfrm>
              <a:off x="2284260" y="2825026"/>
              <a:ext cx="2010435" cy="954090"/>
              <a:chOff x="1719925" y="2675941"/>
              <a:chExt cx="2010435" cy="954090"/>
            </a:xfrm>
          </p:grpSpPr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545BD8B5-3CBF-E5E9-AF16-20F974F5B22F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" name="Rectangle 34">
                <a:extLst>
                  <a:ext uri="{FF2B5EF4-FFF2-40B4-BE49-F238E27FC236}">
                    <a16:creationId xmlns:a16="http://schemas.microsoft.com/office/drawing/2014/main" id="{5A53D43B-3748-21F8-C39A-AE66CF01FD30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574611E-9679-47E9-05E2-997570C8E01B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12" name="Parallelogram 11">
                  <a:extLst>
                    <a:ext uri="{FF2B5EF4-FFF2-40B4-BE49-F238E27FC236}">
                      <a16:creationId xmlns:a16="http://schemas.microsoft.com/office/drawing/2014/main" id="{413A8C27-2ECC-1188-E43E-1ED06DA9CC4A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3" name="Parallelogram 12">
                  <a:extLst>
                    <a:ext uri="{FF2B5EF4-FFF2-40B4-BE49-F238E27FC236}">
                      <a16:creationId xmlns:a16="http://schemas.microsoft.com/office/drawing/2014/main" id="{6AE7A84F-81D8-1017-00F4-F0ED25B7361F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37C105C-8D93-42BC-E94A-50F4D78899D0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16" name="Trapezoid 33">
                    <a:extLst>
                      <a:ext uri="{FF2B5EF4-FFF2-40B4-BE49-F238E27FC236}">
                        <a16:creationId xmlns:a16="http://schemas.microsoft.com/office/drawing/2014/main" id="{71579D6F-30EF-A378-E855-527E9281CB6C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Chord 16">
                    <a:extLst>
                      <a:ext uri="{FF2B5EF4-FFF2-40B4-BE49-F238E27FC236}">
                        <a16:creationId xmlns:a16="http://schemas.microsoft.com/office/drawing/2014/main" id="{6C0C4832-D09C-C5C0-0171-E29B27F93393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Trapezoid 37">
                    <a:extLst>
                      <a:ext uri="{FF2B5EF4-FFF2-40B4-BE49-F238E27FC236}">
                        <a16:creationId xmlns:a16="http://schemas.microsoft.com/office/drawing/2014/main" id="{DB65377B-10C6-F939-8748-87F05ECCFFB7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Parallelogram 14">
                  <a:extLst>
                    <a:ext uri="{FF2B5EF4-FFF2-40B4-BE49-F238E27FC236}">
                      <a16:creationId xmlns:a16="http://schemas.microsoft.com/office/drawing/2014/main" id="{25D23286-B899-2EBD-28CC-FE17D8661337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193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0C9966E-23F7-11C8-A2D5-6C138E250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81" y="654062"/>
            <a:ext cx="9339237" cy="5258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890D7-EF65-A1C0-DB87-3502A3645C88}"/>
              </a:ext>
            </a:extLst>
          </p:cNvPr>
          <p:cNvSpPr txBox="1"/>
          <p:nvPr/>
        </p:nvSpPr>
        <p:spPr>
          <a:xfrm>
            <a:off x="3048865" y="620393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8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Фигура</a:t>
            </a:r>
            <a:r>
              <a:rPr lang="en-GB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8 - </a:t>
            </a:r>
            <a:r>
              <a:rPr lang="bg-BG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извадка на данните в дейтасета</a:t>
            </a:r>
            <a:endParaRPr lang="bg-BG" sz="16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7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DA55CC6D-6B9A-4D67-B10A-7B00E8A78D57}"/>
              </a:ext>
            </a:extLst>
          </p:cNvPr>
          <p:cNvSpPr/>
          <p:nvPr/>
        </p:nvSpPr>
        <p:spPr>
          <a:xfrm>
            <a:off x="793826" y="1259425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C46DFA-E38D-4BD1-8375-D8DA36F04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51" y="1446953"/>
            <a:ext cx="3160647" cy="46099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D476-D906-9FD9-6777-96B6D55D8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405590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ru-RU" sz="4000" dirty="0"/>
              <a:t>Описание на характеристиките за дейтасет </a:t>
            </a:r>
            <a:r>
              <a:rPr lang="en-US" sz="4000" dirty="0"/>
              <a:t>2</a:t>
            </a:r>
            <a:endParaRPr lang="ru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B1320-5C7B-BF84-8684-AFF935DCF9E3}"/>
              </a:ext>
            </a:extLst>
          </p:cNvPr>
          <p:cNvSpPr txBox="1"/>
          <p:nvPr/>
        </p:nvSpPr>
        <p:spPr>
          <a:xfrm>
            <a:off x="1311862" y="1332309"/>
            <a:ext cx="7052820" cy="521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bg-BG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Уникален идентификационен номер за всяка проба в дейтасета.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bg-BG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adius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Средното разстояние между центъра и периметъра на тумора.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bg-BG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exture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Стандартното отклонение на стойностите на сивата скала в изображението на тумора.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bg-BG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erimeter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Периметърът или дължината на тумора.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bg-BG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Площта или общия брой пиксели на тумора.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bg-BG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moothness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Вариация в дължината на радиуса.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bg-BG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ompactness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Мярка за компактност на тумора, изчислена като (периметър^2) / (4 * pi * площта).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bg-BG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diagnosis_result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Резултатът от диагнозата за всяка проба. Индикира дали пробата има етикет злокачествен </a:t>
            </a:r>
            <a:r>
              <a:rPr lang="bg-BG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(M)</a:t>
            </a:r>
            <a:r>
              <a:rPr lang="bg-BG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или доброкачествен </a:t>
            </a:r>
            <a:r>
              <a:rPr lang="bg-BG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(B)</a:t>
            </a:r>
            <a:r>
              <a:rPr lang="bg-BG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Злокачествените се отнасят за ракови клетки, а доброкачествените за неракови.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bg-BG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ymmetry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Мярка за симетрия представляваща приликата между двете половини на тумора.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bg-BG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ractal dimension</a:t>
            </a:r>
            <a:r>
              <a:rPr lang="en-US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Мярка за сложността на тумора.</a:t>
            </a:r>
          </a:p>
        </p:txBody>
      </p:sp>
    </p:spTree>
    <p:extLst>
      <p:ext uri="{BB962C8B-B14F-4D97-AF65-F5344CB8AC3E}">
        <p14:creationId xmlns:p14="http://schemas.microsoft.com/office/powerpoint/2010/main" val="15414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60836" y="684003"/>
            <a:ext cx="4661840" cy="4770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bg-BG" altLang="ko-KR" sz="2500" b="1" dirty="0">
                <a:solidFill>
                  <a:schemeClr val="bg1"/>
                </a:solidFill>
                <a:cs typeface="Arial" pitchFamily="34" charset="0"/>
              </a:rPr>
              <a:t>Въведение</a:t>
            </a:r>
            <a:endParaRPr lang="ko-KR" altLang="en-US" sz="25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096000" y="53377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60836" y="1640569"/>
            <a:ext cx="4661840" cy="12464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bg-BG" altLang="ko-KR" sz="2500" b="1" dirty="0">
                <a:solidFill>
                  <a:schemeClr val="bg1"/>
                </a:solidFill>
                <a:cs typeface="Arial" pitchFamily="34" charset="0"/>
              </a:rPr>
              <a:t>С</a:t>
            </a:r>
            <a:r>
              <a:rPr lang="ru-RU" altLang="ko-KR" sz="2500" b="1" dirty="0">
                <a:solidFill>
                  <a:schemeClr val="bg1"/>
                </a:solidFill>
                <a:cs typeface="Arial" pitchFamily="34" charset="0"/>
              </a:rPr>
              <a:t>оциалната значимост в световен и национален мащаб</a:t>
            </a:r>
            <a:endParaRPr lang="ko-KR" altLang="en-US" sz="25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096000" y="152353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60836" y="3251060"/>
            <a:ext cx="4864464" cy="4770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u-RU" altLang="ko-KR" sz="2500" b="1" dirty="0">
                <a:solidFill>
                  <a:schemeClr val="bg1"/>
                </a:solidFill>
                <a:cs typeface="Arial" pitchFamily="34" charset="0"/>
              </a:rPr>
              <a:t>Как се тества и открива ?</a:t>
            </a:r>
            <a:endParaRPr lang="ko-KR" altLang="en-US" sz="25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102987" y="310083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7060836" y="4366888"/>
            <a:ext cx="4661840" cy="86177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u-RU" altLang="ko-KR" sz="2500" b="1" dirty="0">
                <a:solidFill>
                  <a:schemeClr val="bg1"/>
                </a:solidFill>
                <a:cs typeface="Arial" pitchFamily="34" charset="0"/>
              </a:rPr>
              <a:t>Каква е степента на ISUP сега ? </a:t>
            </a:r>
            <a:endParaRPr lang="ko-KR" altLang="en-US" sz="25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096000" y="427753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376765" y="1112209"/>
            <a:ext cx="43765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bg-BG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Съдържание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7ED5C-C2F8-40E1-A60B-76E7021A0CF5}"/>
              </a:ext>
            </a:extLst>
          </p:cNvPr>
          <p:cNvSpPr txBox="1"/>
          <p:nvPr/>
        </p:nvSpPr>
        <p:spPr>
          <a:xfrm>
            <a:off x="6102987" y="5466077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bg-BG" altLang="ko-KR" sz="4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67CD8-0059-4C54-AD58-62A839FB930A}"/>
              </a:ext>
            </a:extLst>
          </p:cNvPr>
          <p:cNvSpPr txBox="1"/>
          <p:nvPr/>
        </p:nvSpPr>
        <p:spPr>
          <a:xfrm>
            <a:off x="7060836" y="5543589"/>
            <a:ext cx="4767222" cy="12464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u-RU" altLang="ko-KR" sz="2500" b="1" dirty="0">
                <a:solidFill>
                  <a:schemeClr val="bg1"/>
                </a:solidFill>
                <a:cs typeface="Arial" pitchFamily="34" charset="0"/>
              </a:rPr>
              <a:t>Как са генерирани резултатите от Gleason в набора от данни ?</a:t>
            </a:r>
            <a:endParaRPr lang="ko-KR" altLang="en-US" sz="25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4" grpId="0"/>
      <p:bldP spid="17" grpId="0"/>
      <p:bldP spid="18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D719-CC11-458B-B803-53D5D3D4A61C}"/>
              </a:ext>
            </a:extLst>
          </p:cNvPr>
          <p:cNvSpPr/>
          <p:nvPr/>
        </p:nvSpPr>
        <p:spPr>
          <a:xfrm>
            <a:off x="2785243" y="2680136"/>
            <a:ext cx="8954814" cy="369964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E7DDF3-F953-483C-9BAE-CA4BD9AF4D9B}"/>
              </a:ext>
            </a:extLst>
          </p:cNvPr>
          <p:cNvSpPr txBox="1"/>
          <p:nvPr/>
        </p:nvSpPr>
        <p:spPr>
          <a:xfrm>
            <a:off x="4362216" y="3429000"/>
            <a:ext cx="6589801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6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Демо в </a:t>
            </a:r>
            <a:r>
              <a:rPr lang="en-US" altLang="ko-KR" sz="66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Jupyter</a:t>
            </a:r>
            <a:r>
              <a:rPr lang="en-US" altLang="ko-KR" sz="6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Notebook</a:t>
            </a:r>
            <a:endParaRPr lang="ko-KR" altLang="en-US" sz="6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9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9" y="2822366"/>
            <a:ext cx="55317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Заключение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78655" y="3583954"/>
            <a:ext cx="55316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2000" dirty="0">
                <a:solidFill>
                  <a:schemeClr val="bg1"/>
                </a:solidFill>
                <a:cs typeface="Arial" pitchFamily="34" charset="0"/>
              </a:rPr>
              <a:t>Финални думи по темата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7451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0" grpId="0"/>
      <p:bldP spid="11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FA303-E1AA-40E9-9935-68F48B2E4469}"/>
              </a:ext>
            </a:extLst>
          </p:cNvPr>
          <p:cNvSpPr txBox="1"/>
          <p:nvPr/>
        </p:nvSpPr>
        <p:spPr>
          <a:xfrm>
            <a:off x="433565" y="389530"/>
            <a:ext cx="3764362" cy="619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ko-KR" sz="1400" dirty="0">
                <a:solidFill>
                  <a:schemeClr val="bg1"/>
                </a:solidFill>
              </a:rPr>
              <a:t>Накратко, машинното обучение е способността на компютрите да учат, без да бъдат изрично програмирани. Тази технология се използва широко в онлайн маркетинга и може да бъде невероятно полезна при оптимизирането на кампаниите ви за по-добра ефективност. В основата си машинното обучение разчита на алгоритми, които се „учат“, като променят собствения си код въз основа на данните, които получават. Колкото повече данни имат достъп тези алгоритми, толкова по-добри стават при изпълнението на конкретни задачи.</a:t>
            </a:r>
          </a:p>
          <a:p>
            <a:pPr>
              <a:lnSpc>
                <a:spcPct val="150000"/>
              </a:lnSpc>
            </a:pPr>
            <a:r>
              <a:rPr lang="ru-RU" altLang="ko-KR" sz="1400" dirty="0">
                <a:solidFill>
                  <a:schemeClr val="bg1"/>
                </a:solidFill>
              </a:rPr>
              <a:t>Както може да си представите, тази технология има безкрайни потенциални приложения, поради което става толкова популярна сред фирми от всякакъв размер.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4" name="Picture 3" descr="A diagram of machine learning&#10;&#10;Description automatically generated with low confidence">
            <a:extLst>
              <a:ext uri="{FF2B5EF4-FFF2-40B4-BE49-F238E27FC236}">
                <a16:creationId xmlns:a16="http://schemas.microsoft.com/office/drawing/2014/main" id="{C45FCF74-8E86-5171-4FE1-889225B41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4541">
            <a:off x="5303428" y="946555"/>
            <a:ext cx="3825208" cy="23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9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131" y="605920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bg-BG" sz="4000" dirty="0"/>
              <a:t>Използвани източници</a:t>
            </a:r>
            <a:endParaRPr lang="en-US" sz="4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69BF79-1B30-48EA-B481-8AAE898179FC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017332" y="2452914"/>
            <a:ext cx="1128397" cy="448778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2E4711-E283-46FA-8AAE-1A41A6E21B91}"/>
              </a:ext>
            </a:extLst>
          </p:cNvPr>
          <p:cNvCxnSpPr>
            <a:cxnSpLocks/>
            <a:endCxn id="7" idx="5"/>
          </p:cNvCxnSpPr>
          <p:nvPr/>
        </p:nvCxnSpPr>
        <p:spPr>
          <a:xfrm flipH="1">
            <a:off x="5017332" y="4377011"/>
            <a:ext cx="2905322" cy="541048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926C7E3-B0B2-4A23-8C62-57A46BC55FD2}"/>
              </a:ext>
            </a:extLst>
          </p:cNvPr>
          <p:cNvSpPr/>
          <p:nvPr/>
        </p:nvSpPr>
        <p:spPr>
          <a:xfrm>
            <a:off x="2583362" y="2484089"/>
            <a:ext cx="2851573" cy="28515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13C5E-A0FF-4308-AD7B-D7545AB4FD9B}"/>
              </a:ext>
            </a:extLst>
          </p:cNvPr>
          <p:cNvSpPr/>
          <p:nvPr/>
        </p:nvSpPr>
        <p:spPr>
          <a:xfrm>
            <a:off x="7922654" y="3427737"/>
            <a:ext cx="1987156" cy="1943100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2FB717-D6DE-4B9F-BC17-05F700C5CCA2}"/>
              </a:ext>
            </a:extLst>
          </p:cNvPr>
          <p:cNvSpPr txBox="1"/>
          <p:nvPr/>
        </p:nvSpPr>
        <p:spPr>
          <a:xfrm>
            <a:off x="3017272" y="3937160"/>
            <a:ext cx="1967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8BCCE-152C-4337-9B7F-C66633BF0597}"/>
              </a:ext>
            </a:extLst>
          </p:cNvPr>
          <p:cNvSpPr txBox="1"/>
          <p:nvPr/>
        </p:nvSpPr>
        <p:spPr>
          <a:xfrm>
            <a:off x="8449585" y="2458959"/>
            <a:ext cx="128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ko-KR" sz="1200" dirty="0">
                <a:solidFill>
                  <a:schemeClr val="bg1"/>
                </a:solidFill>
                <a:cs typeface="Arial" pitchFamily="34" charset="0"/>
              </a:rPr>
              <a:t>Ако има още източници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5AD26A-5E9D-41AC-B693-00A0F5ACDD3D}"/>
              </a:ext>
            </a:extLst>
          </p:cNvPr>
          <p:cNvGrpSpPr/>
          <p:nvPr/>
        </p:nvGrpSpPr>
        <p:grpSpPr>
          <a:xfrm>
            <a:off x="956428" y="2875215"/>
            <a:ext cx="2069316" cy="2069316"/>
            <a:chOff x="956428" y="2875215"/>
            <a:chExt cx="2069316" cy="2069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A286AE-4E29-4D3E-A3A0-8265F85547AE}"/>
                </a:ext>
              </a:extLst>
            </p:cNvPr>
            <p:cNvSpPr/>
            <p:nvPr/>
          </p:nvSpPr>
          <p:spPr>
            <a:xfrm>
              <a:off x="956428" y="2875215"/>
              <a:ext cx="2069316" cy="2069316"/>
            </a:xfrm>
            <a:prstGeom prst="ellipse">
              <a:avLst/>
            </a:prstGeom>
            <a:solidFill>
              <a:schemeClr val="accent6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9C9A5A9E-5072-4668-9FB2-A189553D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3929" y="3383970"/>
              <a:ext cx="950857" cy="953103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8" name="자유형: 도형 16">
            <a:extLst>
              <a:ext uri="{FF2B5EF4-FFF2-40B4-BE49-F238E27FC236}">
                <a16:creationId xmlns:a16="http://schemas.microsoft.com/office/drawing/2014/main" id="{39898CED-DB17-4884-BEBF-D9950E77D607}"/>
              </a:ext>
            </a:extLst>
          </p:cNvPr>
          <p:cNvSpPr>
            <a:spLocks noChangeAspect="1"/>
          </p:cNvSpPr>
          <p:nvPr/>
        </p:nvSpPr>
        <p:spPr>
          <a:xfrm>
            <a:off x="3587671" y="2929840"/>
            <a:ext cx="827121" cy="930301"/>
          </a:xfrm>
          <a:custGeom>
            <a:avLst/>
            <a:gdLst>
              <a:gd name="connsiteX0" fmla="*/ 1376433 w 2765122"/>
              <a:gd name="connsiteY0" fmla="*/ 2257187 h 3110058"/>
              <a:gd name="connsiteX1" fmla="*/ 1145400 w 2765122"/>
              <a:gd name="connsiteY1" fmla="*/ 2354829 h 3110058"/>
              <a:gd name="connsiteX2" fmla="*/ 1036105 w 2765122"/>
              <a:gd name="connsiteY2" fmla="*/ 2389775 h 3110058"/>
              <a:gd name="connsiteX3" fmla="*/ 1040146 w 2765122"/>
              <a:gd name="connsiteY3" fmla="*/ 2406930 h 3110058"/>
              <a:gd name="connsiteX4" fmla="*/ 1382560 w 2765122"/>
              <a:gd name="connsiteY4" fmla="*/ 2894301 h 3110058"/>
              <a:gd name="connsiteX5" fmla="*/ 1724974 w 2765122"/>
              <a:gd name="connsiteY5" fmla="*/ 2406930 h 3110058"/>
              <a:gd name="connsiteX6" fmla="*/ 1726723 w 2765122"/>
              <a:gd name="connsiteY6" fmla="*/ 2399874 h 3110058"/>
              <a:gd name="connsiteX7" fmla="*/ 1605728 w 2765122"/>
              <a:gd name="connsiteY7" fmla="*/ 2358846 h 3110058"/>
              <a:gd name="connsiteX8" fmla="*/ 1795887 w 2765122"/>
              <a:gd name="connsiteY8" fmla="*/ 2033026 h 3110058"/>
              <a:gd name="connsiteX9" fmla="*/ 1694075 w 2765122"/>
              <a:gd name="connsiteY9" fmla="*/ 2094586 h 3110058"/>
              <a:gd name="connsiteX10" fmla="*/ 1578650 w 2765122"/>
              <a:gd name="connsiteY10" fmla="*/ 2155153 h 3110058"/>
              <a:gd name="connsiteX11" fmla="*/ 1618821 w 2765122"/>
              <a:gd name="connsiteY11" fmla="*/ 2173994 h 3110058"/>
              <a:gd name="connsiteX12" fmla="*/ 1763952 w 2765122"/>
              <a:gd name="connsiteY12" fmla="*/ 2229138 h 3110058"/>
              <a:gd name="connsiteX13" fmla="*/ 1791432 w 2765122"/>
              <a:gd name="connsiteY13" fmla="*/ 2076334 h 3110058"/>
              <a:gd name="connsiteX14" fmla="*/ 969005 w 2765122"/>
              <a:gd name="connsiteY14" fmla="*/ 2030800 h 3110058"/>
              <a:gd name="connsiteX15" fmla="*/ 973688 w 2765122"/>
              <a:gd name="connsiteY15" fmla="*/ 2076334 h 3110058"/>
              <a:gd name="connsiteX16" fmla="*/ 997942 w 2765122"/>
              <a:gd name="connsiteY16" fmla="*/ 2219324 h 3110058"/>
              <a:gd name="connsiteX17" fmla="*/ 1135534 w 2765122"/>
              <a:gd name="connsiteY17" fmla="*/ 2169774 h 3110058"/>
              <a:gd name="connsiteX18" fmla="*/ 1176026 w 2765122"/>
              <a:gd name="connsiteY18" fmla="*/ 2151638 h 3110058"/>
              <a:gd name="connsiteX19" fmla="*/ 1061678 w 2765122"/>
              <a:gd name="connsiteY19" fmla="*/ 2089068 h 3110058"/>
              <a:gd name="connsiteX20" fmla="*/ 2270995 w 2765122"/>
              <a:gd name="connsiteY20" fmla="*/ 1682607 h 3110058"/>
              <a:gd name="connsiteX21" fmla="*/ 2193789 w 2765122"/>
              <a:gd name="connsiteY21" fmla="*/ 1749541 h 3110058"/>
              <a:gd name="connsiteX22" fmla="*/ 2080535 w 2765122"/>
              <a:gd name="connsiteY22" fmla="*/ 1839120 h 3110058"/>
              <a:gd name="connsiteX23" fmla="*/ 1988274 w 2765122"/>
              <a:gd name="connsiteY23" fmla="*/ 1905861 h 3110058"/>
              <a:gd name="connsiteX24" fmla="*/ 1956628 w 2765122"/>
              <a:gd name="connsiteY24" fmla="*/ 2160317 h 3110058"/>
              <a:gd name="connsiteX25" fmla="*/ 1929983 w 2765122"/>
              <a:gd name="connsiteY25" fmla="*/ 2282840 h 3110058"/>
              <a:gd name="connsiteX26" fmla="*/ 2032699 w 2765122"/>
              <a:gd name="connsiteY26" fmla="*/ 2311732 h 3110058"/>
              <a:gd name="connsiteX27" fmla="*/ 2530541 w 2765122"/>
              <a:gd name="connsiteY27" fmla="*/ 2244806 h 3110058"/>
              <a:gd name="connsiteX28" fmla="*/ 2289139 w 2765122"/>
              <a:gd name="connsiteY28" fmla="*/ 1700285 h 3110058"/>
              <a:gd name="connsiteX29" fmla="*/ 491768 w 2765122"/>
              <a:gd name="connsiteY29" fmla="*/ 1666932 h 3110058"/>
              <a:gd name="connsiteX30" fmla="*/ 473585 w 2765122"/>
              <a:gd name="connsiteY30" fmla="*/ 1684439 h 3110058"/>
              <a:gd name="connsiteX31" fmla="*/ 222717 w 2765122"/>
              <a:gd name="connsiteY31" fmla="*/ 2224664 h 3110058"/>
              <a:gd name="connsiteX32" fmla="*/ 719315 w 2765122"/>
              <a:gd name="connsiteY32" fmla="*/ 2300269 h 3110058"/>
              <a:gd name="connsiteX33" fmla="*/ 831176 w 2765122"/>
              <a:gd name="connsiteY33" fmla="*/ 2270901 h 3110058"/>
              <a:gd name="connsiteX34" fmla="*/ 808495 w 2765122"/>
              <a:gd name="connsiteY34" fmla="*/ 2160317 h 3110058"/>
              <a:gd name="connsiteX35" fmla="*/ 776012 w 2765122"/>
              <a:gd name="connsiteY35" fmla="*/ 1899134 h 3110058"/>
              <a:gd name="connsiteX36" fmla="*/ 679735 w 2765122"/>
              <a:gd name="connsiteY36" fmla="*/ 1826895 h 3110058"/>
              <a:gd name="connsiteX37" fmla="*/ 502637 w 2765122"/>
              <a:gd name="connsiteY37" fmla="*/ 1677612 h 3110058"/>
              <a:gd name="connsiteX38" fmla="*/ 2001099 w 2765122"/>
              <a:gd name="connsiteY38" fmla="*/ 1443878 h 3110058"/>
              <a:gd name="connsiteX39" fmla="*/ 2005588 w 2765122"/>
              <a:gd name="connsiteY39" fmla="*/ 1555029 h 3110058"/>
              <a:gd name="connsiteX40" fmla="*/ 2000712 w 2765122"/>
              <a:gd name="connsiteY40" fmla="*/ 1675767 h 3110058"/>
              <a:gd name="connsiteX41" fmla="*/ 2038461 w 2765122"/>
              <a:gd name="connsiteY41" fmla="*/ 1648469 h 3110058"/>
              <a:gd name="connsiteX42" fmla="*/ 2130505 w 2765122"/>
              <a:gd name="connsiteY42" fmla="*/ 1573751 h 3110058"/>
              <a:gd name="connsiteX43" fmla="*/ 2143759 w 2765122"/>
              <a:gd name="connsiteY43" fmla="*/ 1562074 h 3110058"/>
              <a:gd name="connsiteX44" fmla="*/ 2039991 w 2765122"/>
              <a:gd name="connsiteY44" fmla="*/ 1473050 h 3110058"/>
              <a:gd name="connsiteX45" fmla="*/ 764411 w 2765122"/>
              <a:gd name="connsiteY45" fmla="*/ 1434288 h 3110058"/>
              <a:gd name="connsiteX46" fmla="*/ 726661 w 2765122"/>
              <a:gd name="connsiteY46" fmla="*/ 1461587 h 3110058"/>
              <a:gd name="connsiteX47" fmla="*/ 634617 w 2765122"/>
              <a:gd name="connsiteY47" fmla="*/ 1536305 h 3110058"/>
              <a:gd name="connsiteX48" fmla="*/ 621360 w 2765122"/>
              <a:gd name="connsiteY48" fmla="*/ 1547985 h 3110058"/>
              <a:gd name="connsiteX49" fmla="*/ 725129 w 2765122"/>
              <a:gd name="connsiteY49" fmla="*/ 1637009 h 3110058"/>
              <a:gd name="connsiteX50" fmla="*/ 764024 w 2765122"/>
              <a:gd name="connsiteY50" fmla="*/ 1666183 h 3110058"/>
              <a:gd name="connsiteX51" fmla="*/ 759534 w 2765122"/>
              <a:gd name="connsiteY51" fmla="*/ 1555029 h 3110058"/>
              <a:gd name="connsiteX52" fmla="*/ 1386966 w 2765122"/>
              <a:gd name="connsiteY52" fmla="*/ 1049980 h 3110058"/>
              <a:gd name="connsiteX53" fmla="*/ 1160689 w 2765122"/>
              <a:gd name="connsiteY53" fmla="*/ 1170734 h 3110058"/>
              <a:gd name="connsiteX54" fmla="*/ 947211 w 2765122"/>
              <a:gd name="connsiteY54" fmla="*/ 1303680 h 3110058"/>
              <a:gd name="connsiteX55" fmla="*/ 938816 w 2765122"/>
              <a:gd name="connsiteY55" fmla="*/ 1555028 h 3110058"/>
              <a:gd name="connsiteX56" fmla="*/ 947046 w 2765122"/>
              <a:gd name="connsiteY56" fmla="*/ 1801432 h 3110058"/>
              <a:gd name="connsiteX57" fmla="*/ 1154015 w 2765122"/>
              <a:gd name="connsiteY57" fmla="*/ 1935392 h 3110058"/>
              <a:gd name="connsiteX58" fmla="*/ 1378151 w 2765122"/>
              <a:gd name="connsiteY58" fmla="*/ 2060078 h 3110058"/>
              <a:gd name="connsiteX59" fmla="*/ 1604433 w 2765122"/>
              <a:gd name="connsiteY59" fmla="*/ 1939321 h 3110058"/>
              <a:gd name="connsiteX60" fmla="*/ 1817909 w 2765122"/>
              <a:gd name="connsiteY60" fmla="*/ 1806377 h 3110058"/>
              <a:gd name="connsiteX61" fmla="*/ 1826304 w 2765122"/>
              <a:gd name="connsiteY61" fmla="*/ 1555028 h 3110058"/>
              <a:gd name="connsiteX62" fmla="*/ 1818074 w 2765122"/>
              <a:gd name="connsiteY62" fmla="*/ 1308628 h 3110058"/>
              <a:gd name="connsiteX63" fmla="*/ 1611105 w 2765122"/>
              <a:gd name="connsiteY63" fmla="*/ 1174667 h 3110058"/>
              <a:gd name="connsiteX64" fmla="*/ 1767179 w 2765122"/>
              <a:gd name="connsiteY64" fmla="*/ 890733 h 3110058"/>
              <a:gd name="connsiteX65" fmla="*/ 1629589 w 2765122"/>
              <a:gd name="connsiteY65" fmla="*/ 940281 h 3110058"/>
              <a:gd name="connsiteX66" fmla="*/ 1589093 w 2765122"/>
              <a:gd name="connsiteY66" fmla="*/ 958419 h 3110058"/>
              <a:gd name="connsiteX67" fmla="*/ 1703444 w 2765122"/>
              <a:gd name="connsiteY67" fmla="*/ 1020991 h 3110058"/>
              <a:gd name="connsiteX68" fmla="*/ 1796116 w 2765122"/>
              <a:gd name="connsiteY68" fmla="*/ 1079257 h 3110058"/>
              <a:gd name="connsiteX69" fmla="*/ 1791432 w 2765122"/>
              <a:gd name="connsiteY69" fmla="*/ 1033723 h 3110058"/>
              <a:gd name="connsiteX70" fmla="*/ 1001168 w 2765122"/>
              <a:gd name="connsiteY70" fmla="*/ 880921 h 3110058"/>
              <a:gd name="connsiteX71" fmla="*/ 973688 w 2765122"/>
              <a:gd name="connsiteY71" fmla="*/ 1033723 h 3110058"/>
              <a:gd name="connsiteX72" fmla="*/ 969233 w 2765122"/>
              <a:gd name="connsiteY72" fmla="*/ 1077033 h 3110058"/>
              <a:gd name="connsiteX73" fmla="*/ 1071048 w 2765122"/>
              <a:gd name="connsiteY73" fmla="*/ 1015472 h 3110058"/>
              <a:gd name="connsiteX74" fmla="*/ 1186470 w 2765122"/>
              <a:gd name="connsiteY74" fmla="*/ 954907 h 3110058"/>
              <a:gd name="connsiteX75" fmla="*/ 1146299 w 2765122"/>
              <a:gd name="connsiteY75" fmla="*/ 936065 h 3110058"/>
              <a:gd name="connsiteX76" fmla="*/ 2296662 w 2765122"/>
              <a:gd name="connsiteY76" fmla="*/ 783036 h 3110058"/>
              <a:gd name="connsiteX77" fmla="*/ 2045808 w 2765122"/>
              <a:gd name="connsiteY77" fmla="*/ 809787 h 3110058"/>
              <a:gd name="connsiteX78" fmla="*/ 1933945 w 2765122"/>
              <a:gd name="connsiteY78" fmla="*/ 839155 h 3110058"/>
              <a:gd name="connsiteX79" fmla="*/ 1956628 w 2765122"/>
              <a:gd name="connsiteY79" fmla="*/ 949742 h 3110058"/>
              <a:gd name="connsiteX80" fmla="*/ 1989111 w 2765122"/>
              <a:gd name="connsiteY80" fmla="*/ 1210925 h 3110058"/>
              <a:gd name="connsiteX81" fmla="*/ 2085387 w 2765122"/>
              <a:gd name="connsiteY81" fmla="*/ 1283163 h 3110058"/>
              <a:gd name="connsiteX82" fmla="*/ 2262485 w 2765122"/>
              <a:gd name="connsiteY82" fmla="*/ 1432446 h 3110058"/>
              <a:gd name="connsiteX83" fmla="*/ 2273353 w 2765122"/>
              <a:gd name="connsiteY83" fmla="*/ 1443125 h 3110058"/>
              <a:gd name="connsiteX84" fmla="*/ 2291537 w 2765122"/>
              <a:gd name="connsiteY84" fmla="*/ 1425616 h 3110058"/>
              <a:gd name="connsiteX85" fmla="*/ 2542406 w 2765122"/>
              <a:gd name="connsiteY85" fmla="*/ 885391 h 3110058"/>
              <a:gd name="connsiteX86" fmla="*/ 2296662 w 2765122"/>
              <a:gd name="connsiteY86" fmla="*/ 783036 h 3110058"/>
              <a:gd name="connsiteX87" fmla="*/ 482072 w 2765122"/>
              <a:gd name="connsiteY87" fmla="*/ 767202 h 3110058"/>
              <a:gd name="connsiteX88" fmla="*/ 234579 w 2765122"/>
              <a:gd name="connsiteY88" fmla="*/ 865253 h 3110058"/>
              <a:gd name="connsiteX89" fmla="*/ 475981 w 2765122"/>
              <a:gd name="connsiteY89" fmla="*/ 1409774 h 3110058"/>
              <a:gd name="connsiteX90" fmla="*/ 494126 w 2765122"/>
              <a:gd name="connsiteY90" fmla="*/ 1427453 h 3110058"/>
              <a:gd name="connsiteX91" fmla="*/ 571333 w 2765122"/>
              <a:gd name="connsiteY91" fmla="*/ 1360517 h 3110058"/>
              <a:gd name="connsiteX92" fmla="*/ 684587 w 2765122"/>
              <a:gd name="connsiteY92" fmla="*/ 1270938 h 3110058"/>
              <a:gd name="connsiteX93" fmla="*/ 776848 w 2765122"/>
              <a:gd name="connsiteY93" fmla="*/ 1204197 h 3110058"/>
              <a:gd name="connsiteX94" fmla="*/ 808495 w 2765122"/>
              <a:gd name="connsiteY94" fmla="*/ 949742 h 3110058"/>
              <a:gd name="connsiteX95" fmla="*/ 835139 w 2765122"/>
              <a:gd name="connsiteY95" fmla="*/ 827220 h 3110058"/>
              <a:gd name="connsiteX96" fmla="*/ 732420 w 2765122"/>
              <a:gd name="connsiteY96" fmla="*/ 798327 h 3110058"/>
              <a:gd name="connsiteX97" fmla="*/ 482072 w 2765122"/>
              <a:gd name="connsiteY97" fmla="*/ 767202 h 3110058"/>
              <a:gd name="connsiteX98" fmla="*/ 1382560 w 2765122"/>
              <a:gd name="connsiteY98" fmla="*/ 215755 h 3110058"/>
              <a:gd name="connsiteX99" fmla="*/ 1040146 w 2765122"/>
              <a:gd name="connsiteY99" fmla="*/ 703126 h 3110058"/>
              <a:gd name="connsiteX100" fmla="*/ 1038397 w 2765122"/>
              <a:gd name="connsiteY100" fmla="*/ 710184 h 3110058"/>
              <a:gd name="connsiteX101" fmla="*/ 1159394 w 2765122"/>
              <a:gd name="connsiteY101" fmla="*/ 751212 h 3110058"/>
              <a:gd name="connsiteX102" fmla="*/ 1388689 w 2765122"/>
              <a:gd name="connsiteY102" fmla="*/ 852872 h 3110058"/>
              <a:gd name="connsiteX103" fmla="*/ 1619722 w 2765122"/>
              <a:gd name="connsiteY103" fmla="*/ 755229 h 3110058"/>
              <a:gd name="connsiteX104" fmla="*/ 1729016 w 2765122"/>
              <a:gd name="connsiteY104" fmla="*/ 720284 h 3110058"/>
              <a:gd name="connsiteX105" fmla="*/ 1724974 w 2765122"/>
              <a:gd name="connsiteY105" fmla="*/ 703126 h 3110058"/>
              <a:gd name="connsiteX106" fmla="*/ 1382560 w 2765122"/>
              <a:gd name="connsiteY106" fmla="*/ 215755 h 3110058"/>
              <a:gd name="connsiteX107" fmla="*/ 1382561 w 2765122"/>
              <a:gd name="connsiteY107" fmla="*/ 0 h 3110058"/>
              <a:gd name="connsiteX108" fmla="*/ 1863319 w 2765122"/>
              <a:gd name="connsiteY108" fmla="*/ 565886 h 3110058"/>
              <a:gd name="connsiteX109" fmla="*/ 1892754 w 2765122"/>
              <a:gd name="connsiteY109" fmla="*/ 669221 h 3110058"/>
              <a:gd name="connsiteX110" fmla="*/ 1998805 w 2765122"/>
              <a:gd name="connsiteY110" fmla="*/ 644109 h 3110058"/>
              <a:gd name="connsiteX111" fmla="*/ 2729256 w 2765122"/>
              <a:gd name="connsiteY111" fmla="*/ 777515 h 3110058"/>
              <a:gd name="connsiteX112" fmla="*/ 2479563 w 2765122"/>
              <a:gd name="connsiteY112" fmla="*/ 1476806 h 3110058"/>
              <a:gd name="connsiteX113" fmla="*/ 2396868 w 2765122"/>
              <a:gd name="connsiteY113" fmla="*/ 1564493 h 3110058"/>
              <a:gd name="connsiteX114" fmla="*/ 2415853 w 2765122"/>
              <a:gd name="connsiteY114" fmla="*/ 1583149 h 3110058"/>
              <a:gd name="connsiteX115" fmla="*/ 2715481 w 2765122"/>
              <a:gd name="connsiteY115" fmla="*/ 2355928 h 3110058"/>
              <a:gd name="connsiteX116" fmla="*/ 1982813 w 2765122"/>
              <a:gd name="connsiteY116" fmla="*/ 2476565 h 3110058"/>
              <a:gd name="connsiteX117" fmla="*/ 1890625 w 2765122"/>
              <a:gd name="connsiteY117" fmla="*/ 2453030 h 3110058"/>
              <a:gd name="connsiteX118" fmla="*/ 1863319 w 2765122"/>
              <a:gd name="connsiteY118" fmla="*/ 2544172 h 3110058"/>
              <a:gd name="connsiteX119" fmla="*/ 1382561 w 2765122"/>
              <a:gd name="connsiteY119" fmla="*/ 3110058 h 3110058"/>
              <a:gd name="connsiteX120" fmla="*/ 901803 w 2765122"/>
              <a:gd name="connsiteY120" fmla="*/ 2544172 h 3110058"/>
              <a:gd name="connsiteX121" fmla="*/ 872368 w 2765122"/>
              <a:gd name="connsiteY121" fmla="*/ 2440837 h 3110058"/>
              <a:gd name="connsiteX122" fmla="*/ 766317 w 2765122"/>
              <a:gd name="connsiteY122" fmla="*/ 2465949 h 3110058"/>
              <a:gd name="connsiteX123" fmla="*/ 35866 w 2765122"/>
              <a:gd name="connsiteY123" fmla="*/ 2332544 h 3110058"/>
              <a:gd name="connsiteX124" fmla="*/ 285559 w 2765122"/>
              <a:gd name="connsiteY124" fmla="*/ 1633252 h 3110058"/>
              <a:gd name="connsiteX125" fmla="*/ 368254 w 2765122"/>
              <a:gd name="connsiteY125" fmla="*/ 1545565 h 3110058"/>
              <a:gd name="connsiteX126" fmla="*/ 349269 w 2765122"/>
              <a:gd name="connsiteY126" fmla="*/ 1526910 h 3110058"/>
              <a:gd name="connsiteX127" fmla="*/ 49641 w 2765122"/>
              <a:gd name="connsiteY127" fmla="*/ 754130 h 3110058"/>
              <a:gd name="connsiteX128" fmla="*/ 782309 w 2765122"/>
              <a:gd name="connsiteY128" fmla="*/ 633493 h 3110058"/>
              <a:gd name="connsiteX129" fmla="*/ 874497 w 2765122"/>
              <a:gd name="connsiteY129" fmla="*/ 657029 h 3110058"/>
              <a:gd name="connsiteX130" fmla="*/ 901803 w 2765122"/>
              <a:gd name="connsiteY130" fmla="*/ 565886 h 3110058"/>
              <a:gd name="connsiteX131" fmla="*/ 1382561 w 2765122"/>
              <a:gd name="connsiteY131" fmla="*/ 0 h 31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65122" h="3110058">
                <a:moveTo>
                  <a:pt x="1376433" y="2257187"/>
                </a:moveTo>
                <a:lnTo>
                  <a:pt x="1145400" y="2354829"/>
                </a:lnTo>
                <a:lnTo>
                  <a:pt x="1036105" y="2389775"/>
                </a:lnTo>
                <a:lnTo>
                  <a:pt x="1040146" y="2406930"/>
                </a:lnTo>
                <a:cubicBezTo>
                  <a:pt x="1121535" y="2704580"/>
                  <a:pt x="1244707" y="2894301"/>
                  <a:pt x="1382560" y="2894301"/>
                </a:cubicBezTo>
                <a:cubicBezTo>
                  <a:pt x="1520414" y="2894301"/>
                  <a:pt x="1643585" y="2704580"/>
                  <a:pt x="1724974" y="2406930"/>
                </a:cubicBezTo>
                <a:lnTo>
                  <a:pt x="1726723" y="2399874"/>
                </a:lnTo>
                <a:lnTo>
                  <a:pt x="1605728" y="2358846"/>
                </a:lnTo>
                <a:close/>
                <a:moveTo>
                  <a:pt x="1795887" y="2033026"/>
                </a:moveTo>
                <a:lnTo>
                  <a:pt x="1694075" y="2094586"/>
                </a:lnTo>
                <a:lnTo>
                  <a:pt x="1578650" y="2155153"/>
                </a:lnTo>
                <a:lnTo>
                  <a:pt x="1618821" y="2173994"/>
                </a:lnTo>
                <a:lnTo>
                  <a:pt x="1763952" y="2229138"/>
                </a:lnTo>
                <a:lnTo>
                  <a:pt x="1791432" y="2076334"/>
                </a:lnTo>
                <a:close/>
                <a:moveTo>
                  <a:pt x="969005" y="2030800"/>
                </a:moveTo>
                <a:lnTo>
                  <a:pt x="973688" y="2076334"/>
                </a:lnTo>
                <a:lnTo>
                  <a:pt x="997942" y="2219324"/>
                </a:lnTo>
                <a:lnTo>
                  <a:pt x="1135534" y="2169774"/>
                </a:lnTo>
                <a:lnTo>
                  <a:pt x="1176026" y="2151638"/>
                </a:lnTo>
                <a:lnTo>
                  <a:pt x="1061678" y="2089068"/>
                </a:lnTo>
                <a:close/>
                <a:moveTo>
                  <a:pt x="2270995" y="1682607"/>
                </a:moveTo>
                <a:lnTo>
                  <a:pt x="2193789" y="1749541"/>
                </a:lnTo>
                <a:cubicBezTo>
                  <a:pt x="2157450" y="1779622"/>
                  <a:pt x="2119670" y="1809519"/>
                  <a:pt x="2080535" y="1839120"/>
                </a:cubicBezTo>
                <a:lnTo>
                  <a:pt x="1988274" y="1905861"/>
                </a:lnTo>
                <a:lnTo>
                  <a:pt x="1956628" y="2160317"/>
                </a:lnTo>
                <a:lnTo>
                  <a:pt x="1929983" y="2282840"/>
                </a:lnTo>
                <a:lnTo>
                  <a:pt x="2032699" y="2311732"/>
                </a:lnTo>
                <a:cubicBezTo>
                  <a:pt x="2281801" y="2367725"/>
                  <a:pt x="2467430" y="2349840"/>
                  <a:pt x="2530541" y="2244806"/>
                </a:cubicBezTo>
                <a:cubicBezTo>
                  <a:pt x="2601541" y="2126643"/>
                  <a:pt x="2502356" y="1923350"/>
                  <a:pt x="2289139" y="1700285"/>
                </a:cubicBezTo>
                <a:close/>
                <a:moveTo>
                  <a:pt x="491768" y="1666932"/>
                </a:moveTo>
                <a:lnTo>
                  <a:pt x="473585" y="1684439"/>
                </a:lnTo>
                <a:cubicBezTo>
                  <a:pt x="256508" y="1903749"/>
                  <a:pt x="153790" y="2105280"/>
                  <a:pt x="222717" y="2224664"/>
                </a:cubicBezTo>
                <a:cubicBezTo>
                  <a:pt x="283985" y="2330784"/>
                  <a:pt x="469273" y="2351906"/>
                  <a:pt x="719315" y="2300269"/>
                </a:cubicBezTo>
                <a:lnTo>
                  <a:pt x="831176" y="2270901"/>
                </a:lnTo>
                <a:lnTo>
                  <a:pt x="808495" y="2160317"/>
                </a:lnTo>
                <a:lnTo>
                  <a:pt x="776012" y="1899134"/>
                </a:lnTo>
                <a:lnTo>
                  <a:pt x="679735" y="1826895"/>
                </a:lnTo>
                <a:cubicBezTo>
                  <a:pt x="616990" y="1777691"/>
                  <a:pt x="557836" y="1727770"/>
                  <a:pt x="502637" y="1677612"/>
                </a:cubicBezTo>
                <a:close/>
                <a:moveTo>
                  <a:pt x="2001099" y="1443878"/>
                </a:moveTo>
                <a:lnTo>
                  <a:pt x="2005588" y="1555029"/>
                </a:lnTo>
                <a:lnTo>
                  <a:pt x="2000712" y="1675767"/>
                </a:lnTo>
                <a:lnTo>
                  <a:pt x="2038461" y="1648469"/>
                </a:lnTo>
                <a:cubicBezTo>
                  <a:pt x="2070345" y="1623579"/>
                  <a:pt x="2101053" y="1598643"/>
                  <a:pt x="2130505" y="1573751"/>
                </a:cubicBezTo>
                <a:lnTo>
                  <a:pt x="2143759" y="1562074"/>
                </a:lnTo>
                <a:lnTo>
                  <a:pt x="2039991" y="1473050"/>
                </a:lnTo>
                <a:close/>
                <a:moveTo>
                  <a:pt x="764411" y="1434288"/>
                </a:moveTo>
                <a:lnTo>
                  <a:pt x="726661" y="1461587"/>
                </a:lnTo>
                <a:cubicBezTo>
                  <a:pt x="694778" y="1486477"/>
                  <a:pt x="664070" y="1511412"/>
                  <a:pt x="634617" y="1536305"/>
                </a:cubicBezTo>
                <a:lnTo>
                  <a:pt x="621360" y="1547985"/>
                </a:lnTo>
                <a:lnTo>
                  <a:pt x="725129" y="1637009"/>
                </a:lnTo>
                <a:lnTo>
                  <a:pt x="764024" y="1666183"/>
                </a:lnTo>
                <a:lnTo>
                  <a:pt x="759534" y="1555029"/>
                </a:lnTo>
                <a:close/>
                <a:moveTo>
                  <a:pt x="1386966" y="1049980"/>
                </a:moveTo>
                <a:lnTo>
                  <a:pt x="1160689" y="1170734"/>
                </a:lnTo>
                <a:lnTo>
                  <a:pt x="947211" y="1303680"/>
                </a:lnTo>
                <a:lnTo>
                  <a:pt x="938816" y="1555028"/>
                </a:lnTo>
                <a:lnTo>
                  <a:pt x="947046" y="1801432"/>
                </a:lnTo>
                <a:lnTo>
                  <a:pt x="1154015" y="1935392"/>
                </a:lnTo>
                <a:lnTo>
                  <a:pt x="1378151" y="2060078"/>
                </a:lnTo>
                <a:lnTo>
                  <a:pt x="1604433" y="1939321"/>
                </a:lnTo>
                <a:lnTo>
                  <a:pt x="1817909" y="1806377"/>
                </a:lnTo>
                <a:lnTo>
                  <a:pt x="1826304" y="1555028"/>
                </a:lnTo>
                <a:lnTo>
                  <a:pt x="1818074" y="1308628"/>
                </a:lnTo>
                <a:lnTo>
                  <a:pt x="1611105" y="1174667"/>
                </a:lnTo>
                <a:close/>
                <a:moveTo>
                  <a:pt x="1767179" y="890733"/>
                </a:moveTo>
                <a:lnTo>
                  <a:pt x="1629589" y="940281"/>
                </a:lnTo>
                <a:lnTo>
                  <a:pt x="1589093" y="958419"/>
                </a:lnTo>
                <a:lnTo>
                  <a:pt x="1703444" y="1020991"/>
                </a:lnTo>
                <a:lnTo>
                  <a:pt x="1796116" y="1079257"/>
                </a:lnTo>
                <a:lnTo>
                  <a:pt x="1791432" y="1033723"/>
                </a:lnTo>
                <a:close/>
                <a:moveTo>
                  <a:pt x="1001168" y="880921"/>
                </a:moveTo>
                <a:lnTo>
                  <a:pt x="973688" y="1033723"/>
                </a:lnTo>
                <a:lnTo>
                  <a:pt x="969233" y="1077033"/>
                </a:lnTo>
                <a:lnTo>
                  <a:pt x="1071048" y="1015472"/>
                </a:lnTo>
                <a:lnTo>
                  <a:pt x="1186470" y="954907"/>
                </a:lnTo>
                <a:lnTo>
                  <a:pt x="1146299" y="936065"/>
                </a:lnTo>
                <a:close/>
                <a:moveTo>
                  <a:pt x="2296662" y="783036"/>
                </a:moveTo>
                <a:cubicBezTo>
                  <a:pt x="2224233" y="781291"/>
                  <a:pt x="2139574" y="790423"/>
                  <a:pt x="2045808" y="809787"/>
                </a:cubicBezTo>
                <a:lnTo>
                  <a:pt x="1933945" y="839155"/>
                </a:lnTo>
                <a:lnTo>
                  <a:pt x="1956628" y="949742"/>
                </a:lnTo>
                <a:lnTo>
                  <a:pt x="1989111" y="1210925"/>
                </a:lnTo>
                <a:lnTo>
                  <a:pt x="2085387" y="1283163"/>
                </a:lnTo>
                <a:cubicBezTo>
                  <a:pt x="2148132" y="1332368"/>
                  <a:pt x="2207286" y="1382289"/>
                  <a:pt x="2262485" y="1432446"/>
                </a:cubicBezTo>
                <a:lnTo>
                  <a:pt x="2273353" y="1443125"/>
                </a:lnTo>
                <a:lnTo>
                  <a:pt x="2291537" y="1425616"/>
                </a:lnTo>
                <a:cubicBezTo>
                  <a:pt x="2508615" y="1206306"/>
                  <a:pt x="2611333" y="1004776"/>
                  <a:pt x="2542406" y="885391"/>
                </a:cubicBezTo>
                <a:cubicBezTo>
                  <a:pt x="2504113" y="819067"/>
                  <a:pt x="2417375" y="785944"/>
                  <a:pt x="2296662" y="783036"/>
                </a:cubicBezTo>
                <a:close/>
                <a:moveTo>
                  <a:pt x="482072" y="767202"/>
                </a:moveTo>
                <a:cubicBezTo>
                  <a:pt x="361326" y="768003"/>
                  <a:pt x="274023" y="799606"/>
                  <a:pt x="234579" y="865253"/>
                </a:cubicBezTo>
                <a:cubicBezTo>
                  <a:pt x="163579" y="983417"/>
                  <a:pt x="262764" y="1186709"/>
                  <a:pt x="475981" y="1409774"/>
                </a:cubicBezTo>
                <a:lnTo>
                  <a:pt x="494126" y="1427453"/>
                </a:lnTo>
                <a:lnTo>
                  <a:pt x="571333" y="1360517"/>
                </a:lnTo>
                <a:cubicBezTo>
                  <a:pt x="607672" y="1330436"/>
                  <a:pt x="645452" y="1300540"/>
                  <a:pt x="684587" y="1270938"/>
                </a:cubicBezTo>
                <a:lnTo>
                  <a:pt x="776848" y="1204197"/>
                </a:lnTo>
                <a:lnTo>
                  <a:pt x="808495" y="949742"/>
                </a:lnTo>
                <a:lnTo>
                  <a:pt x="835139" y="827220"/>
                </a:lnTo>
                <a:lnTo>
                  <a:pt x="732420" y="798327"/>
                </a:lnTo>
                <a:cubicBezTo>
                  <a:pt x="639007" y="777329"/>
                  <a:pt x="554520" y="766721"/>
                  <a:pt x="482072" y="767202"/>
                </a:cubicBezTo>
                <a:close/>
                <a:moveTo>
                  <a:pt x="1382560" y="215755"/>
                </a:moveTo>
                <a:cubicBezTo>
                  <a:pt x="1244707" y="215755"/>
                  <a:pt x="1121535" y="405476"/>
                  <a:pt x="1040146" y="703126"/>
                </a:cubicBezTo>
                <a:lnTo>
                  <a:pt x="1038397" y="710184"/>
                </a:lnTo>
                <a:lnTo>
                  <a:pt x="1159394" y="751212"/>
                </a:lnTo>
                <a:lnTo>
                  <a:pt x="1388689" y="852872"/>
                </a:lnTo>
                <a:lnTo>
                  <a:pt x="1619722" y="755229"/>
                </a:lnTo>
                <a:lnTo>
                  <a:pt x="1729016" y="720284"/>
                </a:lnTo>
                <a:lnTo>
                  <a:pt x="1724974" y="703126"/>
                </a:lnTo>
                <a:cubicBezTo>
                  <a:pt x="1643585" y="405476"/>
                  <a:pt x="1520414" y="215755"/>
                  <a:pt x="1382560" y="215755"/>
                </a:cubicBezTo>
                <a:close/>
                <a:moveTo>
                  <a:pt x="1382561" y="0"/>
                </a:moveTo>
                <a:cubicBezTo>
                  <a:pt x="1576111" y="0"/>
                  <a:pt x="1749046" y="220285"/>
                  <a:pt x="1863319" y="565886"/>
                </a:cubicBezTo>
                <a:lnTo>
                  <a:pt x="1892754" y="669221"/>
                </a:lnTo>
                <a:lnTo>
                  <a:pt x="1998805" y="644109"/>
                </a:lnTo>
                <a:cubicBezTo>
                  <a:pt x="2355240" y="570272"/>
                  <a:pt x="2632481" y="609896"/>
                  <a:pt x="2729256" y="777515"/>
                </a:cubicBezTo>
                <a:cubicBezTo>
                  <a:pt x="2826030" y="945133"/>
                  <a:pt x="2721726" y="1205043"/>
                  <a:pt x="2479563" y="1476806"/>
                </a:cubicBezTo>
                <a:lnTo>
                  <a:pt x="2396868" y="1564493"/>
                </a:lnTo>
                <a:lnTo>
                  <a:pt x="2415853" y="1583149"/>
                </a:lnTo>
                <a:cubicBezTo>
                  <a:pt x="2697403" y="1884053"/>
                  <a:pt x="2823474" y="2176199"/>
                  <a:pt x="2715481" y="2355928"/>
                </a:cubicBezTo>
                <a:cubicBezTo>
                  <a:pt x="2615796" y="2521833"/>
                  <a:pt x="2337906" y="2556612"/>
                  <a:pt x="1982813" y="2476565"/>
                </a:cubicBezTo>
                <a:lnTo>
                  <a:pt x="1890625" y="2453030"/>
                </a:lnTo>
                <a:lnTo>
                  <a:pt x="1863319" y="2544172"/>
                </a:lnTo>
                <a:cubicBezTo>
                  <a:pt x="1749047" y="2889773"/>
                  <a:pt x="1576111" y="3110058"/>
                  <a:pt x="1382561" y="3110058"/>
                </a:cubicBezTo>
                <a:cubicBezTo>
                  <a:pt x="1189012" y="3110058"/>
                  <a:pt x="1016076" y="2889773"/>
                  <a:pt x="901803" y="2544172"/>
                </a:cubicBezTo>
                <a:lnTo>
                  <a:pt x="872368" y="2440837"/>
                </a:lnTo>
                <a:lnTo>
                  <a:pt x="766317" y="2465949"/>
                </a:lnTo>
                <a:cubicBezTo>
                  <a:pt x="409882" y="2539787"/>
                  <a:pt x="132641" y="2500163"/>
                  <a:pt x="35866" y="2332544"/>
                </a:cubicBezTo>
                <a:cubicBezTo>
                  <a:pt x="-60908" y="2164925"/>
                  <a:pt x="43396" y="1905015"/>
                  <a:pt x="285559" y="1633252"/>
                </a:cubicBezTo>
                <a:lnTo>
                  <a:pt x="368254" y="1545565"/>
                </a:lnTo>
                <a:lnTo>
                  <a:pt x="349269" y="1526910"/>
                </a:lnTo>
                <a:cubicBezTo>
                  <a:pt x="67719" y="1226005"/>
                  <a:pt x="-58351" y="933860"/>
                  <a:pt x="49641" y="754130"/>
                </a:cubicBezTo>
                <a:cubicBezTo>
                  <a:pt x="149326" y="588226"/>
                  <a:pt x="427216" y="553446"/>
                  <a:pt x="782309" y="633493"/>
                </a:cubicBezTo>
                <a:lnTo>
                  <a:pt x="874497" y="657029"/>
                </a:lnTo>
                <a:lnTo>
                  <a:pt x="901803" y="565886"/>
                </a:lnTo>
                <a:cubicBezTo>
                  <a:pt x="1016076" y="220285"/>
                  <a:pt x="1189012" y="0"/>
                  <a:pt x="1382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17E902-FA40-4D5E-A6DA-E10E360A0849}"/>
              </a:ext>
            </a:extLst>
          </p:cNvPr>
          <p:cNvGrpSpPr/>
          <p:nvPr/>
        </p:nvGrpSpPr>
        <p:grpSpPr>
          <a:xfrm>
            <a:off x="6145730" y="1767187"/>
            <a:ext cx="1287121" cy="1287121"/>
            <a:chOff x="6145730" y="1767187"/>
            <a:chExt cx="1287121" cy="128712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18AA9F-1552-4FCE-AEC2-C755B6B0FCA7}"/>
                </a:ext>
              </a:extLst>
            </p:cNvPr>
            <p:cNvSpPr/>
            <p:nvPr/>
          </p:nvSpPr>
          <p:spPr>
            <a:xfrm>
              <a:off x="6145730" y="1767187"/>
              <a:ext cx="1287121" cy="1287121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13BB6D-A66E-4D3E-B44E-C350CEDC190D}"/>
                </a:ext>
              </a:extLst>
            </p:cNvPr>
            <p:cNvSpPr txBox="1"/>
            <p:nvPr/>
          </p:nvSpPr>
          <p:spPr>
            <a:xfrm>
              <a:off x="6202254" y="2506545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Kaggle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4F33EEE3-B677-4B8E-B5CF-76150991ECF8}"/>
                </a:ext>
              </a:extLst>
            </p:cNvPr>
            <p:cNvSpPr/>
            <p:nvPr/>
          </p:nvSpPr>
          <p:spPr>
            <a:xfrm>
              <a:off x="6525621" y="1946261"/>
              <a:ext cx="527335" cy="493633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C401B8-A8E3-479A-A999-34E59A8A38A9}"/>
              </a:ext>
            </a:extLst>
          </p:cNvPr>
          <p:cNvSpPr txBox="1"/>
          <p:nvPr/>
        </p:nvSpPr>
        <p:spPr>
          <a:xfrm>
            <a:off x="7946460" y="4106437"/>
            <a:ext cx="193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https://en.wikipedia.org/wiki/Project_Jupyter</a:t>
            </a:r>
            <a:endParaRPr lang="en-US" altLang="ko-KR" sz="11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893DF-CE61-4CAE-8232-7FEE4A4632FB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5434935" y="2742223"/>
            <a:ext cx="4040828" cy="1167653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6978D7-EA49-49F9-AAFE-7285299AD2A3}"/>
              </a:ext>
            </a:extLst>
          </p:cNvPr>
          <p:cNvGrpSpPr/>
          <p:nvPr/>
        </p:nvGrpSpPr>
        <p:grpSpPr>
          <a:xfrm>
            <a:off x="9310898" y="1451609"/>
            <a:ext cx="2387207" cy="2244075"/>
            <a:chOff x="9310898" y="1451609"/>
            <a:chExt cx="2387207" cy="224407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1D53ED-651D-4537-ABA2-D8E5A940BC2C}"/>
                </a:ext>
              </a:extLst>
            </p:cNvPr>
            <p:cNvSpPr/>
            <p:nvPr/>
          </p:nvSpPr>
          <p:spPr>
            <a:xfrm>
              <a:off x="9384694" y="1451609"/>
              <a:ext cx="2239616" cy="22440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D6DF11-D69D-49DB-B31B-3B1F88FB0437}"/>
                </a:ext>
              </a:extLst>
            </p:cNvPr>
            <p:cNvSpPr txBox="1"/>
            <p:nvPr/>
          </p:nvSpPr>
          <p:spPr>
            <a:xfrm>
              <a:off x="9310898" y="2417382"/>
              <a:ext cx="238720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https://bg.wikipedia.org/wiki/Python</a:t>
              </a:r>
              <a:endParaRPr lang="bg-BG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07AA7D-FC86-4E1A-B10D-4F5A6C218E04}"/>
              </a:ext>
            </a:extLst>
          </p:cNvPr>
          <p:cNvCxnSpPr>
            <a:cxnSpLocks/>
            <a:stCxn id="7" idx="5"/>
            <a:endCxn id="25" idx="2"/>
          </p:cNvCxnSpPr>
          <p:nvPr/>
        </p:nvCxnSpPr>
        <p:spPr>
          <a:xfrm>
            <a:off x="5017332" y="4918059"/>
            <a:ext cx="1300250" cy="67003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2BC514-D44D-4579-B087-32C94DB9B796}"/>
              </a:ext>
            </a:extLst>
          </p:cNvPr>
          <p:cNvGrpSpPr/>
          <p:nvPr/>
        </p:nvGrpSpPr>
        <p:grpSpPr>
          <a:xfrm>
            <a:off x="6241901" y="4831406"/>
            <a:ext cx="1438483" cy="1400246"/>
            <a:chOff x="6241901" y="4831406"/>
            <a:chExt cx="1438483" cy="140024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543C23-3D5B-481A-AE5F-D4B06103ECC5}"/>
                </a:ext>
              </a:extLst>
            </p:cNvPr>
            <p:cNvSpPr/>
            <p:nvPr/>
          </p:nvSpPr>
          <p:spPr>
            <a:xfrm>
              <a:off x="6317582" y="4944531"/>
              <a:ext cx="1287121" cy="1287121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C640A8-0CFF-4358-85EE-8A06B1BFD66D}"/>
                </a:ext>
              </a:extLst>
            </p:cNvPr>
            <p:cNvSpPr txBox="1"/>
            <p:nvPr/>
          </p:nvSpPr>
          <p:spPr>
            <a:xfrm>
              <a:off x="6374108" y="5588091"/>
              <a:ext cx="1174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YouTube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B0208D2-C8BE-45DB-B70A-639564C5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901" y="4831406"/>
              <a:ext cx="1438483" cy="1078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138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15" grpId="0" animBg="1"/>
      <p:bldP spid="18" grpId="0"/>
      <p:bldP spid="38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9" y="2822366"/>
            <a:ext cx="55317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Приложение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78655" y="3583954"/>
            <a:ext cx="55316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2000" dirty="0">
                <a:solidFill>
                  <a:schemeClr val="bg1"/>
                </a:solidFill>
                <a:cs typeface="Arial" pitchFamily="34" charset="0"/>
              </a:rPr>
              <a:t>Няколко видео материала по темата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5489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0" grpId="0"/>
      <p:bldP spid="11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2796D9-4ECC-4AFE-91B2-64DDB81860B1}"/>
              </a:ext>
            </a:extLst>
          </p:cNvPr>
          <p:cNvGrpSpPr/>
          <p:nvPr/>
        </p:nvGrpSpPr>
        <p:grpSpPr>
          <a:xfrm>
            <a:off x="829833" y="174814"/>
            <a:ext cx="4824687" cy="6508371"/>
            <a:chOff x="5745956" y="3501865"/>
            <a:chExt cx="2146216" cy="289518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B95C9B-81A5-4AF2-8989-7739EAB39737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26FD67-EED8-4693-81ED-3C1CED6FAE92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BCB596-D2D5-4807-8D05-D0D314387E28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8E4AB2-AF42-4629-9016-B4235A5B5D6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348E8BB-E980-4704-85C7-2F31CADF7C9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622BC9-A9A5-4BAE-A623-19653CDD0B6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FC5D71-3EEE-48ED-9130-0898EF9727F1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FF3FFF-34D6-4C70-A00B-B8F1AD8ECF63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CCDA4FE-98AE-4FB1-BCB5-4BFE293E19A8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C7B56A1-A11A-4AD2-B2A2-74124249EE01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2D2866-96E4-463F-BDBC-D3AFD4BB0541}"/>
              </a:ext>
            </a:extLst>
          </p:cNvPr>
          <p:cNvGrpSpPr/>
          <p:nvPr/>
        </p:nvGrpSpPr>
        <p:grpSpPr>
          <a:xfrm>
            <a:off x="6651384" y="174378"/>
            <a:ext cx="4824687" cy="6508371"/>
            <a:chOff x="5745956" y="3501865"/>
            <a:chExt cx="2146216" cy="289518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C61983-F1A9-4B25-A6B2-7115E12C2DB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2394D5-A57E-4F7B-8D7E-4E0CF3FE7670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FDF12E-78CB-4BA4-97B9-11C97C217C06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C113E53-9F36-4CAF-A4B0-BF1E2DCDEFD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DAF252-85F8-43A6-8516-9566BA169799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06F75B-8FED-4A99-891D-439C81A96CF4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A7ECAC1-C3B4-445B-8333-549798A6528D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58C172A-34AB-4908-99E5-6C9A33CE3406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241481F-A7B6-4260-AFA2-10AAFB4736EF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B4AEB17-FC66-4250-BB24-9C663DD22ABA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6F6E890-1851-4E90-84A8-FD094EA17036}"/>
              </a:ext>
            </a:extLst>
          </p:cNvPr>
          <p:cNvSpPr txBox="1"/>
          <p:nvPr/>
        </p:nvSpPr>
        <p:spPr>
          <a:xfrm>
            <a:off x="1572999" y="4596892"/>
            <a:ext cx="3436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i="1" dirty="0">
                <a:solidFill>
                  <a:srgbClr val="44546A"/>
                </a:solidFill>
                <a:effectLst/>
                <a:latin typeface="+mj-lt"/>
                <a:ea typeface="Times New Roman" panose="02020603050405020304" pitchFamily="18" charset="0"/>
              </a:rPr>
              <a:t>Видео материал 1 – </a:t>
            </a:r>
            <a:r>
              <a:rPr lang="en-US" sz="1800" i="1" dirty="0">
                <a:solidFill>
                  <a:srgbClr val="44546A"/>
                </a:solidFill>
                <a:effectLst/>
                <a:latin typeface="+mj-lt"/>
                <a:ea typeface="Times New Roman" panose="02020603050405020304" pitchFamily="18" charset="0"/>
              </a:rPr>
              <a:t>Logistic Regression</a:t>
            </a:r>
            <a:endParaRPr lang="bg-BG" sz="1800" i="1" dirty="0">
              <a:solidFill>
                <a:srgbClr val="44546A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8B8692-C14B-4E19-B216-02E50364445E}"/>
              </a:ext>
            </a:extLst>
          </p:cNvPr>
          <p:cNvSpPr txBox="1"/>
          <p:nvPr/>
        </p:nvSpPr>
        <p:spPr>
          <a:xfrm>
            <a:off x="7561240" y="4596892"/>
            <a:ext cx="310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bg-BG" sz="1800" i="1" dirty="0">
                <a:solidFill>
                  <a:srgbClr val="44546A"/>
                </a:solidFill>
                <a:effectLst/>
                <a:latin typeface="+mj-lt"/>
                <a:ea typeface="Times New Roman" panose="02020603050405020304" pitchFamily="18" charset="0"/>
              </a:rPr>
              <a:t>Видео материал 2 –</a:t>
            </a:r>
            <a:r>
              <a:rPr lang="en-US" sz="1800" i="1" dirty="0">
                <a:solidFill>
                  <a:srgbClr val="44546A"/>
                </a:solidFill>
                <a:effectLst/>
                <a:latin typeface="+mj-lt"/>
                <a:ea typeface="Times New Roman" panose="02020603050405020304" pitchFamily="18" charset="0"/>
              </a:rPr>
              <a:t> Naive Bayes</a:t>
            </a:r>
            <a:endParaRPr lang="bg-BG" sz="1800" i="1" dirty="0">
              <a:solidFill>
                <a:srgbClr val="44546A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4" name="Online Media 3" title="Logistic Regression Machine Learning Method Using Scikit Learn and Pandas Python - Tutorial 31">
            <a:hlinkClick r:id="" action="ppaction://media"/>
            <a:extLst>
              <a:ext uri="{FF2B5EF4-FFF2-40B4-BE49-F238E27FC236}">
                <a16:creationId xmlns:a16="http://schemas.microsoft.com/office/drawing/2014/main" id="{857DCDB4-61B9-2631-D11C-3C091E2EB6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99021" y="2358917"/>
            <a:ext cx="3700460" cy="2090760"/>
          </a:xfrm>
          <a:prstGeom prst="rect">
            <a:avLst/>
          </a:prstGeom>
        </p:spPr>
      </p:pic>
      <p:pic>
        <p:nvPicPr>
          <p:cNvPr id="5" name="Online Media 4" title="Naive Bayes with Python">
            <a:hlinkClick r:id="" action="ppaction://media"/>
            <a:extLst>
              <a:ext uri="{FF2B5EF4-FFF2-40B4-BE49-F238E27FC236}">
                <a16:creationId xmlns:a16="http://schemas.microsoft.com/office/drawing/2014/main" id="{FEDD9DA0-93FA-7366-625C-41A490516213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7221682" y="2406749"/>
            <a:ext cx="3715841" cy="20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33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6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2796D9-4ECC-4AFE-91B2-64DDB81860B1}"/>
              </a:ext>
            </a:extLst>
          </p:cNvPr>
          <p:cNvGrpSpPr/>
          <p:nvPr/>
        </p:nvGrpSpPr>
        <p:grpSpPr>
          <a:xfrm>
            <a:off x="829833" y="174814"/>
            <a:ext cx="4824687" cy="6508371"/>
            <a:chOff x="5745956" y="3501865"/>
            <a:chExt cx="2146216" cy="289518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B95C9B-81A5-4AF2-8989-7739EAB39737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26FD67-EED8-4693-81ED-3C1CED6FAE92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BCB596-D2D5-4807-8D05-D0D314387E28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8E4AB2-AF42-4629-9016-B4235A5B5D6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348E8BB-E980-4704-85C7-2F31CADF7C9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622BC9-A9A5-4BAE-A623-19653CDD0B6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FC5D71-3EEE-48ED-9130-0898EF9727F1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FF3FFF-34D6-4C70-A00B-B8F1AD8ECF63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CCDA4FE-98AE-4FB1-BCB5-4BFE293E19A8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C7B56A1-A11A-4AD2-B2A2-74124249EE01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2D2866-96E4-463F-BDBC-D3AFD4BB0541}"/>
              </a:ext>
            </a:extLst>
          </p:cNvPr>
          <p:cNvGrpSpPr/>
          <p:nvPr/>
        </p:nvGrpSpPr>
        <p:grpSpPr>
          <a:xfrm>
            <a:off x="6651384" y="174378"/>
            <a:ext cx="4824687" cy="6508371"/>
            <a:chOff x="5745956" y="3501865"/>
            <a:chExt cx="2146216" cy="289518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C61983-F1A9-4B25-A6B2-7115E12C2DB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2394D5-A57E-4F7B-8D7E-4E0CF3FE7670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FDF12E-78CB-4BA4-97B9-11C97C217C06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C113E53-9F36-4CAF-A4B0-BF1E2DCDEFD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DAF252-85F8-43A6-8516-9566BA169799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06F75B-8FED-4A99-891D-439C81A96CF4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A7ECAC1-C3B4-445B-8333-549798A6528D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58C172A-34AB-4908-99E5-6C9A33CE3406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241481F-A7B6-4260-AFA2-10AAFB4736EF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B4AEB17-FC66-4250-BB24-9C663DD22ABA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CD7B428-2ED9-4386-8E5A-C5B7E947F29E}"/>
              </a:ext>
            </a:extLst>
          </p:cNvPr>
          <p:cNvSpPr txBox="1"/>
          <p:nvPr/>
        </p:nvSpPr>
        <p:spPr>
          <a:xfrm>
            <a:off x="1572688" y="4613392"/>
            <a:ext cx="343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i="1" dirty="0">
                <a:solidFill>
                  <a:srgbClr val="44546A"/>
                </a:solidFill>
                <a:effectLst/>
                <a:latin typeface="+mj-lt"/>
                <a:ea typeface="Times New Roman" panose="02020603050405020304" pitchFamily="18" charset="0"/>
              </a:rPr>
              <a:t>Видео материал 3 - </a:t>
            </a:r>
            <a:r>
              <a:rPr lang="en-US" sz="1800" i="1" dirty="0">
                <a:solidFill>
                  <a:srgbClr val="44546A"/>
                </a:solidFill>
                <a:effectLst/>
                <a:latin typeface="+mj-lt"/>
                <a:ea typeface="Times New Roman" panose="02020603050405020304" pitchFamily="18" charset="0"/>
              </a:rPr>
              <a:t>KNN</a:t>
            </a:r>
            <a:endParaRPr lang="bg-BG" sz="1800" i="1" dirty="0">
              <a:solidFill>
                <a:srgbClr val="44546A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2577E2-A880-4C74-B701-5AE23C107BCF}"/>
              </a:ext>
            </a:extLst>
          </p:cNvPr>
          <p:cNvSpPr txBox="1"/>
          <p:nvPr/>
        </p:nvSpPr>
        <p:spPr>
          <a:xfrm>
            <a:off x="7254440" y="4551600"/>
            <a:ext cx="343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solidFill>
                  <a:srgbClr val="44546A"/>
                </a:solidFill>
                <a:effectLst/>
                <a:latin typeface="+mj-lt"/>
                <a:ea typeface="Times New Roman" panose="02020603050405020304" pitchFamily="18" charset="0"/>
              </a:rPr>
              <a:t>Видео</a:t>
            </a:r>
            <a:r>
              <a:rPr lang="en-US" sz="1800" i="1" dirty="0">
                <a:solidFill>
                  <a:srgbClr val="44546A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+mj-lt"/>
                <a:ea typeface="Times New Roman" panose="02020603050405020304" pitchFamily="18" charset="0"/>
              </a:rPr>
              <a:t>материал</a:t>
            </a:r>
            <a:r>
              <a:rPr lang="en-US" sz="1800" i="1" dirty="0">
                <a:solidFill>
                  <a:srgbClr val="44546A"/>
                </a:solidFill>
                <a:effectLst/>
                <a:latin typeface="+mj-lt"/>
                <a:ea typeface="Times New Roman" panose="02020603050405020304" pitchFamily="18" charset="0"/>
              </a:rPr>
              <a:t> 4 – Random Forest</a:t>
            </a:r>
            <a:endParaRPr lang="bg-BG" sz="1800" i="1" dirty="0">
              <a:solidFill>
                <a:srgbClr val="44546A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4" name="Online Media 3" title="KNN Algorithm In Machine Learning | KNN Algorithm Using Python | K Nearest Neighbor | Simplilearn">
            <a:hlinkClick r:id="" action="ppaction://media"/>
            <a:extLst>
              <a:ext uri="{FF2B5EF4-FFF2-40B4-BE49-F238E27FC236}">
                <a16:creationId xmlns:a16="http://schemas.microsoft.com/office/drawing/2014/main" id="{F4A763EE-B1A8-CBAA-AE4F-65E15F874F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87095" y="2281529"/>
            <a:ext cx="3724311" cy="2104235"/>
          </a:xfrm>
          <a:prstGeom prst="rect">
            <a:avLst/>
          </a:prstGeom>
        </p:spPr>
      </p:pic>
      <p:pic>
        <p:nvPicPr>
          <p:cNvPr id="5" name="Online Media 4" title="Machine Learning Stock Prediction Using Random Forest Regressor">
            <a:hlinkClick r:id="" action="ppaction://media"/>
            <a:extLst>
              <a:ext uri="{FF2B5EF4-FFF2-40B4-BE49-F238E27FC236}">
                <a16:creationId xmlns:a16="http://schemas.microsoft.com/office/drawing/2014/main" id="{D54C9049-0C34-0040-91BE-FBDD6437F511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7195878" y="2281529"/>
            <a:ext cx="3792065" cy="21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53136" y="5076350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4000" dirty="0">
                <a:solidFill>
                  <a:schemeClr val="bg1"/>
                </a:solidFill>
                <a:cs typeface="Arial" pitchFamily="34" charset="0"/>
              </a:rPr>
              <a:t>БЛАГОДАРИМ ВИ ЗА ВНИМАНИЕТО!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 descr="A yellow smiley face with black outline&#10;&#10;Description automatically generated with low confidence">
            <a:extLst>
              <a:ext uri="{FF2B5EF4-FFF2-40B4-BE49-F238E27FC236}">
                <a16:creationId xmlns:a16="http://schemas.microsoft.com/office/drawing/2014/main" id="{72315F10-BD63-8472-D66E-54EC5D5EB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544" y="4878069"/>
            <a:ext cx="1000537" cy="10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10894" y="744114"/>
            <a:ext cx="4661840" cy="86177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u-RU" altLang="ko-KR" sz="2500" b="1" dirty="0">
                <a:solidFill>
                  <a:schemeClr val="bg1"/>
                </a:solidFill>
                <a:cs typeface="Arial" pitchFamily="34" charset="0"/>
              </a:rPr>
              <a:t>Описание на набора данни за диагностичния анализ</a:t>
            </a:r>
            <a:endParaRPr lang="ko-KR" altLang="en-US" sz="25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090745" y="64298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10894" y="4582694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bg-BG" altLang="ko-KR" sz="2700" b="1" dirty="0">
                <a:solidFill>
                  <a:schemeClr val="bg1"/>
                </a:solidFill>
                <a:cs typeface="Arial" pitchFamily="34" charset="0"/>
              </a:rPr>
              <a:t>Демо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bg-BG" altLang="ko-KR" sz="2700" b="1" dirty="0">
                <a:solidFill>
                  <a:schemeClr val="bg1"/>
                </a:solidFill>
                <a:cs typeface="Arial" pitchFamily="34" charset="0"/>
              </a:rPr>
              <a:t>в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Jupyter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Notebook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090745" y="445692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09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376765" y="1112209"/>
            <a:ext cx="43765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bg-BG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Съдържание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927127-C550-4462-9EE3-0154B7BEC3B2}"/>
              </a:ext>
            </a:extLst>
          </p:cNvPr>
          <p:cNvSpPr txBox="1"/>
          <p:nvPr/>
        </p:nvSpPr>
        <p:spPr>
          <a:xfrm>
            <a:off x="6063631" y="327095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38E76-1397-4F26-805C-CC8E426EDF98}"/>
              </a:ext>
            </a:extLst>
          </p:cNvPr>
          <p:cNvSpPr txBox="1"/>
          <p:nvPr/>
        </p:nvSpPr>
        <p:spPr>
          <a:xfrm>
            <a:off x="7010894" y="3360260"/>
            <a:ext cx="5548146" cy="86177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u-RU" altLang="ko-KR" sz="2500" b="1" dirty="0">
                <a:solidFill>
                  <a:schemeClr val="bg1"/>
                </a:solidFill>
                <a:cs typeface="Arial" pitchFamily="34" charset="0"/>
              </a:rPr>
              <a:t>Описание на характеристиките за дейтасет 2</a:t>
            </a:r>
            <a:endParaRPr lang="en-US" altLang="ko-KR" sz="25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E0D66-341E-4A7F-BDF3-281C28F30DDC}"/>
              </a:ext>
            </a:extLst>
          </p:cNvPr>
          <p:cNvSpPr txBox="1"/>
          <p:nvPr/>
        </p:nvSpPr>
        <p:spPr>
          <a:xfrm>
            <a:off x="7010894" y="2057889"/>
            <a:ext cx="5281551" cy="86177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u-RU" altLang="ko-KR" sz="2500" b="1" dirty="0">
                <a:solidFill>
                  <a:schemeClr val="bg1"/>
                </a:solidFill>
                <a:cs typeface="Arial" pitchFamily="34" charset="0"/>
              </a:rPr>
              <a:t>Описание на характеристиките за дейтасет 1</a:t>
            </a:r>
            <a:endParaRPr lang="ko-KR" altLang="en-US" sz="25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D57634-6C81-4163-8F6F-7D6A150485AB}"/>
              </a:ext>
            </a:extLst>
          </p:cNvPr>
          <p:cNvSpPr txBox="1"/>
          <p:nvPr/>
        </p:nvSpPr>
        <p:spPr>
          <a:xfrm>
            <a:off x="6063631" y="196420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71F64B-F327-4161-9FA5-8D710DD9E5BF}"/>
              </a:ext>
            </a:extLst>
          </p:cNvPr>
          <p:cNvSpPr txBox="1"/>
          <p:nvPr/>
        </p:nvSpPr>
        <p:spPr>
          <a:xfrm>
            <a:off x="6063631" y="545444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1FCCA0-D3B4-487B-89B2-78DE858551FC}"/>
              </a:ext>
            </a:extLst>
          </p:cNvPr>
          <p:cNvSpPr txBox="1"/>
          <p:nvPr/>
        </p:nvSpPr>
        <p:spPr>
          <a:xfrm>
            <a:off x="7010894" y="5581586"/>
            <a:ext cx="46618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bg-BG" altLang="ko-KR" sz="2800" b="1" dirty="0">
                <a:solidFill>
                  <a:schemeClr val="bg1"/>
                </a:solidFill>
                <a:cs typeface="Arial" pitchFamily="34" charset="0"/>
              </a:rPr>
              <a:t>Заключение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5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36" grpId="0"/>
      <p:bldP spid="38" grpId="0"/>
      <p:bldP spid="37" grpId="0"/>
      <p:bldP spid="40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33816" y="2923420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bg-BG" altLang="ko-KR" sz="2700" b="1" dirty="0">
                <a:solidFill>
                  <a:schemeClr val="bg1"/>
                </a:solidFill>
                <a:cs typeface="Arial" pitchFamily="34" charset="0"/>
              </a:rPr>
              <a:t>Приложение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177510" y="280174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bg-BG" altLang="ko-KR" sz="4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376765" y="1112209"/>
            <a:ext cx="43765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bg-BG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Съдържание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71051C-5F6D-4F89-958C-AC6D94110BB9}"/>
              </a:ext>
            </a:extLst>
          </p:cNvPr>
          <p:cNvGrpSpPr/>
          <p:nvPr/>
        </p:nvGrpSpPr>
        <p:grpSpPr>
          <a:xfrm>
            <a:off x="7513838" y="4301836"/>
            <a:ext cx="3043326" cy="2556164"/>
            <a:chOff x="1569022" y="1657523"/>
            <a:chExt cx="5617573" cy="510938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0A79EB-B60F-46D4-B630-D54866E58B9D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13D4F-A049-4CB3-BC7A-DE3D21DE62F7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8BBBDF-7ED7-4B88-809E-F87E8AD6745E}"/>
                </a:ext>
              </a:extLst>
            </p:cNvPr>
            <p:cNvSpPr/>
            <p:nvPr/>
          </p:nvSpPr>
          <p:spPr>
            <a:xfrm>
              <a:off x="4822553" y="3082948"/>
              <a:ext cx="2364042" cy="3683962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37D93A7-2A88-4519-A86A-F02105F85AEF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CEE875-14D4-4460-9CC2-15FF77AE4BC2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C29960-ACCB-48C0-B1CD-694A89613941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E009B96-3F06-4B2C-BC85-545677392683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4698357-B744-4ECB-A6F5-B6678B6CBEAB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F3660BF-E5F1-4978-BE79-83E322A3022F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35317E8-EC0C-4901-BC8A-D6E2E96BCED9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8FD7D54-118D-4BF2-8DA3-35858B57CAC2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759C37-004B-439F-B659-B8AB19B10BDA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8AF1EE-D359-42FE-9F97-A9A741C995E2}"/>
                </a:ext>
              </a:extLst>
            </p:cNvPr>
            <p:cNvSpPr/>
            <p:nvPr/>
          </p:nvSpPr>
          <p:spPr>
            <a:xfrm>
              <a:off x="3796426" y="3532764"/>
              <a:ext cx="1553265" cy="3199717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C0AB9F-4451-4C65-98F2-3B0B9C465BBE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1694A05-03E4-443C-B88E-026EE1EBDCB2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24">
              <a:extLst>
                <a:ext uri="{FF2B5EF4-FFF2-40B4-BE49-F238E27FC236}">
                  <a16:creationId xmlns:a16="http://schemas.microsoft.com/office/drawing/2014/main" id="{2936E252-B5ED-471E-9009-4FCDF403A96F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2927127-C550-4462-9EE3-0154B7BEC3B2}"/>
              </a:ext>
            </a:extLst>
          </p:cNvPr>
          <p:cNvSpPr txBox="1"/>
          <p:nvPr/>
        </p:nvSpPr>
        <p:spPr>
          <a:xfrm>
            <a:off x="6177510" y="143856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bg-BG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38E76-1397-4F26-805C-CC8E426EDF98}"/>
              </a:ext>
            </a:extLst>
          </p:cNvPr>
          <p:cNvSpPr txBox="1"/>
          <p:nvPr/>
        </p:nvSpPr>
        <p:spPr>
          <a:xfrm>
            <a:off x="7033816" y="1620100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bg-BG" altLang="ko-KR" sz="2700" b="1" dirty="0">
                <a:solidFill>
                  <a:schemeClr val="bg1"/>
                </a:solidFill>
                <a:cs typeface="Arial" pitchFamily="34" charset="0"/>
              </a:rPr>
              <a:t>Използвани източници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6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9" y="2800480"/>
            <a:ext cx="55317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Въведение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553337"/>
            <a:ext cx="55316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altLang="ko-KR" sz="2000" dirty="0">
                <a:solidFill>
                  <a:schemeClr val="bg1"/>
                </a:solidFill>
                <a:cs typeface="Arial" pitchFamily="34" charset="0"/>
              </a:rPr>
              <a:t>Кратко изложение на темата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0" grpId="0"/>
      <p:bldP spid="11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9A8A43-BC89-43C2-9DC0-778E14A55427}"/>
              </a:ext>
            </a:extLst>
          </p:cNvPr>
          <p:cNvSpPr/>
          <p:nvPr/>
        </p:nvSpPr>
        <p:spPr>
          <a:xfrm>
            <a:off x="0" y="705679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73EC5-6024-47E2-8C93-E646CD12DE76}"/>
              </a:ext>
            </a:extLst>
          </p:cNvPr>
          <p:cNvSpPr txBox="1"/>
          <p:nvPr/>
        </p:nvSpPr>
        <p:spPr>
          <a:xfrm>
            <a:off x="644331" y="2982913"/>
            <a:ext cx="7700883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altLang="ko-KR" sz="1400" dirty="0">
                <a:solidFill>
                  <a:schemeClr val="bg1"/>
                </a:solidFill>
                <a:cs typeface="Arial" pitchFamily="34" charset="0"/>
              </a:rPr>
              <a:t>Рисковите фактори за рак на простатата включват възраст, фамилна анамнеза, раса/етническа принадлежност и определени генетични мутации. Мъжете над 50-годишна възраст са изложени на по-висок риск от развитие на рак на простатата, като рискът нараства с възрастта. Мъжете с фамилна анамнеза за рак на простатата, особено ако техният баща или брат са имали заболяването, също са изложени на по-висок риск. Афро-американските мъже са по-склонни да развият рак на простатата, отколкото мъжете от други раси/етноси, и те също са по-склонни да развият агресивни форми на заболяването.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FC1B1-790B-4B05-AEE0-B1189E31C639}"/>
              </a:ext>
            </a:extLst>
          </p:cNvPr>
          <p:cNvSpPr txBox="1"/>
          <p:nvPr/>
        </p:nvSpPr>
        <p:spPr>
          <a:xfrm>
            <a:off x="644331" y="868952"/>
            <a:ext cx="9098759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altLang="ko-KR" sz="1600" dirty="0">
                <a:solidFill>
                  <a:schemeClr val="bg1"/>
                </a:solidFill>
                <a:cs typeface="Arial" pitchFamily="34" charset="0"/>
              </a:rPr>
              <a:t>Ракът на простатата е вид рак, който се развива в простатната жлеза, която е отговорна за производството на част от течността в спермата. Това може да бъде сериозно заболяване и докато някои случаи се развиват бавно и може да не изискват незабавно лечение, други видове могат да бъдат агресивни и да се разпространят бързо в други части на тялото.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9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158DA7B4-B4DC-E25C-E9C3-71519595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73" y="629608"/>
            <a:ext cx="7409794" cy="5367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3FE12-4413-88D5-E814-B6FFFAC9C4B6}"/>
              </a:ext>
            </a:extLst>
          </p:cNvPr>
          <p:cNvSpPr txBox="1"/>
          <p:nvPr/>
        </p:nvSpPr>
        <p:spPr>
          <a:xfrm>
            <a:off x="1949670" y="6133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8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Фигура</a:t>
            </a:r>
            <a:r>
              <a:rPr lang="en-GB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1 - </a:t>
            </a:r>
            <a:r>
              <a:rPr lang="bg-BG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нормална простата и рак</a:t>
            </a:r>
            <a:endParaRPr lang="bg-BG" sz="1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5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71748B-208D-475E-B9D5-C6B759734D7B}"/>
              </a:ext>
            </a:extLst>
          </p:cNvPr>
          <p:cNvSpPr/>
          <p:nvPr/>
        </p:nvSpPr>
        <p:spPr>
          <a:xfrm>
            <a:off x="9283148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270882" y="5732931"/>
            <a:ext cx="6718497" cy="83525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altLang="ko-KR" b="1" dirty="0">
                <a:solidFill>
                  <a:schemeClr val="bg1"/>
                </a:solidFill>
                <a:cs typeface="Arial" pitchFamily="34" charset="0"/>
              </a:rPr>
              <a:t>С</a:t>
            </a:r>
            <a:r>
              <a:rPr lang="ru-RU" altLang="ko-KR" b="1" dirty="0">
                <a:solidFill>
                  <a:schemeClr val="bg1"/>
                </a:solidFill>
                <a:cs typeface="Arial" pitchFamily="34" charset="0"/>
              </a:rPr>
              <a:t>оциалната значимост в световен и национален мащаб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9511E-8A61-40DF-BF22-1ACBF3CE03C0}"/>
              </a:ext>
            </a:extLst>
          </p:cNvPr>
          <p:cNvSpPr txBox="1"/>
          <p:nvPr/>
        </p:nvSpPr>
        <p:spPr>
          <a:xfrm>
            <a:off x="6764381" y="4491576"/>
            <a:ext cx="4742029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Ракът на простатата е най-често диагностицираният рак при мъжете по света, представляващ 26% от всички случаи на рак при мъжете. През 2020 г. беше изчислено, че в световен мащаб са диагностицирани 1,4 милиона нови случая на рак на простатата и 375 000 смъртни случая от болестта.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EF28A-C8DD-49A4-96EB-505C49F2D741}"/>
              </a:ext>
            </a:extLst>
          </p:cNvPr>
          <p:cNvSpPr txBox="1"/>
          <p:nvPr/>
        </p:nvSpPr>
        <p:spPr>
          <a:xfrm>
            <a:off x="6764381" y="401238"/>
            <a:ext cx="4742029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ko-KR" sz="1400" b="1" dirty="0">
                <a:solidFill>
                  <a:schemeClr val="bg1"/>
                </a:solidFill>
                <a:cs typeface="Arial" pitchFamily="34" charset="0"/>
              </a:rPr>
              <a:t>В национален и глобален мащаб ракът на простатата има значителни социални и икономически последици. В България тежестта на рака на простатата е висока, като всяка година се диагностицират голям брой нови случаи. Това натоварва здравната система и може да има значително въздействие върху икономиката на страната. Освен това ракът на простатата може да окаже значително влияние върху живота на пациентите и техните семейства, както и върху способността им да работят и да допринасят за обществото.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65FCB432-76FB-4690-A22F-42B6FD2BA07A}"/>
              </a:ext>
            </a:extLst>
          </p:cNvPr>
          <p:cNvSpPr/>
          <p:nvPr/>
        </p:nvSpPr>
        <p:spPr>
          <a:xfrm>
            <a:off x="6124676" y="373901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494C76-80F4-4062-A980-ED15B2BA476A}"/>
              </a:ext>
            </a:extLst>
          </p:cNvPr>
          <p:cNvSpPr/>
          <p:nvPr/>
        </p:nvSpPr>
        <p:spPr>
          <a:xfrm rot="5400000">
            <a:off x="6124362" y="4504679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94496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63862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bg-BG" sz="4400" b="1" dirty="0"/>
              <a:t>Как се тества и открива ?</a:t>
            </a:r>
            <a:endParaRPr lang="bg-BG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A2FF25-6EB0-4B91-B706-EA0824499C5F}"/>
              </a:ext>
            </a:extLst>
          </p:cNvPr>
          <p:cNvSpPr txBox="1"/>
          <p:nvPr/>
        </p:nvSpPr>
        <p:spPr>
          <a:xfrm>
            <a:off x="4796499" y="1915148"/>
            <a:ext cx="708609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/>
              <a:t>Тестовете за скрининг на простатата могат да включват: дигитален ректален преглед (</a:t>
            </a:r>
            <a:r>
              <a:rPr lang="bg-BG" sz="1600" b="1" dirty="0"/>
              <a:t>DRE</a:t>
            </a:r>
            <a:r>
              <a:rPr lang="bg-BG" sz="1600" dirty="0"/>
              <a:t>).</a:t>
            </a:r>
          </a:p>
          <a:p>
            <a:endParaRPr lang="ru-RU" altLang="ko-KR" sz="1400" dirty="0"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400" dirty="0"/>
              <a:t>Ако Вашият лекар открие някакви аномалии в текстурата, формата или размера на жлезата, може да се нуждаете от допълнителни изследвания. Тест за простатен специфичен антиген (</a:t>
            </a:r>
            <a:r>
              <a:rPr lang="bg-BG" sz="1400" b="1" dirty="0"/>
              <a:t>PSA</a:t>
            </a:r>
            <a:r>
              <a:rPr lang="bg-BG" sz="1400" dirty="0"/>
              <a:t>): кръвна проба се взема от вена на ръката ви и се анализира за </a:t>
            </a:r>
            <a:r>
              <a:rPr lang="bg-BG" sz="1400" b="1" dirty="0"/>
              <a:t>PSA</a:t>
            </a:r>
            <a:r>
              <a:rPr lang="bg-BG" sz="1400" dirty="0"/>
              <a:t>, вещество, което естествено се произвежда от вашата простатна жлеза.</a:t>
            </a:r>
          </a:p>
          <a:p>
            <a:pPr algn="just"/>
            <a:endParaRPr lang="bg-BG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400" dirty="0"/>
              <a:t>Нормално е в кръвта ви да има малко количество </a:t>
            </a:r>
            <a:r>
              <a:rPr lang="bg-BG" sz="1400" b="1" dirty="0"/>
              <a:t>PSA</a:t>
            </a:r>
            <a:r>
              <a:rPr lang="bg-BG" sz="1400" dirty="0"/>
              <a:t>. Въпреки това, ако се открие по-високо от нормалното ниво, това може да означава инфекция на простатата, възпаление, уголемяване или рак. Ако </a:t>
            </a:r>
            <a:r>
              <a:rPr lang="bg-BG" sz="1400" b="1" dirty="0"/>
              <a:t>DRE</a:t>
            </a:r>
            <a:r>
              <a:rPr lang="bg-BG" sz="1400" dirty="0"/>
              <a:t> или </a:t>
            </a:r>
            <a:r>
              <a:rPr lang="bg-BG" sz="1400" b="1" dirty="0"/>
              <a:t>PSA</a:t>
            </a:r>
            <a:r>
              <a:rPr lang="bg-BG" sz="1400" dirty="0"/>
              <a:t> тест открие аномалия, Вашият лекар може да препоръча допълнителни тестове, за да определи дали имате рак на простатата, като например: ултразвук.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F25F78-24EB-42CA-8C92-0EA69F74A8F5}"/>
              </a:ext>
            </a:extLst>
          </p:cNvPr>
          <p:cNvGrpSpPr/>
          <p:nvPr/>
        </p:nvGrpSpPr>
        <p:grpSpPr>
          <a:xfrm>
            <a:off x="836504" y="1717497"/>
            <a:ext cx="3804486" cy="4122960"/>
            <a:chOff x="836504" y="1717497"/>
            <a:chExt cx="3804486" cy="4122960"/>
          </a:xfrm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0DFD082D-0359-4D9E-823B-D129B1455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2176" y="1924678"/>
              <a:ext cx="3657600" cy="3657600"/>
            </a:xfrm>
            <a:prstGeom prst="donut">
              <a:avLst>
                <a:gd name="adj" fmla="val 18423"/>
              </a:avLst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CFCF99-F3B9-4474-829B-899CF5B7FF49}"/>
                </a:ext>
              </a:extLst>
            </p:cNvPr>
            <p:cNvSpPr/>
            <p:nvPr/>
          </p:nvSpPr>
          <p:spPr>
            <a:xfrm>
              <a:off x="2331735" y="5030352"/>
              <a:ext cx="810105" cy="81010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5B98831-3A03-4DAB-81C2-D33D4461E64D}"/>
                </a:ext>
              </a:extLst>
            </p:cNvPr>
            <p:cNvSpPr/>
            <p:nvPr/>
          </p:nvSpPr>
          <p:spPr>
            <a:xfrm>
              <a:off x="836504" y="2709965"/>
              <a:ext cx="810105" cy="810105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C663E8-E2C5-4B38-89CC-175311272F1B}"/>
                </a:ext>
              </a:extLst>
            </p:cNvPr>
            <p:cNvSpPr/>
            <p:nvPr/>
          </p:nvSpPr>
          <p:spPr>
            <a:xfrm>
              <a:off x="3830885" y="3997472"/>
              <a:ext cx="810105" cy="810105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5F278B-51D5-4D89-8F36-45C378C1C993}"/>
                </a:ext>
              </a:extLst>
            </p:cNvPr>
            <p:cNvSpPr/>
            <p:nvPr/>
          </p:nvSpPr>
          <p:spPr>
            <a:xfrm>
              <a:off x="2331735" y="1717497"/>
              <a:ext cx="810105" cy="81010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726EAB-5209-47EB-A5D5-0016E2951056}"/>
                </a:ext>
              </a:extLst>
            </p:cNvPr>
            <p:cNvSpPr/>
            <p:nvPr/>
          </p:nvSpPr>
          <p:spPr>
            <a:xfrm>
              <a:off x="836504" y="3997472"/>
              <a:ext cx="810105" cy="810105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C37376-6A67-4F23-A111-7ED51A23A3D5}"/>
                </a:ext>
              </a:extLst>
            </p:cNvPr>
            <p:cNvSpPr/>
            <p:nvPr/>
          </p:nvSpPr>
          <p:spPr>
            <a:xfrm>
              <a:off x="3830885" y="2709965"/>
              <a:ext cx="810105" cy="810105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3C6BD90-D6E0-4EEE-936B-7AE928CA2694}"/>
                </a:ext>
              </a:extLst>
            </p:cNvPr>
            <p:cNvGrpSpPr/>
            <p:nvPr/>
          </p:nvGrpSpPr>
          <p:grpSpPr>
            <a:xfrm>
              <a:off x="1846576" y="2764819"/>
              <a:ext cx="1828800" cy="1940459"/>
              <a:chOff x="8209276" y="2602894"/>
              <a:chExt cx="1828800" cy="194045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D31952-03C0-4F30-963B-23C2954306D0}"/>
                  </a:ext>
                </a:extLst>
              </p:cNvPr>
              <p:cNvSpPr/>
              <p:nvPr/>
            </p:nvSpPr>
            <p:spPr>
              <a:xfrm>
                <a:off x="8209276" y="2677153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CFD59E-B0EF-45FB-9CC3-DF8ED186A80D}"/>
                  </a:ext>
                </a:extLst>
              </p:cNvPr>
              <p:cNvSpPr/>
              <p:nvPr/>
            </p:nvSpPr>
            <p:spPr>
              <a:xfrm>
                <a:off x="9054271" y="2602894"/>
                <a:ext cx="131813" cy="1318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77DECEA-7015-43DA-A5E1-BB6C37D950AB}"/>
                  </a:ext>
                </a:extLst>
              </p:cNvPr>
              <p:cNvSpPr/>
              <p:nvPr/>
            </p:nvSpPr>
            <p:spPr>
              <a:xfrm>
                <a:off x="9823892" y="3963687"/>
                <a:ext cx="131813" cy="1318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8A25653-53A0-4EB5-861F-FD8CBF26DF06}"/>
                  </a:ext>
                </a:extLst>
              </p:cNvPr>
              <p:cNvSpPr/>
              <p:nvPr/>
            </p:nvSpPr>
            <p:spPr>
              <a:xfrm>
                <a:off x="8237564" y="3963687"/>
                <a:ext cx="131813" cy="1318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56D990-228D-4489-AC47-0D43E912A834}"/>
                  </a:ext>
                </a:extLst>
              </p:cNvPr>
              <p:cNvSpPr/>
              <p:nvPr/>
            </p:nvSpPr>
            <p:spPr>
              <a:xfrm>
                <a:off x="9823892" y="3091678"/>
                <a:ext cx="131813" cy="1318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EE1EE35-F9BE-496F-A444-8E12A65B1432}"/>
                  </a:ext>
                </a:extLst>
              </p:cNvPr>
              <p:cNvSpPr/>
              <p:nvPr/>
            </p:nvSpPr>
            <p:spPr>
              <a:xfrm>
                <a:off x="8237564" y="3091678"/>
                <a:ext cx="131813" cy="1318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67FA4F1-DAA9-4BCC-8A09-384331DC8A8F}"/>
                  </a:ext>
                </a:extLst>
              </p:cNvPr>
              <p:cNvSpPr/>
              <p:nvPr/>
            </p:nvSpPr>
            <p:spPr>
              <a:xfrm>
                <a:off x="9054271" y="4411540"/>
                <a:ext cx="131813" cy="1318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6" name="Teardrop 1">
              <a:extLst>
                <a:ext uri="{FF2B5EF4-FFF2-40B4-BE49-F238E27FC236}">
                  <a16:creationId xmlns:a16="http://schemas.microsoft.com/office/drawing/2014/main" id="{2161E078-0F51-4E0A-95E3-03E076907458}"/>
                </a:ext>
              </a:extLst>
            </p:cNvPr>
            <p:cNvSpPr/>
            <p:nvPr/>
          </p:nvSpPr>
          <p:spPr>
            <a:xfrm rot="18805991">
              <a:off x="2460865" y="1849507"/>
              <a:ext cx="551843" cy="546086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7" name="Oval 21">
              <a:extLst>
                <a:ext uri="{FF2B5EF4-FFF2-40B4-BE49-F238E27FC236}">
                  <a16:creationId xmlns:a16="http://schemas.microsoft.com/office/drawing/2014/main" id="{384197A1-6F09-48F1-A6D3-12DE087CC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7883" y="2902223"/>
              <a:ext cx="476931" cy="48091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8" name="Block Arc 41">
              <a:extLst>
                <a:ext uri="{FF2B5EF4-FFF2-40B4-BE49-F238E27FC236}">
                  <a16:creationId xmlns:a16="http://schemas.microsoft.com/office/drawing/2014/main" id="{B83EE9DF-AC84-4834-AEA6-27BB0DE2AB3C}"/>
                </a:ext>
              </a:extLst>
            </p:cNvPr>
            <p:cNvSpPr/>
            <p:nvPr/>
          </p:nvSpPr>
          <p:spPr>
            <a:xfrm>
              <a:off x="3989164" y="2839078"/>
              <a:ext cx="563324" cy="570461"/>
            </a:xfrm>
            <a:custGeom>
              <a:avLst/>
              <a:gdLst/>
              <a:ahLst/>
              <a:cxnLst/>
              <a:rect l="l" t="t" r="r" b="b"/>
              <a:pathLst>
                <a:path w="2844151" h="2880180">
                  <a:moveTo>
                    <a:pt x="2390187" y="1502145"/>
                  </a:moveTo>
                  <a:lnTo>
                    <a:pt x="2844151" y="1530794"/>
                  </a:lnTo>
                  <a:cubicBezTo>
                    <a:pt x="2804784" y="2154619"/>
                    <a:pt x="2367464" y="2681809"/>
                    <a:pt x="1761650" y="2835749"/>
                  </a:cubicBezTo>
                  <a:cubicBezTo>
                    <a:pt x="1191486" y="2980631"/>
                    <a:pt x="594633" y="2763755"/>
                    <a:pt x="252983" y="2293680"/>
                  </a:cubicBezTo>
                  <a:lnTo>
                    <a:pt x="102982" y="2380283"/>
                  </a:lnTo>
                  <a:lnTo>
                    <a:pt x="104524" y="1603708"/>
                  </a:lnTo>
                  <a:lnTo>
                    <a:pt x="777828" y="1990661"/>
                  </a:lnTo>
                  <a:lnTo>
                    <a:pt x="648358" y="2065410"/>
                  </a:lnTo>
                  <a:cubicBezTo>
                    <a:pt x="886760" y="2358087"/>
                    <a:pt x="1276546" y="2489694"/>
                    <a:pt x="1649627" y="2394891"/>
                  </a:cubicBezTo>
                  <a:cubicBezTo>
                    <a:pt x="2064076" y="2289577"/>
                    <a:pt x="2363256" y="1928916"/>
                    <a:pt x="2390187" y="1502145"/>
                  </a:cubicBezTo>
                  <a:close/>
                  <a:moveTo>
                    <a:pt x="1424249" y="58"/>
                  </a:moveTo>
                  <a:cubicBezTo>
                    <a:pt x="1880498" y="-4073"/>
                    <a:pt x="2318325" y="209551"/>
                    <a:pt x="2591169" y="586524"/>
                  </a:cubicBezTo>
                  <a:lnTo>
                    <a:pt x="2741170" y="499921"/>
                  </a:lnTo>
                  <a:lnTo>
                    <a:pt x="2739628" y="1276497"/>
                  </a:lnTo>
                  <a:lnTo>
                    <a:pt x="2066324" y="889544"/>
                  </a:lnTo>
                  <a:lnTo>
                    <a:pt x="2195793" y="814795"/>
                  </a:lnTo>
                  <a:cubicBezTo>
                    <a:pt x="1957391" y="522118"/>
                    <a:pt x="1567606" y="390511"/>
                    <a:pt x="1194524" y="485313"/>
                  </a:cubicBezTo>
                  <a:cubicBezTo>
                    <a:pt x="780075" y="590627"/>
                    <a:pt x="480895" y="951288"/>
                    <a:pt x="453964" y="1378059"/>
                  </a:cubicBezTo>
                  <a:lnTo>
                    <a:pt x="0" y="1349410"/>
                  </a:lnTo>
                  <a:cubicBezTo>
                    <a:pt x="39367" y="725585"/>
                    <a:pt x="476687" y="198395"/>
                    <a:pt x="1082501" y="44455"/>
                  </a:cubicBezTo>
                  <a:cubicBezTo>
                    <a:pt x="1196091" y="15591"/>
                    <a:pt x="1310740" y="1086"/>
                    <a:pt x="1424249" y="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9" name="Trapezoid 13">
              <a:extLst>
                <a:ext uri="{FF2B5EF4-FFF2-40B4-BE49-F238E27FC236}">
                  <a16:creationId xmlns:a16="http://schemas.microsoft.com/office/drawing/2014/main" id="{E21A78F5-A50F-4B77-8166-942D615C0F34}"/>
                </a:ext>
              </a:extLst>
            </p:cNvPr>
            <p:cNvSpPr/>
            <p:nvPr/>
          </p:nvSpPr>
          <p:spPr>
            <a:xfrm>
              <a:off x="3989164" y="4191518"/>
              <a:ext cx="529844" cy="448015"/>
            </a:xfrm>
            <a:custGeom>
              <a:avLst/>
              <a:gdLst/>
              <a:ahLst/>
              <a:cxnLst/>
              <a:rect l="l" t="t" r="r" b="b"/>
              <a:pathLst>
                <a:path w="2736304" h="2313707">
                  <a:moveTo>
                    <a:pt x="1046195" y="1945901"/>
                  </a:moveTo>
                  <a:lnTo>
                    <a:pt x="998316" y="2093032"/>
                  </a:lnTo>
                  <a:lnTo>
                    <a:pt x="1737988" y="2093032"/>
                  </a:lnTo>
                  <a:lnTo>
                    <a:pt x="1690109" y="1945901"/>
                  </a:lnTo>
                  <a:close/>
                  <a:moveTo>
                    <a:pt x="396044" y="89541"/>
                  </a:moveTo>
                  <a:lnTo>
                    <a:pt x="396044" y="1241668"/>
                  </a:lnTo>
                  <a:lnTo>
                    <a:pt x="2340260" y="1241668"/>
                  </a:lnTo>
                  <a:lnTo>
                    <a:pt x="2340260" y="89541"/>
                  </a:lnTo>
                  <a:close/>
                  <a:moveTo>
                    <a:pt x="252028" y="0"/>
                  </a:moveTo>
                  <a:lnTo>
                    <a:pt x="2484276" y="0"/>
                  </a:lnTo>
                  <a:lnTo>
                    <a:pt x="2484276" y="1331208"/>
                  </a:lnTo>
                  <a:lnTo>
                    <a:pt x="2484679" y="1331208"/>
                  </a:lnTo>
                  <a:lnTo>
                    <a:pt x="2736304" y="2195304"/>
                  </a:lnTo>
                  <a:lnTo>
                    <a:pt x="2736304" y="2313707"/>
                  </a:lnTo>
                  <a:lnTo>
                    <a:pt x="0" y="2313707"/>
                  </a:lnTo>
                  <a:lnTo>
                    <a:pt x="0" y="2195304"/>
                  </a:lnTo>
                  <a:lnTo>
                    <a:pt x="251625" y="1331208"/>
                  </a:lnTo>
                  <a:lnTo>
                    <a:pt x="252028" y="13312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0" name="Parallelogram 30">
              <a:extLst>
                <a:ext uri="{FF2B5EF4-FFF2-40B4-BE49-F238E27FC236}">
                  <a16:creationId xmlns:a16="http://schemas.microsoft.com/office/drawing/2014/main" id="{771A5507-F214-4097-8FEF-E31607D7B985}"/>
                </a:ext>
              </a:extLst>
            </p:cNvPr>
            <p:cNvSpPr/>
            <p:nvPr/>
          </p:nvSpPr>
          <p:spPr>
            <a:xfrm flipH="1">
              <a:off x="988550" y="4189028"/>
              <a:ext cx="514976" cy="51625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1" name="Rectangle 7">
              <a:extLst>
                <a:ext uri="{FF2B5EF4-FFF2-40B4-BE49-F238E27FC236}">
                  <a16:creationId xmlns:a16="http://schemas.microsoft.com/office/drawing/2014/main" id="{8175CB08-2CB1-4803-93D6-B4243748D0B9}"/>
                </a:ext>
              </a:extLst>
            </p:cNvPr>
            <p:cNvSpPr/>
            <p:nvPr/>
          </p:nvSpPr>
          <p:spPr>
            <a:xfrm rot="18900000">
              <a:off x="2644646" y="5202476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24F44BD6-E0DB-42D4-8A49-EFF4F608E187}"/>
                </a:ext>
              </a:extLst>
            </p:cNvPr>
            <p:cNvSpPr/>
            <p:nvPr/>
          </p:nvSpPr>
          <p:spPr>
            <a:xfrm rot="2700000">
              <a:off x="2400896" y="3049259"/>
              <a:ext cx="732302" cy="131287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240756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7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1815</Words>
  <Application>Microsoft Office PowerPoint</Application>
  <PresentationFormat>Widescreen</PresentationFormat>
  <Paragraphs>150</Paragraphs>
  <Slides>27</Slides>
  <Notes>10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Станислав Стоянов</dc:creator>
  <cp:lastModifiedBy>DyNaMiXx7</cp:lastModifiedBy>
  <cp:revision>397</cp:revision>
  <dcterms:created xsi:type="dcterms:W3CDTF">2019-01-14T06:35:35Z</dcterms:created>
  <dcterms:modified xsi:type="dcterms:W3CDTF">2023-05-24T12:43:32Z</dcterms:modified>
</cp:coreProperties>
</file>