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haansoftxlsx"/>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5"/>
  </p:notesMasterIdLst>
  <p:sldIdLst>
    <p:sldId id="256" r:id="rId4"/>
    <p:sldId id="266" r:id="rId5"/>
    <p:sldId id="296" r:id="rId6"/>
    <p:sldId id="264" r:id="rId7"/>
    <p:sldId id="297" r:id="rId8"/>
    <p:sldId id="298" r:id="rId9"/>
    <p:sldId id="267" r:id="rId10"/>
    <p:sldId id="273" r:id="rId11"/>
    <p:sldId id="299" r:id="rId12"/>
    <p:sldId id="300" r:id="rId13"/>
    <p:sldId id="302" r:id="rId14"/>
    <p:sldId id="304" r:id="rId15"/>
    <p:sldId id="303" r:id="rId16"/>
    <p:sldId id="305" r:id="rId17"/>
    <p:sldId id="309" r:id="rId18"/>
    <p:sldId id="306" r:id="rId19"/>
    <p:sldId id="307" r:id="rId20"/>
    <p:sldId id="308" r:id="rId21"/>
    <p:sldId id="277" r:id="rId22"/>
    <p:sldId id="272" r:id="rId23"/>
    <p:sldId id="262" r:id="rId2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696"/>
    <a:srgbClr val="4BACC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85995" autoAdjust="0"/>
  </p:normalViewPr>
  <p:slideViewPr>
    <p:cSldViewPr>
      <p:cViewPr varScale="1">
        <p:scale>
          <a:sx n="100" d="100"/>
          <a:sy n="100" d="100"/>
        </p:scale>
        <p:origin x="902" y="62"/>
      </p:cViewPr>
      <p:guideLst>
        <p:guide orient="horz" pos="189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846250666835098E-3"/>
          <c:y val="0"/>
          <c:w val="0.96625115510484016"/>
          <c:h val="0.98535557681090991"/>
        </c:manualLayout>
      </c:layout>
      <c:doughnutChart>
        <c:varyColors val="1"/>
        <c:ser>
          <c:idx val="0"/>
          <c:order val="0"/>
          <c:tx>
            <c:strRef>
              <c:f>Sheet1!$B$1</c:f>
              <c:strCache>
                <c:ptCount val="1"/>
                <c:pt idx="0">
                  <c:v>Sales</c:v>
                </c:pt>
              </c:strCache>
            </c:strRef>
          </c:tx>
          <c:spPr>
            <a:solidFill>
              <a:srgbClr val="F8A432"/>
            </a:solidFill>
          </c:spPr>
          <c:dPt>
            <c:idx val="0"/>
            <c:bubble3D val="0"/>
            <c:spPr>
              <a:solidFill>
                <a:schemeClr val="accent4">
                  <a:lumMod val="60000"/>
                  <a:lumOff val="40000"/>
                </a:schemeClr>
              </a:solidFill>
            </c:spPr>
            <c:extLst>
              <c:ext xmlns:c16="http://schemas.microsoft.com/office/drawing/2014/chart" uri="{C3380CC4-5D6E-409C-BE32-E72D297353CC}">
                <c16:uniqueId val="{00000001-AE23-4702-AB21-86148D6CC33D}"/>
              </c:ext>
            </c:extLst>
          </c:dPt>
          <c:dPt>
            <c:idx val="1"/>
            <c:bubble3D val="0"/>
            <c:spPr>
              <a:solidFill>
                <a:schemeClr val="accent1"/>
              </a:solidFill>
            </c:spPr>
            <c:extLst>
              <c:ext xmlns:c16="http://schemas.microsoft.com/office/drawing/2014/chart" uri="{C3380CC4-5D6E-409C-BE32-E72D297353CC}">
                <c16:uniqueId val="{00000003-AE23-4702-AB21-86148D6CC33D}"/>
              </c:ext>
            </c:extLst>
          </c:dPt>
          <c:dPt>
            <c:idx val="2"/>
            <c:bubble3D val="0"/>
            <c:spPr>
              <a:solidFill>
                <a:schemeClr val="accent2">
                  <a:lumMod val="75000"/>
                </a:schemeClr>
              </a:solidFill>
            </c:spPr>
            <c:extLst>
              <c:ext xmlns:c16="http://schemas.microsoft.com/office/drawing/2014/chart" uri="{C3380CC4-5D6E-409C-BE32-E72D297353CC}">
                <c16:uniqueId val="{00000005-AE23-4702-AB21-86148D6CC33D}"/>
              </c:ext>
            </c:extLst>
          </c:dPt>
          <c:dPt>
            <c:idx val="3"/>
            <c:bubble3D val="0"/>
            <c:spPr>
              <a:solidFill>
                <a:schemeClr val="accent3">
                  <a:lumMod val="40000"/>
                  <a:lumOff val="60000"/>
                </a:schemeClr>
              </a:solidFill>
            </c:spPr>
            <c:extLst>
              <c:ext xmlns:c16="http://schemas.microsoft.com/office/drawing/2014/chart" uri="{C3380CC4-5D6E-409C-BE32-E72D297353CC}">
                <c16:uniqueId val="{00000007-AE23-4702-AB21-86148D6CC33D}"/>
              </c:ext>
            </c:extLst>
          </c:dPt>
          <c:cat>
            <c:strRef>
              <c:f>Sheet1!$A$2:$A$3</c:f>
              <c:strCache>
                <c:ptCount val="2"/>
                <c:pt idx="0">
                  <c:v>Text 1</c:v>
                </c:pt>
                <c:pt idx="1">
                  <c:v>Text 2</c:v>
                </c:pt>
              </c:strCache>
            </c:strRef>
          </c:cat>
          <c:val>
            <c:numRef>
              <c:f>Sheet1!$B$2:$B$3</c:f>
              <c:numCache>
                <c:formatCode>General</c:formatCode>
                <c:ptCount val="2"/>
                <c:pt idx="0">
                  <c:v>15</c:v>
                </c:pt>
                <c:pt idx="1">
                  <c:v>35</c:v>
                </c:pt>
              </c:numCache>
            </c:numRef>
          </c:val>
          <c:extLst>
            <c:ext xmlns:c16="http://schemas.microsoft.com/office/drawing/2014/chart" uri="{C3380CC4-5D6E-409C-BE32-E72D297353CC}">
              <c16:uniqueId val="{00000008-AE23-4702-AB21-86148D6CC33D}"/>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D0E1-B465-4F2C-90A9-0FF063F708D5}" type="datetimeFigureOut">
              <a:rPr lang="en-US" smtClean="0"/>
              <a:t>5/26/2020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40606-DA4F-441D-9F24-772E7C8F33DD}" type="slidenum">
              <a:rPr lang="en-US" smtClean="0"/>
              <a:t>‹#›</a:t>
            </a:fld>
            <a:endParaRPr lang="en-US" dirty="0"/>
          </a:p>
        </p:txBody>
      </p:sp>
    </p:spTree>
    <p:extLst>
      <p:ext uri="{BB962C8B-B14F-4D97-AF65-F5344CB8AC3E}">
        <p14:creationId xmlns:p14="http://schemas.microsoft.com/office/powerpoint/2010/main" val="305799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HITRU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smtClean="0"/>
              <a:t>Както и за защита на националното здравеопазване и сигурност.</a:t>
            </a:r>
            <a:endParaRPr lang="bg-BG" noProof="0" dirty="0" smtClean="0"/>
          </a:p>
          <a:p>
            <a:r>
              <a:rPr lang="bg-BG" noProof="0" dirty="0" smtClean="0"/>
              <a:t>Комуникацията по интернет и компютрите като цяло представляват изключително сложни инженерни изобретения, които от своя страна имат много неразгадани предизвикателства. Предизвикателства, които варират от защитата на целостта на данните (protection integrity) до конфиденциалността по отношение на предадени данни и информация. Работните рамки по киберсигурност (cyber security frameworks) в здравеопазването имат ключова роля за опазване на сензитивните биологични данни на потребителите.</a:t>
            </a:r>
            <a:endParaRPr lang="bg-BG" noProof="0" dirty="0"/>
          </a:p>
        </p:txBody>
      </p:sp>
      <p:sp>
        <p:nvSpPr>
          <p:cNvPr id="4" name="Slide Number Placeholder 3"/>
          <p:cNvSpPr>
            <a:spLocks noGrp="1"/>
          </p:cNvSpPr>
          <p:nvPr>
            <p:ph type="sldNum" sz="quarter" idx="10"/>
          </p:nvPr>
        </p:nvSpPr>
        <p:spPr/>
        <p:txBody>
          <a:bodyPr/>
          <a:lstStyle/>
          <a:p>
            <a:fld id="{D5F40606-DA4F-441D-9F24-772E7C8F33DD}" type="slidenum">
              <a:rPr lang="en-US" smtClean="0"/>
              <a:t>5</a:t>
            </a:fld>
            <a:endParaRPr lang="en-US" dirty="0"/>
          </a:p>
        </p:txBody>
      </p:sp>
    </p:spTree>
    <p:extLst>
      <p:ext uri="{BB962C8B-B14F-4D97-AF65-F5344CB8AC3E}">
        <p14:creationId xmlns:p14="http://schemas.microsoft.com/office/powerpoint/2010/main" val="16232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noProof="1" smtClean="0">
                <a:solidFill>
                  <a:schemeClr val="bg1"/>
                </a:solidFill>
              </a:rPr>
              <a:t>Работните рамки в здравеопазването като всяка една технология се</a:t>
            </a:r>
            <a:r>
              <a:rPr lang="bg-BG" baseline="0" noProof="1" smtClean="0">
                <a:solidFill>
                  <a:schemeClr val="bg1"/>
                </a:solidFill>
              </a:rPr>
              <a:t> </a:t>
            </a:r>
            <a:r>
              <a:rPr lang="bg-BG" noProof="1" smtClean="0">
                <a:solidFill>
                  <a:schemeClr val="bg1"/>
                </a:solidFill>
              </a:rPr>
              <a:t>актуализират чрез получаване на адекватна информация от ползвателите им. Все още, тези фреймуърци не са точни предписания (prescriptions).</a:t>
            </a:r>
            <a:endParaRPr lang="bg-BG" noProof="0" dirty="0" smtClean="0"/>
          </a:p>
          <a:p>
            <a:r>
              <a:rPr lang="bg-BG" noProof="0" dirty="0" smtClean="0"/>
              <a:t>Те могат единствено да предложат само общи методи за справяне с кибер заплахите. Например, когато една болница изгражда EHR система за дигитализиране на взаимотношенията между пациент и лекар и се фокусира върху елиминирането на проблемите със сигурността и изтичането на някакви сензитивни данни, тези фреймуърци предоставят начини за справяне с евентуалните бъдещи проблеми в системата. Важно е да се спомене, че фреймуърците не са единственият начин за защита на данните. Те са доказан подход за разработване на политики и процедури, необходими за гарантиране на поветирелността, целостта и наличието на информационни системи и данни. Организациите за здравеопазване могат да избират от редица фреймуърци, които са широко използвани и редовно поддържани.</a:t>
            </a:r>
            <a:endParaRPr lang="bg-BG" noProof="0" dirty="0"/>
          </a:p>
        </p:txBody>
      </p:sp>
      <p:sp>
        <p:nvSpPr>
          <p:cNvPr id="4" name="Slide Number Placeholder 3"/>
          <p:cNvSpPr>
            <a:spLocks noGrp="1"/>
          </p:cNvSpPr>
          <p:nvPr>
            <p:ph type="sldNum" sz="quarter" idx="10"/>
          </p:nvPr>
        </p:nvSpPr>
        <p:spPr/>
        <p:txBody>
          <a:bodyPr/>
          <a:lstStyle/>
          <a:p>
            <a:fld id="{D5F40606-DA4F-441D-9F24-772E7C8F33DD}" type="slidenum">
              <a:rPr lang="en-US" smtClean="0"/>
              <a:t>6</a:t>
            </a:fld>
            <a:endParaRPr lang="en-US" dirty="0"/>
          </a:p>
        </p:txBody>
      </p:sp>
    </p:spTree>
    <p:extLst>
      <p:ext uri="{BB962C8B-B14F-4D97-AF65-F5344CB8AC3E}">
        <p14:creationId xmlns:p14="http://schemas.microsoft.com/office/powerpoint/2010/main" val="157197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Служителите често злоупотребяват с достъпа си до вътрешната информация. Освен това, в </a:t>
            </a:r>
            <a:r>
              <a:rPr lang="ru-RU" sz="1200" kern="1200" dirty="0" smtClean="0">
                <a:solidFill>
                  <a:schemeClr val="tx1"/>
                </a:solidFill>
                <a:effectLst/>
                <a:latin typeface="+mn-lt"/>
                <a:ea typeface="+mn-ea"/>
                <a:cs typeface="+mn-cs"/>
              </a:rPr>
              <a:t>6% </a:t>
            </a:r>
            <a:r>
              <a:rPr lang="bg-BG" sz="1200" kern="1200" dirty="0" smtClean="0">
                <a:solidFill>
                  <a:schemeClr val="tx1"/>
                </a:solidFill>
                <a:effectLst/>
                <a:latin typeface="+mn-lt"/>
                <a:ea typeface="+mn-ea"/>
                <a:cs typeface="+mn-cs"/>
              </a:rPr>
              <a:t>от случаите на вътрешно изнасяне на конфиденциална информация, целта е била просто забавление, което изобщо не е смешно като цяло. Нищо учудващо няма във факта, че здравеопазването осигурява необходимостта от защита, поверителност и сигурност на личните данни на обществото чрез използването на специални рамки за киберсигурност </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cybersecurity frameworks</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F40606-DA4F-441D-9F24-772E7C8F33DD}" type="slidenum">
              <a:rPr lang="en-US" smtClean="0"/>
              <a:t>10</a:t>
            </a:fld>
            <a:endParaRPr lang="en-US" dirty="0"/>
          </a:p>
        </p:txBody>
      </p:sp>
    </p:spTree>
    <p:extLst>
      <p:ext uri="{BB962C8B-B14F-4D97-AF65-F5344CB8AC3E}">
        <p14:creationId xmlns:p14="http://schemas.microsoft.com/office/powerpoint/2010/main" val="32523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NIST е национален институт за стандарти и технологии, американска агенция, която разработва много технически стандарти и насоки (guidelines), включително за информационна сигурност. Тази агенция е една от многото в САЩ под контрола на Министерството на търговията (U.S Department of Commerce).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HITRUST Alliance</a:t>
            </a:r>
            <a:r>
              <a:rPr lang="en-US" sz="1200" kern="1200" dirty="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е частна организация, ръководена от представители на някои от най-големите имена в здравеопазването като </a:t>
            </a:r>
            <a:r>
              <a:rPr lang="en-US" sz="1200" kern="1200" dirty="0" smtClean="0">
                <a:solidFill>
                  <a:schemeClr val="tx1"/>
                </a:solidFill>
                <a:effectLst/>
                <a:latin typeface="+mn-lt"/>
                <a:ea typeface="+mn-ea"/>
                <a:cs typeface="+mn-cs"/>
              </a:rPr>
              <a:t>Anthem</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Humana</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UnitedHealth </a:t>
            </a:r>
            <a:r>
              <a:rPr lang="bg-BG" sz="1200" kern="1200" dirty="0" smtClean="0">
                <a:solidFill>
                  <a:schemeClr val="tx1"/>
                </a:solidFill>
                <a:effectLst/>
                <a:latin typeface="+mn-lt"/>
                <a:ea typeface="+mn-ea"/>
                <a:cs typeface="+mn-cs"/>
              </a:rPr>
              <a:t>и </a:t>
            </a:r>
            <a:r>
              <a:rPr lang="en-US" sz="1200" kern="1200" dirty="0" smtClean="0">
                <a:solidFill>
                  <a:schemeClr val="tx1"/>
                </a:solidFill>
                <a:effectLst/>
                <a:latin typeface="+mn-lt"/>
                <a:ea typeface="+mn-ea"/>
                <a:cs typeface="+mn-cs"/>
              </a:rPr>
              <a:t>Walgreens</a:t>
            </a:r>
            <a:r>
              <a:rPr lang="ru-R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CSC </a:t>
            </a:r>
            <a:r>
              <a:rPr lang="bg-BG" sz="1200" kern="1200" dirty="0" smtClean="0">
                <a:solidFill>
                  <a:schemeClr val="tx1"/>
                </a:solidFill>
                <a:effectLst/>
                <a:latin typeface="+mn-lt"/>
                <a:ea typeface="+mn-ea"/>
                <a:cs typeface="+mn-cs"/>
              </a:rPr>
              <a:t>е списък на различни практики за киберсигурност, предназначени да спрат най-често срещаните кибератаки.</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bg-BG" dirty="0"/>
          </a:p>
        </p:txBody>
      </p:sp>
      <p:sp>
        <p:nvSpPr>
          <p:cNvPr id="4" name="Slide Number Placeholder 3"/>
          <p:cNvSpPr>
            <a:spLocks noGrp="1"/>
          </p:cNvSpPr>
          <p:nvPr>
            <p:ph type="sldNum" sz="quarter" idx="10"/>
          </p:nvPr>
        </p:nvSpPr>
        <p:spPr/>
        <p:txBody>
          <a:bodyPr/>
          <a:lstStyle/>
          <a:p>
            <a:fld id="{D5F40606-DA4F-441D-9F24-772E7C8F33DD}" type="slidenum">
              <a:rPr lang="en-US" smtClean="0"/>
              <a:t>13</a:t>
            </a:fld>
            <a:endParaRPr lang="en-US" dirty="0"/>
          </a:p>
        </p:txBody>
      </p:sp>
    </p:spTree>
    <p:extLst>
      <p:ext uri="{BB962C8B-B14F-4D97-AF65-F5344CB8AC3E}">
        <p14:creationId xmlns:p14="http://schemas.microsoft.com/office/powerpoint/2010/main" val="335960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Заедно с Международната електротехническа комисия </a:t>
            </a:r>
            <a:r>
              <a:rPr lang="en-US" sz="1200" kern="1200" dirty="0" smtClean="0">
                <a:solidFill>
                  <a:schemeClr val="tx1"/>
                </a:solidFill>
                <a:effectLst/>
                <a:latin typeface="+mn-lt"/>
                <a:ea typeface="+mn-ea"/>
                <a:cs typeface="+mn-cs"/>
              </a:rPr>
              <a:t>International Electrotechnical Commission</a:t>
            </a:r>
            <a:r>
              <a:rPr lang="bg-BG"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IEC</a:t>
            </a:r>
            <a:r>
              <a:rPr lang="bg-BG"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ISO</a:t>
            </a:r>
            <a:r>
              <a:rPr lang="bg-BG" sz="1200" kern="1200" dirty="0" smtClean="0">
                <a:solidFill>
                  <a:schemeClr val="tx1"/>
                </a:solidFill>
                <a:effectLst/>
                <a:latin typeface="+mn-lt"/>
                <a:ea typeface="+mn-ea"/>
                <a:cs typeface="+mn-cs"/>
              </a:rPr>
              <a:t> налага серия от стандарти за създаване и поддръжка на информационната система за управление и сигурност (</a:t>
            </a:r>
            <a:r>
              <a:rPr lang="en-US" sz="1200" kern="1200" dirty="0" smtClean="0">
                <a:solidFill>
                  <a:schemeClr val="tx1"/>
                </a:solidFill>
                <a:effectLst/>
                <a:latin typeface="+mn-lt"/>
                <a:ea typeface="+mn-ea"/>
                <a:cs typeface="+mn-cs"/>
              </a:rPr>
              <a:t>information security management system</a:t>
            </a:r>
            <a:r>
              <a:rPr lang="bg-BG" sz="1200" kern="1200" dirty="0" smtClean="0">
                <a:solidFill>
                  <a:schemeClr val="tx1"/>
                </a:solidFill>
                <a:effectLst/>
                <a:latin typeface="+mn-lt"/>
                <a:ea typeface="+mn-ea"/>
                <a:cs typeface="+mn-cs"/>
              </a:rPr>
              <a:t>), известна като </a:t>
            </a:r>
            <a:r>
              <a:rPr lang="en-US" sz="1200" kern="1200" dirty="0" smtClean="0">
                <a:solidFill>
                  <a:schemeClr val="tx1"/>
                </a:solidFill>
                <a:effectLst/>
                <a:latin typeface="+mn-lt"/>
                <a:ea typeface="+mn-ea"/>
                <a:cs typeface="+mn-cs"/>
              </a:rPr>
              <a:t>ISO</a:t>
            </a:r>
            <a:r>
              <a:rPr lang="bg-BG"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IEC</a:t>
            </a:r>
            <a:r>
              <a:rPr lang="bg-BG" sz="1200" kern="1200" dirty="0" smtClean="0">
                <a:solidFill>
                  <a:schemeClr val="tx1"/>
                </a:solidFill>
                <a:effectLst/>
                <a:latin typeface="+mn-lt"/>
                <a:ea typeface="+mn-ea"/>
                <a:cs typeface="+mn-cs"/>
              </a:rPr>
              <a:t> 27000 или просто </a:t>
            </a:r>
            <a:r>
              <a:rPr lang="en-US" sz="1200" kern="1200" dirty="0" smtClean="0">
                <a:solidFill>
                  <a:schemeClr val="tx1"/>
                </a:solidFill>
                <a:effectLst/>
                <a:latin typeface="+mn-lt"/>
                <a:ea typeface="+mn-ea"/>
                <a:cs typeface="+mn-cs"/>
              </a:rPr>
              <a:t>ISO</a:t>
            </a:r>
            <a:r>
              <a:rPr lang="bg-BG" sz="1200" kern="1200" dirty="0" smtClean="0">
                <a:solidFill>
                  <a:schemeClr val="tx1"/>
                </a:solidFill>
                <a:effectLst/>
                <a:latin typeface="+mn-lt"/>
                <a:ea typeface="+mn-ea"/>
                <a:cs typeface="+mn-cs"/>
              </a:rPr>
              <a:t>. Сред анкетираните, 18.5% използват този фреймуърк.</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bg-BG" dirty="0"/>
          </a:p>
        </p:txBody>
      </p:sp>
      <p:sp>
        <p:nvSpPr>
          <p:cNvPr id="4" name="Slide Number Placeholder 3"/>
          <p:cNvSpPr>
            <a:spLocks noGrp="1"/>
          </p:cNvSpPr>
          <p:nvPr>
            <p:ph type="sldNum" sz="quarter" idx="10"/>
          </p:nvPr>
        </p:nvSpPr>
        <p:spPr/>
        <p:txBody>
          <a:bodyPr/>
          <a:lstStyle/>
          <a:p>
            <a:fld id="{D5F40606-DA4F-441D-9F24-772E7C8F33DD}" type="slidenum">
              <a:rPr lang="en-US" smtClean="0"/>
              <a:t>14</a:t>
            </a:fld>
            <a:endParaRPr lang="en-US" dirty="0"/>
          </a:p>
        </p:txBody>
      </p:sp>
    </p:spTree>
    <p:extLst>
      <p:ext uri="{BB962C8B-B14F-4D97-AF65-F5344CB8AC3E}">
        <p14:creationId xmlns:p14="http://schemas.microsoft.com/office/powerpoint/2010/main" val="185809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dirty="0" smtClean="0"/>
              <a:t>Стъпка 1 - </a:t>
            </a:r>
            <a:r>
              <a:rPr lang="bg-BG" sz="1200" kern="1200" dirty="0" smtClean="0">
                <a:solidFill>
                  <a:schemeClr val="tx1"/>
                </a:solidFill>
                <a:effectLst/>
                <a:latin typeface="+mn-lt"/>
                <a:ea typeface="+mn-ea"/>
                <a:cs typeface="+mn-cs"/>
              </a:rPr>
              <a:t>Прави се с цел вземане на най-добрите решения относно проблемите със сигурността и подбор на правилните инструменти, които да предоставят адекватни решения за проблема. Следователно, преди да преминем към интегрирането, болницата или клиниката трябва да разберат къде и как точно искат да използват дадената рамка за киберсигурност </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cybersecurity framework</a:t>
            </a:r>
            <a:r>
              <a:rPr lang="ru-RU"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Стъпка 2 - </a:t>
            </a:r>
            <a:r>
              <a:rPr lang="bg-BG" sz="1200" kern="1200" dirty="0" smtClean="0">
                <a:solidFill>
                  <a:schemeClr val="tx1"/>
                </a:solidFill>
                <a:effectLst/>
                <a:latin typeface="+mn-lt"/>
                <a:ea typeface="+mn-ea"/>
                <a:cs typeface="+mn-cs"/>
              </a:rPr>
              <a:t>След това, компанията избира подходящия регулатор (regulatory) – стандарти за сигурност, средства, методи и т.н.</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Стъпка 3 - Организацията анализира колко сериозни нарушения на сигурността биха могли да се появят и от какво могат да бъдат предизвикани. Също така, компанията взима предвид настоящите уязвимости и заплахи с цел да разбере по-добре какви могат да бъдат бъдещите проблеми със сигурността</a:t>
            </a:r>
            <a:r>
              <a:rPr lang="bg-BG"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F40606-DA4F-441D-9F24-772E7C8F33DD}" type="slidenum">
              <a:rPr lang="en-US" smtClean="0"/>
              <a:t>16</a:t>
            </a:fld>
            <a:endParaRPr lang="en-US" dirty="0"/>
          </a:p>
        </p:txBody>
      </p:sp>
    </p:spTree>
    <p:extLst>
      <p:ext uri="{BB962C8B-B14F-4D97-AF65-F5344CB8AC3E}">
        <p14:creationId xmlns:p14="http://schemas.microsoft.com/office/powerpoint/2010/main" val="353439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Стъпка 4 - Болниците правят задълбочена оценка на риска и определят настоящето си състояние. По-добре е тези рискове да се оценят от функционалните области </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functional areas</a:t>
            </a:r>
            <a:r>
              <a:rPr lang="ru-RU" sz="1200" kern="1200" dirty="0" smtClean="0">
                <a:solidFill>
                  <a:schemeClr val="tx1"/>
                </a:solidFill>
                <a:effectLst/>
                <a:latin typeface="+mn-lt"/>
                <a:ea typeface="+mn-ea"/>
                <a:cs typeface="+mn-cs"/>
              </a:rPr>
              <a:t>) </a:t>
            </a:r>
            <a:r>
              <a:rPr lang="bg-BG" sz="1200" kern="1200" dirty="0" smtClean="0">
                <a:solidFill>
                  <a:schemeClr val="tx1"/>
                </a:solidFill>
                <a:effectLst/>
                <a:latin typeface="+mn-lt"/>
                <a:ea typeface="+mn-ea"/>
                <a:cs typeface="+mn-cs"/>
              </a:rPr>
              <a:t>и от цялата организация, независимо. И ако се открият рискове, те незабавно трябва да бъдат документирани.</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Стъпка 5 - След това идва </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brainstorming</a:t>
            </a:r>
            <a:r>
              <a:rPr lang="ru-RU" sz="1200" kern="1200" dirty="0" smtClean="0">
                <a:solidFill>
                  <a:schemeClr val="tx1"/>
                </a:solidFill>
                <a:effectLst/>
                <a:latin typeface="+mn-lt"/>
                <a:ea typeface="+mn-ea"/>
                <a:cs typeface="+mn-cs"/>
              </a:rPr>
              <a:t>” – </a:t>
            </a:r>
            <a:r>
              <a:rPr lang="bg-BG" sz="1200" kern="1200" dirty="0" smtClean="0">
                <a:solidFill>
                  <a:schemeClr val="tx1"/>
                </a:solidFill>
                <a:effectLst/>
                <a:latin typeface="+mn-lt"/>
                <a:ea typeface="+mn-ea"/>
                <a:cs typeface="+mn-cs"/>
              </a:rPr>
              <a:t>тя трябва да намери с какво точно да запълни празнината между текущия и целевия резултат.</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smtClean="0">
                <a:solidFill>
                  <a:schemeClr val="tx1"/>
                </a:solidFill>
                <a:effectLst/>
                <a:latin typeface="+mn-lt"/>
                <a:ea typeface="+mn-ea"/>
                <a:cs typeface="+mn-cs"/>
              </a:rPr>
              <a:t>Стъпка 6</a:t>
            </a:r>
            <a:r>
              <a:rPr lang="bg-BG" sz="1200" kern="1200" baseline="0" dirty="0" smtClean="0">
                <a:solidFill>
                  <a:schemeClr val="tx1"/>
                </a:solidFill>
                <a:effectLst/>
                <a:latin typeface="+mn-lt"/>
                <a:ea typeface="+mn-ea"/>
                <a:cs typeface="+mn-cs"/>
              </a:rPr>
              <a:t> - </a:t>
            </a:r>
            <a:r>
              <a:rPr lang="bg-BG" sz="1200" kern="1200" dirty="0" smtClean="0">
                <a:solidFill>
                  <a:schemeClr val="tx1"/>
                </a:solidFill>
                <a:effectLst/>
                <a:latin typeface="+mn-lt"/>
                <a:ea typeface="+mn-ea"/>
                <a:cs typeface="+mn-cs"/>
              </a:rPr>
              <a:t>Ако всички тези стъпки са на лице, тогава може да се започне внедряването на фреймуърка, който са избрали. Но това не завършва само с приемането на план за действие. Здравните институции трябва да организират и наблюдават различни показатели, за да бъдат сигурни, че </a:t>
            </a:r>
            <a:r>
              <a:rPr lang="en-US" sz="1200" kern="1200" dirty="0" smtClean="0">
                <a:solidFill>
                  <a:schemeClr val="tx1"/>
                </a:solidFill>
                <a:effectLst/>
                <a:latin typeface="+mn-lt"/>
                <a:ea typeface="+mn-ea"/>
                <a:cs typeface="+mn-cs"/>
              </a:rPr>
              <a:t>CSF </a:t>
            </a:r>
            <a:r>
              <a:rPr lang="bg-BG" sz="1200" kern="1200" dirty="0" smtClean="0">
                <a:solidFill>
                  <a:schemeClr val="tx1"/>
                </a:solidFill>
                <a:effectLst/>
                <a:latin typeface="+mn-lt"/>
                <a:ea typeface="+mn-ea"/>
                <a:cs typeface="+mn-cs"/>
              </a:rPr>
              <a:t>работи така както се очаква. Това е непрекъснат процес, който цели да доведе до получаване на максимална печалба и по-нататъшно персонализиране на приетия фреймуърк. Което в крайна сметка би трябвало да отговаря напълно на нуждите на компанията.</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bg-BG" dirty="0"/>
          </a:p>
        </p:txBody>
      </p:sp>
      <p:sp>
        <p:nvSpPr>
          <p:cNvPr id="4" name="Slide Number Placeholder 3"/>
          <p:cNvSpPr>
            <a:spLocks noGrp="1"/>
          </p:cNvSpPr>
          <p:nvPr>
            <p:ph type="sldNum" sz="quarter" idx="10"/>
          </p:nvPr>
        </p:nvSpPr>
        <p:spPr/>
        <p:txBody>
          <a:bodyPr/>
          <a:lstStyle/>
          <a:p>
            <a:fld id="{D5F40606-DA4F-441D-9F24-772E7C8F33DD}" type="slidenum">
              <a:rPr lang="en-US" smtClean="0"/>
              <a:t>17</a:t>
            </a:fld>
            <a:endParaRPr lang="en-US" dirty="0"/>
          </a:p>
        </p:txBody>
      </p:sp>
    </p:spTree>
    <p:extLst>
      <p:ext uri="{BB962C8B-B14F-4D97-AF65-F5344CB8AC3E}">
        <p14:creationId xmlns:p14="http://schemas.microsoft.com/office/powerpoint/2010/main" val="389720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D5F40606-DA4F-441D-9F24-772E7C8F33DD}" type="slidenum">
              <a:rPr lang="en-US" smtClean="0"/>
              <a:t>18</a:t>
            </a:fld>
            <a:endParaRPr lang="en-US" dirty="0"/>
          </a:p>
        </p:txBody>
      </p:sp>
    </p:spTree>
    <p:extLst>
      <p:ext uri="{BB962C8B-B14F-4D97-AF65-F5344CB8AC3E}">
        <p14:creationId xmlns:p14="http://schemas.microsoft.com/office/powerpoint/2010/main" val="2559456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3003798"/>
            <a:ext cx="4356124" cy="1095361"/>
          </a:xfrm>
          <a:prstGeom prst="rect">
            <a:avLst/>
          </a:prstGeom>
        </p:spPr>
        <p:txBody>
          <a:bodyPr anchor="ctr"/>
          <a:lstStyle>
            <a:lvl1pPr marL="0" indent="0" algn="r">
              <a:lnSpc>
                <a:spcPct val="80000"/>
              </a:lnSpc>
              <a:buNone/>
              <a:defRPr sz="3600" b="0" baseline="0">
                <a:solidFill>
                  <a:schemeClr val="accent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571852" y="4068678"/>
            <a:ext cx="4356124" cy="504056"/>
          </a:xfrm>
          <a:prstGeom prst="rect">
            <a:avLst/>
          </a:prstGeom>
        </p:spPr>
        <p:txBody>
          <a:bodyPr anchor="ctr"/>
          <a:lstStyle>
            <a:lvl1pPr marL="0" indent="0" algn="r">
              <a:buNone/>
              <a:defRPr sz="140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75856" y="181632"/>
            <a:ext cx="586814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75856" y="757696"/>
            <a:ext cx="5868144" cy="288032"/>
          </a:xfrm>
          <a:prstGeom prst="rect">
            <a:avLst/>
          </a:prstGeom>
        </p:spPr>
        <p:txBody>
          <a:bodyPr anchor="ctr"/>
          <a:lstStyle>
            <a:lvl1pPr marL="0" indent="0" algn="l">
              <a:buNone/>
              <a:defRPr sz="2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241112" y="220184"/>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241112" y="1800221"/>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38842"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1932052" y="1800221"/>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1932052"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3625263" y="3380258"/>
            <a:ext cx="1620000"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91253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23528" y="267494"/>
            <a:ext cx="5328592" cy="288032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18485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987824" cy="5143500"/>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078088" y="0"/>
            <a:ext cx="2987824" cy="1779662"/>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56176" y="0"/>
            <a:ext cx="2987824" cy="5143500"/>
          </a:xfrm>
          <a:prstGeom prst="rect">
            <a:avLst/>
          </a:prstGeom>
          <a:solidFill>
            <a:schemeClr val="bg1">
              <a:lumMod val="95000"/>
            </a:schemeClr>
          </a:solidFill>
        </p:spPr>
        <p:txBody>
          <a:bodyPr anchor="ctr"/>
          <a:lstStyle>
            <a:lvl1pPr marL="0" indent="0" algn="ctr">
              <a:buNone/>
              <a:defRPr sz="1200" u="non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077912" y="1851670"/>
            <a:ext cx="2988000" cy="32918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5818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7020272"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909600" y="0"/>
            <a:ext cx="212372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27656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81632"/>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 hasCustomPrompt="1"/>
          </p:nvPr>
        </p:nvSpPr>
        <p:spPr>
          <a:xfrm>
            <a:off x="2771800" y="904998"/>
            <a:ext cx="6372200" cy="20880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2771801" y="3055500"/>
            <a:ext cx="6372200" cy="2088000"/>
          </a:xfrm>
          <a:custGeom>
            <a:avLst/>
            <a:gdLst>
              <a:gd name="connsiteX0" fmla="*/ 0 w 5328592"/>
              <a:gd name="connsiteY0" fmla="*/ 0 h 2088000"/>
              <a:gd name="connsiteX1" fmla="*/ 5328592 w 5328592"/>
              <a:gd name="connsiteY1" fmla="*/ 0 h 2088000"/>
              <a:gd name="connsiteX2" fmla="*/ 5328592 w 5328592"/>
              <a:gd name="connsiteY2" fmla="*/ 2088000 h 2088000"/>
              <a:gd name="connsiteX3" fmla="*/ 0 w 5328592"/>
              <a:gd name="connsiteY3" fmla="*/ 2088000 h 2088000"/>
              <a:gd name="connsiteX4" fmla="*/ 0 w 5328592"/>
              <a:gd name="connsiteY4"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 name="connsiteX0" fmla="*/ 612939 w 5941531"/>
              <a:gd name="connsiteY0" fmla="*/ 0 h 2088000"/>
              <a:gd name="connsiteX1" fmla="*/ 5941531 w 5941531"/>
              <a:gd name="connsiteY1" fmla="*/ 0 h 2088000"/>
              <a:gd name="connsiteX2" fmla="*/ 5941531 w 5941531"/>
              <a:gd name="connsiteY2" fmla="*/ 2088000 h 2088000"/>
              <a:gd name="connsiteX3" fmla="*/ 612939 w 5941531"/>
              <a:gd name="connsiteY3" fmla="*/ 2088000 h 2088000"/>
              <a:gd name="connsiteX4" fmla="*/ 0 w 5941531"/>
              <a:gd name="connsiteY4" fmla="*/ 1047929 h 2088000"/>
              <a:gd name="connsiteX5" fmla="*/ 612939 w 5941531"/>
              <a:gd name="connsiteY5" fmla="*/ 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1531" h="2088000">
                <a:moveTo>
                  <a:pt x="612939" y="0"/>
                </a:moveTo>
                <a:lnTo>
                  <a:pt x="5941531" y="0"/>
                </a:lnTo>
                <a:lnTo>
                  <a:pt x="5941531" y="2088000"/>
                </a:lnTo>
                <a:lnTo>
                  <a:pt x="612939" y="2088000"/>
                </a:lnTo>
                <a:cubicBezTo>
                  <a:pt x="376904" y="1710967"/>
                  <a:pt x="256723" y="1511850"/>
                  <a:pt x="0" y="1047929"/>
                </a:cubicBezTo>
                <a:lnTo>
                  <a:pt x="612939"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51715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4"/>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0" y="3429900"/>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2000" y="1721906"/>
            <a:ext cx="4572000" cy="17136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2102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46066" y="1327227"/>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2022914" y="1463545"/>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78017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787774"/>
            <a:ext cx="9144000" cy="23557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12"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6659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7699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663788" y="661442"/>
            <a:ext cx="3816424" cy="3816424"/>
          </a:xfrm>
          <a:prstGeom prst="ellipse">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63788" y="2124462"/>
            <a:ext cx="3816424"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63640" y="2715766"/>
            <a:ext cx="381642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4355976" y="2067694"/>
            <a:ext cx="4788024" cy="11521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572000" y="2188850"/>
            <a:ext cx="45720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64914"/>
            <a:ext cx="45720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13678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4355976" y="2067694"/>
            <a:ext cx="4788024" cy="11521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572000" y="2188850"/>
            <a:ext cx="45720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64914"/>
            <a:ext cx="45720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563888" y="0"/>
            <a:ext cx="5580112" cy="5143500"/>
          </a:xfrm>
          <a:prstGeom prst="rect">
            <a:avLst/>
          </a:prstGeom>
          <a:solidFill>
            <a:schemeClr val="accent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851920" y="123478"/>
            <a:ext cx="529208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851920" y="699542"/>
            <a:ext cx="529208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7755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3564000" y="0"/>
            <a:ext cx="5580000" cy="51435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851920" y="123478"/>
            <a:ext cx="529208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851920" y="699542"/>
            <a:ext cx="529208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3888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0177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0" y="0"/>
            <a:ext cx="9144000" cy="1131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1315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4896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131590"/>
          </a:xfrm>
          <a:prstGeom prst="rect">
            <a:avLst/>
          </a:prstGeom>
          <a:solidFill>
            <a:srgbClr val="027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 hasCustomPrompt="1"/>
          </p:nvPr>
        </p:nvSpPr>
        <p:spPr>
          <a:xfrm>
            <a:off x="2665735" y="1400779"/>
            <a:ext cx="1620000" cy="1728000"/>
          </a:xfrm>
          <a:prstGeom prst="roundRect">
            <a:avLst/>
          </a:prstGeom>
          <a:solidFill>
            <a:schemeClr val="bg1">
              <a:lumMod val="95000"/>
            </a:schemeClr>
          </a:solidFill>
          <a:ln w="190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4812316" y="1400779"/>
            <a:ext cx="1620000" cy="1728000"/>
          </a:xfrm>
          <a:prstGeom prst="roundRect">
            <a:avLst/>
          </a:prstGeom>
          <a:solidFill>
            <a:schemeClr val="bg1">
              <a:lumMod val="95000"/>
            </a:schemeClr>
          </a:solidFill>
          <a:ln w="19050">
            <a:solidFill>
              <a:schemeClr val="accent3"/>
            </a:solidFill>
          </a:ln>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19154" y="3075880"/>
            <a:ext cx="1620000" cy="1728000"/>
          </a:xfrm>
          <a:prstGeom prst="round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6958897" y="3075880"/>
            <a:ext cx="1620000" cy="1728000"/>
          </a:xfrm>
          <a:prstGeom prst="roundRect">
            <a:avLst/>
          </a:prstGeom>
          <a:solidFill>
            <a:schemeClr val="bg1">
              <a:lumMod val="95000"/>
            </a:schemeClr>
          </a:solidFill>
          <a:ln w="190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Rectangle 11"/>
          <p:cNvSpPr/>
          <p:nvPr userDrawn="1"/>
        </p:nvSpPr>
        <p:spPr>
          <a:xfrm>
            <a:off x="519154" y="1529144"/>
            <a:ext cx="1964614" cy="14712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6588224" y="1528537"/>
            <a:ext cx="1964614" cy="14712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321121" y="3204245"/>
            <a:ext cx="1964614" cy="14712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4812316" y="3204245"/>
            <a:ext cx="1964614" cy="14712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9412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52" r:id="rId5"/>
    <p:sldLayoutId id="2147483674" r:id="rId6"/>
    <p:sldLayoutId id="2147483673" r:id="rId7"/>
    <p:sldLayoutId id="2147483655" r:id="rId8"/>
    <p:sldLayoutId id="2147483664" r:id="rId9"/>
    <p:sldLayoutId id="2147483665" r:id="rId10"/>
    <p:sldLayoutId id="2147483666" r:id="rId11"/>
    <p:sldLayoutId id="2147483667" r:id="rId12"/>
    <p:sldLayoutId id="2147483668" r:id="rId13"/>
    <p:sldLayoutId id="2147483669" r:id="rId14"/>
    <p:sldLayoutId id="2147483670" r:id="rId15"/>
    <p:sldLayoutId id="2147483672" r:id="rId16"/>
    <p:sldLayoutId id="2147483675" r:id="rId17"/>
    <p:sldLayoutId id="2147483656" r:id="rId18"/>
    <p:sldLayoutId id="2147483676" r:id="rId19"/>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enterprise.verizon.com/resources/reports/dbir/2019/healthca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jpg"/><Relationship Id="rId1" Type="http://schemas.openxmlformats.org/officeDocument/2006/relationships/slideLayout" Target="../slideLayouts/slideLayout10.xml"/><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hyperlink" Target="http://www.himss.org/2018-himss-cybersecurity-survey"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www.himss.org/2018-himss-cybersecurity-survey" TargetMode="External"/><Relationship Id="rId7"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hyperlink" Target="https://www.cisecurity.org/controls/" TargetMode="External"/><Relationship Id="rId4" Type="http://schemas.openxmlformats.org/officeDocument/2006/relationships/hyperlink" Target="https://en.wikipedia.org/wiki/HITRUS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iso.org/home.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hyperlink" Target="https://en.wikipedia.org/wiki/COBI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0" y="2931790"/>
            <a:ext cx="4356124" cy="1167369"/>
          </a:xfrm>
        </p:spPr>
        <p:txBody>
          <a:bodyPr/>
          <a:lstStyle/>
          <a:p>
            <a:r>
              <a:rPr lang="en-US" altLang="ko-KR" b="1" dirty="0"/>
              <a:t>Cyber security frameworks in healthcare</a:t>
            </a:r>
          </a:p>
        </p:txBody>
      </p:sp>
      <p:sp>
        <p:nvSpPr>
          <p:cNvPr id="5" name="TextBox 4"/>
          <p:cNvSpPr txBox="1"/>
          <p:nvPr/>
        </p:nvSpPr>
        <p:spPr>
          <a:xfrm>
            <a:off x="5868144" y="483518"/>
            <a:ext cx="3024336" cy="584775"/>
          </a:xfrm>
          <a:prstGeom prst="rect">
            <a:avLst/>
          </a:prstGeom>
          <a:noFill/>
        </p:spPr>
        <p:txBody>
          <a:bodyPr wrap="square" rtlCol="0">
            <a:spAutoFit/>
          </a:bodyPr>
          <a:lstStyle/>
          <a:p>
            <a:pPr algn="r"/>
            <a:r>
              <a:rPr lang="bg-BG" altLang="ko-KR" sz="1600" dirty="0">
                <a:solidFill>
                  <a:schemeClr val="accent1"/>
                </a:solidFill>
                <a:latin typeface="+mj-lt"/>
                <a:cs typeface="Arial" pitchFamily="34" charset="0"/>
              </a:rPr>
              <a:t>Станислав Бисеров </a:t>
            </a:r>
            <a:r>
              <a:rPr lang="bg-BG" altLang="ko-KR" sz="1600" dirty="0" smtClean="0">
                <a:solidFill>
                  <a:schemeClr val="accent1"/>
                </a:solidFill>
                <a:latin typeface="+mj-lt"/>
                <a:cs typeface="Arial" pitchFamily="34" charset="0"/>
              </a:rPr>
              <a:t>Стоянов</a:t>
            </a:r>
            <a:endParaRPr lang="en-US" altLang="ko-KR" sz="1600" dirty="0" smtClean="0">
              <a:solidFill>
                <a:schemeClr val="accent1"/>
              </a:solidFill>
              <a:latin typeface="+mj-lt"/>
              <a:cs typeface="Arial" pitchFamily="34" charset="0"/>
            </a:endParaRPr>
          </a:p>
          <a:p>
            <a:pPr algn="r"/>
            <a:r>
              <a:rPr lang="bg-BG" altLang="ko-KR" sz="1600" dirty="0">
                <a:solidFill>
                  <a:schemeClr val="accent1"/>
                </a:solidFill>
                <a:latin typeface="+mj-lt"/>
                <a:cs typeface="Arial" pitchFamily="34" charset="0"/>
              </a:rPr>
              <a:t>471218066, 76 група</a:t>
            </a:r>
            <a:endParaRPr lang="ko-KR" altLang="en-US" sz="1600" dirty="0">
              <a:solidFill>
                <a:schemeClr val="accent1"/>
              </a:solidFill>
              <a:latin typeface="+mj-lt"/>
              <a:cs typeface="Arial" pitchFamily="34" charset="0"/>
            </a:endParaRP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a:off x="4558341" y="1625206"/>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Oval 26"/>
          <p:cNvSpPr/>
          <p:nvPr/>
        </p:nvSpPr>
        <p:spPr>
          <a:xfrm>
            <a:off x="4648341" y="3116606"/>
            <a:ext cx="900000" cy="90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Chart 4"/>
          <p:cNvGraphicFramePr/>
          <p:nvPr>
            <p:extLst>
              <p:ext uri="{D42A27DB-BD31-4B8C-83A1-F6EECF244321}">
                <p14:modId xmlns:p14="http://schemas.microsoft.com/office/powerpoint/2010/main" val="1378100948"/>
              </p:ext>
            </p:extLst>
          </p:nvPr>
        </p:nvGraphicFramePr>
        <p:xfrm>
          <a:off x="483965" y="1441579"/>
          <a:ext cx="2659953" cy="2600843"/>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3712496" y="3113538"/>
            <a:ext cx="998890" cy="400110"/>
          </a:xfrm>
          <a:prstGeom prst="rect">
            <a:avLst/>
          </a:prstGeom>
        </p:spPr>
        <p:txBody>
          <a:bodyPr wrap="square" anchor="ctr">
            <a:spAutoFit/>
          </a:bodyPr>
          <a:lstStyle/>
          <a:p>
            <a:pPr algn="ctr"/>
            <a:r>
              <a:rPr lang="en-US" altLang="ko-KR" sz="2000" b="1" dirty="0" smtClean="0">
                <a:solidFill>
                  <a:schemeClr val="bg1"/>
                </a:solidFill>
                <a:cs typeface="Arial" pitchFamily="34" charset="0"/>
              </a:rPr>
              <a:t>41%</a:t>
            </a:r>
            <a:endParaRPr lang="ko-KR" altLang="en-US" sz="2000" dirty="0">
              <a:solidFill>
                <a:schemeClr val="bg1"/>
              </a:solidFill>
              <a:cs typeface="Arial" pitchFamily="34" charset="0"/>
            </a:endParaRPr>
          </a:p>
        </p:txBody>
      </p:sp>
      <p:sp>
        <p:nvSpPr>
          <p:cNvPr id="9" name="Rectangle 8"/>
          <p:cNvSpPr/>
          <p:nvPr/>
        </p:nvSpPr>
        <p:spPr>
          <a:xfrm>
            <a:off x="3712496" y="1712140"/>
            <a:ext cx="998890" cy="400110"/>
          </a:xfrm>
          <a:prstGeom prst="rect">
            <a:avLst/>
          </a:prstGeom>
        </p:spPr>
        <p:txBody>
          <a:bodyPr wrap="square" anchor="ctr">
            <a:spAutoFit/>
          </a:bodyPr>
          <a:lstStyle/>
          <a:p>
            <a:pPr algn="ctr"/>
            <a:r>
              <a:rPr lang="en-US" altLang="ko-KR" sz="2000" b="1" dirty="0" smtClean="0">
                <a:solidFill>
                  <a:schemeClr val="bg1"/>
                </a:solidFill>
                <a:cs typeface="Arial" pitchFamily="34" charset="0"/>
              </a:rPr>
              <a:t>59%</a:t>
            </a:r>
            <a:endParaRPr lang="ko-KR" altLang="en-US" sz="2000" dirty="0">
              <a:solidFill>
                <a:schemeClr val="bg1"/>
              </a:solidFill>
              <a:cs typeface="Arial" pitchFamily="34" charset="0"/>
            </a:endParaRPr>
          </a:p>
        </p:txBody>
      </p:sp>
      <p:sp>
        <p:nvSpPr>
          <p:cNvPr id="30" name="Block Arc 14"/>
          <p:cNvSpPr/>
          <p:nvPr/>
        </p:nvSpPr>
        <p:spPr>
          <a:xfrm rot="16200000">
            <a:off x="1477426" y="2454559"/>
            <a:ext cx="673031" cy="6734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cxnSp>
        <p:nvCxnSpPr>
          <p:cNvPr id="31" name="Straight Arrow Connector 30"/>
          <p:cNvCxnSpPr/>
          <p:nvPr/>
        </p:nvCxnSpPr>
        <p:spPr>
          <a:xfrm>
            <a:off x="3433321" y="2165206"/>
            <a:ext cx="1462445" cy="1"/>
          </a:xfrm>
          <a:prstGeom prst="straightConnector1">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433320" y="3566605"/>
            <a:ext cx="1462445" cy="1"/>
          </a:xfrm>
          <a:prstGeom prst="straightConnector1">
            <a:avLst/>
          </a:prstGeom>
          <a:ln w="127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20150" y="849174"/>
            <a:ext cx="3096344" cy="3785652"/>
          </a:xfrm>
          <a:prstGeom prst="rect">
            <a:avLst/>
          </a:prstGeom>
          <a:noFill/>
        </p:spPr>
        <p:txBody>
          <a:bodyPr wrap="square" rtlCol="0">
            <a:spAutoFit/>
          </a:bodyPr>
          <a:lstStyle/>
          <a:p>
            <a:r>
              <a:rPr lang="bg-BG" altLang="ko-KR" sz="1600" dirty="0" smtClean="0">
                <a:solidFill>
                  <a:schemeClr val="bg1"/>
                </a:solidFill>
                <a:cs typeface="Arial" pitchFamily="34" charset="0"/>
              </a:rPr>
              <a:t>Да си признаем, че здравеопазването е индустрията, в която вътрешните заплахи за сигурността са по-опасни от външните. Според доклада на </a:t>
            </a:r>
            <a:r>
              <a:rPr lang="bg-BG" altLang="ko-KR" sz="1600" dirty="0" smtClean="0">
                <a:solidFill>
                  <a:schemeClr val="bg1"/>
                </a:solidFill>
                <a:cs typeface="Arial" pitchFamily="34" charset="0"/>
                <a:hlinkClick r:id="rId4"/>
              </a:rPr>
              <a:t>Verizon</a:t>
            </a:r>
            <a:r>
              <a:rPr lang="bg-BG" altLang="ko-KR" sz="1600" dirty="0" smtClean="0">
                <a:solidFill>
                  <a:schemeClr val="bg1"/>
                </a:solidFill>
                <a:cs typeface="Arial" pitchFamily="34" charset="0"/>
              </a:rPr>
              <a:t>, вътрешните заплахи (threats) са по-чести в една здравна организация – 59% в сравнение с 4</a:t>
            </a:r>
            <a:r>
              <a:rPr lang="en-US" altLang="ko-KR" sz="1600" dirty="0" smtClean="0">
                <a:solidFill>
                  <a:schemeClr val="bg1"/>
                </a:solidFill>
                <a:cs typeface="Arial" pitchFamily="34" charset="0"/>
              </a:rPr>
              <a:t>1</a:t>
            </a:r>
            <a:r>
              <a:rPr lang="bg-BG" altLang="ko-KR" sz="1600" dirty="0" smtClean="0">
                <a:solidFill>
                  <a:schemeClr val="bg1"/>
                </a:solidFill>
                <a:cs typeface="Arial" pitchFamily="34" charset="0"/>
              </a:rPr>
              <a:t>% за външните. Причини? Различни грешки, злоупотреба с привилегии или софтуерни проблеми са едни от основните причини за тези заплахи.</a:t>
            </a:r>
            <a:endParaRPr lang="bg-BG" altLang="ko-KR" sz="1600" dirty="0">
              <a:solidFill>
                <a:schemeClr val="bg1"/>
              </a:solidFill>
              <a:cs typeface="Arial" pitchFamily="34" charset="0"/>
            </a:endParaRPr>
          </a:p>
        </p:txBody>
      </p:sp>
    </p:spTree>
    <p:extLst>
      <p:ext uri="{BB962C8B-B14F-4D97-AF65-F5344CB8AC3E}">
        <p14:creationId xmlns:p14="http://schemas.microsoft.com/office/powerpoint/2010/main" val="274880639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10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10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1000"/>
                                        <p:tgtEl>
                                          <p:spTgt spid="31"/>
                                        </p:tgtEl>
                                      </p:cBhvr>
                                    </p:animEffect>
                                    <p:anim calcmode="lin" valueType="num">
                                      <p:cBhvr>
                                        <p:cTn id="31" dur="1000" fill="hold"/>
                                        <p:tgtEl>
                                          <p:spTgt spid="31"/>
                                        </p:tgtEl>
                                        <p:attrNameLst>
                                          <p:attrName>ppt_x</p:attrName>
                                        </p:attrNameLst>
                                      </p:cBhvr>
                                      <p:tavLst>
                                        <p:tav tm="0">
                                          <p:val>
                                            <p:strVal val="#ppt_x"/>
                                          </p:val>
                                        </p:tav>
                                        <p:tav tm="100000">
                                          <p:val>
                                            <p:strVal val="#ppt_x"/>
                                          </p:val>
                                        </p:tav>
                                      </p:tavLst>
                                    </p:anim>
                                    <p:anim calcmode="lin" valueType="num">
                                      <p:cBhvr>
                                        <p:cTn id="3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Graphic spid="5" grpId="0">
        <p:bldAsOne/>
      </p:bldGraphic>
      <p:bldP spid="6" grpId="0"/>
      <p:bldP spid="9" grpId="0"/>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1760" y="397393"/>
            <a:ext cx="6732240" cy="576064"/>
          </a:xfrm>
        </p:spPr>
        <p:txBody>
          <a:bodyPr/>
          <a:lstStyle/>
          <a:p>
            <a:r>
              <a:rPr lang="bg-BG" b="1" dirty="0"/>
              <a:t>С какво ни помагат CSF?</a:t>
            </a:r>
            <a:endParaRPr lang="ko-KR" altLang="en-US" dirty="0"/>
          </a:p>
        </p:txBody>
      </p:sp>
      <p:sp>
        <p:nvSpPr>
          <p:cNvPr id="28" name="TextBox 27"/>
          <p:cNvSpPr txBox="1"/>
          <p:nvPr/>
        </p:nvSpPr>
        <p:spPr>
          <a:xfrm>
            <a:off x="6054825" y="1303901"/>
            <a:ext cx="2592288" cy="1015663"/>
          </a:xfrm>
          <a:prstGeom prst="rect">
            <a:avLst/>
          </a:prstGeom>
          <a:noFill/>
        </p:spPr>
        <p:txBody>
          <a:bodyPr wrap="square" rtlCol="0">
            <a:spAutoFit/>
          </a:bodyPr>
          <a:lstStyle/>
          <a:p>
            <a:r>
              <a:rPr lang="bg-BG" altLang="ko-KR" sz="1200" dirty="0" smtClean="0">
                <a:solidFill>
                  <a:schemeClr val="bg1"/>
                </a:solidFill>
                <a:cs typeface="Arial" pitchFamily="34" charset="0"/>
              </a:rPr>
              <a:t>Рамките помагат за идентифицирането и откриването на заплахи, свързани със сигурността и възстановяването от тези последствия</a:t>
            </a:r>
            <a:endParaRPr lang="ko-KR" altLang="en-US" sz="1200" dirty="0">
              <a:solidFill>
                <a:schemeClr val="bg1"/>
              </a:solidFill>
              <a:cs typeface="Arial" pitchFamily="34" charset="0"/>
            </a:endParaRPr>
          </a:p>
        </p:txBody>
      </p:sp>
      <p:sp>
        <p:nvSpPr>
          <p:cNvPr id="31" name="TextBox 30"/>
          <p:cNvSpPr txBox="1"/>
          <p:nvPr/>
        </p:nvSpPr>
        <p:spPr>
          <a:xfrm>
            <a:off x="6054825" y="2433567"/>
            <a:ext cx="2592288" cy="646331"/>
          </a:xfrm>
          <a:prstGeom prst="rect">
            <a:avLst/>
          </a:prstGeom>
          <a:noFill/>
        </p:spPr>
        <p:txBody>
          <a:bodyPr wrap="square" rtlCol="0">
            <a:spAutoFit/>
          </a:bodyPr>
          <a:lstStyle/>
          <a:p>
            <a:r>
              <a:rPr lang="bg-BG" altLang="ko-KR" sz="1200" dirty="0" smtClean="0">
                <a:solidFill>
                  <a:schemeClr val="bg1"/>
                </a:solidFill>
                <a:cs typeface="Arial" pitchFamily="34" charset="0"/>
              </a:rPr>
              <a:t>Те гарантират сигурност със своите компоненти – ядро, ниво на изпълнение и профили</a:t>
            </a:r>
            <a:endParaRPr lang="ko-KR" altLang="en-US" sz="1200" dirty="0">
              <a:solidFill>
                <a:schemeClr val="bg1"/>
              </a:solidFill>
              <a:cs typeface="Arial" pitchFamily="34" charset="0"/>
            </a:endParaRPr>
          </a:p>
        </p:txBody>
      </p:sp>
      <p:sp>
        <p:nvSpPr>
          <p:cNvPr id="34" name="TextBox 33"/>
          <p:cNvSpPr txBox="1"/>
          <p:nvPr/>
        </p:nvSpPr>
        <p:spPr>
          <a:xfrm>
            <a:off x="6096586" y="3246518"/>
            <a:ext cx="2592288" cy="830997"/>
          </a:xfrm>
          <a:prstGeom prst="rect">
            <a:avLst/>
          </a:prstGeom>
          <a:noFill/>
        </p:spPr>
        <p:txBody>
          <a:bodyPr wrap="square" rtlCol="0">
            <a:spAutoFit/>
          </a:bodyPr>
          <a:lstStyle/>
          <a:p>
            <a:r>
              <a:rPr lang="bg-BG" altLang="ko-KR" sz="1200" dirty="0" smtClean="0">
                <a:solidFill>
                  <a:schemeClr val="bg1"/>
                </a:solidFill>
                <a:cs typeface="Arial" pitchFamily="34" charset="0"/>
              </a:rPr>
              <a:t>Позволяват на заинтересованите страни </a:t>
            </a:r>
            <a:r>
              <a:rPr lang="en-US" altLang="ko-KR" sz="1200" dirty="0" smtClean="0">
                <a:solidFill>
                  <a:schemeClr val="bg1"/>
                </a:solidFill>
                <a:cs typeface="Arial" pitchFamily="34" charset="0"/>
              </a:rPr>
              <a:t>(stakeholders) </a:t>
            </a:r>
            <a:r>
              <a:rPr lang="bg-BG" altLang="ko-KR" sz="1200" dirty="0" smtClean="0">
                <a:solidFill>
                  <a:schemeClr val="bg1"/>
                </a:solidFill>
                <a:cs typeface="Arial" pitchFamily="34" charset="0"/>
              </a:rPr>
              <a:t>да разбират и управляват киберсигурността заедно като екип</a:t>
            </a:r>
            <a:endParaRPr lang="ko-KR" altLang="en-US" sz="1200" dirty="0">
              <a:solidFill>
                <a:schemeClr val="bg1"/>
              </a:solidFill>
              <a:cs typeface="Arial" pitchFamily="34" charset="0"/>
            </a:endParaRPr>
          </a:p>
        </p:txBody>
      </p:sp>
      <p:sp>
        <p:nvSpPr>
          <p:cNvPr id="37" name="Heart 17"/>
          <p:cNvSpPr/>
          <p:nvPr/>
        </p:nvSpPr>
        <p:spPr>
          <a:xfrm>
            <a:off x="5469856" y="2532251"/>
            <a:ext cx="457907" cy="448961"/>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0895" r="20895"/>
          <a:stretch>
            <a:fillRect/>
          </a:stretch>
        </p:blipFill>
        <p:spPr/>
      </p:pic>
      <p:pic>
        <p:nvPicPr>
          <p:cNvPr id="7" name="Picture Placeholder 6"/>
          <p:cNvPicPr>
            <a:picLocks noGrp="1" noChangeAspect="1"/>
          </p:cNvPicPr>
          <p:nvPr>
            <p:ph type="pic" idx="12"/>
          </p:nvPr>
        </p:nvPicPr>
        <p:blipFill>
          <a:blip r:embed="rId3">
            <a:extLst>
              <a:ext uri="{28A0092B-C50C-407E-A947-70E740481C1C}">
                <a14:useLocalDpi xmlns:a14="http://schemas.microsoft.com/office/drawing/2010/main" val="0"/>
              </a:ext>
            </a:extLst>
          </a:blip>
          <a:srcRect l="19922" r="19922"/>
          <a:stretch>
            <a:fillRect/>
          </a:stretch>
        </p:blipFill>
        <p:spPr/>
      </p:pic>
      <p:pic>
        <p:nvPicPr>
          <p:cNvPr id="11" name="Picture Placeholder 10"/>
          <p:cNvPicPr>
            <a:picLocks noGrp="1" noChangeAspect="1"/>
          </p:cNvPicPr>
          <p:nvPr>
            <p:ph type="pic" idx="13"/>
          </p:nvPr>
        </p:nvPicPr>
        <p:blipFill>
          <a:blip r:embed="rId4" cstate="print">
            <a:extLst>
              <a:ext uri="{28A0092B-C50C-407E-A947-70E740481C1C}">
                <a14:useLocalDpi xmlns:a14="http://schemas.microsoft.com/office/drawing/2010/main" val="0"/>
              </a:ext>
            </a:extLst>
          </a:blip>
          <a:srcRect l="11289" r="11289"/>
          <a:stretch>
            <a:fillRect/>
          </a:stretch>
        </p:blipFill>
        <p:spPr/>
      </p:pic>
      <p:pic>
        <p:nvPicPr>
          <p:cNvPr id="12" name="Picture Placeholder 11"/>
          <p:cNvPicPr>
            <a:picLocks noGrp="1" noChangeAspect="1"/>
          </p:cNvPicPr>
          <p:nvPr>
            <p:ph type="pic" idx="15"/>
          </p:nvPr>
        </p:nvPicPr>
        <p:blipFill>
          <a:blip r:embed="rId5" cstate="print">
            <a:extLst>
              <a:ext uri="{28A0092B-C50C-407E-A947-70E740481C1C}">
                <a14:useLocalDpi xmlns:a14="http://schemas.microsoft.com/office/drawing/2010/main" val="0"/>
              </a:ext>
            </a:extLst>
          </a:blip>
          <a:srcRect l="19868" r="19868"/>
          <a:stretch>
            <a:fillRect/>
          </a:stretch>
        </p:blipFill>
        <p:spPr/>
      </p:pic>
      <p:pic>
        <p:nvPicPr>
          <p:cNvPr id="9" name="Picture Placeholder 8"/>
          <p:cNvPicPr>
            <a:picLocks noGrp="1" noChangeAspect="1"/>
          </p:cNvPicPr>
          <p:nvPr>
            <p:ph type="pic" idx="14"/>
          </p:nvPr>
        </p:nvPicPr>
        <p:blipFill>
          <a:blip r:embed="rId6">
            <a:extLst>
              <a:ext uri="{28A0092B-C50C-407E-A947-70E740481C1C}">
                <a14:useLocalDpi xmlns:a14="http://schemas.microsoft.com/office/drawing/2010/main" val="0"/>
              </a:ext>
            </a:extLst>
          </a:blip>
          <a:srcRect t="3379" b="3379"/>
          <a:stretch>
            <a:fillRect/>
          </a:stretch>
        </p:blipFill>
        <p:spPr/>
      </p:pic>
      <p:pic>
        <p:nvPicPr>
          <p:cNvPr id="14" name="Picture Placeholder 13"/>
          <p:cNvPicPr>
            <a:picLocks noGrp="1" noChangeAspect="1"/>
          </p:cNvPicPr>
          <p:nvPr>
            <p:ph type="pic" idx="16"/>
          </p:nvPr>
        </p:nvPicPr>
        <p:blipFill>
          <a:blip r:embed="rId7" cstate="print">
            <a:extLst>
              <a:ext uri="{28A0092B-C50C-407E-A947-70E740481C1C}">
                <a14:useLocalDpi xmlns:a14="http://schemas.microsoft.com/office/drawing/2010/main" val="0"/>
              </a:ext>
            </a:extLst>
          </a:blip>
          <a:srcRect l="21904" r="21904"/>
          <a:stretch>
            <a:fillRect/>
          </a:stretch>
        </p:blipFill>
        <p:spPr/>
      </p:pic>
      <p:sp>
        <p:nvSpPr>
          <p:cNvPr id="24" name="TextBox 23"/>
          <p:cNvSpPr txBox="1"/>
          <p:nvPr/>
        </p:nvSpPr>
        <p:spPr>
          <a:xfrm>
            <a:off x="6096586" y="4155926"/>
            <a:ext cx="2592288" cy="646331"/>
          </a:xfrm>
          <a:prstGeom prst="rect">
            <a:avLst/>
          </a:prstGeom>
          <a:noFill/>
        </p:spPr>
        <p:txBody>
          <a:bodyPr wrap="square" rtlCol="0">
            <a:spAutoFit/>
          </a:bodyPr>
          <a:lstStyle/>
          <a:p>
            <a:r>
              <a:rPr lang="bg-BG" altLang="ko-KR" sz="1200" dirty="0" smtClean="0">
                <a:solidFill>
                  <a:schemeClr val="bg1"/>
                </a:solidFill>
                <a:cs typeface="Arial" pitchFamily="34" charset="0"/>
              </a:rPr>
              <a:t>Помагат развитието на бизнеса </a:t>
            </a:r>
            <a:r>
              <a:rPr lang="en-US" altLang="ko-KR" sz="1200" dirty="0" smtClean="0">
                <a:solidFill>
                  <a:schemeClr val="bg1"/>
                </a:solidFill>
                <a:cs typeface="Arial" pitchFamily="34" charset="0"/>
              </a:rPr>
              <a:t>(aligning business) </a:t>
            </a:r>
            <a:r>
              <a:rPr lang="bg-BG" altLang="ko-KR" sz="1200" dirty="0" smtClean="0">
                <a:solidFill>
                  <a:schemeClr val="bg1"/>
                </a:solidFill>
                <a:cs typeface="Arial" pitchFamily="34" charset="0"/>
              </a:rPr>
              <a:t>и технологичните политики</a:t>
            </a:r>
            <a:endParaRPr lang="ko-KR" altLang="en-US" sz="1200" dirty="0">
              <a:solidFill>
                <a:schemeClr val="bg1"/>
              </a:solidFill>
              <a:cs typeface="Arial" pitchFamily="34" charset="0"/>
            </a:endParaRPr>
          </a:p>
        </p:txBody>
      </p:sp>
      <p:sp>
        <p:nvSpPr>
          <p:cNvPr id="25" name="Block Arc 11">
            <a:extLst>
              <a:ext uri="{FF2B5EF4-FFF2-40B4-BE49-F238E27FC236}">
                <a16:creationId xmlns:a16="http://schemas.microsoft.com/office/drawing/2014/main" id="{420C1528-04B2-494A-8EF2-5E79B54A947F}"/>
              </a:ext>
            </a:extLst>
          </p:cNvPr>
          <p:cNvSpPr/>
          <p:nvPr/>
        </p:nvSpPr>
        <p:spPr>
          <a:xfrm rot="10800000">
            <a:off x="5637873" y="4261549"/>
            <a:ext cx="275643" cy="395747"/>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6" name="Round Same Side Corner Rectangle 8">
            <a:extLst>
              <a:ext uri="{FF2B5EF4-FFF2-40B4-BE49-F238E27FC236}">
                <a16:creationId xmlns:a16="http://schemas.microsoft.com/office/drawing/2014/main" id="{EA1DD679-C3CE-4493-9982-02B1FCF676C4}"/>
              </a:ext>
            </a:extLst>
          </p:cNvPr>
          <p:cNvSpPr/>
          <p:nvPr/>
        </p:nvSpPr>
        <p:spPr>
          <a:xfrm>
            <a:off x="5558524" y="3380258"/>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7">
            <a:extLst>
              <a:ext uri="{FF2B5EF4-FFF2-40B4-BE49-F238E27FC236}">
                <a16:creationId xmlns:a16="http://schemas.microsoft.com/office/drawing/2014/main" id="{4D722707-282C-48EF-A19A-DBB068D0A5E1}"/>
              </a:ext>
            </a:extLst>
          </p:cNvPr>
          <p:cNvSpPr/>
          <p:nvPr/>
        </p:nvSpPr>
        <p:spPr>
          <a:xfrm>
            <a:off x="5469857" y="1450455"/>
            <a:ext cx="443660" cy="44366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811021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10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75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75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75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75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75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4" grpId="0"/>
      <p:bldP spid="37" grpId="0" animBg="1"/>
      <p:bldP spid="24" grpId="0"/>
      <p:bldP spid="25" grpId="0" animBg="1"/>
      <p:bldP spid="26"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40324" y="2355726"/>
            <a:ext cx="4572000" cy="576064"/>
          </a:xfrm>
        </p:spPr>
        <p:txBody>
          <a:bodyPr/>
          <a:lstStyle/>
          <a:p>
            <a:pPr algn="ctr"/>
            <a:r>
              <a:rPr lang="bg-BG" altLang="ko-KR" sz="2000" dirty="0"/>
              <a:t>Топ 5 </a:t>
            </a:r>
            <a:r>
              <a:rPr lang="en-US" altLang="ko-KR" sz="2000" dirty="0"/>
              <a:t>CSF </a:t>
            </a:r>
            <a:r>
              <a:rPr lang="bg-BG" altLang="ko-KR" sz="2000" dirty="0"/>
              <a:t>в здравеопазването – извадката се базира на </a:t>
            </a:r>
            <a:r>
              <a:rPr lang="en-US" altLang="ko-KR" sz="2000" dirty="0">
                <a:hlinkClick r:id="rId2"/>
              </a:rPr>
              <a:t>HIMSS Cybersecurity Survey</a:t>
            </a:r>
            <a:endParaRPr lang="ko-KR" altLang="en-US" sz="2000" dirty="0"/>
          </a:p>
        </p:txBody>
      </p:sp>
    </p:spTree>
    <p:extLst>
      <p:ext uri="{BB962C8B-B14F-4D97-AF65-F5344CB8AC3E}">
        <p14:creationId xmlns:p14="http://schemas.microsoft.com/office/powerpoint/2010/main" val="4214869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267494"/>
            <a:ext cx="9144000" cy="576064"/>
          </a:xfrm>
        </p:spPr>
        <p:txBody>
          <a:bodyPr/>
          <a:lstStyle/>
          <a:p>
            <a:r>
              <a:rPr lang="bg-BG" altLang="ko-KR" dirty="0"/>
              <a:t>Топ 5 </a:t>
            </a:r>
            <a:r>
              <a:rPr lang="en-US" altLang="ko-KR" dirty="0"/>
              <a:t>CSF </a:t>
            </a:r>
            <a:r>
              <a:rPr lang="bg-BG" altLang="ko-KR" dirty="0"/>
              <a:t>в здравеопазването</a:t>
            </a:r>
            <a:endParaRPr lang="ko-KR" altLang="en-US" dirty="0"/>
          </a:p>
        </p:txBody>
      </p:sp>
      <p:sp>
        <p:nvSpPr>
          <p:cNvPr id="6" name="TextBox 5"/>
          <p:cNvSpPr txBox="1"/>
          <p:nvPr/>
        </p:nvSpPr>
        <p:spPr>
          <a:xfrm>
            <a:off x="864729" y="1568885"/>
            <a:ext cx="2421770" cy="323165"/>
          </a:xfrm>
          <a:prstGeom prst="rect">
            <a:avLst/>
          </a:prstGeom>
          <a:noFill/>
        </p:spPr>
        <p:txBody>
          <a:bodyPr wrap="square" rtlCol="0">
            <a:spAutoFit/>
          </a:bodyPr>
          <a:lstStyle/>
          <a:p>
            <a:r>
              <a:rPr lang="en-US" altLang="ko-KR" sz="1500" b="1" dirty="0">
                <a:solidFill>
                  <a:schemeClr val="accent1"/>
                </a:solidFill>
                <a:cs typeface="Arial" pitchFamily="34" charset="0"/>
              </a:rPr>
              <a:t>Framework #1. NIST</a:t>
            </a:r>
            <a:endParaRPr lang="ko-KR" altLang="en-US" sz="1500" b="1" dirty="0">
              <a:solidFill>
                <a:schemeClr val="accent1"/>
              </a:solidFill>
              <a:cs typeface="Arial" pitchFamily="34" charset="0"/>
            </a:endParaRPr>
          </a:p>
        </p:txBody>
      </p:sp>
      <p:sp>
        <p:nvSpPr>
          <p:cNvPr id="7" name="TextBox 6"/>
          <p:cNvSpPr txBox="1"/>
          <p:nvPr/>
        </p:nvSpPr>
        <p:spPr>
          <a:xfrm>
            <a:off x="595530" y="2054334"/>
            <a:ext cx="2608318" cy="1569660"/>
          </a:xfrm>
          <a:prstGeom prst="rect">
            <a:avLst/>
          </a:prstGeom>
          <a:noFill/>
        </p:spPr>
        <p:txBody>
          <a:bodyPr wrap="square" rtlCol="0">
            <a:spAutoFit/>
          </a:bodyPr>
          <a:lstStyle/>
          <a:p>
            <a:r>
              <a:rPr lang="bg-BG" altLang="ko-KR" sz="1200" dirty="0" smtClean="0">
                <a:solidFill>
                  <a:schemeClr val="bg1"/>
                </a:solidFill>
                <a:cs typeface="Arial" pitchFamily="34" charset="0"/>
              </a:rPr>
              <a:t>Най-популярният фреймуърк за сигурност в здравеопазването е NIST, като 57.9% от анкетираните в проучване проведено през 2018г. (</a:t>
            </a:r>
            <a:r>
              <a:rPr lang="bg-BG" altLang="ko-KR" sz="1200" dirty="0" smtClean="0">
                <a:solidFill>
                  <a:schemeClr val="bg1"/>
                </a:solidFill>
                <a:cs typeface="Arial" pitchFamily="34" charset="0"/>
                <a:hlinkClick r:id="rId3"/>
              </a:rPr>
              <a:t>HIMSS Cybersecurity Survey</a:t>
            </a:r>
            <a:r>
              <a:rPr lang="bg-BG" altLang="ko-KR" sz="1200" dirty="0" smtClean="0">
                <a:solidFill>
                  <a:schemeClr val="bg1"/>
                </a:solidFill>
                <a:cs typeface="Arial" pitchFamily="34" charset="0"/>
              </a:rPr>
              <a:t>) съобщават, че го използват в своите организации.</a:t>
            </a:r>
            <a:endParaRPr lang="en-US" altLang="ko-KR" sz="1200" dirty="0" smtClean="0">
              <a:solidFill>
                <a:schemeClr val="bg1"/>
              </a:solidFill>
              <a:cs typeface="Arial" pitchFamily="34" charset="0"/>
            </a:endParaRPr>
          </a:p>
          <a:p>
            <a:endParaRPr lang="bg-BG" altLang="ko-KR" sz="1200" dirty="0">
              <a:solidFill>
                <a:schemeClr val="bg1"/>
              </a:solidFill>
              <a:cs typeface="Arial" pitchFamily="34" charset="0"/>
            </a:endParaRPr>
          </a:p>
        </p:txBody>
      </p:sp>
      <p:sp>
        <p:nvSpPr>
          <p:cNvPr id="9" name="TextBox 8"/>
          <p:cNvSpPr txBox="1"/>
          <p:nvPr/>
        </p:nvSpPr>
        <p:spPr>
          <a:xfrm>
            <a:off x="3337770" y="1554771"/>
            <a:ext cx="2585565" cy="323165"/>
          </a:xfrm>
          <a:prstGeom prst="rect">
            <a:avLst/>
          </a:prstGeom>
          <a:noFill/>
        </p:spPr>
        <p:txBody>
          <a:bodyPr wrap="square" rtlCol="0">
            <a:spAutoFit/>
          </a:bodyPr>
          <a:lstStyle/>
          <a:p>
            <a:r>
              <a:rPr lang="en-US" altLang="ko-KR" sz="1500" b="1" dirty="0">
                <a:solidFill>
                  <a:schemeClr val="accent1"/>
                </a:solidFill>
                <a:cs typeface="Arial" pitchFamily="34" charset="0"/>
              </a:rPr>
              <a:t>Framework #2. HITRUST</a:t>
            </a:r>
            <a:endParaRPr lang="ko-KR" altLang="en-US" sz="1500" b="1" dirty="0">
              <a:solidFill>
                <a:schemeClr val="accent1"/>
              </a:solidFill>
              <a:cs typeface="Arial" pitchFamily="34" charset="0"/>
            </a:endParaRPr>
          </a:p>
        </p:txBody>
      </p:sp>
      <p:sp>
        <p:nvSpPr>
          <p:cNvPr id="10" name="TextBox 9"/>
          <p:cNvSpPr txBox="1"/>
          <p:nvPr/>
        </p:nvSpPr>
        <p:spPr>
          <a:xfrm>
            <a:off x="3354587" y="2054334"/>
            <a:ext cx="2421770" cy="1384995"/>
          </a:xfrm>
          <a:prstGeom prst="rect">
            <a:avLst/>
          </a:prstGeom>
          <a:noFill/>
        </p:spPr>
        <p:txBody>
          <a:bodyPr wrap="square" rtlCol="0">
            <a:spAutoFit/>
          </a:bodyPr>
          <a:lstStyle/>
          <a:p>
            <a:r>
              <a:rPr lang="bg-BG" altLang="ko-KR" sz="1200" dirty="0">
                <a:solidFill>
                  <a:schemeClr val="bg1"/>
                </a:solidFill>
                <a:cs typeface="Arial" pitchFamily="34" charset="0"/>
              </a:rPr>
              <a:t>Малко повече от една четвърт от анкетираните (26.4%) казват, че тяхната организация следва рамката за сигурност (</a:t>
            </a:r>
            <a:r>
              <a:rPr lang="en-US" altLang="ko-KR" sz="1200" dirty="0">
                <a:solidFill>
                  <a:schemeClr val="bg1"/>
                </a:solidFill>
                <a:cs typeface="Arial" pitchFamily="34" charset="0"/>
              </a:rPr>
              <a:t>security framework), </a:t>
            </a:r>
            <a:r>
              <a:rPr lang="bg-BG" altLang="ko-KR" sz="1200" dirty="0">
                <a:solidFill>
                  <a:schemeClr val="bg1"/>
                </a:solidFill>
                <a:cs typeface="Arial" pitchFamily="34" charset="0"/>
              </a:rPr>
              <a:t>поддържана от </a:t>
            </a:r>
            <a:r>
              <a:rPr lang="en-US" altLang="ko-KR" sz="1200" dirty="0">
                <a:solidFill>
                  <a:schemeClr val="bg1"/>
                </a:solidFill>
                <a:cs typeface="Arial" pitchFamily="34" charset="0"/>
              </a:rPr>
              <a:t>Health Information Trust Alliance (</a:t>
            </a:r>
            <a:r>
              <a:rPr lang="en-US" altLang="ko-KR" sz="1200" dirty="0">
                <a:solidFill>
                  <a:schemeClr val="bg1"/>
                </a:solidFill>
                <a:cs typeface="Arial" pitchFamily="34" charset="0"/>
                <a:hlinkClick r:id="rId4"/>
              </a:rPr>
              <a:t>HITRUST</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12" name="TextBox 11"/>
          <p:cNvSpPr txBox="1"/>
          <p:nvPr/>
        </p:nvSpPr>
        <p:spPr>
          <a:xfrm>
            <a:off x="6113643" y="1368830"/>
            <a:ext cx="2346789" cy="523220"/>
          </a:xfrm>
          <a:prstGeom prst="rect">
            <a:avLst/>
          </a:prstGeom>
          <a:noFill/>
        </p:spPr>
        <p:txBody>
          <a:bodyPr wrap="square" rtlCol="0">
            <a:spAutoFit/>
          </a:bodyPr>
          <a:lstStyle/>
          <a:p>
            <a:r>
              <a:rPr lang="en-US" altLang="ko-KR" sz="1400" b="1" dirty="0">
                <a:solidFill>
                  <a:schemeClr val="accent1"/>
                </a:solidFill>
                <a:cs typeface="Arial" pitchFamily="34" charset="0"/>
              </a:rPr>
              <a:t>Framework #3. CIS Critical Security Controls</a:t>
            </a:r>
            <a:endParaRPr lang="ko-KR" altLang="en-US" sz="1400" b="1" dirty="0">
              <a:solidFill>
                <a:schemeClr val="accent1"/>
              </a:solidFill>
              <a:cs typeface="Arial" pitchFamily="34" charset="0"/>
            </a:endParaRPr>
          </a:p>
        </p:txBody>
      </p:sp>
      <p:sp>
        <p:nvSpPr>
          <p:cNvPr id="13" name="TextBox 12"/>
          <p:cNvSpPr txBox="1"/>
          <p:nvPr/>
        </p:nvSpPr>
        <p:spPr>
          <a:xfrm>
            <a:off x="6113644" y="2054334"/>
            <a:ext cx="2634820" cy="1569660"/>
          </a:xfrm>
          <a:prstGeom prst="rect">
            <a:avLst/>
          </a:prstGeom>
          <a:noFill/>
        </p:spPr>
        <p:txBody>
          <a:bodyPr wrap="square" rtlCol="0">
            <a:spAutoFit/>
          </a:bodyPr>
          <a:lstStyle/>
          <a:p>
            <a:r>
              <a:rPr lang="bg-BG" altLang="ko-KR" sz="1200" dirty="0">
                <a:solidFill>
                  <a:schemeClr val="bg1"/>
                </a:solidFill>
                <a:cs typeface="Arial" pitchFamily="34" charset="0"/>
              </a:rPr>
              <a:t>Малко по-малко от една четвърт (24.7%) от анкетираните заявяват, че използват </a:t>
            </a:r>
            <a:r>
              <a:rPr lang="en-US" altLang="ko-KR" sz="1200" dirty="0">
                <a:solidFill>
                  <a:schemeClr val="bg1"/>
                </a:solidFill>
                <a:cs typeface="Arial" pitchFamily="34" charset="0"/>
              </a:rPr>
              <a:t>Critical Security Controls. Center for Internet Security (</a:t>
            </a:r>
            <a:r>
              <a:rPr lang="en-US" altLang="ko-KR" sz="1200" dirty="0">
                <a:solidFill>
                  <a:schemeClr val="bg1"/>
                </a:solidFill>
                <a:cs typeface="Arial" pitchFamily="34" charset="0"/>
                <a:hlinkClick r:id="rId5"/>
              </a:rPr>
              <a:t>CIS</a:t>
            </a:r>
            <a:r>
              <a:rPr lang="en-US" altLang="ko-KR" sz="1200" dirty="0">
                <a:solidFill>
                  <a:schemeClr val="bg1"/>
                </a:solidFill>
                <a:cs typeface="Arial" pitchFamily="34" charset="0"/>
              </a:rPr>
              <a:t>) </a:t>
            </a:r>
            <a:r>
              <a:rPr lang="bg-BG" altLang="ko-KR" sz="1200" dirty="0">
                <a:solidFill>
                  <a:schemeClr val="bg1"/>
                </a:solidFill>
                <a:cs typeface="Arial" pitchFamily="34" charset="0"/>
              </a:rPr>
              <a:t>е нестопанска организация, която поддържа 20 </a:t>
            </a:r>
            <a:r>
              <a:rPr lang="en-US" altLang="ko-KR" sz="1200" dirty="0">
                <a:solidFill>
                  <a:schemeClr val="bg1"/>
                </a:solidFill>
                <a:cs typeface="Arial" pitchFamily="34" charset="0"/>
              </a:rPr>
              <a:t>Critical Security Controls (CSC, </a:t>
            </a:r>
            <a:r>
              <a:rPr lang="bg-BG" altLang="ko-KR" sz="1200" dirty="0">
                <a:solidFill>
                  <a:schemeClr val="bg1"/>
                </a:solidFill>
                <a:cs typeface="Arial" pitchFamily="34" charset="0"/>
              </a:rPr>
              <a:t>познато още като </a:t>
            </a:r>
            <a:r>
              <a:rPr lang="en-US" altLang="ko-KR" sz="1200" dirty="0">
                <a:solidFill>
                  <a:schemeClr val="bg1"/>
                </a:solidFill>
                <a:cs typeface="Arial" pitchFamily="34" charset="0"/>
              </a:rPr>
              <a:t>SANS 20).</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7155" y="3723878"/>
            <a:ext cx="1284734" cy="128473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8899" y="3723878"/>
            <a:ext cx="1284734" cy="128473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8686" y="3723878"/>
            <a:ext cx="1285200" cy="1258774"/>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683568" y="1932222"/>
            <a:ext cx="237626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a:off x="3390414" y="1932222"/>
            <a:ext cx="226170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6193677" y="1922482"/>
            <a:ext cx="212274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9596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10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1000"/>
                                        <p:tgtEl>
                                          <p:spTgt spid="9">
                                            <p:txEl>
                                              <p:pRg st="0" end="0"/>
                                            </p:txEl>
                                          </p:spTgt>
                                        </p:tgtEl>
                                      </p:cBhvr>
                                    </p:animEffect>
                                    <p:anim calcmode="lin" valueType="num">
                                      <p:cBhvr>
                                        <p:cTn id="3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Effect transition="in" filter="fade">
                                      <p:cBhvr>
                                        <p:cTn id="48" dur="1000"/>
                                        <p:tgtEl>
                                          <p:spTgt spid="10">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1000"/>
                                        <p:tgtEl>
                                          <p:spTgt spid="4"/>
                                        </p:tgtEl>
                                      </p:cBhvr>
                                    </p:animEffect>
                                    <p:anim calcmode="lin" valueType="num">
                                      <p:cBhvr>
                                        <p:cTn id="54" dur="1000" fill="hold"/>
                                        <p:tgtEl>
                                          <p:spTgt spid="4"/>
                                        </p:tgtEl>
                                        <p:attrNameLst>
                                          <p:attrName>ppt_x</p:attrName>
                                        </p:attrNameLst>
                                      </p:cBhvr>
                                      <p:tavLst>
                                        <p:tav tm="0">
                                          <p:val>
                                            <p:strVal val="#ppt_x"/>
                                          </p:val>
                                        </p:tav>
                                        <p:tav tm="100000">
                                          <p:val>
                                            <p:strVal val="#ppt_x"/>
                                          </p:val>
                                        </p:tav>
                                      </p:tavLst>
                                    </p:anim>
                                    <p:anim calcmode="lin" valueType="num">
                                      <p:cBhvr>
                                        <p:cTn id="5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2">
                                            <p:txEl>
                                              <p:pRg st="0" end="0"/>
                                            </p:txEl>
                                          </p:spTgt>
                                        </p:tgtEl>
                                        <p:attrNameLst>
                                          <p:attrName>style.visibility</p:attrName>
                                        </p:attrNameLst>
                                      </p:cBhvr>
                                      <p:to>
                                        <p:strVal val="visible"/>
                                      </p:to>
                                    </p:set>
                                    <p:animEffect transition="in" filter="fade">
                                      <p:cBhvr>
                                        <p:cTn id="60" dur="1000"/>
                                        <p:tgtEl>
                                          <p:spTgt spid="12">
                                            <p:txEl>
                                              <p:pRg st="0" end="0"/>
                                            </p:txEl>
                                          </p:spTgt>
                                        </p:tgtEl>
                                      </p:cBhvr>
                                    </p:animEffect>
                                    <p:anim calcmode="lin" valueType="num">
                                      <p:cBhvr>
                                        <p:cTn id="61"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xEl>
                                              <p:pRg st="0" end="0"/>
                                            </p:txEl>
                                          </p:spTgt>
                                        </p:tgtEl>
                                        <p:attrNameLst>
                                          <p:attrName>style.visibility</p:attrName>
                                        </p:attrNameLst>
                                      </p:cBhvr>
                                      <p:to>
                                        <p:strVal val="visible"/>
                                      </p:to>
                                    </p:set>
                                    <p:animEffect transition="in" filter="fade">
                                      <p:cBhvr>
                                        <p:cTn id="72" dur="1000"/>
                                        <p:tgtEl>
                                          <p:spTgt spid="1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267494"/>
            <a:ext cx="9144000" cy="576064"/>
          </a:xfrm>
        </p:spPr>
        <p:txBody>
          <a:bodyPr/>
          <a:lstStyle/>
          <a:p>
            <a:r>
              <a:rPr lang="bg-BG" altLang="ko-KR" dirty="0"/>
              <a:t>Топ 5 </a:t>
            </a:r>
            <a:r>
              <a:rPr lang="en-US" altLang="ko-KR" dirty="0"/>
              <a:t>CSF </a:t>
            </a:r>
            <a:r>
              <a:rPr lang="bg-BG" altLang="ko-KR" dirty="0"/>
              <a:t>в здравеопазването</a:t>
            </a:r>
            <a:endParaRPr lang="ko-KR" altLang="en-US" dirty="0"/>
          </a:p>
        </p:txBody>
      </p:sp>
      <p:sp>
        <p:nvSpPr>
          <p:cNvPr id="6" name="TextBox 5"/>
          <p:cNvSpPr txBox="1"/>
          <p:nvPr/>
        </p:nvSpPr>
        <p:spPr>
          <a:xfrm>
            <a:off x="1203098" y="1480743"/>
            <a:ext cx="2421770" cy="338554"/>
          </a:xfrm>
          <a:prstGeom prst="rect">
            <a:avLst/>
          </a:prstGeom>
          <a:noFill/>
        </p:spPr>
        <p:txBody>
          <a:bodyPr wrap="square" rtlCol="0">
            <a:spAutoFit/>
          </a:bodyPr>
          <a:lstStyle/>
          <a:p>
            <a:r>
              <a:rPr lang="en-US" altLang="ko-KR" sz="1600" b="1" dirty="0">
                <a:solidFill>
                  <a:schemeClr val="accent1"/>
                </a:solidFill>
                <a:cs typeface="Arial" pitchFamily="34" charset="0"/>
              </a:rPr>
              <a:t>Framework #4. ISO</a:t>
            </a:r>
            <a:endParaRPr lang="ko-KR" altLang="en-US" sz="1600" b="1" dirty="0">
              <a:solidFill>
                <a:schemeClr val="accent1"/>
              </a:solidFill>
              <a:cs typeface="Arial" pitchFamily="34" charset="0"/>
            </a:endParaRPr>
          </a:p>
        </p:txBody>
      </p:sp>
      <p:sp>
        <p:nvSpPr>
          <p:cNvPr id="7" name="TextBox 6"/>
          <p:cNvSpPr txBox="1"/>
          <p:nvPr/>
        </p:nvSpPr>
        <p:spPr>
          <a:xfrm>
            <a:off x="611560" y="2004708"/>
            <a:ext cx="3256390" cy="1384995"/>
          </a:xfrm>
          <a:prstGeom prst="rect">
            <a:avLst/>
          </a:prstGeom>
          <a:noFill/>
        </p:spPr>
        <p:txBody>
          <a:bodyPr wrap="square" rtlCol="0">
            <a:spAutoFit/>
          </a:bodyPr>
          <a:lstStyle/>
          <a:p>
            <a:r>
              <a:rPr lang="bg-BG" altLang="ko-KR" sz="1200" dirty="0" smtClean="0">
                <a:solidFill>
                  <a:schemeClr val="bg1"/>
                </a:solidFill>
                <a:cs typeface="Arial" pitchFamily="34" charset="0"/>
              </a:rPr>
              <a:t>ISO е Международна организация за стандартизация (</a:t>
            </a:r>
            <a:r>
              <a:rPr lang="bg-BG" altLang="ko-KR" sz="1200" dirty="0" smtClean="0">
                <a:solidFill>
                  <a:schemeClr val="bg1"/>
                </a:solidFill>
                <a:cs typeface="Arial" pitchFamily="34" charset="0"/>
                <a:hlinkClick r:id="rId3"/>
              </a:rPr>
              <a:t>International Organization for Standardization</a:t>
            </a:r>
            <a:r>
              <a:rPr lang="bg-BG" altLang="ko-KR" sz="1200" dirty="0" smtClean="0">
                <a:solidFill>
                  <a:schemeClr val="bg1"/>
                </a:solidFill>
                <a:cs typeface="Arial" pitchFamily="34" charset="0"/>
              </a:rPr>
              <a:t>), неправителствена организация, която публика стандарти за улесняване на световната търговия. Членството се състои от представителни различни агенции в повече от 160 страни.</a:t>
            </a:r>
            <a:endParaRPr lang="bg-BG" altLang="ko-KR" sz="1200" dirty="0">
              <a:solidFill>
                <a:schemeClr val="bg1"/>
              </a:solidFill>
              <a:cs typeface="Arial" pitchFamily="34" charset="0"/>
            </a:endParaRPr>
          </a:p>
        </p:txBody>
      </p:sp>
      <p:sp>
        <p:nvSpPr>
          <p:cNvPr id="9" name="TextBox 8"/>
          <p:cNvSpPr txBox="1"/>
          <p:nvPr/>
        </p:nvSpPr>
        <p:spPr>
          <a:xfrm>
            <a:off x="5680225" y="1480743"/>
            <a:ext cx="2585565" cy="338554"/>
          </a:xfrm>
          <a:prstGeom prst="rect">
            <a:avLst/>
          </a:prstGeom>
          <a:noFill/>
        </p:spPr>
        <p:txBody>
          <a:bodyPr wrap="square" rtlCol="0">
            <a:spAutoFit/>
          </a:bodyPr>
          <a:lstStyle/>
          <a:p>
            <a:r>
              <a:rPr lang="en-US" altLang="ko-KR" sz="1600" b="1" dirty="0">
                <a:solidFill>
                  <a:schemeClr val="accent1"/>
                </a:solidFill>
                <a:cs typeface="Arial" pitchFamily="34" charset="0"/>
              </a:rPr>
              <a:t>Framework #5. COBIT</a:t>
            </a:r>
            <a:endParaRPr lang="ko-KR" altLang="en-US" sz="1600" b="1" dirty="0">
              <a:solidFill>
                <a:schemeClr val="accent1"/>
              </a:solidFill>
              <a:cs typeface="Arial" pitchFamily="34" charset="0"/>
            </a:endParaRPr>
          </a:p>
        </p:txBody>
      </p:sp>
      <p:sp>
        <p:nvSpPr>
          <p:cNvPr id="10" name="TextBox 9"/>
          <p:cNvSpPr txBox="1"/>
          <p:nvPr/>
        </p:nvSpPr>
        <p:spPr>
          <a:xfrm>
            <a:off x="5148064" y="2001091"/>
            <a:ext cx="3384376" cy="1569660"/>
          </a:xfrm>
          <a:prstGeom prst="rect">
            <a:avLst/>
          </a:prstGeom>
          <a:noFill/>
        </p:spPr>
        <p:txBody>
          <a:bodyPr wrap="square" rtlCol="0">
            <a:spAutoFit/>
          </a:bodyPr>
          <a:lstStyle/>
          <a:p>
            <a:r>
              <a:rPr lang="en-US" altLang="ko-KR" sz="1200" dirty="0" smtClean="0">
                <a:solidFill>
                  <a:schemeClr val="bg1"/>
                </a:solidFill>
                <a:cs typeface="Arial" pitchFamily="34" charset="0"/>
              </a:rPr>
              <a:t>COBIT </a:t>
            </a:r>
            <a:r>
              <a:rPr lang="bg-BG" altLang="ko-KR" sz="1200" dirty="0" smtClean="0">
                <a:solidFill>
                  <a:schemeClr val="bg1"/>
                </a:solidFill>
                <a:cs typeface="Arial" pitchFamily="34" charset="0"/>
              </a:rPr>
              <a:t>означава </a:t>
            </a:r>
            <a:r>
              <a:rPr lang="en-US" altLang="ko-KR" sz="1200" dirty="0" smtClean="0">
                <a:solidFill>
                  <a:schemeClr val="bg1"/>
                </a:solidFill>
                <a:cs typeface="Arial" pitchFamily="34" charset="0"/>
                <a:hlinkClick r:id="rId4"/>
              </a:rPr>
              <a:t>Control Objectives for Information and Related Technologies</a:t>
            </a:r>
            <a:r>
              <a:rPr lang="en-US" altLang="ko-KR" sz="1200" dirty="0" smtClean="0">
                <a:solidFill>
                  <a:schemeClr val="bg1"/>
                </a:solidFill>
                <a:cs typeface="Arial" pitchFamily="34" charset="0"/>
              </a:rPr>
              <a:t>, </a:t>
            </a:r>
            <a:r>
              <a:rPr lang="bg-BG" altLang="ko-KR" sz="1200" dirty="0" smtClean="0">
                <a:solidFill>
                  <a:schemeClr val="bg1"/>
                </a:solidFill>
                <a:cs typeface="Arial" pitchFamily="34" charset="0"/>
              </a:rPr>
              <a:t>рамка за сигурност създадена от </a:t>
            </a:r>
            <a:r>
              <a:rPr lang="en-US" altLang="ko-KR" sz="1200" dirty="0" smtClean="0">
                <a:solidFill>
                  <a:schemeClr val="bg1"/>
                </a:solidFill>
                <a:cs typeface="Arial" pitchFamily="34" charset="0"/>
              </a:rPr>
              <a:t>ISACA (</a:t>
            </a:r>
            <a:r>
              <a:rPr lang="bg-BG" altLang="ko-KR" sz="1200" dirty="0" smtClean="0">
                <a:solidFill>
                  <a:schemeClr val="bg1"/>
                </a:solidFill>
                <a:cs typeface="Arial" pitchFamily="34" charset="0"/>
              </a:rPr>
              <a:t>позната още като Асоциация за одит и контрол на информационните системи – </a:t>
            </a:r>
            <a:r>
              <a:rPr lang="en-US" altLang="ko-KR" sz="1200" dirty="0" smtClean="0">
                <a:solidFill>
                  <a:schemeClr val="bg1"/>
                </a:solidFill>
                <a:cs typeface="Arial" pitchFamily="34" charset="0"/>
              </a:rPr>
              <a:t>Information Systems Audit and Control Association). </a:t>
            </a:r>
            <a:r>
              <a:rPr lang="ru-RU" altLang="ko-KR" sz="1200" dirty="0">
                <a:solidFill>
                  <a:schemeClr val="bg1"/>
                </a:solidFill>
                <a:cs typeface="Arial" pitchFamily="34" charset="0"/>
              </a:rPr>
              <a:t>Около 7.3% от </a:t>
            </a:r>
            <a:r>
              <a:rPr lang="bg-BG" altLang="ko-KR" sz="1200" dirty="0" smtClean="0">
                <a:solidFill>
                  <a:schemeClr val="bg1"/>
                </a:solidFill>
                <a:cs typeface="Arial" pitchFamily="34" charset="0"/>
              </a:rPr>
              <a:t>анкетираните заявяват, че използват тази рамка за сигурност.</a:t>
            </a:r>
            <a:endParaRPr lang="bg-BG" altLang="ko-KR" sz="1200" dirty="0">
              <a:solidFill>
                <a:schemeClr val="bg1"/>
              </a:solidFill>
              <a:cs typeface="Arial" pitchFamily="34" charset="0"/>
            </a:endParaRPr>
          </a:p>
        </p:txBody>
      </p:sp>
      <p:sp>
        <p:nvSpPr>
          <p:cNvPr id="14" name="Rectangle 13"/>
          <p:cNvSpPr/>
          <p:nvPr/>
        </p:nvSpPr>
        <p:spPr>
          <a:xfrm>
            <a:off x="672540" y="1863644"/>
            <a:ext cx="2952328"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p:nvSpPr>
        <p:spPr>
          <a:xfrm>
            <a:off x="5220072" y="1868006"/>
            <a:ext cx="309634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883" y="3665179"/>
            <a:ext cx="1271641" cy="1271641"/>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9232" y="3665179"/>
            <a:ext cx="1207549" cy="12716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9292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10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1000"/>
                                        <p:tgtEl>
                                          <p:spTgt spid="9">
                                            <p:txEl>
                                              <p:pRg st="0" end="0"/>
                                            </p:txEl>
                                          </p:spTgt>
                                        </p:tgtEl>
                                      </p:cBhvr>
                                    </p:animEffect>
                                    <p:anim calcmode="lin" valueType="num">
                                      <p:cBhvr>
                                        <p:cTn id="3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Effect transition="in" filter="fade">
                                      <p:cBhvr>
                                        <p:cTn id="48" dur="1000"/>
                                        <p:tgtEl>
                                          <p:spTgt spid="10">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3752" y="339502"/>
            <a:ext cx="9144000" cy="576064"/>
          </a:xfrm>
        </p:spPr>
        <p:txBody>
          <a:bodyPr/>
          <a:lstStyle/>
          <a:p>
            <a:r>
              <a:rPr lang="bg-BG" altLang="ko-KR" dirty="0"/>
              <a:t>Топ 5 </a:t>
            </a:r>
            <a:r>
              <a:rPr lang="en-US" altLang="ko-KR" dirty="0"/>
              <a:t>CSF </a:t>
            </a:r>
            <a:r>
              <a:rPr lang="bg-BG" altLang="ko-KR" dirty="0"/>
              <a:t>в </a:t>
            </a:r>
            <a:r>
              <a:rPr lang="bg-BG" altLang="ko-KR" dirty="0" smtClean="0"/>
              <a:t>здравеопазването</a:t>
            </a:r>
            <a:endParaRPr lang="ko-KR"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19622"/>
            <a:ext cx="7596336" cy="3456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26228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1419622"/>
            <a:ext cx="2736304" cy="1384995"/>
          </a:xfrm>
          <a:prstGeom prst="rect">
            <a:avLst/>
          </a:prstGeom>
          <a:noFill/>
        </p:spPr>
        <p:txBody>
          <a:bodyPr wrap="square" rtlCol="0">
            <a:spAutoFit/>
          </a:bodyPr>
          <a:lstStyle/>
          <a:p>
            <a:r>
              <a:rPr lang="bg-BG" altLang="ko-KR" sz="1200" dirty="0" smtClean="0">
                <a:solidFill>
                  <a:schemeClr val="bg1"/>
                </a:solidFill>
                <a:latin typeface="+mj-lt"/>
                <a:cs typeface="Arial" pitchFamily="34" charset="0"/>
              </a:rPr>
              <a:t>Рамките за сигурност вършат чудесна работа, но как да започнем да ги използваме? Повечето болници следват следните шест стъпки на интегриране, така че ние ще прегледаме детайлно всяка една от тях.</a:t>
            </a:r>
            <a:endParaRPr lang="bg-BG" altLang="ko-KR" sz="1200" dirty="0">
              <a:solidFill>
                <a:schemeClr val="bg1"/>
              </a:solidFill>
              <a:latin typeface="+mj-lt"/>
              <a:cs typeface="Arial" pitchFamily="34" charset="0"/>
            </a:endParaRPr>
          </a:p>
        </p:txBody>
      </p:sp>
      <p:sp>
        <p:nvSpPr>
          <p:cNvPr id="7" name="TextBox 6"/>
          <p:cNvSpPr txBox="1"/>
          <p:nvPr/>
        </p:nvSpPr>
        <p:spPr>
          <a:xfrm>
            <a:off x="400140" y="994323"/>
            <a:ext cx="3019732" cy="307777"/>
          </a:xfrm>
          <a:prstGeom prst="rect">
            <a:avLst/>
          </a:prstGeom>
          <a:noFill/>
        </p:spPr>
        <p:txBody>
          <a:bodyPr wrap="square" rtlCol="0">
            <a:spAutoFit/>
          </a:bodyPr>
          <a:lstStyle/>
          <a:p>
            <a:r>
              <a:rPr lang="bg-BG" altLang="ko-KR" sz="1400" b="1" dirty="0" smtClean="0">
                <a:solidFill>
                  <a:schemeClr val="bg1"/>
                </a:solidFill>
                <a:cs typeface="Arial" pitchFamily="34" charset="0"/>
              </a:rPr>
              <a:t>Как </a:t>
            </a:r>
            <a:r>
              <a:rPr lang="bg-BG" altLang="ko-KR" sz="1400" b="1" dirty="0">
                <a:solidFill>
                  <a:schemeClr val="bg1"/>
                </a:solidFill>
                <a:cs typeface="Arial" pitchFamily="34" charset="0"/>
              </a:rPr>
              <a:t>да имплементираме </a:t>
            </a:r>
            <a:r>
              <a:rPr lang="en-US" altLang="ko-KR" sz="1400" b="1" dirty="0">
                <a:solidFill>
                  <a:schemeClr val="bg1"/>
                </a:solidFill>
                <a:cs typeface="Arial" pitchFamily="34" charset="0"/>
              </a:rPr>
              <a:t>CSF?</a:t>
            </a:r>
            <a:endParaRPr lang="ko-KR" altLang="en-US" sz="1400" b="1" dirty="0">
              <a:solidFill>
                <a:schemeClr val="bg1"/>
              </a:solidFill>
              <a:cs typeface="Arial" pitchFamily="34" charset="0"/>
            </a:endParaRPr>
          </a:p>
        </p:txBody>
      </p:sp>
      <p:sp>
        <p:nvSpPr>
          <p:cNvPr id="8" name="TextBox 7"/>
          <p:cNvSpPr txBox="1"/>
          <p:nvPr/>
        </p:nvSpPr>
        <p:spPr>
          <a:xfrm>
            <a:off x="395536" y="3245336"/>
            <a:ext cx="2736304" cy="1723549"/>
          </a:xfrm>
          <a:prstGeom prst="rect">
            <a:avLst/>
          </a:prstGeom>
          <a:noFill/>
        </p:spPr>
        <p:txBody>
          <a:bodyPr wrap="square" rtlCol="0">
            <a:spAutoFit/>
          </a:bodyPr>
          <a:lstStyle/>
          <a:p>
            <a:r>
              <a:rPr lang="bg-BG" altLang="ko-KR" sz="1600" b="1" dirty="0" smtClean="0">
                <a:solidFill>
                  <a:schemeClr val="bg1"/>
                </a:solidFill>
                <a:cs typeface="Arial" pitchFamily="34" charset="0"/>
              </a:rPr>
              <a:t>Стъпка</a:t>
            </a:r>
            <a:r>
              <a:rPr lang="ru-RU" altLang="ko-KR" sz="1600" b="1" dirty="0" smtClean="0">
                <a:solidFill>
                  <a:schemeClr val="bg1"/>
                </a:solidFill>
                <a:cs typeface="Arial" pitchFamily="34" charset="0"/>
              </a:rPr>
              <a:t> </a:t>
            </a:r>
            <a:r>
              <a:rPr lang="ru-RU" altLang="ko-KR" sz="1600" b="1" dirty="0">
                <a:solidFill>
                  <a:schemeClr val="bg1"/>
                </a:solidFill>
                <a:cs typeface="Arial" pitchFamily="34" charset="0"/>
              </a:rPr>
              <a:t>#1: </a:t>
            </a:r>
            <a:r>
              <a:rPr lang="bg-BG" altLang="ko-KR" sz="1600" b="1" dirty="0" smtClean="0">
                <a:solidFill>
                  <a:schemeClr val="bg1"/>
                </a:solidFill>
                <a:cs typeface="Arial" pitchFamily="34" charset="0"/>
              </a:rPr>
              <a:t>Очертаване</a:t>
            </a:r>
            <a:r>
              <a:rPr lang="ru-RU" altLang="ko-KR" sz="1600" b="1" dirty="0" smtClean="0">
                <a:solidFill>
                  <a:schemeClr val="bg1"/>
                </a:solidFill>
                <a:cs typeface="Arial" pitchFamily="34" charset="0"/>
              </a:rPr>
              <a:t> </a:t>
            </a:r>
            <a:r>
              <a:rPr lang="ru-RU" altLang="ko-KR" sz="1600" b="1" dirty="0">
                <a:solidFill>
                  <a:schemeClr val="bg1"/>
                </a:solidFill>
                <a:cs typeface="Arial" pitchFamily="34" charset="0"/>
              </a:rPr>
              <a:t>на </a:t>
            </a:r>
            <a:r>
              <a:rPr lang="bg-BG" altLang="ko-KR" sz="1600" b="1" dirty="0" smtClean="0">
                <a:solidFill>
                  <a:schemeClr val="bg1"/>
                </a:solidFill>
                <a:cs typeface="Arial" pitchFamily="34" charset="0"/>
              </a:rPr>
              <a:t>приоритетите</a:t>
            </a:r>
          </a:p>
          <a:p>
            <a:endParaRPr lang="en-US" altLang="ko-KR" sz="1400" b="1" dirty="0" smtClean="0">
              <a:solidFill>
                <a:schemeClr val="bg1"/>
              </a:solidFill>
              <a:cs typeface="Arial" pitchFamily="34" charset="0"/>
            </a:endParaRPr>
          </a:p>
          <a:p>
            <a:r>
              <a:rPr lang="bg-BG" altLang="ko-KR" sz="1200" noProof="1" smtClean="0">
                <a:solidFill>
                  <a:schemeClr val="bg1"/>
                </a:solidFill>
                <a:cs typeface="Arial" pitchFamily="34" charset="0"/>
              </a:rPr>
              <a:t>Всичко</a:t>
            </a:r>
            <a:r>
              <a:rPr lang="ru-RU" altLang="ko-KR" sz="1200" dirty="0" smtClean="0">
                <a:solidFill>
                  <a:schemeClr val="bg1"/>
                </a:solidFill>
                <a:cs typeface="Arial" pitchFamily="34" charset="0"/>
              </a:rPr>
              <a:t> </a:t>
            </a:r>
            <a:r>
              <a:rPr lang="ru-RU" altLang="ko-KR" sz="1200" dirty="0">
                <a:solidFill>
                  <a:schemeClr val="bg1"/>
                </a:solidFill>
                <a:cs typeface="Arial" pitchFamily="34" charset="0"/>
              </a:rPr>
              <a:t>започва с </a:t>
            </a:r>
            <a:r>
              <a:rPr lang="ru-RU" altLang="ko-KR" sz="1200" dirty="0" smtClean="0">
                <a:solidFill>
                  <a:schemeClr val="bg1"/>
                </a:solidFill>
                <a:cs typeface="Arial" pitchFamily="34" charset="0"/>
              </a:rPr>
              <a:t>определян</a:t>
            </a:r>
            <a:r>
              <a:rPr lang="bg-BG" altLang="ko-KR" sz="1200" dirty="0" smtClean="0">
                <a:solidFill>
                  <a:schemeClr val="bg1"/>
                </a:solidFill>
                <a:cs typeface="Arial" pitchFamily="34" charset="0"/>
              </a:rPr>
              <a:t>е</a:t>
            </a:r>
            <a:r>
              <a:rPr lang="ru-RU" altLang="ko-KR" sz="1200" dirty="0" smtClean="0">
                <a:solidFill>
                  <a:schemeClr val="bg1"/>
                </a:solidFill>
                <a:cs typeface="Arial" pitchFamily="34" charset="0"/>
              </a:rPr>
              <a:t> </a:t>
            </a:r>
            <a:r>
              <a:rPr lang="ru-RU" altLang="ko-KR" sz="1200" dirty="0">
                <a:solidFill>
                  <a:schemeClr val="bg1"/>
                </a:solidFill>
                <a:cs typeface="Arial" pitchFamily="34" charset="0"/>
              </a:rPr>
              <a:t>на целите и приоритетите на здравната организация. Също така анализът на текущите заплахи и въздействия е съществено важен.</a:t>
            </a:r>
            <a:endParaRPr lang="en-US" altLang="ko-KR" sz="1200" dirty="0">
              <a:solidFill>
                <a:schemeClr val="bg1"/>
              </a:solidFill>
              <a:cs typeface="Arial" pitchFamily="34" charset="0"/>
            </a:endParaRPr>
          </a:p>
        </p:txBody>
      </p:sp>
      <p:grpSp>
        <p:nvGrpSpPr>
          <p:cNvPr id="9" name="Group 8"/>
          <p:cNvGrpSpPr/>
          <p:nvPr/>
        </p:nvGrpSpPr>
        <p:grpSpPr>
          <a:xfrm>
            <a:off x="6084168" y="138574"/>
            <a:ext cx="2592288" cy="1425135"/>
            <a:chOff x="6228184" y="1589326"/>
            <a:chExt cx="2592288" cy="1425135"/>
          </a:xfrm>
        </p:grpSpPr>
        <p:sp>
          <p:nvSpPr>
            <p:cNvPr id="10" name="TextBox 9"/>
            <p:cNvSpPr txBox="1"/>
            <p:nvPr/>
          </p:nvSpPr>
          <p:spPr>
            <a:xfrm>
              <a:off x="6228184" y="2183464"/>
              <a:ext cx="2592288" cy="830997"/>
            </a:xfrm>
            <a:prstGeom prst="rect">
              <a:avLst/>
            </a:prstGeom>
            <a:noFill/>
          </p:spPr>
          <p:txBody>
            <a:bodyPr wrap="square" rtlCol="0">
              <a:spAutoFit/>
            </a:bodyPr>
            <a:lstStyle/>
            <a:p>
              <a:r>
                <a:rPr lang="bg-BG" altLang="ko-KR" sz="1200" dirty="0" smtClean="0">
                  <a:solidFill>
                    <a:schemeClr val="bg1"/>
                  </a:solidFill>
                  <a:cs typeface="Arial" pitchFamily="34" charset="0"/>
                </a:rPr>
                <a:t>Тази стъпка е свързана с оценката нивото на риска в настоящата информационна система. </a:t>
              </a:r>
              <a:endParaRPr lang="bg-BG" altLang="ko-KR" sz="1200" dirty="0">
                <a:solidFill>
                  <a:schemeClr val="bg1"/>
                </a:solidFill>
                <a:cs typeface="Arial" pitchFamily="34" charset="0"/>
              </a:endParaRPr>
            </a:p>
          </p:txBody>
        </p:sp>
        <p:sp>
          <p:nvSpPr>
            <p:cNvPr id="11" name="TextBox 10"/>
            <p:cNvSpPr txBox="1"/>
            <p:nvPr/>
          </p:nvSpPr>
          <p:spPr>
            <a:xfrm>
              <a:off x="6228184" y="1589326"/>
              <a:ext cx="2592288" cy="584775"/>
            </a:xfrm>
            <a:prstGeom prst="rect">
              <a:avLst/>
            </a:prstGeom>
            <a:noFill/>
          </p:spPr>
          <p:txBody>
            <a:bodyPr wrap="square" rtlCol="0">
              <a:spAutoFit/>
            </a:bodyPr>
            <a:lstStyle/>
            <a:p>
              <a:r>
                <a:rPr lang="bg-BG" altLang="ko-KR" sz="1600" b="1" dirty="0" smtClean="0">
                  <a:solidFill>
                    <a:schemeClr val="bg1"/>
                  </a:solidFill>
                  <a:cs typeface="Arial" pitchFamily="34" charset="0"/>
                </a:rPr>
                <a:t>Стъпка #3: Оценяване на рисковете</a:t>
              </a:r>
              <a:endParaRPr lang="bg-BG" altLang="ko-KR" sz="1600" b="1" dirty="0">
                <a:solidFill>
                  <a:schemeClr val="bg1"/>
                </a:solidFill>
                <a:cs typeface="Arial" pitchFamily="34" charset="0"/>
              </a:endParaRPr>
            </a:p>
          </p:txBody>
        </p:sp>
      </p:grpSp>
      <p:grpSp>
        <p:nvGrpSpPr>
          <p:cNvPr id="12" name="Group 11"/>
          <p:cNvGrpSpPr/>
          <p:nvPr/>
        </p:nvGrpSpPr>
        <p:grpSpPr>
          <a:xfrm>
            <a:off x="3851920" y="3418239"/>
            <a:ext cx="3024336" cy="1661994"/>
            <a:chOff x="6228184" y="1660246"/>
            <a:chExt cx="3024336" cy="1661994"/>
          </a:xfrm>
        </p:grpSpPr>
        <p:sp>
          <p:nvSpPr>
            <p:cNvPr id="13" name="TextBox 12"/>
            <p:cNvSpPr txBox="1"/>
            <p:nvPr/>
          </p:nvSpPr>
          <p:spPr>
            <a:xfrm>
              <a:off x="6228184" y="2121911"/>
              <a:ext cx="3024336" cy="1200329"/>
            </a:xfrm>
            <a:prstGeom prst="rect">
              <a:avLst/>
            </a:prstGeom>
            <a:noFill/>
          </p:spPr>
          <p:txBody>
            <a:bodyPr wrap="square" rtlCol="0">
              <a:spAutoFit/>
            </a:bodyPr>
            <a:lstStyle/>
            <a:p>
              <a:pPr algn="r"/>
              <a:r>
                <a:rPr lang="bg-BG" altLang="ko-KR" sz="1200" dirty="0" smtClean="0">
                  <a:solidFill>
                    <a:schemeClr val="bg1"/>
                  </a:solidFill>
                  <a:cs typeface="Arial" pitchFamily="34" charset="0"/>
                </a:rPr>
                <a:t>Първо, организацията трябва да очертае какви инструменти, технологии и чувствителни данни има и използва. Тя трябва да изчисли цялостния подход за риск и да определи своите слаби страни в системата. </a:t>
              </a:r>
              <a:endParaRPr lang="bg-BG" altLang="ko-KR" sz="1200" dirty="0">
                <a:solidFill>
                  <a:schemeClr val="bg1"/>
                </a:solidFill>
                <a:cs typeface="Arial" pitchFamily="34" charset="0"/>
              </a:endParaRPr>
            </a:p>
          </p:txBody>
        </p:sp>
        <p:sp>
          <p:nvSpPr>
            <p:cNvPr id="14" name="TextBox 13"/>
            <p:cNvSpPr txBox="1"/>
            <p:nvPr/>
          </p:nvSpPr>
          <p:spPr>
            <a:xfrm>
              <a:off x="6282444" y="1660246"/>
              <a:ext cx="2915816" cy="461665"/>
            </a:xfrm>
            <a:prstGeom prst="rect">
              <a:avLst/>
            </a:prstGeom>
            <a:noFill/>
          </p:spPr>
          <p:txBody>
            <a:bodyPr wrap="square" rtlCol="0">
              <a:spAutoFit/>
            </a:bodyPr>
            <a:lstStyle/>
            <a:p>
              <a:pPr algn="r"/>
              <a:r>
                <a:rPr lang="bg-BG" altLang="ko-KR" sz="1200" b="1" dirty="0" smtClean="0">
                  <a:solidFill>
                    <a:schemeClr val="bg1"/>
                  </a:solidFill>
                  <a:cs typeface="Arial" pitchFamily="34" charset="0"/>
                </a:rPr>
                <a:t>Стъпка #2: Дефиниране на подходи за управление на риска</a:t>
              </a:r>
              <a:endParaRPr lang="bg-BG" altLang="ko-KR" sz="1200" b="1" dirty="0">
                <a:solidFill>
                  <a:schemeClr val="bg1"/>
                </a:solidFill>
                <a:cs typeface="Arial" pitchFamily="34" charset="0"/>
              </a:endParaRPr>
            </a:p>
          </p:txBody>
        </p:sp>
      </p:grpSp>
      <p:pic>
        <p:nvPicPr>
          <p:cNvPr id="16" name="Picture Placeholder 15"/>
          <p:cNvPicPr>
            <a:picLocks noGrp="1" noChangeAspect="1"/>
          </p:cNvPicPr>
          <p:nvPr>
            <p:ph type="pic" idx="1"/>
          </p:nvPr>
        </p:nvPicPr>
        <p:blipFill>
          <a:blip r:embed="rId3">
            <a:extLst>
              <a:ext uri="{28A0092B-C50C-407E-A947-70E740481C1C}">
                <a14:useLocalDpi xmlns:a14="http://schemas.microsoft.com/office/drawing/2010/main" val="0"/>
              </a:ext>
            </a:extLst>
          </a:blip>
          <a:srcRect l="17036" r="17036"/>
          <a:stretch>
            <a:fillRect/>
          </a:stretch>
        </p:blipFill>
        <p:spPr/>
      </p:pic>
      <p:pic>
        <p:nvPicPr>
          <p:cNvPr id="17" name="Picture Placeholder 16"/>
          <p:cNvPicPr>
            <a:picLocks noGrp="1" noChangeAspect="1"/>
          </p:cNvPicPr>
          <p:nvPr>
            <p:ph type="pic" idx="10"/>
          </p:nvPr>
        </p:nvPicPr>
        <p:blipFill>
          <a:blip r:embed="rId4">
            <a:extLst>
              <a:ext uri="{28A0092B-C50C-407E-A947-70E740481C1C}">
                <a14:useLocalDpi xmlns:a14="http://schemas.microsoft.com/office/drawing/2010/main" val="0"/>
              </a:ext>
            </a:extLst>
          </a:blip>
          <a:srcRect l="7986" r="7986"/>
          <a:stretch>
            <a:fillRect/>
          </a:stretch>
        </p:blipFill>
        <p:spPr/>
      </p:pic>
    </p:spTree>
    <p:extLst>
      <p:ext uri="{BB962C8B-B14F-4D97-AF65-F5344CB8AC3E}">
        <p14:creationId xmlns:p14="http://schemas.microsoft.com/office/powerpoint/2010/main" val="2228713494"/>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10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1000" fill="hold"/>
                                        <p:tgtEl>
                                          <p:spTgt spid="16"/>
                                        </p:tgtEl>
                                        <p:attrNameLst>
                                          <p:attrName>ppt_x</p:attrName>
                                        </p:attrNameLst>
                                      </p:cBhvr>
                                      <p:tavLst>
                                        <p:tav tm="0">
                                          <p:val>
                                            <p:strVal val="#ppt_x"/>
                                          </p:val>
                                        </p:tav>
                                        <p:tav tm="100000">
                                          <p:val>
                                            <p:strVal val="#ppt_x"/>
                                          </p:val>
                                        </p:tav>
                                      </p:tavLst>
                                    </p:anim>
                                    <p:anim calcmode="lin" valueType="num">
                                      <p:cBhvr additive="base">
                                        <p:cTn id="3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0140" y="994323"/>
            <a:ext cx="3019732" cy="307777"/>
          </a:xfrm>
          <a:prstGeom prst="rect">
            <a:avLst/>
          </a:prstGeom>
          <a:noFill/>
        </p:spPr>
        <p:txBody>
          <a:bodyPr wrap="square" rtlCol="0">
            <a:spAutoFit/>
          </a:bodyPr>
          <a:lstStyle/>
          <a:p>
            <a:r>
              <a:rPr lang="bg-BG" altLang="ko-KR" sz="1400" b="1" dirty="0" smtClean="0">
                <a:solidFill>
                  <a:schemeClr val="bg1"/>
                </a:solidFill>
                <a:cs typeface="Arial" pitchFamily="34" charset="0"/>
              </a:rPr>
              <a:t>Как </a:t>
            </a:r>
            <a:r>
              <a:rPr lang="bg-BG" altLang="ko-KR" sz="1400" b="1" dirty="0">
                <a:solidFill>
                  <a:schemeClr val="bg1"/>
                </a:solidFill>
                <a:cs typeface="Arial" pitchFamily="34" charset="0"/>
              </a:rPr>
              <a:t>да имплементираме </a:t>
            </a:r>
            <a:r>
              <a:rPr lang="en-US" altLang="ko-KR" sz="1400" b="1" dirty="0">
                <a:solidFill>
                  <a:schemeClr val="bg1"/>
                </a:solidFill>
                <a:cs typeface="Arial" pitchFamily="34" charset="0"/>
              </a:rPr>
              <a:t>CSF?</a:t>
            </a:r>
            <a:endParaRPr lang="ko-KR" altLang="en-US" sz="1400" b="1" dirty="0">
              <a:solidFill>
                <a:schemeClr val="bg1"/>
              </a:solidFill>
              <a:cs typeface="Arial" pitchFamily="34" charset="0"/>
            </a:endParaRPr>
          </a:p>
        </p:txBody>
      </p:sp>
      <p:sp>
        <p:nvSpPr>
          <p:cNvPr id="8" name="TextBox 7"/>
          <p:cNvSpPr txBox="1"/>
          <p:nvPr/>
        </p:nvSpPr>
        <p:spPr>
          <a:xfrm>
            <a:off x="400140" y="1563709"/>
            <a:ext cx="2736304" cy="2523768"/>
          </a:xfrm>
          <a:prstGeom prst="rect">
            <a:avLst/>
          </a:prstGeom>
          <a:noFill/>
        </p:spPr>
        <p:txBody>
          <a:bodyPr wrap="square" rtlCol="0">
            <a:spAutoFit/>
          </a:bodyPr>
          <a:lstStyle/>
          <a:p>
            <a:r>
              <a:rPr lang="bg-BG" altLang="ko-KR" sz="1600" b="1" dirty="0" smtClean="0">
                <a:solidFill>
                  <a:schemeClr val="bg1"/>
                </a:solidFill>
                <a:cs typeface="Arial" pitchFamily="34" charset="0"/>
              </a:rPr>
              <a:t>Стъпка #4: Създаване на профил </a:t>
            </a:r>
            <a:r>
              <a:rPr lang="ru-RU" altLang="ko-KR" sz="1600" b="1" dirty="0" smtClean="0">
                <a:solidFill>
                  <a:schemeClr val="bg1"/>
                </a:solidFill>
                <a:cs typeface="Arial" pitchFamily="34" charset="0"/>
              </a:rPr>
              <a:t>за </a:t>
            </a:r>
            <a:r>
              <a:rPr lang="ru-RU" altLang="ko-KR" sz="1600" b="1" dirty="0">
                <a:solidFill>
                  <a:schemeClr val="bg1"/>
                </a:solidFill>
                <a:cs typeface="Arial" pitchFamily="34" charset="0"/>
              </a:rPr>
              <a:t>управление на </a:t>
            </a:r>
            <a:r>
              <a:rPr lang="ru-RU" altLang="ko-KR" sz="1600" b="1" dirty="0" smtClean="0">
                <a:solidFill>
                  <a:schemeClr val="bg1"/>
                </a:solidFill>
                <a:cs typeface="Arial" pitchFamily="34" charset="0"/>
              </a:rPr>
              <a:t>риска</a:t>
            </a:r>
            <a:endParaRPr lang="en-US" altLang="ko-KR" sz="1600" b="1" dirty="0" smtClean="0">
              <a:solidFill>
                <a:schemeClr val="bg1"/>
              </a:solidFill>
              <a:cs typeface="Arial" pitchFamily="34" charset="0"/>
            </a:endParaRPr>
          </a:p>
          <a:p>
            <a:endParaRPr lang="en-US" altLang="ko-KR" sz="1400" b="1" dirty="0" smtClean="0">
              <a:solidFill>
                <a:schemeClr val="bg1"/>
              </a:solidFill>
              <a:cs typeface="Arial" pitchFamily="34" charset="0"/>
            </a:endParaRPr>
          </a:p>
          <a:p>
            <a:r>
              <a:rPr lang="bg-BG" altLang="ko-KR" sz="1200" dirty="0" smtClean="0">
                <a:solidFill>
                  <a:schemeClr val="bg1"/>
                </a:solidFill>
                <a:cs typeface="Arial" pitchFamily="34" charset="0"/>
              </a:rPr>
              <a:t>Както споменах в началото, рамките за сигурност не са идеалното решение. Най-ефективните имплементации са съобразени с конкретния бизнес. Следователно следващата стъпка е адаптиране на рамката според нуждите на организацията.</a:t>
            </a:r>
          </a:p>
        </p:txBody>
      </p:sp>
      <p:grpSp>
        <p:nvGrpSpPr>
          <p:cNvPr id="15" name="Group 3">
            <a:extLst>
              <a:ext uri="{FF2B5EF4-FFF2-40B4-BE49-F238E27FC236}">
                <a16:creationId xmlns:a16="http://schemas.microsoft.com/office/drawing/2014/main" id="{29764BBB-D5C7-4065-B7DC-A27018D8A425}"/>
              </a:ext>
            </a:extLst>
          </p:cNvPr>
          <p:cNvGrpSpPr/>
          <p:nvPr/>
        </p:nvGrpSpPr>
        <p:grpSpPr>
          <a:xfrm>
            <a:off x="8172400" y="3219822"/>
            <a:ext cx="607825" cy="1600859"/>
            <a:chOff x="798294" y="1135284"/>
            <a:chExt cx="1366873" cy="3600000"/>
          </a:xfrm>
          <a:solidFill>
            <a:schemeClr val="accent1"/>
          </a:solidFill>
        </p:grpSpPr>
        <p:sp>
          <p:nvSpPr>
            <p:cNvPr id="18" name="Round Same Side Corner Rectangle 8">
              <a:extLst>
                <a:ext uri="{FF2B5EF4-FFF2-40B4-BE49-F238E27FC236}">
                  <a16:creationId xmlns:a16="http://schemas.microsoft.com/office/drawing/2014/main" id="{053B930E-72CA-4008-B17F-1B2177A89F3A}"/>
                </a:ext>
              </a:extLst>
            </p:cNvPr>
            <p:cNvSpPr>
              <a:spLocks noChangeAspect="1"/>
            </p:cNvSpPr>
            <p:nvPr/>
          </p:nvSpPr>
          <p:spPr>
            <a:xfrm>
              <a:off x="1172247" y="1135284"/>
              <a:ext cx="618968" cy="360000"/>
            </a:xfrm>
            <a:custGeom>
              <a:avLst/>
              <a:gdLst/>
              <a:ahLst/>
              <a:cxnLst/>
              <a:rect l="l" t="t" r="r" b="b"/>
              <a:pathLst>
                <a:path w="618968" h="360000">
                  <a:moveTo>
                    <a:pt x="309484" y="0"/>
                  </a:moveTo>
                  <a:cubicBezTo>
                    <a:pt x="480408" y="0"/>
                    <a:pt x="618968" y="138560"/>
                    <a:pt x="618968" y="309483"/>
                  </a:cubicBezTo>
                  <a:lnTo>
                    <a:pt x="613875" y="360000"/>
                  </a:lnTo>
                  <a:lnTo>
                    <a:pt x="5093" y="360000"/>
                  </a:lnTo>
                  <a:cubicBezTo>
                    <a:pt x="1413" y="343670"/>
                    <a:pt x="0" y="326742"/>
                    <a:pt x="0" y="309483"/>
                  </a:cubicBezTo>
                  <a:cubicBezTo>
                    <a:pt x="0" y="138560"/>
                    <a:pt x="138561" y="0"/>
                    <a:pt x="309484"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19" name="Round Same Side Corner Rectangle 8">
              <a:extLst>
                <a:ext uri="{FF2B5EF4-FFF2-40B4-BE49-F238E27FC236}">
                  <a16:creationId xmlns:a16="http://schemas.microsoft.com/office/drawing/2014/main" id="{A0F1FAF7-C924-473B-9876-4BEB3A7C9F52}"/>
                </a:ext>
              </a:extLst>
            </p:cNvPr>
            <p:cNvSpPr>
              <a:spLocks noChangeAspect="1"/>
            </p:cNvSpPr>
            <p:nvPr/>
          </p:nvSpPr>
          <p:spPr>
            <a:xfrm>
              <a:off x="935085" y="1495284"/>
              <a:ext cx="1093290" cy="360000"/>
            </a:xfrm>
            <a:custGeom>
              <a:avLst/>
              <a:gdLst/>
              <a:ahLst/>
              <a:cxnLst/>
              <a:rect l="l" t="t" r="r" b="b"/>
              <a:pathLst>
                <a:path w="1093290" h="360000">
                  <a:moveTo>
                    <a:pt x="120297" y="328818"/>
                  </a:moveTo>
                  <a:lnTo>
                    <a:pt x="972993" y="328818"/>
                  </a:lnTo>
                  <a:cubicBezTo>
                    <a:pt x="1016682" y="328818"/>
                    <a:pt x="1057826" y="339716"/>
                    <a:pt x="1093290" y="360000"/>
                  </a:cubicBezTo>
                  <a:lnTo>
                    <a:pt x="0" y="360000"/>
                  </a:lnTo>
                  <a:cubicBezTo>
                    <a:pt x="35464" y="339716"/>
                    <a:pt x="76608" y="328818"/>
                    <a:pt x="120297" y="328818"/>
                  </a:cubicBezTo>
                  <a:close/>
                  <a:moveTo>
                    <a:pt x="242255" y="0"/>
                  </a:moveTo>
                  <a:lnTo>
                    <a:pt x="851037" y="0"/>
                  </a:lnTo>
                  <a:cubicBezTo>
                    <a:pt x="827819" y="146975"/>
                    <a:pt x="700311" y="258967"/>
                    <a:pt x="546646" y="258967"/>
                  </a:cubicBezTo>
                  <a:cubicBezTo>
                    <a:pt x="392981" y="258967"/>
                    <a:pt x="265473" y="146975"/>
                    <a:pt x="2422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0" name="Round Same Side Corner Rectangle 8">
              <a:extLst>
                <a:ext uri="{FF2B5EF4-FFF2-40B4-BE49-F238E27FC236}">
                  <a16:creationId xmlns:a16="http://schemas.microsoft.com/office/drawing/2014/main" id="{48FF0E62-5C38-4C67-B750-7C093CF7B7C7}"/>
                </a:ext>
              </a:extLst>
            </p:cNvPr>
            <p:cNvSpPr>
              <a:spLocks noChangeAspect="1"/>
            </p:cNvSpPr>
            <p:nvPr/>
          </p:nvSpPr>
          <p:spPr>
            <a:xfrm>
              <a:off x="798294" y="1855284"/>
              <a:ext cx="1366872" cy="360000"/>
            </a:xfrm>
            <a:custGeom>
              <a:avLst/>
              <a:gdLst/>
              <a:ahLst/>
              <a:cxnLst/>
              <a:rect l="l" t="t" r="r" b="b"/>
              <a:pathLst>
                <a:path w="1366872" h="360000">
                  <a:moveTo>
                    <a:pt x="136791" y="0"/>
                  </a:moveTo>
                  <a:lnTo>
                    <a:pt x="1230081" y="0"/>
                  </a:lnTo>
                  <a:cubicBezTo>
                    <a:pt x="1311706" y="42198"/>
                    <a:pt x="1366872" y="127610"/>
                    <a:pt x="1366872" y="225906"/>
                  </a:cubicBezTo>
                  <a:lnTo>
                    <a:pt x="1366872" y="360000"/>
                  </a:lnTo>
                  <a:lnTo>
                    <a:pt x="0" y="360000"/>
                  </a:lnTo>
                  <a:lnTo>
                    <a:pt x="0" y="225906"/>
                  </a:lnTo>
                  <a:cubicBezTo>
                    <a:pt x="0" y="127610"/>
                    <a:pt x="55166" y="42198"/>
                    <a:pt x="136791"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1" name="Round Same Side Corner Rectangle 8">
              <a:extLst>
                <a:ext uri="{FF2B5EF4-FFF2-40B4-BE49-F238E27FC236}">
                  <a16:creationId xmlns:a16="http://schemas.microsoft.com/office/drawing/2014/main" id="{CEF1482F-9BC8-4946-AD19-FF8ADEDDF5A6}"/>
                </a:ext>
              </a:extLst>
            </p:cNvPr>
            <p:cNvSpPr>
              <a:spLocks noChangeAspect="1"/>
            </p:cNvSpPr>
            <p:nvPr/>
          </p:nvSpPr>
          <p:spPr>
            <a:xfrm>
              <a:off x="798294" y="2215284"/>
              <a:ext cx="1366873" cy="360000"/>
            </a:xfrm>
            <a:custGeom>
              <a:avLst/>
              <a:gdLst/>
              <a:ahLst/>
              <a:cxnLst/>
              <a:rect l="l" t="t" r="r" b="b"/>
              <a:pathLst>
                <a:path w="1366873" h="360000">
                  <a:moveTo>
                    <a:pt x="0" y="0"/>
                  </a:moveTo>
                  <a:lnTo>
                    <a:pt x="1366872" y="0"/>
                  </a:lnTo>
                  <a:lnTo>
                    <a:pt x="1366872" y="106805"/>
                  </a:lnTo>
                  <a:lnTo>
                    <a:pt x="1366873" y="106805"/>
                  </a:lnTo>
                  <a:lnTo>
                    <a:pt x="1366873" y="360000"/>
                  </a:lnTo>
                  <a:lnTo>
                    <a:pt x="1102603" y="360000"/>
                  </a:lnTo>
                  <a:lnTo>
                    <a:pt x="1102603" y="195949"/>
                  </a:lnTo>
                  <a:lnTo>
                    <a:pt x="1063282" y="195949"/>
                  </a:lnTo>
                  <a:lnTo>
                    <a:pt x="1062792" y="360000"/>
                  </a:lnTo>
                  <a:lnTo>
                    <a:pt x="303100" y="360000"/>
                  </a:lnTo>
                  <a:cubicBezTo>
                    <a:pt x="303263" y="305317"/>
                    <a:pt x="303426" y="250633"/>
                    <a:pt x="303590" y="195949"/>
                  </a:cubicBezTo>
                  <a:lnTo>
                    <a:pt x="264271" y="195949"/>
                  </a:lnTo>
                  <a:lnTo>
                    <a:pt x="264271" y="360000"/>
                  </a:lnTo>
                  <a:lnTo>
                    <a:pt x="1" y="360000"/>
                  </a:lnTo>
                  <a:lnTo>
                    <a:pt x="1" y="195949"/>
                  </a:lnTo>
                  <a:lnTo>
                    <a:pt x="0" y="1959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2" name="Round Same Side Corner Rectangle 8">
              <a:extLst>
                <a:ext uri="{FF2B5EF4-FFF2-40B4-BE49-F238E27FC236}">
                  <a16:creationId xmlns:a16="http://schemas.microsoft.com/office/drawing/2014/main" id="{3BBFCB1F-95DB-48EC-8D44-DA2B427BF75A}"/>
                </a:ext>
              </a:extLst>
            </p:cNvPr>
            <p:cNvSpPr>
              <a:spLocks noChangeAspect="1"/>
            </p:cNvSpPr>
            <p:nvPr/>
          </p:nvSpPr>
          <p:spPr>
            <a:xfrm>
              <a:off x="798295" y="2575284"/>
              <a:ext cx="1366872" cy="360000"/>
            </a:xfrm>
            <a:custGeom>
              <a:avLst/>
              <a:gdLst/>
              <a:ahLst/>
              <a:cxnLst/>
              <a:rect l="l" t="t" r="r" b="b"/>
              <a:pathLst>
                <a:path w="1366872" h="360000">
                  <a:moveTo>
                    <a:pt x="1102602" y="0"/>
                  </a:moveTo>
                  <a:lnTo>
                    <a:pt x="1366872" y="0"/>
                  </a:lnTo>
                  <a:lnTo>
                    <a:pt x="1366872" y="360000"/>
                  </a:lnTo>
                  <a:lnTo>
                    <a:pt x="1102602" y="360000"/>
                  </a:lnTo>
                  <a:close/>
                  <a:moveTo>
                    <a:pt x="303099" y="0"/>
                  </a:moveTo>
                  <a:lnTo>
                    <a:pt x="1062791" y="0"/>
                  </a:lnTo>
                  <a:lnTo>
                    <a:pt x="1061715" y="360000"/>
                  </a:lnTo>
                  <a:lnTo>
                    <a:pt x="302023" y="360000"/>
                  </a:lnTo>
                  <a:close/>
                  <a:moveTo>
                    <a:pt x="0" y="0"/>
                  </a:moveTo>
                  <a:lnTo>
                    <a:pt x="264270" y="0"/>
                  </a:lnTo>
                  <a:lnTo>
                    <a:pt x="264270" y="360000"/>
                  </a:lnTo>
                  <a:lnTo>
                    <a:pt x="0" y="360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3" name="Round Same Side Corner Rectangle 8">
              <a:extLst>
                <a:ext uri="{FF2B5EF4-FFF2-40B4-BE49-F238E27FC236}">
                  <a16:creationId xmlns:a16="http://schemas.microsoft.com/office/drawing/2014/main" id="{DBCD590A-AE6F-4ED9-84AB-A16C2ADA6DA1}"/>
                </a:ext>
              </a:extLst>
            </p:cNvPr>
            <p:cNvSpPr>
              <a:spLocks noChangeAspect="1"/>
            </p:cNvSpPr>
            <p:nvPr/>
          </p:nvSpPr>
          <p:spPr>
            <a:xfrm>
              <a:off x="798295" y="2935284"/>
              <a:ext cx="1366872" cy="360000"/>
            </a:xfrm>
            <a:custGeom>
              <a:avLst/>
              <a:gdLst/>
              <a:ahLst/>
              <a:cxnLst/>
              <a:rect l="l" t="t" r="r" b="b"/>
              <a:pathLst>
                <a:path w="1366872" h="360000">
                  <a:moveTo>
                    <a:pt x="1102602" y="0"/>
                  </a:moveTo>
                  <a:lnTo>
                    <a:pt x="1366872" y="0"/>
                  </a:lnTo>
                  <a:lnTo>
                    <a:pt x="1366872" y="93634"/>
                  </a:lnTo>
                  <a:cubicBezTo>
                    <a:pt x="1366872" y="166610"/>
                    <a:pt x="1307713" y="225768"/>
                    <a:pt x="1234737" y="225768"/>
                  </a:cubicBezTo>
                  <a:cubicBezTo>
                    <a:pt x="1161761" y="225768"/>
                    <a:pt x="1102602" y="166610"/>
                    <a:pt x="1102602" y="93634"/>
                  </a:cubicBezTo>
                  <a:close/>
                  <a:moveTo>
                    <a:pt x="302023" y="0"/>
                  </a:moveTo>
                  <a:lnTo>
                    <a:pt x="1061715" y="0"/>
                  </a:lnTo>
                  <a:lnTo>
                    <a:pt x="1060639" y="360000"/>
                  </a:lnTo>
                  <a:lnTo>
                    <a:pt x="726527" y="360000"/>
                  </a:lnTo>
                  <a:lnTo>
                    <a:pt x="726527" y="314913"/>
                  </a:lnTo>
                  <a:lnTo>
                    <a:pt x="627437" y="314913"/>
                  </a:lnTo>
                  <a:lnTo>
                    <a:pt x="627437" y="360000"/>
                  </a:lnTo>
                  <a:lnTo>
                    <a:pt x="300947" y="360000"/>
                  </a:lnTo>
                  <a:close/>
                  <a:moveTo>
                    <a:pt x="0" y="0"/>
                  </a:moveTo>
                  <a:lnTo>
                    <a:pt x="264270" y="0"/>
                  </a:lnTo>
                  <a:lnTo>
                    <a:pt x="264270" y="93634"/>
                  </a:lnTo>
                  <a:cubicBezTo>
                    <a:pt x="264270" y="166610"/>
                    <a:pt x="205112" y="225768"/>
                    <a:pt x="132135" y="225768"/>
                  </a:cubicBezTo>
                  <a:cubicBezTo>
                    <a:pt x="59159" y="225768"/>
                    <a:pt x="0" y="166610"/>
                    <a:pt x="0" y="936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4" name="Round Same Side Corner Rectangle 8">
              <a:extLst>
                <a:ext uri="{FF2B5EF4-FFF2-40B4-BE49-F238E27FC236}">
                  <a16:creationId xmlns:a16="http://schemas.microsoft.com/office/drawing/2014/main" id="{D13711CE-E125-4D17-A700-2185F2A3D771}"/>
                </a:ext>
              </a:extLst>
            </p:cNvPr>
            <p:cNvSpPr>
              <a:spLocks noChangeAspect="1"/>
            </p:cNvSpPr>
            <p:nvPr/>
          </p:nvSpPr>
          <p:spPr>
            <a:xfrm>
              <a:off x="1098166" y="3295284"/>
              <a:ext cx="760768" cy="360000"/>
            </a:xfrm>
            <a:custGeom>
              <a:avLst/>
              <a:gdLst/>
              <a:ahLst/>
              <a:cxnLst/>
              <a:rect l="l" t="t" r="r" b="b"/>
              <a:pathLst>
                <a:path w="760768" h="360000">
                  <a:moveTo>
                    <a:pt x="426656" y="0"/>
                  </a:moveTo>
                  <a:lnTo>
                    <a:pt x="760768" y="0"/>
                  </a:lnTo>
                  <a:lnTo>
                    <a:pt x="759691" y="360000"/>
                  </a:lnTo>
                  <a:lnTo>
                    <a:pt x="426656" y="360000"/>
                  </a:lnTo>
                  <a:close/>
                  <a:moveTo>
                    <a:pt x="1076" y="0"/>
                  </a:moveTo>
                  <a:lnTo>
                    <a:pt x="327566" y="0"/>
                  </a:lnTo>
                  <a:lnTo>
                    <a:pt x="327566" y="360000"/>
                  </a:lnTo>
                  <a:lnTo>
                    <a:pt x="0" y="360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5" name="Round Same Side Corner Rectangle 8">
              <a:extLst>
                <a:ext uri="{FF2B5EF4-FFF2-40B4-BE49-F238E27FC236}">
                  <a16:creationId xmlns:a16="http://schemas.microsoft.com/office/drawing/2014/main" id="{E07B1716-2294-4ABF-AF85-DAE0697FFED1}"/>
                </a:ext>
              </a:extLst>
            </p:cNvPr>
            <p:cNvSpPr>
              <a:spLocks noChangeAspect="1"/>
            </p:cNvSpPr>
            <p:nvPr/>
          </p:nvSpPr>
          <p:spPr>
            <a:xfrm>
              <a:off x="1097090" y="3655284"/>
              <a:ext cx="760767" cy="360000"/>
            </a:xfrm>
            <a:custGeom>
              <a:avLst/>
              <a:gdLst/>
              <a:ahLst/>
              <a:cxnLst/>
              <a:rect l="l" t="t" r="r" b="b"/>
              <a:pathLst>
                <a:path w="760767" h="360000">
                  <a:moveTo>
                    <a:pt x="427732" y="0"/>
                  </a:moveTo>
                  <a:lnTo>
                    <a:pt x="760767" y="0"/>
                  </a:lnTo>
                  <a:lnTo>
                    <a:pt x="759691" y="360000"/>
                  </a:lnTo>
                  <a:lnTo>
                    <a:pt x="427732" y="360000"/>
                  </a:lnTo>
                  <a:close/>
                  <a:moveTo>
                    <a:pt x="1076" y="0"/>
                  </a:moveTo>
                  <a:lnTo>
                    <a:pt x="328642" y="0"/>
                  </a:lnTo>
                  <a:lnTo>
                    <a:pt x="328642" y="360000"/>
                  </a:lnTo>
                  <a:lnTo>
                    <a:pt x="0" y="36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6" name="Round Same Side Corner Rectangle 8">
              <a:extLst>
                <a:ext uri="{FF2B5EF4-FFF2-40B4-BE49-F238E27FC236}">
                  <a16:creationId xmlns:a16="http://schemas.microsoft.com/office/drawing/2014/main" id="{93C6BCBE-0A83-492E-8ECA-0D8209909EFF}"/>
                </a:ext>
              </a:extLst>
            </p:cNvPr>
            <p:cNvSpPr>
              <a:spLocks noChangeAspect="1"/>
            </p:cNvSpPr>
            <p:nvPr/>
          </p:nvSpPr>
          <p:spPr>
            <a:xfrm>
              <a:off x="1096013" y="4015284"/>
              <a:ext cx="760768" cy="360000"/>
            </a:xfrm>
            <a:custGeom>
              <a:avLst/>
              <a:gdLst/>
              <a:ahLst/>
              <a:cxnLst/>
              <a:rect l="l" t="t" r="r" b="b"/>
              <a:pathLst>
                <a:path w="760768" h="360000">
                  <a:moveTo>
                    <a:pt x="428809" y="0"/>
                  </a:moveTo>
                  <a:lnTo>
                    <a:pt x="760768" y="0"/>
                  </a:lnTo>
                  <a:lnTo>
                    <a:pt x="759692" y="360000"/>
                  </a:lnTo>
                  <a:lnTo>
                    <a:pt x="428809" y="360000"/>
                  </a:lnTo>
                  <a:close/>
                  <a:moveTo>
                    <a:pt x="1077" y="0"/>
                  </a:moveTo>
                  <a:lnTo>
                    <a:pt x="329719" y="0"/>
                  </a:lnTo>
                  <a:lnTo>
                    <a:pt x="329719" y="360000"/>
                  </a:lnTo>
                  <a:lnTo>
                    <a:pt x="0" y="360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sp>
          <p:nvSpPr>
            <p:cNvPr id="27" name="Round Same Side Corner Rectangle 8">
              <a:extLst>
                <a:ext uri="{FF2B5EF4-FFF2-40B4-BE49-F238E27FC236}">
                  <a16:creationId xmlns:a16="http://schemas.microsoft.com/office/drawing/2014/main" id="{AA289209-EBF1-41F2-A820-9D1E0DE7AB79}"/>
                </a:ext>
              </a:extLst>
            </p:cNvPr>
            <p:cNvSpPr>
              <a:spLocks noChangeAspect="1"/>
            </p:cNvSpPr>
            <p:nvPr/>
          </p:nvSpPr>
          <p:spPr>
            <a:xfrm>
              <a:off x="1095431" y="4375284"/>
              <a:ext cx="760274" cy="360000"/>
            </a:xfrm>
            <a:custGeom>
              <a:avLst/>
              <a:gdLst/>
              <a:ahLst/>
              <a:cxnLst/>
              <a:rect l="l" t="t" r="r" b="b"/>
              <a:pathLst>
                <a:path w="760274" h="360000">
                  <a:moveTo>
                    <a:pt x="429391" y="0"/>
                  </a:moveTo>
                  <a:lnTo>
                    <a:pt x="760274" y="0"/>
                  </a:lnTo>
                  <a:cubicBezTo>
                    <a:pt x="760080" y="64950"/>
                    <a:pt x="759886" y="129900"/>
                    <a:pt x="759692" y="194850"/>
                  </a:cubicBezTo>
                  <a:cubicBezTo>
                    <a:pt x="759692" y="286060"/>
                    <a:pt x="685751" y="360000"/>
                    <a:pt x="594541" y="360000"/>
                  </a:cubicBezTo>
                  <a:cubicBezTo>
                    <a:pt x="503331" y="360000"/>
                    <a:pt x="429391" y="286060"/>
                    <a:pt x="429391" y="194850"/>
                  </a:cubicBezTo>
                  <a:close/>
                  <a:moveTo>
                    <a:pt x="583" y="0"/>
                  </a:moveTo>
                  <a:lnTo>
                    <a:pt x="330301" y="0"/>
                  </a:lnTo>
                  <a:lnTo>
                    <a:pt x="330301" y="194849"/>
                  </a:lnTo>
                  <a:cubicBezTo>
                    <a:pt x="330301" y="286059"/>
                    <a:pt x="256361" y="359999"/>
                    <a:pt x="165151" y="359999"/>
                  </a:cubicBezTo>
                  <a:cubicBezTo>
                    <a:pt x="73941" y="359999"/>
                    <a:pt x="0" y="286059"/>
                    <a:pt x="0" y="1948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7696"/>
                </a:solidFill>
              </a:endParaRPr>
            </a:p>
          </p:txBody>
        </p:sp>
      </p:grpSp>
      <p:pic>
        <p:nvPicPr>
          <p:cNvPr id="4" name="Picture Placeholder 3"/>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28024" r="28024"/>
          <a:stretch>
            <a:fillRect/>
          </a:stretch>
        </p:blipFill>
        <p:spPr/>
      </p:pic>
      <p:sp>
        <p:nvSpPr>
          <p:cNvPr id="28" name="TextBox 27"/>
          <p:cNvSpPr txBox="1"/>
          <p:nvPr/>
        </p:nvSpPr>
        <p:spPr>
          <a:xfrm>
            <a:off x="3419872" y="3418479"/>
            <a:ext cx="4104456" cy="1846659"/>
          </a:xfrm>
          <a:prstGeom prst="rect">
            <a:avLst/>
          </a:prstGeom>
          <a:noFill/>
        </p:spPr>
        <p:txBody>
          <a:bodyPr wrap="square" rtlCol="0">
            <a:spAutoFit/>
          </a:bodyPr>
          <a:lstStyle/>
          <a:p>
            <a:r>
              <a:rPr lang="bg-BG" altLang="ko-KR" sz="1400" b="1" dirty="0">
                <a:solidFill>
                  <a:schemeClr val="bg1"/>
                </a:solidFill>
                <a:cs typeface="Arial" pitchFamily="34" charset="0"/>
              </a:rPr>
              <a:t>Стъпка #5: Изготвяне на план за </a:t>
            </a:r>
            <a:r>
              <a:rPr lang="bg-BG" altLang="ko-KR" sz="1400" b="1" dirty="0" smtClean="0">
                <a:solidFill>
                  <a:schemeClr val="bg1"/>
                </a:solidFill>
                <a:cs typeface="Arial" pitchFamily="34" charset="0"/>
              </a:rPr>
              <a:t>действие</a:t>
            </a:r>
          </a:p>
          <a:p>
            <a:endParaRPr lang="bg-BG" altLang="ko-KR" sz="1400" b="1" dirty="0">
              <a:solidFill>
                <a:schemeClr val="bg1"/>
              </a:solidFill>
              <a:cs typeface="Arial" pitchFamily="34" charset="0"/>
            </a:endParaRPr>
          </a:p>
          <a:p>
            <a:r>
              <a:rPr lang="bg-BG" altLang="ko-KR" sz="1200" dirty="0">
                <a:solidFill>
                  <a:schemeClr val="bg1"/>
                </a:solidFill>
                <a:cs typeface="Arial" pitchFamily="34" charset="0"/>
              </a:rPr>
              <a:t>Когато организацията е оценила рисковете и техните последствия, тя може да започне да сравнява реалните резултати с желаните. Например, създаването на гореща карта (heat map), която да покаже резултатите и да маркира областите, на които трябва да се обърне сериозно внимание.  </a:t>
            </a:r>
          </a:p>
          <a:p>
            <a:endParaRPr lang="en-US" altLang="ko-KR" sz="1400" b="1" dirty="0" smtClean="0">
              <a:solidFill>
                <a:schemeClr val="bg1"/>
              </a:solidFill>
              <a:cs typeface="Arial" pitchFamily="34" charset="0"/>
            </a:endParaRPr>
          </a:p>
        </p:txBody>
      </p:sp>
      <p:sp>
        <p:nvSpPr>
          <p:cNvPr id="30" name="TextBox 29"/>
          <p:cNvSpPr txBox="1"/>
          <p:nvPr/>
        </p:nvSpPr>
        <p:spPr>
          <a:xfrm>
            <a:off x="5868144" y="219316"/>
            <a:ext cx="3223692" cy="2800767"/>
          </a:xfrm>
          <a:prstGeom prst="rect">
            <a:avLst/>
          </a:prstGeom>
          <a:noFill/>
        </p:spPr>
        <p:txBody>
          <a:bodyPr wrap="square" rtlCol="0">
            <a:spAutoFit/>
          </a:bodyPr>
          <a:lstStyle/>
          <a:p>
            <a:r>
              <a:rPr lang="bg-BG" altLang="ko-KR" sz="1400" b="1" dirty="0">
                <a:solidFill>
                  <a:schemeClr val="bg1"/>
                </a:solidFill>
                <a:cs typeface="Arial" pitchFamily="34" charset="0"/>
              </a:rPr>
              <a:t>Стъпка #6: Изпълнение на плана за </a:t>
            </a:r>
            <a:r>
              <a:rPr lang="bg-BG" altLang="ko-KR" sz="1400" b="1" dirty="0" smtClean="0">
                <a:solidFill>
                  <a:schemeClr val="bg1"/>
                </a:solidFill>
                <a:cs typeface="Arial" pitchFamily="34" charset="0"/>
              </a:rPr>
              <a:t>действие</a:t>
            </a:r>
          </a:p>
          <a:p>
            <a:endParaRPr lang="bg-BG" altLang="ko-KR" sz="1400" b="1" dirty="0">
              <a:solidFill>
                <a:schemeClr val="bg1"/>
              </a:solidFill>
              <a:cs typeface="Arial" pitchFamily="34" charset="0"/>
            </a:endParaRPr>
          </a:p>
          <a:p>
            <a:r>
              <a:rPr lang="bg-BG" altLang="ko-KR" sz="1200" dirty="0">
                <a:solidFill>
                  <a:schemeClr val="bg1"/>
                </a:solidFill>
                <a:cs typeface="Arial" pitchFamily="34" charset="0"/>
              </a:rPr>
              <a:t>Към този момент, компанията трябва да има:</a:t>
            </a:r>
          </a:p>
          <a:p>
            <a:endParaRPr lang="bg-BG" altLang="ko-KR" sz="1200" dirty="0">
              <a:solidFill>
                <a:schemeClr val="bg1"/>
              </a:solidFill>
              <a:cs typeface="Arial" pitchFamily="34" charset="0"/>
            </a:endParaRPr>
          </a:p>
          <a:p>
            <a:r>
              <a:rPr lang="bg-BG" altLang="ko-KR" sz="1200" dirty="0">
                <a:solidFill>
                  <a:schemeClr val="bg1"/>
                </a:solidFill>
                <a:cs typeface="Arial" pitchFamily="34" charset="0"/>
              </a:rPr>
              <a:t>• ясна картина на проблемите </a:t>
            </a:r>
            <a:r>
              <a:rPr lang="bg-BG" altLang="ko-KR" sz="1200" dirty="0" smtClean="0">
                <a:solidFill>
                  <a:schemeClr val="bg1"/>
                </a:solidFill>
                <a:cs typeface="Arial" pitchFamily="34" charset="0"/>
              </a:rPr>
              <a:t>на киберсигурността</a:t>
            </a:r>
            <a:r>
              <a:rPr lang="bg-BG" altLang="ko-KR" sz="1200" dirty="0">
                <a:solidFill>
                  <a:schemeClr val="bg1"/>
                </a:solidFill>
                <a:cs typeface="Arial" pitchFamily="34" charset="0"/>
              </a:rPr>
              <a:t>, с които може да се сблъска</a:t>
            </a:r>
          </a:p>
          <a:p>
            <a:r>
              <a:rPr lang="bg-BG" altLang="ko-KR" sz="1200" dirty="0">
                <a:solidFill>
                  <a:schemeClr val="bg1"/>
                </a:solidFill>
                <a:cs typeface="Arial" pitchFamily="34" charset="0"/>
              </a:rPr>
              <a:t>• налични “отбранителни” средства</a:t>
            </a:r>
          </a:p>
          <a:p>
            <a:r>
              <a:rPr lang="bg-BG" altLang="ko-KR" sz="1200" dirty="0">
                <a:solidFill>
                  <a:schemeClr val="bg1"/>
                </a:solidFill>
                <a:cs typeface="Arial" pitchFamily="34" charset="0"/>
              </a:rPr>
              <a:t>• конкретни цели</a:t>
            </a:r>
          </a:p>
          <a:p>
            <a:r>
              <a:rPr lang="bg-BG" altLang="ko-KR" sz="1200" dirty="0">
                <a:solidFill>
                  <a:schemeClr val="bg1"/>
                </a:solidFill>
                <a:cs typeface="Arial" pitchFamily="34" charset="0"/>
              </a:rPr>
              <a:t>• анализ на пропуските</a:t>
            </a:r>
          </a:p>
          <a:p>
            <a:r>
              <a:rPr lang="bg-BG" altLang="ko-KR" sz="1200" dirty="0">
                <a:solidFill>
                  <a:schemeClr val="bg1"/>
                </a:solidFill>
                <a:cs typeface="Arial" pitchFamily="34" charset="0"/>
              </a:rPr>
              <a:t>• списък с действията за предприемане</a:t>
            </a:r>
          </a:p>
          <a:p>
            <a:endParaRPr lang="en-US" altLang="ko-KR" sz="1400" b="1" dirty="0" smtClean="0">
              <a:solidFill>
                <a:schemeClr val="bg1"/>
              </a:solidFill>
              <a:cs typeface="Arial" pitchFamily="34" charset="0"/>
            </a:endParaRPr>
          </a:p>
        </p:txBody>
      </p:sp>
    </p:spTree>
    <p:extLst>
      <p:ext uri="{BB962C8B-B14F-4D97-AF65-F5344CB8AC3E}">
        <p14:creationId xmlns:p14="http://schemas.microsoft.com/office/powerpoint/2010/main" val="8575978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down)">
                                      <p:cBhvr>
                                        <p:cTn id="14" dur="10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000" fill="hold"/>
                                        <p:tgtEl>
                                          <p:spTgt spid="4"/>
                                        </p:tgtEl>
                                        <p:attrNameLst>
                                          <p:attrName>ppt_x</p:attrName>
                                        </p:attrNameLst>
                                      </p:cBhvr>
                                      <p:tavLst>
                                        <p:tav tm="0">
                                          <p:val>
                                            <p:strVal val="#ppt_x"/>
                                          </p:val>
                                        </p:tav>
                                        <p:tav tm="100000">
                                          <p:val>
                                            <p:strVal val="#ppt_x"/>
                                          </p:val>
                                        </p:tav>
                                      </p:tavLst>
                                    </p:anim>
                                    <p:anim calcmode="lin" valueType="num">
                                      <p:cBhvr additive="base">
                                        <p:cTn id="25"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Effect transition="in" filter="wipe(down)">
                                      <p:cBhvr>
                                        <p:cTn id="30" dur="1000"/>
                                        <p:tgtEl>
                                          <p:spTgt spid="2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animEffect transition="in" filter="fade">
                                      <p:cBhvr>
                                        <p:cTn id="35" dur="1000"/>
                                        <p:tgtEl>
                                          <p:spTgt spid="2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1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0">
                                            <p:txEl>
                                              <p:pRg st="0" end="0"/>
                                            </p:txEl>
                                          </p:spTgt>
                                        </p:tgtEl>
                                        <p:attrNameLst>
                                          <p:attrName>style.visibility</p:attrName>
                                        </p:attrNameLst>
                                      </p:cBhvr>
                                      <p:to>
                                        <p:strVal val="visible"/>
                                      </p:to>
                                    </p:set>
                                    <p:animEffect transition="in" filter="wipe(down)">
                                      <p:cBhvr>
                                        <p:cTn id="45" dur="1000"/>
                                        <p:tgtEl>
                                          <p:spTgt spid="3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0">
                                            <p:txEl>
                                              <p:pRg st="2" end="2"/>
                                            </p:txEl>
                                          </p:spTgt>
                                        </p:tgtEl>
                                        <p:attrNameLst>
                                          <p:attrName>style.visibility</p:attrName>
                                        </p:attrNameLst>
                                      </p:cBhvr>
                                      <p:to>
                                        <p:strVal val="visible"/>
                                      </p:to>
                                    </p:set>
                                    <p:animEffect transition="in" filter="fade">
                                      <p:cBhvr>
                                        <p:cTn id="50" dur="1000"/>
                                        <p:tgtEl>
                                          <p:spTgt spid="30">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xEl>
                                              <p:pRg st="4" end="4"/>
                                            </p:txEl>
                                          </p:spTgt>
                                        </p:tgtEl>
                                        <p:attrNameLst>
                                          <p:attrName>style.visibility</p:attrName>
                                        </p:attrNameLst>
                                      </p:cBhvr>
                                      <p:to>
                                        <p:strVal val="visible"/>
                                      </p:to>
                                    </p:set>
                                    <p:animEffect transition="in" filter="fade">
                                      <p:cBhvr>
                                        <p:cTn id="53" dur="1000"/>
                                        <p:tgtEl>
                                          <p:spTgt spid="30">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xEl>
                                              <p:pRg st="5" end="5"/>
                                            </p:txEl>
                                          </p:spTgt>
                                        </p:tgtEl>
                                        <p:attrNameLst>
                                          <p:attrName>style.visibility</p:attrName>
                                        </p:attrNameLst>
                                      </p:cBhvr>
                                      <p:to>
                                        <p:strVal val="visible"/>
                                      </p:to>
                                    </p:set>
                                    <p:animEffect transition="in" filter="fade">
                                      <p:cBhvr>
                                        <p:cTn id="56" dur="1000"/>
                                        <p:tgtEl>
                                          <p:spTgt spid="30">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0">
                                            <p:txEl>
                                              <p:pRg st="6" end="6"/>
                                            </p:txEl>
                                          </p:spTgt>
                                        </p:tgtEl>
                                        <p:attrNameLst>
                                          <p:attrName>style.visibility</p:attrName>
                                        </p:attrNameLst>
                                      </p:cBhvr>
                                      <p:to>
                                        <p:strVal val="visible"/>
                                      </p:to>
                                    </p:set>
                                    <p:animEffect transition="in" filter="fade">
                                      <p:cBhvr>
                                        <p:cTn id="59" dur="1000"/>
                                        <p:tgtEl>
                                          <p:spTgt spid="30">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0">
                                            <p:txEl>
                                              <p:pRg st="7" end="7"/>
                                            </p:txEl>
                                          </p:spTgt>
                                        </p:tgtEl>
                                        <p:attrNameLst>
                                          <p:attrName>style.visibility</p:attrName>
                                        </p:attrNameLst>
                                      </p:cBhvr>
                                      <p:to>
                                        <p:strVal val="visible"/>
                                      </p:to>
                                    </p:set>
                                    <p:animEffect transition="in" filter="fade">
                                      <p:cBhvr>
                                        <p:cTn id="62" dur="1000"/>
                                        <p:tgtEl>
                                          <p:spTgt spid="30">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0">
                                            <p:txEl>
                                              <p:pRg st="8" end="8"/>
                                            </p:txEl>
                                          </p:spTgt>
                                        </p:tgtEl>
                                        <p:attrNameLst>
                                          <p:attrName>style.visibility</p:attrName>
                                        </p:attrNameLst>
                                      </p:cBhvr>
                                      <p:to>
                                        <p:strVal val="visible"/>
                                      </p:to>
                                    </p:set>
                                    <p:animEffect transition="in" filter="fade">
                                      <p:cBhvr>
                                        <p:cTn id="65" dur="1000"/>
                                        <p:tgtEl>
                                          <p:spTgt spid="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alpha val="99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83550"/>
            <a:ext cx="9144000" cy="576064"/>
          </a:xfrm>
        </p:spPr>
        <p:txBody>
          <a:bodyPr/>
          <a:lstStyle/>
          <a:p>
            <a:r>
              <a:rPr lang="bg-BG" altLang="ko-KR" dirty="0" smtClean="0">
                <a:solidFill>
                  <a:schemeClr val="bg1"/>
                </a:solidFill>
              </a:rPr>
              <a:t>Заключение</a:t>
            </a:r>
            <a:endParaRPr lang="ko-KR" altLang="en-US" dirty="0">
              <a:solidFill>
                <a:schemeClr val="bg1"/>
              </a:solidFill>
            </a:endParaRPr>
          </a:p>
        </p:txBody>
      </p:sp>
      <p:sp>
        <p:nvSpPr>
          <p:cNvPr id="8" name="Trapezoid 22"/>
          <p:cNvSpPr/>
          <p:nvPr/>
        </p:nvSpPr>
        <p:spPr>
          <a:xfrm>
            <a:off x="732232" y="2881800"/>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Freeform 8"/>
          <p:cNvSpPr/>
          <p:nvPr/>
        </p:nvSpPr>
        <p:spPr>
          <a:xfrm>
            <a:off x="771164"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ounded Rectangle 25"/>
          <p:cNvSpPr/>
          <p:nvPr/>
        </p:nvSpPr>
        <p:spPr>
          <a:xfrm>
            <a:off x="771164" y="2283718"/>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TextBox 14"/>
          <p:cNvSpPr txBox="1"/>
          <p:nvPr/>
        </p:nvSpPr>
        <p:spPr>
          <a:xfrm>
            <a:off x="4499992" y="1639067"/>
            <a:ext cx="4104456" cy="2677656"/>
          </a:xfrm>
          <a:prstGeom prst="rect">
            <a:avLst/>
          </a:prstGeom>
          <a:noFill/>
        </p:spPr>
        <p:txBody>
          <a:bodyPr wrap="square" rtlCol="0">
            <a:spAutoFit/>
          </a:bodyPr>
          <a:lstStyle/>
          <a:p>
            <a:r>
              <a:rPr lang="bg-BG" altLang="ko-KR" sz="1200" dirty="0" smtClean="0">
                <a:solidFill>
                  <a:schemeClr val="bg1"/>
                </a:solidFill>
                <a:cs typeface="Arial" pitchFamily="34" charset="0"/>
              </a:rPr>
              <a:t>Като един от основните въпроси по темата, свързана с глобализацията и защитата на потребителските данни, някои от подходящите фреймуърци обсъдени по-горе, трябва да бъдат взети под внимане. Това е важно, тъй като киберпрестъпленията и киберзаплахите доведоха до огромни загуби в различни частни и правителствени организации. От друга страна, тези рамки могат да нарушат системите за сигурност и управление на дадена държава поради анализа на чувствителни (строго секретни) данни и информация. Крайното решение следователно трябва да включва формирането на подходящи закони за управление на здравеопазването и ясни регулации какво може да се прави с потребителските биологични данни.</a:t>
            </a:r>
            <a:endParaRPr lang="bg-BG" altLang="ko-KR" sz="1200" dirty="0">
              <a:solidFill>
                <a:schemeClr val="bg1"/>
              </a:solidFill>
              <a:cs typeface="Arial" pitchFamily="34" charset="0"/>
            </a:endParaRPr>
          </a:p>
        </p:txBody>
      </p:sp>
      <p:pic>
        <p:nvPicPr>
          <p:cNvPr id="19" name="Picture Placeholder 18"/>
          <p:cNvPicPr>
            <a:picLocks noGrp="1" noChangeAspect="1"/>
          </p:cNvPicPr>
          <p:nvPr>
            <p:ph type="pic" idx="1"/>
          </p:nvPr>
        </p:nvPicPr>
        <p:blipFill>
          <a:blip r:embed="rId3">
            <a:extLst>
              <a:ext uri="{28A0092B-C50C-407E-A947-70E740481C1C}">
                <a14:useLocalDpi xmlns:a14="http://schemas.microsoft.com/office/drawing/2010/main" val="0"/>
              </a:ext>
            </a:extLst>
          </a:blip>
          <a:srcRect t="8" b="8"/>
          <a:stretch>
            <a:fillRect/>
          </a:stretch>
        </p:blipFill>
        <p:spPr/>
      </p:pic>
      <p:sp>
        <p:nvSpPr>
          <p:cNvPr id="17" name="Oval 50">
            <a:extLst>
              <a:ext uri="{FF2B5EF4-FFF2-40B4-BE49-F238E27FC236}">
                <a16:creationId xmlns:a16="http://schemas.microsoft.com/office/drawing/2014/main" id="{2C59F082-4803-48F5-99D2-E6A158DEEC2D}"/>
              </a:ext>
            </a:extLst>
          </p:cNvPr>
          <p:cNvSpPr>
            <a:spLocks noChangeAspect="1"/>
          </p:cNvSpPr>
          <p:nvPr/>
        </p:nvSpPr>
        <p:spPr>
          <a:xfrm>
            <a:off x="771164" y="3363838"/>
            <a:ext cx="382534" cy="432048"/>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rapezoid 28">
            <a:extLst>
              <a:ext uri="{FF2B5EF4-FFF2-40B4-BE49-F238E27FC236}">
                <a16:creationId xmlns:a16="http://schemas.microsoft.com/office/drawing/2014/main" id="{8D426330-738C-42BA-9F39-2C84144B4C09}"/>
              </a:ext>
            </a:extLst>
          </p:cNvPr>
          <p:cNvSpPr>
            <a:spLocks noChangeAspect="1"/>
          </p:cNvSpPr>
          <p:nvPr/>
        </p:nvSpPr>
        <p:spPr>
          <a:xfrm>
            <a:off x="786268" y="4070590"/>
            <a:ext cx="323540" cy="392097"/>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8945266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fade">
                                      <p:cBhvr>
                                        <p:cTn id="39" dur="1000"/>
                                        <p:tgtEl>
                                          <p:spTgt spid="15">
                                            <p:txEl>
                                              <p:pRg st="0" end="0"/>
                                            </p:txEl>
                                          </p:spTgt>
                                        </p:tgtEl>
                                      </p:cBhvr>
                                    </p:animEffect>
                                    <p:anim calcmode="lin" valueType="num">
                                      <p:cBhvr>
                                        <p:cTn id="40"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3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15462"/>
            <a:ext cx="4415348" cy="2266545"/>
          </a:xfrm>
          <a:prstGeom prst="rect">
            <a:avLst/>
          </a:prstGeom>
          <a:ln>
            <a:noFill/>
          </a:ln>
          <a:effectLst>
            <a:outerShdw blurRad="292100" dist="139700" dir="2700000" algn="tl" rotWithShape="0">
              <a:srgbClr val="333333">
                <a:alpha val="65000"/>
              </a:srgbClr>
            </a:outerShdw>
          </a:effectLst>
        </p:spPr>
      </p:pic>
      <p:sp>
        <p:nvSpPr>
          <p:cNvPr id="2" name="Text Placeholder 1"/>
          <p:cNvSpPr>
            <a:spLocks noGrp="1"/>
          </p:cNvSpPr>
          <p:nvPr>
            <p:ph type="body" sz="quarter" idx="10"/>
          </p:nvPr>
        </p:nvSpPr>
        <p:spPr>
          <a:xfrm>
            <a:off x="0" y="305460"/>
            <a:ext cx="9144000" cy="576064"/>
          </a:xfrm>
        </p:spPr>
        <p:txBody>
          <a:bodyPr/>
          <a:lstStyle/>
          <a:p>
            <a:r>
              <a:rPr lang="bg-BG" altLang="ko-KR" sz="3200" dirty="0" smtClean="0"/>
              <a:t>Списък на държавите със здравна помощ</a:t>
            </a:r>
            <a:endParaRPr lang="bg-BG" altLang="ko-KR"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53" y="1923678"/>
            <a:ext cx="2834003" cy="1152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52522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707904" y="195486"/>
            <a:ext cx="543609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bg-BG" sz="3600" dirty="0" smtClean="0">
                <a:solidFill>
                  <a:schemeClr val="bg1"/>
                </a:solidFill>
                <a:latin typeface="Arial" pitchFamily="34" charset="0"/>
                <a:cs typeface="Arial" pitchFamily="34" charset="0"/>
              </a:rPr>
              <a:t>Съдържание</a:t>
            </a:r>
            <a:endParaRPr lang="en-US" sz="3600" dirty="0">
              <a:solidFill>
                <a:schemeClr val="bg1"/>
              </a:solidFill>
              <a:latin typeface="Arial" pitchFamily="34" charset="0"/>
              <a:cs typeface="Arial" pitchFamily="34" charset="0"/>
            </a:endParaRPr>
          </a:p>
        </p:txBody>
      </p:sp>
      <p:sp>
        <p:nvSpPr>
          <p:cNvPr id="4" name="Rectangle 3"/>
          <p:cNvSpPr/>
          <p:nvPr/>
        </p:nvSpPr>
        <p:spPr>
          <a:xfrm>
            <a:off x="4567816" y="987574"/>
            <a:ext cx="36000" cy="38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Oval 4"/>
          <p:cNvSpPr/>
          <p:nvPr/>
        </p:nvSpPr>
        <p:spPr>
          <a:xfrm>
            <a:off x="4474682" y="123217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4474682" y="198826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474682" y="274435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4474682" y="350044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4474682" y="425653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p:cNvSpPr txBox="1"/>
          <p:nvPr/>
        </p:nvSpPr>
        <p:spPr>
          <a:xfrm>
            <a:off x="4815241" y="110934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1" name="TextBox 10"/>
          <p:cNvSpPr txBox="1"/>
          <p:nvPr/>
        </p:nvSpPr>
        <p:spPr>
          <a:xfrm>
            <a:off x="4821293" y="186543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2" name="TextBox 11"/>
          <p:cNvSpPr txBox="1"/>
          <p:nvPr/>
        </p:nvSpPr>
        <p:spPr>
          <a:xfrm>
            <a:off x="4827345" y="262152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3" name="TextBox 12"/>
          <p:cNvSpPr txBox="1"/>
          <p:nvPr/>
        </p:nvSpPr>
        <p:spPr>
          <a:xfrm>
            <a:off x="4833397" y="337761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14" name="TextBox 13"/>
          <p:cNvSpPr txBox="1"/>
          <p:nvPr/>
        </p:nvSpPr>
        <p:spPr>
          <a:xfrm>
            <a:off x="4797901" y="4152600"/>
            <a:ext cx="602699"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05</a:t>
            </a:r>
            <a:endParaRPr lang="ko-KR" altLang="en-US" sz="2400" b="1" dirty="0">
              <a:solidFill>
                <a:schemeClr val="bg1"/>
              </a:solidFill>
              <a:cs typeface="Arial" pitchFamily="34" charset="0"/>
            </a:endParaRPr>
          </a:p>
        </p:txBody>
      </p:sp>
      <p:grpSp>
        <p:nvGrpSpPr>
          <p:cNvPr id="15" name="Group 14"/>
          <p:cNvGrpSpPr/>
          <p:nvPr/>
        </p:nvGrpSpPr>
        <p:grpSpPr>
          <a:xfrm>
            <a:off x="5500861" y="1109340"/>
            <a:ext cx="3024336" cy="494026"/>
            <a:chOff x="803640" y="3362835"/>
            <a:chExt cx="2059657" cy="494026"/>
          </a:xfrm>
        </p:grpSpPr>
        <p:sp>
          <p:nvSpPr>
            <p:cNvPr id="16" name="TextBox 15"/>
            <p:cNvSpPr txBox="1"/>
            <p:nvPr/>
          </p:nvSpPr>
          <p:spPr>
            <a:xfrm>
              <a:off x="803640" y="3579862"/>
              <a:ext cx="2059657" cy="276999"/>
            </a:xfrm>
            <a:prstGeom prst="rect">
              <a:avLst/>
            </a:prstGeom>
            <a:noFill/>
          </p:spPr>
          <p:txBody>
            <a:bodyPr wrap="square" rtlCol="0">
              <a:spAutoFit/>
            </a:bodyPr>
            <a:lstStyle/>
            <a:p>
              <a:r>
                <a:rPr lang="bg-BG" altLang="ko-KR" sz="1200" dirty="0" smtClean="0">
                  <a:solidFill>
                    <a:schemeClr val="bg1"/>
                  </a:solidFill>
                  <a:cs typeface="Arial" pitchFamily="34" charset="0"/>
                </a:rPr>
                <a:t>Кратко изложение на темата</a:t>
              </a:r>
              <a:endParaRPr lang="ko-KR" altLang="en-US" sz="1200" dirty="0">
                <a:solidFill>
                  <a:schemeClr val="bg1"/>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r>
                <a:rPr lang="bg-BG" altLang="ko-KR" sz="1200" b="1" dirty="0" smtClean="0">
                  <a:solidFill>
                    <a:schemeClr val="bg1"/>
                  </a:solidFill>
                  <a:cs typeface="Arial" pitchFamily="34" charset="0"/>
                </a:rPr>
                <a:t>Увод</a:t>
              </a:r>
              <a:endParaRPr lang="ko-KR" altLang="en-US" sz="1200" b="1" dirty="0">
                <a:solidFill>
                  <a:schemeClr val="bg1"/>
                </a:solidFill>
                <a:cs typeface="Arial" pitchFamily="34" charset="0"/>
              </a:endParaRPr>
            </a:p>
          </p:txBody>
        </p:sp>
      </p:grpSp>
      <p:grpSp>
        <p:nvGrpSpPr>
          <p:cNvPr id="18" name="Group 17"/>
          <p:cNvGrpSpPr/>
          <p:nvPr/>
        </p:nvGrpSpPr>
        <p:grpSpPr>
          <a:xfrm>
            <a:off x="5500859" y="1860172"/>
            <a:ext cx="3175597" cy="499964"/>
            <a:chOff x="803639" y="3356897"/>
            <a:chExt cx="2059658" cy="499964"/>
          </a:xfrm>
        </p:grpSpPr>
        <p:sp>
          <p:nvSpPr>
            <p:cNvPr id="19" name="TextBox 18"/>
            <p:cNvSpPr txBox="1"/>
            <p:nvPr/>
          </p:nvSpPr>
          <p:spPr>
            <a:xfrm>
              <a:off x="803640" y="3579862"/>
              <a:ext cx="2059657" cy="276999"/>
            </a:xfrm>
            <a:prstGeom prst="rect">
              <a:avLst/>
            </a:prstGeom>
            <a:noFill/>
          </p:spPr>
          <p:txBody>
            <a:bodyPr wrap="square" rtlCol="0">
              <a:spAutoFit/>
            </a:bodyPr>
            <a:lstStyle/>
            <a:p>
              <a:r>
                <a:rPr lang="bg-BG" altLang="ko-KR" sz="1200" dirty="0" smtClean="0">
                  <a:solidFill>
                    <a:schemeClr val="bg1"/>
                  </a:solidFill>
                  <a:cs typeface="Arial" pitchFamily="34" charset="0"/>
                </a:rPr>
                <a:t>Понятието </a:t>
              </a:r>
              <a:r>
                <a:rPr lang="en-US" altLang="ko-KR" sz="1200" dirty="0" smtClean="0">
                  <a:solidFill>
                    <a:schemeClr val="bg1"/>
                  </a:solidFill>
                  <a:cs typeface="Arial" pitchFamily="34" charset="0"/>
                </a:rPr>
                <a:t>cyber security framework</a:t>
              </a:r>
              <a:endParaRPr lang="ko-KR" altLang="en-US" sz="1200" dirty="0">
                <a:solidFill>
                  <a:schemeClr val="bg1"/>
                </a:solidFill>
                <a:cs typeface="Arial" pitchFamily="34" charset="0"/>
              </a:endParaRPr>
            </a:p>
          </p:txBody>
        </p:sp>
        <p:sp>
          <p:nvSpPr>
            <p:cNvPr id="20" name="TextBox 19"/>
            <p:cNvSpPr txBox="1"/>
            <p:nvPr/>
          </p:nvSpPr>
          <p:spPr>
            <a:xfrm>
              <a:off x="803639" y="3356897"/>
              <a:ext cx="2059657" cy="461665"/>
            </a:xfrm>
            <a:prstGeom prst="rect">
              <a:avLst/>
            </a:prstGeom>
            <a:noFill/>
          </p:spPr>
          <p:txBody>
            <a:bodyPr wrap="square" rtlCol="0">
              <a:spAutoFit/>
            </a:bodyPr>
            <a:lstStyle/>
            <a:p>
              <a:r>
                <a:rPr lang="bg-BG" altLang="ko-KR" sz="1200" b="1" dirty="0" smtClean="0">
                  <a:solidFill>
                    <a:schemeClr val="bg1"/>
                  </a:solidFill>
                  <a:cs typeface="Arial" pitchFamily="34" charset="0"/>
                </a:rPr>
                <a:t>Какво е </a:t>
              </a:r>
              <a:r>
                <a:rPr lang="en-US" altLang="ko-KR" sz="1200" b="1" dirty="0" smtClean="0">
                  <a:solidFill>
                    <a:schemeClr val="bg1"/>
                  </a:solidFill>
                  <a:cs typeface="Arial" pitchFamily="34" charset="0"/>
                </a:rPr>
                <a:t>cyber security framework (CSF)?</a:t>
              </a:r>
              <a:endParaRPr lang="ko-KR" altLang="en-US" sz="1200" b="1" dirty="0">
                <a:solidFill>
                  <a:schemeClr val="bg1"/>
                </a:solidFill>
                <a:cs typeface="Arial" pitchFamily="34" charset="0"/>
              </a:endParaRPr>
            </a:p>
          </p:txBody>
        </p:sp>
      </p:grpSp>
      <p:sp>
        <p:nvSpPr>
          <p:cNvPr id="23" name="TextBox 22"/>
          <p:cNvSpPr txBox="1"/>
          <p:nvPr/>
        </p:nvSpPr>
        <p:spPr>
          <a:xfrm>
            <a:off x="5500861" y="2726799"/>
            <a:ext cx="3024336" cy="276999"/>
          </a:xfrm>
          <a:prstGeom prst="rect">
            <a:avLst/>
          </a:prstGeom>
          <a:noFill/>
        </p:spPr>
        <p:txBody>
          <a:bodyPr wrap="square" rtlCol="0">
            <a:spAutoFit/>
          </a:bodyPr>
          <a:lstStyle/>
          <a:p>
            <a:r>
              <a:rPr lang="bg-BG" altLang="ko-KR" sz="1200" b="1" dirty="0" smtClean="0">
                <a:solidFill>
                  <a:schemeClr val="bg1"/>
                </a:solidFill>
                <a:cs typeface="Arial" pitchFamily="34" charset="0"/>
              </a:rPr>
              <a:t>Какви са основните цели на </a:t>
            </a:r>
            <a:r>
              <a:rPr lang="en-US" altLang="ko-KR" sz="1200" b="1" dirty="0" smtClean="0">
                <a:solidFill>
                  <a:schemeClr val="bg1"/>
                </a:solidFill>
                <a:cs typeface="Arial" pitchFamily="34" charset="0"/>
              </a:rPr>
              <a:t>CSF?</a:t>
            </a:r>
            <a:endParaRPr lang="ko-KR" altLang="en-US" sz="1200" b="1" dirty="0">
              <a:solidFill>
                <a:schemeClr val="bg1"/>
              </a:solidFill>
              <a:cs typeface="Arial" pitchFamily="34" charset="0"/>
            </a:endParaRPr>
          </a:p>
        </p:txBody>
      </p:sp>
      <p:grpSp>
        <p:nvGrpSpPr>
          <p:cNvPr id="24" name="Group 23"/>
          <p:cNvGrpSpPr/>
          <p:nvPr/>
        </p:nvGrpSpPr>
        <p:grpSpPr>
          <a:xfrm>
            <a:off x="5500861" y="3379650"/>
            <a:ext cx="3024336" cy="494026"/>
            <a:chOff x="803640" y="3362835"/>
            <a:chExt cx="2059657" cy="494026"/>
          </a:xfrm>
        </p:grpSpPr>
        <p:sp>
          <p:nvSpPr>
            <p:cNvPr id="25" name="TextBox 24"/>
            <p:cNvSpPr txBox="1"/>
            <p:nvPr/>
          </p:nvSpPr>
          <p:spPr>
            <a:xfrm>
              <a:off x="803640" y="3579862"/>
              <a:ext cx="2059657" cy="276999"/>
            </a:xfrm>
            <a:prstGeom prst="rect">
              <a:avLst/>
            </a:prstGeom>
            <a:noFill/>
          </p:spPr>
          <p:txBody>
            <a:bodyPr wrap="square" rtlCol="0">
              <a:spAutoFit/>
            </a:bodyPr>
            <a:lstStyle/>
            <a:p>
              <a:r>
                <a:rPr lang="bg-BG" altLang="ko-KR" sz="1200" dirty="0" smtClean="0">
                  <a:solidFill>
                    <a:schemeClr val="bg1"/>
                  </a:solidFill>
                  <a:cs typeface="Arial" pitchFamily="34" charset="0"/>
                </a:rPr>
                <a:t>Основни компоненти на </a:t>
              </a:r>
              <a:r>
                <a:rPr lang="en-US" altLang="ko-KR" sz="1200" dirty="0" smtClean="0">
                  <a:solidFill>
                    <a:schemeClr val="bg1"/>
                  </a:solidFill>
                  <a:cs typeface="Arial" pitchFamily="34" charset="0"/>
                </a:rPr>
                <a:t>CSF</a:t>
              </a:r>
              <a:endParaRPr lang="ko-KR" altLang="en-US" sz="1200" dirty="0">
                <a:solidFill>
                  <a:schemeClr val="bg1"/>
                </a:solidFill>
                <a:cs typeface="Arial" pitchFamily="34" charset="0"/>
              </a:endParaRPr>
            </a:p>
          </p:txBody>
        </p:sp>
        <p:sp>
          <p:nvSpPr>
            <p:cNvPr id="26" name="TextBox 25"/>
            <p:cNvSpPr txBox="1"/>
            <p:nvPr/>
          </p:nvSpPr>
          <p:spPr>
            <a:xfrm>
              <a:off x="803640" y="3362835"/>
              <a:ext cx="2059657" cy="276999"/>
            </a:xfrm>
            <a:prstGeom prst="rect">
              <a:avLst/>
            </a:prstGeom>
            <a:noFill/>
          </p:spPr>
          <p:txBody>
            <a:bodyPr wrap="square" rtlCol="0">
              <a:spAutoFit/>
            </a:bodyPr>
            <a:lstStyle/>
            <a:p>
              <a:r>
                <a:rPr lang="bg-BG" altLang="ko-KR" sz="1200" b="1" dirty="0" smtClean="0">
                  <a:solidFill>
                    <a:schemeClr val="bg1"/>
                  </a:solidFill>
                  <a:cs typeface="Arial" pitchFamily="34" charset="0"/>
                </a:rPr>
                <a:t>От какво се състои един </a:t>
              </a:r>
              <a:r>
                <a:rPr lang="en-US" altLang="ko-KR" sz="1200" b="1" dirty="0" smtClean="0">
                  <a:solidFill>
                    <a:schemeClr val="bg1"/>
                  </a:solidFill>
                  <a:cs typeface="Arial" pitchFamily="34" charset="0"/>
                </a:rPr>
                <a:t>CSF?</a:t>
              </a:r>
              <a:endParaRPr lang="ko-KR" altLang="en-US" sz="1200" b="1" dirty="0">
                <a:solidFill>
                  <a:schemeClr val="bg1"/>
                </a:solidFill>
                <a:cs typeface="Arial" pitchFamily="34" charset="0"/>
              </a:endParaRPr>
            </a:p>
          </p:txBody>
        </p:sp>
      </p:grpSp>
      <p:sp>
        <p:nvSpPr>
          <p:cNvPr id="29" name="TextBox 28"/>
          <p:cNvSpPr txBox="1"/>
          <p:nvPr/>
        </p:nvSpPr>
        <p:spPr>
          <a:xfrm>
            <a:off x="5500860" y="4238967"/>
            <a:ext cx="3391620" cy="276999"/>
          </a:xfrm>
          <a:prstGeom prst="rect">
            <a:avLst/>
          </a:prstGeom>
          <a:noFill/>
        </p:spPr>
        <p:txBody>
          <a:bodyPr wrap="square" rtlCol="0">
            <a:spAutoFit/>
          </a:bodyPr>
          <a:lstStyle/>
          <a:p>
            <a:r>
              <a:rPr lang="bg-BG" altLang="ko-KR" sz="1200" b="1" dirty="0" smtClean="0">
                <a:solidFill>
                  <a:schemeClr val="bg1"/>
                </a:solidFill>
                <a:cs typeface="Arial" pitchFamily="34" charset="0"/>
              </a:rPr>
              <a:t>С какво допринасят за здравеопазването?</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844413192"/>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75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1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175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175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1750"/>
                                        <p:tgtEl>
                                          <p:spTgt spid="1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175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1750"/>
                                        <p:tgtEl>
                                          <p:spTgt spid="1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175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
                                            <p:txEl>
                                              <p:pRg st="0" end="0"/>
                                            </p:txEl>
                                          </p:spTgt>
                                        </p:tgtEl>
                                        <p:attrNameLst>
                                          <p:attrName>style.visibility</p:attrName>
                                        </p:attrNameLst>
                                      </p:cBhvr>
                                      <p:to>
                                        <p:strVal val="visible"/>
                                      </p:to>
                                    </p:set>
                                    <p:animEffect transition="in" filter="fade">
                                      <p:cBhvr>
                                        <p:cTn id="54" dur="1750"/>
                                        <p:tgtEl>
                                          <p:spTgt spid="1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1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633" y="292134"/>
            <a:ext cx="9144000" cy="576064"/>
          </a:xfrm>
        </p:spPr>
        <p:txBody>
          <a:bodyPr/>
          <a:lstStyle/>
          <a:p>
            <a:r>
              <a:rPr lang="en-US" altLang="ko-KR" dirty="0"/>
              <a:t> </a:t>
            </a:r>
            <a:r>
              <a:rPr lang="bg-BG" altLang="ko-KR" dirty="0" smtClean="0"/>
              <a:t>Използвани източници</a:t>
            </a:r>
            <a:endParaRPr lang="ko-KR" altLang="en-US" dirty="0"/>
          </a:p>
        </p:txBody>
      </p:sp>
      <p:grpSp>
        <p:nvGrpSpPr>
          <p:cNvPr id="25" name="Group 24"/>
          <p:cNvGrpSpPr/>
          <p:nvPr/>
        </p:nvGrpSpPr>
        <p:grpSpPr>
          <a:xfrm>
            <a:off x="4179696" y="1638727"/>
            <a:ext cx="763342" cy="2874158"/>
            <a:chOff x="4063105" y="1059582"/>
            <a:chExt cx="1017789" cy="3832210"/>
          </a:xfrm>
        </p:grpSpPr>
        <p:sp>
          <p:nvSpPr>
            <p:cNvPr id="26" name="Freeform 25"/>
            <p:cNvSpPr/>
            <p:nvPr/>
          </p:nvSpPr>
          <p:spPr>
            <a:xfrm rot="5400000">
              <a:off x="2910342" y="2721239"/>
              <a:ext cx="3832210" cy="508895"/>
            </a:xfrm>
            <a:custGeom>
              <a:avLst/>
              <a:gdLst>
                <a:gd name="connsiteX0" fmla="*/ 0 w 7679838"/>
                <a:gd name="connsiteY0" fmla="*/ 1026597 h 1026597"/>
                <a:gd name="connsiteX1" fmla="*/ 207563 w 7679838"/>
                <a:gd name="connsiteY1" fmla="*/ 706837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141 w 7679979"/>
                <a:gd name="connsiteY0" fmla="*/ 1026597 h 1026597"/>
                <a:gd name="connsiteX1" fmla="*/ 229475 w 7679979"/>
                <a:gd name="connsiteY1" fmla="*/ 687786 h 1026597"/>
                <a:gd name="connsiteX2" fmla="*/ 561123 w 7679979"/>
                <a:gd name="connsiteY2" fmla="*/ 684398 h 1026597"/>
                <a:gd name="connsiteX3" fmla="*/ 628440 w 7679979"/>
                <a:gd name="connsiteY3" fmla="*/ 661959 h 1026597"/>
                <a:gd name="connsiteX4" fmla="*/ 1015518 w 7679979"/>
                <a:gd name="connsiteY4" fmla="*/ 830253 h 1026597"/>
                <a:gd name="connsiteX5" fmla="*/ 1166983 w 7679979"/>
                <a:gd name="connsiteY5" fmla="*/ 746106 h 1026597"/>
                <a:gd name="connsiteX6" fmla="*/ 1363326 w 7679979"/>
                <a:gd name="connsiteY6" fmla="*/ 218783 h 1026597"/>
                <a:gd name="connsiteX7" fmla="*/ 2861147 w 7679979"/>
                <a:gd name="connsiteY7" fmla="*/ 22440 h 1026597"/>
                <a:gd name="connsiteX8" fmla="*/ 4291650 w 7679979"/>
                <a:gd name="connsiteY8" fmla="*/ 0 h 1026597"/>
                <a:gd name="connsiteX9" fmla="*/ 4549702 w 7679979"/>
                <a:gd name="connsiteY9" fmla="*/ 319760 h 1026597"/>
                <a:gd name="connsiteX10" fmla="*/ 4353358 w 7679979"/>
                <a:gd name="connsiteY10" fmla="*/ 274881 h 1026597"/>
                <a:gd name="connsiteX11" fmla="*/ 4224332 w 7679979"/>
                <a:gd name="connsiteY11" fmla="*/ 117807 h 1026597"/>
                <a:gd name="connsiteX12" fmla="*/ 4179454 w 7679979"/>
                <a:gd name="connsiteY12" fmla="*/ 201954 h 1026597"/>
                <a:gd name="connsiteX13" fmla="*/ 4263601 w 7679979"/>
                <a:gd name="connsiteY13" fmla="*/ 269272 h 1026597"/>
                <a:gd name="connsiteX14" fmla="*/ 3966281 w 7679979"/>
                <a:gd name="connsiteY14" fmla="*/ 286101 h 1026597"/>
                <a:gd name="connsiteX15" fmla="*/ 3837255 w 7679979"/>
                <a:gd name="connsiteY15" fmla="*/ 207564 h 1026597"/>
                <a:gd name="connsiteX16" fmla="*/ 3225785 w 7679979"/>
                <a:gd name="connsiteY16" fmla="*/ 359029 h 1026597"/>
                <a:gd name="connsiteX17" fmla="*/ 2715292 w 7679979"/>
                <a:gd name="connsiteY17" fmla="*/ 336589 h 1026597"/>
                <a:gd name="connsiteX18" fmla="*/ 2513338 w 7679979"/>
                <a:gd name="connsiteY18" fmla="*/ 392688 h 1026597"/>
                <a:gd name="connsiteX19" fmla="*/ 2070163 w 7679979"/>
                <a:gd name="connsiteY19" fmla="*/ 482445 h 1026597"/>
                <a:gd name="connsiteX20" fmla="*/ 2625535 w 7679979"/>
                <a:gd name="connsiteY20" fmla="*/ 544153 h 1026597"/>
                <a:gd name="connsiteX21" fmla="*/ 3203346 w 7679979"/>
                <a:gd name="connsiteY21" fmla="*/ 471225 h 1026597"/>
                <a:gd name="connsiteX22" fmla="*/ 4241162 w 7679979"/>
                <a:gd name="connsiteY22" fmla="*/ 314150 h 1026597"/>
                <a:gd name="connsiteX23" fmla="*/ 4925559 w 7679979"/>
                <a:gd name="connsiteY23" fmla="*/ 420737 h 1026597"/>
                <a:gd name="connsiteX24" fmla="*/ 5733373 w 7679979"/>
                <a:gd name="connsiteY24" fmla="*/ 269272 h 1026597"/>
                <a:gd name="connsiteX25" fmla="*/ 6799238 w 7679979"/>
                <a:gd name="connsiteY25" fmla="*/ 426346 h 1026597"/>
                <a:gd name="connsiteX26" fmla="*/ 7040460 w 7679979"/>
                <a:gd name="connsiteY26" fmla="*/ 493664 h 1026597"/>
                <a:gd name="connsiteX27" fmla="*/ 7595832 w 7679979"/>
                <a:gd name="connsiteY27" fmla="*/ 319760 h 1026597"/>
                <a:gd name="connsiteX28" fmla="*/ 7679979 w 7679979"/>
                <a:gd name="connsiteY28" fmla="*/ 734886 h 1026597"/>
                <a:gd name="connsiteX29" fmla="*/ 7147046 w 7679979"/>
                <a:gd name="connsiteY29" fmla="*/ 746106 h 1026597"/>
                <a:gd name="connsiteX30" fmla="*/ 7023631 w 7679979"/>
                <a:gd name="connsiteY30" fmla="*/ 762935 h 1026597"/>
                <a:gd name="connsiteX31" fmla="*/ 6546796 w 7679979"/>
                <a:gd name="connsiteY31" fmla="*/ 712447 h 1026597"/>
                <a:gd name="connsiteX32" fmla="*/ 5896058 w 7679979"/>
                <a:gd name="connsiteY32" fmla="*/ 790984 h 1026597"/>
                <a:gd name="connsiteX33" fmla="*/ 5424833 w 7679979"/>
                <a:gd name="connsiteY33" fmla="*/ 740496 h 1026597"/>
                <a:gd name="connsiteX34" fmla="*/ 4981658 w 7679979"/>
                <a:gd name="connsiteY34" fmla="*/ 914400 h 1026597"/>
                <a:gd name="connsiteX35" fmla="*/ 4431896 w 7679979"/>
                <a:gd name="connsiteY35" fmla="*/ 931230 h 1026597"/>
                <a:gd name="connsiteX36" fmla="*/ 3938232 w 7679979"/>
                <a:gd name="connsiteY36" fmla="*/ 1026597 h 1026597"/>
                <a:gd name="connsiteX37" fmla="*/ 141 w 7679979"/>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366907 w 7679838"/>
                <a:gd name="connsiteY8" fmla="*/ 25746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366907 w 7679838"/>
                <a:gd name="connsiteY8" fmla="*/ 25746 h 1026597"/>
                <a:gd name="connsiteX9" fmla="*/ 3769678 w 7679838"/>
                <a:gd name="connsiteY9" fmla="*/ 36632 h 1026597"/>
                <a:gd name="connsiteX10" fmla="*/ 4291509 w 7679838"/>
                <a:gd name="connsiteY10" fmla="*/ 0 h 1026597"/>
                <a:gd name="connsiteX11" fmla="*/ 4549561 w 7679838"/>
                <a:gd name="connsiteY11" fmla="*/ 319760 h 1026597"/>
                <a:gd name="connsiteX12" fmla="*/ 4353217 w 7679838"/>
                <a:gd name="connsiteY12" fmla="*/ 274881 h 1026597"/>
                <a:gd name="connsiteX13" fmla="*/ 4224191 w 7679838"/>
                <a:gd name="connsiteY13" fmla="*/ 117807 h 1026597"/>
                <a:gd name="connsiteX14" fmla="*/ 4179313 w 7679838"/>
                <a:gd name="connsiteY14" fmla="*/ 201954 h 1026597"/>
                <a:gd name="connsiteX15" fmla="*/ 4263460 w 7679838"/>
                <a:gd name="connsiteY15" fmla="*/ 269272 h 1026597"/>
                <a:gd name="connsiteX16" fmla="*/ 3966140 w 7679838"/>
                <a:gd name="connsiteY16" fmla="*/ 286101 h 1026597"/>
                <a:gd name="connsiteX17" fmla="*/ 3837114 w 7679838"/>
                <a:gd name="connsiteY17" fmla="*/ 207564 h 1026597"/>
                <a:gd name="connsiteX18" fmla="*/ 3225644 w 7679838"/>
                <a:gd name="connsiteY18" fmla="*/ 359029 h 1026597"/>
                <a:gd name="connsiteX19" fmla="*/ 2715151 w 7679838"/>
                <a:gd name="connsiteY19" fmla="*/ 336589 h 1026597"/>
                <a:gd name="connsiteX20" fmla="*/ 2513197 w 7679838"/>
                <a:gd name="connsiteY20" fmla="*/ 392688 h 1026597"/>
                <a:gd name="connsiteX21" fmla="*/ 2070022 w 7679838"/>
                <a:gd name="connsiteY21" fmla="*/ 482445 h 1026597"/>
                <a:gd name="connsiteX22" fmla="*/ 2625394 w 7679838"/>
                <a:gd name="connsiteY22" fmla="*/ 544153 h 1026597"/>
                <a:gd name="connsiteX23" fmla="*/ 3203205 w 7679838"/>
                <a:gd name="connsiteY23" fmla="*/ 471225 h 1026597"/>
                <a:gd name="connsiteX24" fmla="*/ 4241021 w 7679838"/>
                <a:gd name="connsiteY24" fmla="*/ 314150 h 1026597"/>
                <a:gd name="connsiteX25" fmla="*/ 4925418 w 7679838"/>
                <a:gd name="connsiteY25" fmla="*/ 420737 h 1026597"/>
                <a:gd name="connsiteX26" fmla="*/ 5733232 w 7679838"/>
                <a:gd name="connsiteY26" fmla="*/ 269272 h 1026597"/>
                <a:gd name="connsiteX27" fmla="*/ 6799097 w 7679838"/>
                <a:gd name="connsiteY27" fmla="*/ 426346 h 1026597"/>
                <a:gd name="connsiteX28" fmla="*/ 7040319 w 7679838"/>
                <a:gd name="connsiteY28" fmla="*/ 493664 h 1026597"/>
                <a:gd name="connsiteX29" fmla="*/ 7595691 w 7679838"/>
                <a:gd name="connsiteY29" fmla="*/ 319760 h 1026597"/>
                <a:gd name="connsiteX30" fmla="*/ 7679838 w 7679838"/>
                <a:gd name="connsiteY30" fmla="*/ 734886 h 1026597"/>
                <a:gd name="connsiteX31" fmla="*/ 7146905 w 7679838"/>
                <a:gd name="connsiteY31" fmla="*/ 746106 h 1026597"/>
                <a:gd name="connsiteX32" fmla="*/ 7023490 w 7679838"/>
                <a:gd name="connsiteY32" fmla="*/ 762935 h 1026597"/>
                <a:gd name="connsiteX33" fmla="*/ 6546655 w 7679838"/>
                <a:gd name="connsiteY33" fmla="*/ 712447 h 1026597"/>
                <a:gd name="connsiteX34" fmla="*/ 5895917 w 7679838"/>
                <a:gd name="connsiteY34" fmla="*/ 790984 h 1026597"/>
                <a:gd name="connsiteX35" fmla="*/ 5424692 w 7679838"/>
                <a:gd name="connsiteY35" fmla="*/ 740496 h 1026597"/>
                <a:gd name="connsiteX36" fmla="*/ 4981517 w 7679838"/>
                <a:gd name="connsiteY36" fmla="*/ 914400 h 1026597"/>
                <a:gd name="connsiteX37" fmla="*/ 4431755 w 7679838"/>
                <a:gd name="connsiteY37" fmla="*/ 931230 h 1026597"/>
                <a:gd name="connsiteX38" fmla="*/ 3938091 w 7679838"/>
                <a:gd name="connsiteY38" fmla="*/ 1026597 h 1026597"/>
                <a:gd name="connsiteX39" fmla="*/ 0 w 7679838"/>
                <a:gd name="connsiteY39"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769678 w 7679838"/>
                <a:gd name="connsiteY8" fmla="*/ 36632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769678 w 7679838"/>
                <a:gd name="connsiteY8" fmla="*/ 36632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769678 w 7679838"/>
                <a:gd name="connsiteY8" fmla="*/ 36632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15273 h 1015273"/>
                <a:gd name="connsiteX1" fmla="*/ 259271 w 7679838"/>
                <a:gd name="connsiteY1" fmla="*/ 679181 h 1015273"/>
                <a:gd name="connsiteX2" fmla="*/ 487503 w 7679838"/>
                <a:gd name="connsiteY2" fmla="*/ 654022 h 1015273"/>
                <a:gd name="connsiteX3" fmla="*/ 669121 w 7679838"/>
                <a:gd name="connsiteY3" fmla="*/ 683288 h 1015273"/>
                <a:gd name="connsiteX4" fmla="*/ 833041 w 7679838"/>
                <a:gd name="connsiteY4" fmla="*/ 783551 h 1015273"/>
                <a:gd name="connsiteX5" fmla="*/ 1115137 w 7679838"/>
                <a:gd name="connsiteY5" fmla="*/ 775604 h 1015273"/>
                <a:gd name="connsiteX6" fmla="*/ 1363185 w 7679838"/>
                <a:gd name="connsiteY6" fmla="*/ 207459 h 1015273"/>
                <a:gd name="connsiteX7" fmla="*/ 2880059 w 7679838"/>
                <a:gd name="connsiteY7" fmla="*/ 231 h 1015273"/>
                <a:gd name="connsiteX8" fmla="*/ 3769678 w 7679838"/>
                <a:gd name="connsiteY8" fmla="*/ 25308 h 1015273"/>
                <a:gd name="connsiteX9" fmla="*/ 4272462 w 7679838"/>
                <a:gd name="connsiteY9" fmla="*/ 2284 h 1015273"/>
                <a:gd name="connsiteX10" fmla="*/ 4549561 w 7679838"/>
                <a:gd name="connsiteY10" fmla="*/ 308436 h 1015273"/>
                <a:gd name="connsiteX11" fmla="*/ 4353217 w 7679838"/>
                <a:gd name="connsiteY11" fmla="*/ 263557 h 1015273"/>
                <a:gd name="connsiteX12" fmla="*/ 4224191 w 7679838"/>
                <a:gd name="connsiteY12" fmla="*/ 106483 h 1015273"/>
                <a:gd name="connsiteX13" fmla="*/ 4179313 w 7679838"/>
                <a:gd name="connsiteY13" fmla="*/ 190630 h 1015273"/>
                <a:gd name="connsiteX14" fmla="*/ 4263460 w 7679838"/>
                <a:gd name="connsiteY14" fmla="*/ 257948 h 1015273"/>
                <a:gd name="connsiteX15" fmla="*/ 3966140 w 7679838"/>
                <a:gd name="connsiteY15" fmla="*/ 274777 h 1015273"/>
                <a:gd name="connsiteX16" fmla="*/ 3837114 w 7679838"/>
                <a:gd name="connsiteY16" fmla="*/ 196240 h 1015273"/>
                <a:gd name="connsiteX17" fmla="*/ 3225644 w 7679838"/>
                <a:gd name="connsiteY17" fmla="*/ 347705 h 1015273"/>
                <a:gd name="connsiteX18" fmla="*/ 2715151 w 7679838"/>
                <a:gd name="connsiteY18" fmla="*/ 325265 h 1015273"/>
                <a:gd name="connsiteX19" fmla="*/ 2513197 w 7679838"/>
                <a:gd name="connsiteY19" fmla="*/ 381364 h 1015273"/>
                <a:gd name="connsiteX20" fmla="*/ 2070022 w 7679838"/>
                <a:gd name="connsiteY20" fmla="*/ 471121 h 1015273"/>
                <a:gd name="connsiteX21" fmla="*/ 2625394 w 7679838"/>
                <a:gd name="connsiteY21" fmla="*/ 532829 h 1015273"/>
                <a:gd name="connsiteX22" fmla="*/ 3203205 w 7679838"/>
                <a:gd name="connsiteY22" fmla="*/ 459901 h 1015273"/>
                <a:gd name="connsiteX23" fmla="*/ 4241021 w 7679838"/>
                <a:gd name="connsiteY23" fmla="*/ 302826 h 1015273"/>
                <a:gd name="connsiteX24" fmla="*/ 4925418 w 7679838"/>
                <a:gd name="connsiteY24" fmla="*/ 409413 h 1015273"/>
                <a:gd name="connsiteX25" fmla="*/ 5733232 w 7679838"/>
                <a:gd name="connsiteY25" fmla="*/ 257948 h 1015273"/>
                <a:gd name="connsiteX26" fmla="*/ 6799097 w 7679838"/>
                <a:gd name="connsiteY26" fmla="*/ 415022 h 1015273"/>
                <a:gd name="connsiteX27" fmla="*/ 7040319 w 7679838"/>
                <a:gd name="connsiteY27" fmla="*/ 482340 h 1015273"/>
                <a:gd name="connsiteX28" fmla="*/ 7595691 w 7679838"/>
                <a:gd name="connsiteY28" fmla="*/ 308436 h 1015273"/>
                <a:gd name="connsiteX29" fmla="*/ 7679838 w 7679838"/>
                <a:gd name="connsiteY29" fmla="*/ 723562 h 1015273"/>
                <a:gd name="connsiteX30" fmla="*/ 7146905 w 7679838"/>
                <a:gd name="connsiteY30" fmla="*/ 734782 h 1015273"/>
                <a:gd name="connsiteX31" fmla="*/ 7023490 w 7679838"/>
                <a:gd name="connsiteY31" fmla="*/ 751611 h 1015273"/>
                <a:gd name="connsiteX32" fmla="*/ 6546655 w 7679838"/>
                <a:gd name="connsiteY32" fmla="*/ 701123 h 1015273"/>
                <a:gd name="connsiteX33" fmla="*/ 5895917 w 7679838"/>
                <a:gd name="connsiteY33" fmla="*/ 779660 h 1015273"/>
                <a:gd name="connsiteX34" fmla="*/ 5424692 w 7679838"/>
                <a:gd name="connsiteY34" fmla="*/ 729172 h 1015273"/>
                <a:gd name="connsiteX35" fmla="*/ 4981517 w 7679838"/>
                <a:gd name="connsiteY35" fmla="*/ 903076 h 1015273"/>
                <a:gd name="connsiteX36" fmla="*/ 4431755 w 7679838"/>
                <a:gd name="connsiteY36" fmla="*/ 919906 h 1015273"/>
                <a:gd name="connsiteX37" fmla="*/ 3938091 w 7679838"/>
                <a:gd name="connsiteY37" fmla="*/ 1015273 h 1015273"/>
                <a:gd name="connsiteX38" fmla="*/ 0 w 7679838"/>
                <a:gd name="connsiteY38" fmla="*/ 1015273 h 1015273"/>
                <a:gd name="connsiteX0" fmla="*/ 0 w 7679838"/>
                <a:gd name="connsiteY0" fmla="*/ 1023310 h 1023310"/>
                <a:gd name="connsiteX1" fmla="*/ 259271 w 7679838"/>
                <a:gd name="connsiteY1" fmla="*/ 687218 h 1023310"/>
                <a:gd name="connsiteX2" fmla="*/ 487503 w 7679838"/>
                <a:gd name="connsiteY2" fmla="*/ 662059 h 1023310"/>
                <a:gd name="connsiteX3" fmla="*/ 669121 w 7679838"/>
                <a:gd name="connsiteY3" fmla="*/ 691325 h 1023310"/>
                <a:gd name="connsiteX4" fmla="*/ 833041 w 7679838"/>
                <a:gd name="connsiteY4" fmla="*/ 791588 h 1023310"/>
                <a:gd name="connsiteX5" fmla="*/ 1115137 w 7679838"/>
                <a:gd name="connsiteY5" fmla="*/ 783641 h 1023310"/>
                <a:gd name="connsiteX6" fmla="*/ 1363185 w 7679838"/>
                <a:gd name="connsiteY6" fmla="*/ 215496 h 1023310"/>
                <a:gd name="connsiteX7" fmla="*/ 2880059 w 7679838"/>
                <a:gd name="connsiteY7" fmla="*/ 8268 h 1023310"/>
                <a:gd name="connsiteX8" fmla="*/ 3769678 w 7679838"/>
                <a:gd name="connsiteY8" fmla="*/ 33345 h 1023310"/>
                <a:gd name="connsiteX9" fmla="*/ 4272462 w 7679838"/>
                <a:gd name="connsiteY9" fmla="*/ 10321 h 1023310"/>
                <a:gd name="connsiteX10" fmla="*/ 4549561 w 7679838"/>
                <a:gd name="connsiteY10" fmla="*/ 316473 h 1023310"/>
                <a:gd name="connsiteX11" fmla="*/ 4353217 w 7679838"/>
                <a:gd name="connsiteY11" fmla="*/ 271594 h 1023310"/>
                <a:gd name="connsiteX12" fmla="*/ 4224191 w 7679838"/>
                <a:gd name="connsiteY12" fmla="*/ 114520 h 1023310"/>
                <a:gd name="connsiteX13" fmla="*/ 4179313 w 7679838"/>
                <a:gd name="connsiteY13" fmla="*/ 198667 h 1023310"/>
                <a:gd name="connsiteX14" fmla="*/ 4263460 w 7679838"/>
                <a:gd name="connsiteY14" fmla="*/ 265985 h 1023310"/>
                <a:gd name="connsiteX15" fmla="*/ 3966140 w 7679838"/>
                <a:gd name="connsiteY15" fmla="*/ 282814 h 1023310"/>
                <a:gd name="connsiteX16" fmla="*/ 3837114 w 7679838"/>
                <a:gd name="connsiteY16" fmla="*/ 204277 h 1023310"/>
                <a:gd name="connsiteX17" fmla="*/ 3225644 w 7679838"/>
                <a:gd name="connsiteY17" fmla="*/ 355742 h 1023310"/>
                <a:gd name="connsiteX18" fmla="*/ 2715151 w 7679838"/>
                <a:gd name="connsiteY18" fmla="*/ 333302 h 1023310"/>
                <a:gd name="connsiteX19" fmla="*/ 2513197 w 7679838"/>
                <a:gd name="connsiteY19" fmla="*/ 389401 h 1023310"/>
                <a:gd name="connsiteX20" fmla="*/ 2070022 w 7679838"/>
                <a:gd name="connsiteY20" fmla="*/ 479158 h 1023310"/>
                <a:gd name="connsiteX21" fmla="*/ 2625394 w 7679838"/>
                <a:gd name="connsiteY21" fmla="*/ 540866 h 1023310"/>
                <a:gd name="connsiteX22" fmla="*/ 3203205 w 7679838"/>
                <a:gd name="connsiteY22" fmla="*/ 467938 h 1023310"/>
                <a:gd name="connsiteX23" fmla="*/ 4241021 w 7679838"/>
                <a:gd name="connsiteY23" fmla="*/ 310863 h 1023310"/>
                <a:gd name="connsiteX24" fmla="*/ 4925418 w 7679838"/>
                <a:gd name="connsiteY24" fmla="*/ 417450 h 1023310"/>
                <a:gd name="connsiteX25" fmla="*/ 5733232 w 7679838"/>
                <a:gd name="connsiteY25" fmla="*/ 265985 h 1023310"/>
                <a:gd name="connsiteX26" fmla="*/ 6799097 w 7679838"/>
                <a:gd name="connsiteY26" fmla="*/ 423059 h 1023310"/>
                <a:gd name="connsiteX27" fmla="*/ 7040319 w 7679838"/>
                <a:gd name="connsiteY27" fmla="*/ 490377 h 1023310"/>
                <a:gd name="connsiteX28" fmla="*/ 7595691 w 7679838"/>
                <a:gd name="connsiteY28" fmla="*/ 316473 h 1023310"/>
                <a:gd name="connsiteX29" fmla="*/ 7679838 w 7679838"/>
                <a:gd name="connsiteY29" fmla="*/ 731599 h 1023310"/>
                <a:gd name="connsiteX30" fmla="*/ 7146905 w 7679838"/>
                <a:gd name="connsiteY30" fmla="*/ 742819 h 1023310"/>
                <a:gd name="connsiteX31" fmla="*/ 7023490 w 7679838"/>
                <a:gd name="connsiteY31" fmla="*/ 759648 h 1023310"/>
                <a:gd name="connsiteX32" fmla="*/ 6546655 w 7679838"/>
                <a:gd name="connsiteY32" fmla="*/ 709160 h 1023310"/>
                <a:gd name="connsiteX33" fmla="*/ 5895917 w 7679838"/>
                <a:gd name="connsiteY33" fmla="*/ 787697 h 1023310"/>
                <a:gd name="connsiteX34" fmla="*/ 5424692 w 7679838"/>
                <a:gd name="connsiteY34" fmla="*/ 737209 h 1023310"/>
                <a:gd name="connsiteX35" fmla="*/ 4981517 w 7679838"/>
                <a:gd name="connsiteY35" fmla="*/ 911113 h 1023310"/>
                <a:gd name="connsiteX36" fmla="*/ 4431755 w 7679838"/>
                <a:gd name="connsiteY36" fmla="*/ 927943 h 1023310"/>
                <a:gd name="connsiteX37" fmla="*/ 3938091 w 7679838"/>
                <a:gd name="connsiteY37" fmla="*/ 1023310 h 1023310"/>
                <a:gd name="connsiteX38" fmla="*/ 0 w 7679838"/>
                <a:gd name="connsiteY38" fmla="*/ 1023310 h 1023310"/>
                <a:gd name="connsiteX0" fmla="*/ 0 w 7679838"/>
                <a:gd name="connsiteY0" fmla="*/ 1023310 h 1023310"/>
                <a:gd name="connsiteX1" fmla="*/ 259271 w 7679838"/>
                <a:gd name="connsiteY1" fmla="*/ 687218 h 1023310"/>
                <a:gd name="connsiteX2" fmla="*/ 487503 w 7679838"/>
                <a:gd name="connsiteY2" fmla="*/ 662059 h 1023310"/>
                <a:gd name="connsiteX3" fmla="*/ 669121 w 7679838"/>
                <a:gd name="connsiteY3" fmla="*/ 691325 h 1023310"/>
                <a:gd name="connsiteX4" fmla="*/ 833041 w 7679838"/>
                <a:gd name="connsiteY4" fmla="*/ 791588 h 1023310"/>
                <a:gd name="connsiteX5" fmla="*/ 1115137 w 7679838"/>
                <a:gd name="connsiteY5" fmla="*/ 783641 h 1023310"/>
                <a:gd name="connsiteX6" fmla="*/ 1363185 w 7679838"/>
                <a:gd name="connsiteY6" fmla="*/ 215496 h 1023310"/>
                <a:gd name="connsiteX7" fmla="*/ 2880059 w 7679838"/>
                <a:gd name="connsiteY7" fmla="*/ 8268 h 1023310"/>
                <a:gd name="connsiteX8" fmla="*/ 3769678 w 7679838"/>
                <a:gd name="connsiteY8" fmla="*/ 33345 h 1023310"/>
                <a:gd name="connsiteX9" fmla="*/ 4272462 w 7679838"/>
                <a:gd name="connsiteY9" fmla="*/ 10321 h 1023310"/>
                <a:gd name="connsiteX10" fmla="*/ 4549561 w 7679838"/>
                <a:gd name="connsiteY10" fmla="*/ 316473 h 1023310"/>
                <a:gd name="connsiteX11" fmla="*/ 4353217 w 7679838"/>
                <a:gd name="connsiteY11" fmla="*/ 271594 h 1023310"/>
                <a:gd name="connsiteX12" fmla="*/ 4224191 w 7679838"/>
                <a:gd name="connsiteY12" fmla="*/ 114520 h 1023310"/>
                <a:gd name="connsiteX13" fmla="*/ 4179313 w 7679838"/>
                <a:gd name="connsiteY13" fmla="*/ 198667 h 1023310"/>
                <a:gd name="connsiteX14" fmla="*/ 4263460 w 7679838"/>
                <a:gd name="connsiteY14" fmla="*/ 265985 h 1023310"/>
                <a:gd name="connsiteX15" fmla="*/ 3966140 w 7679838"/>
                <a:gd name="connsiteY15" fmla="*/ 282814 h 1023310"/>
                <a:gd name="connsiteX16" fmla="*/ 3837114 w 7679838"/>
                <a:gd name="connsiteY16" fmla="*/ 204277 h 1023310"/>
                <a:gd name="connsiteX17" fmla="*/ 3225644 w 7679838"/>
                <a:gd name="connsiteY17" fmla="*/ 355742 h 1023310"/>
                <a:gd name="connsiteX18" fmla="*/ 2715151 w 7679838"/>
                <a:gd name="connsiteY18" fmla="*/ 333302 h 1023310"/>
                <a:gd name="connsiteX19" fmla="*/ 2513197 w 7679838"/>
                <a:gd name="connsiteY19" fmla="*/ 389401 h 1023310"/>
                <a:gd name="connsiteX20" fmla="*/ 2070022 w 7679838"/>
                <a:gd name="connsiteY20" fmla="*/ 479158 h 1023310"/>
                <a:gd name="connsiteX21" fmla="*/ 2625394 w 7679838"/>
                <a:gd name="connsiteY21" fmla="*/ 540866 h 1023310"/>
                <a:gd name="connsiteX22" fmla="*/ 3203205 w 7679838"/>
                <a:gd name="connsiteY22" fmla="*/ 467938 h 1023310"/>
                <a:gd name="connsiteX23" fmla="*/ 4241021 w 7679838"/>
                <a:gd name="connsiteY23" fmla="*/ 310863 h 1023310"/>
                <a:gd name="connsiteX24" fmla="*/ 4925418 w 7679838"/>
                <a:gd name="connsiteY24" fmla="*/ 417450 h 1023310"/>
                <a:gd name="connsiteX25" fmla="*/ 5733232 w 7679838"/>
                <a:gd name="connsiteY25" fmla="*/ 265985 h 1023310"/>
                <a:gd name="connsiteX26" fmla="*/ 6799097 w 7679838"/>
                <a:gd name="connsiteY26" fmla="*/ 423059 h 1023310"/>
                <a:gd name="connsiteX27" fmla="*/ 7040319 w 7679838"/>
                <a:gd name="connsiteY27" fmla="*/ 490377 h 1023310"/>
                <a:gd name="connsiteX28" fmla="*/ 7595691 w 7679838"/>
                <a:gd name="connsiteY28" fmla="*/ 316473 h 1023310"/>
                <a:gd name="connsiteX29" fmla="*/ 7679838 w 7679838"/>
                <a:gd name="connsiteY29" fmla="*/ 731599 h 1023310"/>
                <a:gd name="connsiteX30" fmla="*/ 7146905 w 7679838"/>
                <a:gd name="connsiteY30" fmla="*/ 742819 h 1023310"/>
                <a:gd name="connsiteX31" fmla="*/ 7023490 w 7679838"/>
                <a:gd name="connsiteY31" fmla="*/ 759648 h 1023310"/>
                <a:gd name="connsiteX32" fmla="*/ 6546655 w 7679838"/>
                <a:gd name="connsiteY32" fmla="*/ 709160 h 1023310"/>
                <a:gd name="connsiteX33" fmla="*/ 5895917 w 7679838"/>
                <a:gd name="connsiteY33" fmla="*/ 787697 h 1023310"/>
                <a:gd name="connsiteX34" fmla="*/ 5424692 w 7679838"/>
                <a:gd name="connsiteY34" fmla="*/ 737209 h 1023310"/>
                <a:gd name="connsiteX35" fmla="*/ 4981517 w 7679838"/>
                <a:gd name="connsiteY35" fmla="*/ 911113 h 1023310"/>
                <a:gd name="connsiteX36" fmla="*/ 4431755 w 7679838"/>
                <a:gd name="connsiteY36" fmla="*/ 927943 h 1023310"/>
                <a:gd name="connsiteX37" fmla="*/ 3938091 w 7679838"/>
                <a:gd name="connsiteY37" fmla="*/ 1023310 h 1023310"/>
                <a:gd name="connsiteX38" fmla="*/ 0 w 7679838"/>
                <a:gd name="connsiteY38" fmla="*/ 1023310 h 102331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49561 w 7679838"/>
                <a:gd name="connsiteY10" fmla="*/ 310953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0739 w 7679838"/>
                <a:gd name="connsiteY14" fmla="*/ 284958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66140 w 7679838"/>
                <a:gd name="connsiteY16" fmla="*/ 277294 h 1017790"/>
                <a:gd name="connsiteX17" fmla="*/ 3837114 w 7679838"/>
                <a:gd name="connsiteY17" fmla="*/ 19875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90633 w 7679838"/>
                <a:gd name="connsiteY16" fmla="*/ 296344 h 1017790"/>
                <a:gd name="connsiteX17" fmla="*/ 3837114 w 7679838"/>
                <a:gd name="connsiteY17" fmla="*/ 19875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90633 w 7679838"/>
                <a:gd name="connsiteY16" fmla="*/ 296344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71583 w 7679838"/>
                <a:gd name="connsiteY16" fmla="*/ 301787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71583 w 7679838"/>
                <a:gd name="connsiteY16" fmla="*/ 301787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93355 w 7679838"/>
                <a:gd name="connsiteY16" fmla="*/ 296344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4009683 w 7679838"/>
                <a:gd name="connsiteY16" fmla="*/ 293622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0739 w 7679838"/>
                <a:gd name="connsiteY14" fmla="*/ 284958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49854 w 7679838"/>
                <a:gd name="connsiteY14" fmla="*/ 263187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43133 w 7679838"/>
                <a:gd name="connsiteY19" fmla="*/ 372995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43133 w 7679838"/>
                <a:gd name="connsiteY19" fmla="*/ 372995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43133 w 7679838"/>
                <a:gd name="connsiteY19" fmla="*/ 372995 h 1017790"/>
                <a:gd name="connsiteX20" fmla="*/ 2400795 w 7679838"/>
                <a:gd name="connsiteY20" fmla="*/ 387054 h 1017790"/>
                <a:gd name="connsiteX21" fmla="*/ 2070022 w 7679838"/>
                <a:gd name="connsiteY21" fmla="*/ 473638 h 1017790"/>
                <a:gd name="connsiteX22" fmla="*/ 2666215 w 7679838"/>
                <a:gd name="connsiteY22" fmla="*/ 532624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59369 w 7679838"/>
                <a:gd name="connsiteY27" fmla="*/ 471250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59369 w 7679838"/>
                <a:gd name="connsiteY27" fmla="*/ 471250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59369 w 7679838"/>
                <a:gd name="connsiteY27" fmla="*/ 471250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28831"/>
                <a:gd name="connsiteY0" fmla="*/ 1017790 h 1017790"/>
                <a:gd name="connsiteX1" fmla="*/ 259271 w 7628831"/>
                <a:gd name="connsiteY1" fmla="*/ 681698 h 1017790"/>
                <a:gd name="connsiteX2" fmla="*/ 487503 w 7628831"/>
                <a:gd name="connsiteY2" fmla="*/ 656539 h 1017790"/>
                <a:gd name="connsiteX3" fmla="*/ 669121 w 7628831"/>
                <a:gd name="connsiteY3" fmla="*/ 685805 h 1017790"/>
                <a:gd name="connsiteX4" fmla="*/ 833041 w 7628831"/>
                <a:gd name="connsiteY4" fmla="*/ 786068 h 1017790"/>
                <a:gd name="connsiteX5" fmla="*/ 1115137 w 7628831"/>
                <a:gd name="connsiteY5" fmla="*/ 778121 h 1017790"/>
                <a:gd name="connsiteX6" fmla="*/ 1363185 w 7628831"/>
                <a:gd name="connsiteY6" fmla="*/ 209976 h 1017790"/>
                <a:gd name="connsiteX7" fmla="*/ 2880059 w 7628831"/>
                <a:gd name="connsiteY7" fmla="*/ 2748 h 1017790"/>
                <a:gd name="connsiteX8" fmla="*/ 3769678 w 7628831"/>
                <a:gd name="connsiteY8" fmla="*/ 27825 h 1017790"/>
                <a:gd name="connsiteX9" fmla="*/ 4272462 w 7628831"/>
                <a:gd name="connsiteY9" fmla="*/ 4801 h 1017790"/>
                <a:gd name="connsiteX10" fmla="*/ 4530511 w 7628831"/>
                <a:gd name="connsiteY10" fmla="*/ 278296 h 1017790"/>
                <a:gd name="connsiteX11" fmla="*/ 4366824 w 7628831"/>
                <a:gd name="connsiteY11" fmla="*/ 238859 h 1017790"/>
                <a:gd name="connsiteX12" fmla="*/ 4235077 w 7628831"/>
                <a:gd name="connsiteY12" fmla="*/ 141657 h 1017790"/>
                <a:gd name="connsiteX13" fmla="*/ 4138492 w 7628831"/>
                <a:gd name="connsiteY13" fmla="*/ 198590 h 1017790"/>
                <a:gd name="connsiteX14" fmla="*/ 4252575 w 7628831"/>
                <a:gd name="connsiteY14" fmla="*/ 279516 h 1017790"/>
                <a:gd name="connsiteX15" fmla="*/ 4009683 w 7628831"/>
                <a:gd name="connsiteY15" fmla="*/ 293622 h 1017790"/>
                <a:gd name="connsiteX16" fmla="*/ 3842557 w 7628831"/>
                <a:gd name="connsiteY16" fmla="*/ 217807 h 1017790"/>
                <a:gd name="connsiteX17" fmla="*/ 3228366 w 7628831"/>
                <a:gd name="connsiteY17" fmla="*/ 323008 h 1017790"/>
                <a:gd name="connsiteX18" fmla="*/ 2750529 w 7628831"/>
                <a:gd name="connsiteY18" fmla="*/ 333224 h 1017790"/>
                <a:gd name="connsiteX19" fmla="*/ 2400795 w 7628831"/>
                <a:gd name="connsiteY19" fmla="*/ 387054 h 1017790"/>
                <a:gd name="connsiteX20" fmla="*/ 2070022 w 7628831"/>
                <a:gd name="connsiteY20" fmla="*/ 473638 h 1017790"/>
                <a:gd name="connsiteX21" fmla="*/ 2666215 w 7628831"/>
                <a:gd name="connsiteY21" fmla="*/ 532624 h 1017790"/>
                <a:gd name="connsiteX22" fmla="*/ 3203205 w 7628831"/>
                <a:gd name="connsiteY22" fmla="*/ 462418 h 1017790"/>
                <a:gd name="connsiteX23" fmla="*/ 4254628 w 7628831"/>
                <a:gd name="connsiteY23" fmla="*/ 332557 h 1017790"/>
                <a:gd name="connsiteX24" fmla="*/ 4977125 w 7628831"/>
                <a:gd name="connsiteY24" fmla="*/ 371109 h 1017790"/>
                <a:gd name="connsiteX25" fmla="*/ 5733232 w 7628831"/>
                <a:gd name="connsiteY25" fmla="*/ 260465 h 1017790"/>
                <a:gd name="connsiteX26" fmla="*/ 6796376 w 7628831"/>
                <a:gd name="connsiteY26" fmla="*/ 436589 h 1017790"/>
                <a:gd name="connsiteX27" fmla="*/ 7059369 w 7628831"/>
                <a:gd name="connsiteY27" fmla="*/ 471250 h 1017790"/>
                <a:gd name="connsiteX28" fmla="*/ 7595691 w 7628831"/>
                <a:gd name="connsiteY28" fmla="*/ 310953 h 1017790"/>
                <a:gd name="connsiteX29" fmla="*/ 7628131 w 7628831"/>
                <a:gd name="connsiteY29" fmla="*/ 723357 h 1017790"/>
                <a:gd name="connsiteX30" fmla="*/ 7146905 w 7628831"/>
                <a:gd name="connsiteY30" fmla="*/ 737299 h 1017790"/>
                <a:gd name="connsiteX31" fmla="*/ 7023490 w 7628831"/>
                <a:gd name="connsiteY31" fmla="*/ 754128 h 1017790"/>
                <a:gd name="connsiteX32" fmla="*/ 6546655 w 7628831"/>
                <a:gd name="connsiteY32" fmla="*/ 703640 h 1017790"/>
                <a:gd name="connsiteX33" fmla="*/ 5895917 w 7628831"/>
                <a:gd name="connsiteY33" fmla="*/ 782177 h 1017790"/>
                <a:gd name="connsiteX34" fmla="*/ 5424692 w 7628831"/>
                <a:gd name="connsiteY34" fmla="*/ 731689 h 1017790"/>
                <a:gd name="connsiteX35" fmla="*/ 4981517 w 7628831"/>
                <a:gd name="connsiteY35" fmla="*/ 905593 h 1017790"/>
                <a:gd name="connsiteX36" fmla="*/ 4431755 w 7628831"/>
                <a:gd name="connsiteY36" fmla="*/ 922423 h 1017790"/>
                <a:gd name="connsiteX37" fmla="*/ 3938091 w 7628831"/>
                <a:gd name="connsiteY37" fmla="*/ 1017790 h 1017790"/>
                <a:gd name="connsiteX38" fmla="*/ 0 w 7628831"/>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54128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54128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52098 w 7664420"/>
                <a:gd name="connsiteY32" fmla="*/ 68459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52098 w 7664420"/>
                <a:gd name="connsiteY32" fmla="*/ 68459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54420 w 7664420"/>
                <a:gd name="connsiteY37" fmla="*/ 1017790 h 1017790"/>
                <a:gd name="connsiteX38" fmla="*/ 0 w 7664420"/>
                <a:gd name="connsiteY38" fmla="*/ 1017790 h 101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664420" h="1017790">
                  <a:moveTo>
                    <a:pt x="0" y="1017790"/>
                  </a:moveTo>
                  <a:cubicBezTo>
                    <a:pt x="245" y="836814"/>
                    <a:pt x="142004" y="696661"/>
                    <a:pt x="259271" y="681698"/>
                  </a:cubicBezTo>
                  <a:cubicBezTo>
                    <a:pt x="369820" y="664240"/>
                    <a:pt x="379675" y="660389"/>
                    <a:pt x="487503" y="656539"/>
                  </a:cubicBezTo>
                  <a:cubicBezTo>
                    <a:pt x="443722" y="543826"/>
                    <a:pt x="680247" y="591681"/>
                    <a:pt x="669121" y="685805"/>
                  </a:cubicBezTo>
                  <a:cubicBezTo>
                    <a:pt x="757327" y="723760"/>
                    <a:pt x="780215" y="753556"/>
                    <a:pt x="833041" y="786068"/>
                  </a:cubicBezTo>
                  <a:cubicBezTo>
                    <a:pt x="903486" y="846012"/>
                    <a:pt x="1074627" y="827034"/>
                    <a:pt x="1115137" y="778121"/>
                  </a:cubicBezTo>
                  <a:cubicBezTo>
                    <a:pt x="1203265" y="686710"/>
                    <a:pt x="1285945" y="323157"/>
                    <a:pt x="1363185" y="209976"/>
                  </a:cubicBezTo>
                  <a:cubicBezTo>
                    <a:pt x="1497788" y="-29645"/>
                    <a:pt x="2380788" y="24654"/>
                    <a:pt x="2880059" y="2748"/>
                  </a:cubicBezTo>
                  <a:cubicBezTo>
                    <a:pt x="3297472" y="-396"/>
                    <a:pt x="3509946" y="29751"/>
                    <a:pt x="3769678" y="27825"/>
                  </a:cubicBezTo>
                  <a:cubicBezTo>
                    <a:pt x="3937273" y="20150"/>
                    <a:pt x="4219170" y="-12017"/>
                    <a:pt x="4272462" y="4801"/>
                  </a:cubicBezTo>
                  <a:cubicBezTo>
                    <a:pt x="4419256" y="55145"/>
                    <a:pt x="4476245" y="162637"/>
                    <a:pt x="4530511" y="278296"/>
                  </a:cubicBezTo>
                  <a:cubicBezTo>
                    <a:pt x="4471413" y="293272"/>
                    <a:pt x="4393265" y="270147"/>
                    <a:pt x="4366824" y="238859"/>
                  </a:cubicBezTo>
                  <a:lnTo>
                    <a:pt x="4235077" y="141657"/>
                  </a:lnTo>
                  <a:cubicBezTo>
                    <a:pt x="4197439" y="112555"/>
                    <a:pt x="4105373" y="146049"/>
                    <a:pt x="4138492" y="198590"/>
                  </a:cubicBezTo>
                  <a:cubicBezTo>
                    <a:pt x="4142769" y="222473"/>
                    <a:pt x="4208729" y="198364"/>
                    <a:pt x="4252575" y="279516"/>
                  </a:cubicBezTo>
                  <a:lnTo>
                    <a:pt x="4009683" y="293622"/>
                  </a:lnTo>
                  <a:cubicBezTo>
                    <a:pt x="3974839" y="298286"/>
                    <a:pt x="3885566" y="245800"/>
                    <a:pt x="3842557" y="217807"/>
                  </a:cubicBezTo>
                  <a:cubicBezTo>
                    <a:pt x="3721283" y="196631"/>
                    <a:pt x="3420398" y="295198"/>
                    <a:pt x="3228366" y="323008"/>
                  </a:cubicBezTo>
                  <a:cubicBezTo>
                    <a:pt x="3035522" y="362699"/>
                    <a:pt x="2921601" y="331633"/>
                    <a:pt x="2750529" y="333224"/>
                  </a:cubicBezTo>
                  <a:cubicBezTo>
                    <a:pt x="2653908" y="355702"/>
                    <a:pt x="2521909" y="386347"/>
                    <a:pt x="2400795" y="387054"/>
                  </a:cubicBezTo>
                  <a:cubicBezTo>
                    <a:pt x="2316500" y="395663"/>
                    <a:pt x="2021250" y="449830"/>
                    <a:pt x="2070022" y="473638"/>
                  </a:cubicBezTo>
                  <a:cubicBezTo>
                    <a:pt x="2266031" y="472436"/>
                    <a:pt x="2481091" y="512055"/>
                    <a:pt x="2666215" y="532624"/>
                  </a:cubicBezTo>
                  <a:lnTo>
                    <a:pt x="3203205" y="462418"/>
                  </a:lnTo>
                  <a:cubicBezTo>
                    <a:pt x="3553679" y="419131"/>
                    <a:pt x="3860611" y="310530"/>
                    <a:pt x="4254628" y="332557"/>
                  </a:cubicBezTo>
                  <a:cubicBezTo>
                    <a:pt x="4508161" y="326358"/>
                    <a:pt x="4742642" y="377308"/>
                    <a:pt x="4977125" y="371109"/>
                  </a:cubicBezTo>
                  <a:cubicBezTo>
                    <a:pt x="5229161" y="334228"/>
                    <a:pt x="5611824" y="253803"/>
                    <a:pt x="5733232" y="260465"/>
                  </a:cubicBezTo>
                  <a:cubicBezTo>
                    <a:pt x="5966056" y="261115"/>
                    <a:pt x="6441088" y="384231"/>
                    <a:pt x="6796376" y="436589"/>
                  </a:cubicBezTo>
                  <a:cubicBezTo>
                    <a:pt x="6894018" y="444514"/>
                    <a:pt x="6978055" y="455161"/>
                    <a:pt x="7059369" y="471250"/>
                  </a:cubicBezTo>
                  <a:cubicBezTo>
                    <a:pt x="7238143" y="417818"/>
                    <a:pt x="7563874" y="271857"/>
                    <a:pt x="7595691" y="310953"/>
                  </a:cubicBezTo>
                  <a:cubicBezTo>
                    <a:pt x="7664562" y="405785"/>
                    <a:pt x="7692614" y="568654"/>
                    <a:pt x="7628131" y="723357"/>
                  </a:cubicBezTo>
                  <a:cubicBezTo>
                    <a:pt x="7592908" y="768825"/>
                    <a:pt x="7307314" y="732652"/>
                    <a:pt x="7146905" y="737299"/>
                  </a:cubicBezTo>
                  <a:lnTo>
                    <a:pt x="7023490" y="778621"/>
                  </a:lnTo>
                  <a:cubicBezTo>
                    <a:pt x="6940745" y="783563"/>
                    <a:pt x="6719207" y="663320"/>
                    <a:pt x="6549377" y="698197"/>
                  </a:cubicBezTo>
                  <a:cubicBezTo>
                    <a:pt x="6331557" y="726190"/>
                    <a:pt x="6119180" y="770512"/>
                    <a:pt x="5895917" y="782177"/>
                  </a:cubicBezTo>
                  <a:cubicBezTo>
                    <a:pt x="5733399" y="789841"/>
                    <a:pt x="5581767" y="748518"/>
                    <a:pt x="5424692" y="731689"/>
                  </a:cubicBezTo>
                  <a:cubicBezTo>
                    <a:pt x="5320510" y="729786"/>
                    <a:pt x="5161898" y="842181"/>
                    <a:pt x="4978795" y="867493"/>
                  </a:cubicBezTo>
                  <a:cubicBezTo>
                    <a:pt x="4796448" y="885803"/>
                    <a:pt x="4614102" y="890505"/>
                    <a:pt x="4431755" y="922423"/>
                  </a:cubicBezTo>
                  <a:lnTo>
                    <a:pt x="3954420" y="1017790"/>
                  </a:lnTo>
                  <a:lnTo>
                    <a:pt x="0" y="10177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Freeform 26"/>
            <p:cNvSpPr/>
            <p:nvPr/>
          </p:nvSpPr>
          <p:spPr>
            <a:xfrm rot="16200000" flipH="1">
              <a:off x="2401448" y="2721239"/>
              <a:ext cx="3832210" cy="508895"/>
            </a:xfrm>
            <a:custGeom>
              <a:avLst/>
              <a:gdLst>
                <a:gd name="connsiteX0" fmla="*/ 0 w 7679838"/>
                <a:gd name="connsiteY0" fmla="*/ 1026597 h 1026597"/>
                <a:gd name="connsiteX1" fmla="*/ 207563 w 7679838"/>
                <a:gd name="connsiteY1" fmla="*/ 706837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141 w 7679979"/>
                <a:gd name="connsiteY0" fmla="*/ 1026597 h 1026597"/>
                <a:gd name="connsiteX1" fmla="*/ 229475 w 7679979"/>
                <a:gd name="connsiteY1" fmla="*/ 687786 h 1026597"/>
                <a:gd name="connsiteX2" fmla="*/ 561123 w 7679979"/>
                <a:gd name="connsiteY2" fmla="*/ 684398 h 1026597"/>
                <a:gd name="connsiteX3" fmla="*/ 628440 w 7679979"/>
                <a:gd name="connsiteY3" fmla="*/ 661959 h 1026597"/>
                <a:gd name="connsiteX4" fmla="*/ 1015518 w 7679979"/>
                <a:gd name="connsiteY4" fmla="*/ 830253 h 1026597"/>
                <a:gd name="connsiteX5" fmla="*/ 1166983 w 7679979"/>
                <a:gd name="connsiteY5" fmla="*/ 746106 h 1026597"/>
                <a:gd name="connsiteX6" fmla="*/ 1363326 w 7679979"/>
                <a:gd name="connsiteY6" fmla="*/ 218783 h 1026597"/>
                <a:gd name="connsiteX7" fmla="*/ 2861147 w 7679979"/>
                <a:gd name="connsiteY7" fmla="*/ 22440 h 1026597"/>
                <a:gd name="connsiteX8" fmla="*/ 4291650 w 7679979"/>
                <a:gd name="connsiteY8" fmla="*/ 0 h 1026597"/>
                <a:gd name="connsiteX9" fmla="*/ 4549702 w 7679979"/>
                <a:gd name="connsiteY9" fmla="*/ 319760 h 1026597"/>
                <a:gd name="connsiteX10" fmla="*/ 4353358 w 7679979"/>
                <a:gd name="connsiteY10" fmla="*/ 274881 h 1026597"/>
                <a:gd name="connsiteX11" fmla="*/ 4224332 w 7679979"/>
                <a:gd name="connsiteY11" fmla="*/ 117807 h 1026597"/>
                <a:gd name="connsiteX12" fmla="*/ 4179454 w 7679979"/>
                <a:gd name="connsiteY12" fmla="*/ 201954 h 1026597"/>
                <a:gd name="connsiteX13" fmla="*/ 4263601 w 7679979"/>
                <a:gd name="connsiteY13" fmla="*/ 269272 h 1026597"/>
                <a:gd name="connsiteX14" fmla="*/ 3966281 w 7679979"/>
                <a:gd name="connsiteY14" fmla="*/ 286101 h 1026597"/>
                <a:gd name="connsiteX15" fmla="*/ 3837255 w 7679979"/>
                <a:gd name="connsiteY15" fmla="*/ 207564 h 1026597"/>
                <a:gd name="connsiteX16" fmla="*/ 3225785 w 7679979"/>
                <a:gd name="connsiteY16" fmla="*/ 359029 h 1026597"/>
                <a:gd name="connsiteX17" fmla="*/ 2715292 w 7679979"/>
                <a:gd name="connsiteY17" fmla="*/ 336589 h 1026597"/>
                <a:gd name="connsiteX18" fmla="*/ 2513338 w 7679979"/>
                <a:gd name="connsiteY18" fmla="*/ 392688 h 1026597"/>
                <a:gd name="connsiteX19" fmla="*/ 2070163 w 7679979"/>
                <a:gd name="connsiteY19" fmla="*/ 482445 h 1026597"/>
                <a:gd name="connsiteX20" fmla="*/ 2625535 w 7679979"/>
                <a:gd name="connsiteY20" fmla="*/ 544153 h 1026597"/>
                <a:gd name="connsiteX21" fmla="*/ 3203346 w 7679979"/>
                <a:gd name="connsiteY21" fmla="*/ 471225 h 1026597"/>
                <a:gd name="connsiteX22" fmla="*/ 4241162 w 7679979"/>
                <a:gd name="connsiteY22" fmla="*/ 314150 h 1026597"/>
                <a:gd name="connsiteX23" fmla="*/ 4925559 w 7679979"/>
                <a:gd name="connsiteY23" fmla="*/ 420737 h 1026597"/>
                <a:gd name="connsiteX24" fmla="*/ 5733373 w 7679979"/>
                <a:gd name="connsiteY24" fmla="*/ 269272 h 1026597"/>
                <a:gd name="connsiteX25" fmla="*/ 6799238 w 7679979"/>
                <a:gd name="connsiteY25" fmla="*/ 426346 h 1026597"/>
                <a:gd name="connsiteX26" fmla="*/ 7040460 w 7679979"/>
                <a:gd name="connsiteY26" fmla="*/ 493664 h 1026597"/>
                <a:gd name="connsiteX27" fmla="*/ 7595832 w 7679979"/>
                <a:gd name="connsiteY27" fmla="*/ 319760 h 1026597"/>
                <a:gd name="connsiteX28" fmla="*/ 7679979 w 7679979"/>
                <a:gd name="connsiteY28" fmla="*/ 734886 h 1026597"/>
                <a:gd name="connsiteX29" fmla="*/ 7147046 w 7679979"/>
                <a:gd name="connsiteY29" fmla="*/ 746106 h 1026597"/>
                <a:gd name="connsiteX30" fmla="*/ 7023631 w 7679979"/>
                <a:gd name="connsiteY30" fmla="*/ 762935 h 1026597"/>
                <a:gd name="connsiteX31" fmla="*/ 6546796 w 7679979"/>
                <a:gd name="connsiteY31" fmla="*/ 712447 h 1026597"/>
                <a:gd name="connsiteX32" fmla="*/ 5896058 w 7679979"/>
                <a:gd name="connsiteY32" fmla="*/ 790984 h 1026597"/>
                <a:gd name="connsiteX33" fmla="*/ 5424833 w 7679979"/>
                <a:gd name="connsiteY33" fmla="*/ 740496 h 1026597"/>
                <a:gd name="connsiteX34" fmla="*/ 4981658 w 7679979"/>
                <a:gd name="connsiteY34" fmla="*/ 914400 h 1026597"/>
                <a:gd name="connsiteX35" fmla="*/ 4431896 w 7679979"/>
                <a:gd name="connsiteY35" fmla="*/ 931230 h 1026597"/>
                <a:gd name="connsiteX36" fmla="*/ 3938232 w 7679979"/>
                <a:gd name="connsiteY36" fmla="*/ 1026597 h 1026597"/>
                <a:gd name="connsiteX37" fmla="*/ 141 w 7679979"/>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29334 w 7679838"/>
                <a:gd name="connsiteY1" fmla="*/ 687786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560982 w 7679838"/>
                <a:gd name="connsiteY2" fmla="*/ 684398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28299 w 7679838"/>
                <a:gd name="connsiteY3" fmla="*/ 661959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1015377 w 7679838"/>
                <a:gd name="connsiteY4" fmla="*/ 830253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66842 w 7679838"/>
                <a:gd name="connsiteY5" fmla="*/ 746106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2792 w 7679838"/>
                <a:gd name="connsiteY3" fmla="*/ 700058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41239 w 7679838"/>
                <a:gd name="connsiteY2" fmla="*/ 689840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37499 w 7679838"/>
                <a:gd name="connsiteY1" fmla="*/ 695949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58235 w 7679838"/>
                <a:gd name="connsiteY3" fmla="*/ 705499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36909 w 7679838"/>
                <a:gd name="connsiteY5" fmla="*/ 789649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61006 w 7679838"/>
                <a:gd name="connsiteY7" fmla="*/ 22440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4291509 w 7679838"/>
                <a:gd name="connsiteY8" fmla="*/ 0 h 1026597"/>
                <a:gd name="connsiteX9" fmla="*/ 4549561 w 7679838"/>
                <a:gd name="connsiteY9" fmla="*/ 319760 h 1026597"/>
                <a:gd name="connsiteX10" fmla="*/ 4353217 w 7679838"/>
                <a:gd name="connsiteY10" fmla="*/ 274881 h 1026597"/>
                <a:gd name="connsiteX11" fmla="*/ 4224191 w 7679838"/>
                <a:gd name="connsiteY11" fmla="*/ 117807 h 1026597"/>
                <a:gd name="connsiteX12" fmla="*/ 4179313 w 7679838"/>
                <a:gd name="connsiteY12" fmla="*/ 201954 h 1026597"/>
                <a:gd name="connsiteX13" fmla="*/ 4263460 w 7679838"/>
                <a:gd name="connsiteY13" fmla="*/ 269272 h 1026597"/>
                <a:gd name="connsiteX14" fmla="*/ 3966140 w 7679838"/>
                <a:gd name="connsiteY14" fmla="*/ 286101 h 1026597"/>
                <a:gd name="connsiteX15" fmla="*/ 3837114 w 7679838"/>
                <a:gd name="connsiteY15" fmla="*/ 207564 h 1026597"/>
                <a:gd name="connsiteX16" fmla="*/ 3225644 w 7679838"/>
                <a:gd name="connsiteY16" fmla="*/ 359029 h 1026597"/>
                <a:gd name="connsiteX17" fmla="*/ 2715151 w 7679838"/>
                <a:gd name="connsiteY17" fmla="*/ 336589 h 1026597"/>
                <a:gd name="connsiteX18" fmla="*/ 2513197 w 7679838"/>
                <a:gd name="connsiteY18" fmla="*/ 392688 h 1026597"/>
                <a:gd name="connsiteX19" fmla="*/ 2070022 w 7679838"/>
                <a:gd name="connsiteY19" fmla="*/ 482445 h 1026597"/>
                <a:gd name="connsiteX20" fmla="*/ 2625394 w 7679838"/>
                <a:gd name="connsiteY20" fmla="*/ 544153 h 1026597"/>
                <a:gd name="connsiteX21" fmla="*/ 3203205 w 7679838"/>
                <a:gd name="connsiteY21" fmla="*/ 471225 h 1026597"/>
                <a:gd name="connsiteX22" fmla="*/ 4241021 w 7679838"/>
                <a:gd name="connsiteY22" fmla="*/ 314150 h 1026597"/>
                <a:gd name="connsiteX23" fmla="*/ 4925418 w 7679838"/>
                <a:gd name="connsiteY23" fmla="*/ 420737 h 1026597"/>
                <a:gd name="connsiteX24" fmla="*/ 5733232 w 7679838"/>
                <a:gd name="connsiteY24" fmla="*/ 269272 h 1026597"/>
                <a:gd name="connsiteX25" fmla="*/ 6799097 w 7679838"/>
                <a:gd name="connsiteY25" fmla="*/ 426346 h 1026597"/>
                <a:gd name="connsiteX26" fmla="*/ 7040319 w 7679838"/>
                <a:gd name="connsiteY26" fmla="*/ 493664 h 1026597"/>
                <a:gd name="connsiteX27" fmla="*/ 7595691 w 7679838"/>
                <a:gd name="connsiteY27" fmla="*/ 319760 h 1026597"/>
                <a:gd name="connsiteX28" fmla="*/ 7679838 w 7679838"/>
                <a:gd name="connsiteY28" fmla="*/ 734886 h 1026597"/>
                <a:gd name="connsiteX29" fmla="*/ 7146905 w 7679838"/>
                <a:gd name="connsiteY29" fmla="*/ 746106 h 1026597"/>
                <a:gd name="connsiteX30" fmla="*/ 7023490 w 7679838"/>
                <a:gd name="connsiteY30" fmla="*/ 762935 h 1026597"/>
                <a:gd name="connsiteX31" fmla="*/ 6546655 w 7679838"/>
                <a:gd name="connsiteY31" fmla="*/ 712447 h 1026597"/>
                <a:gd name="connsiteX32" fmla="*/ 5895917 w 7679838"/>
                <a:gd name="connsiteY32" fmla="*/ 790984 h 1026597"/>
                <a:gd name="connsiteX33" fmla="*/ 5424692 w 7679838"/>
                <a:gd name="connsiteY33" fmla="*/ 740496 h 1026597"/>
                <a:gd name="connsiteX34" fmla="*/ 4981517 w 7679838"/>
                <a:gd name="connsiteY34" fmla="*/ 914400 h 1026597"/>
                <a:gd name="connsiteX35" fmla="*/ 4431755 w 7679838"/>
                <a:gd name="connsiteY35" fmla="*/ 931230 h 1026597"/>
                <a:gd name="connsiteX36" fmla="*/ 3938091 w 7679838"/>
                <a:gd name="connsiteY36" fmla="*/ 1026597 h 1026597"/>
                <a:gd name="connsiteX37" fmla="*/ 0 w 7679838"/>
                <a:gd name="connsiteY37"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366907 w 7679838"/>
                <a:gd name="connsiteY8" fmla="*/ 25746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366907 w 7679838"/>
                <a:gd name="connsiteY8" fmla="*/ 25746 h 1026597"/>
                <a:gd name="connsiteX9" fmla="*/ 3769678 w 7679838"/>
                <a:gd name="connsiteY9" fmla="*/ 36632 h 1026597"/>
                <a:gd name="connsiteX10" fmla="*/ 4291509 w 7679838"/>
                <a:gd name="connsiteY10" fmla="*/ 0 h 1026597"/>
                <a:gd name="connsiteX11" fmla="*/ 4549561 w 7679838"/>
                <a:gd name="connsiteY11" fmla="*/ 319760 h 1026597"/>
                <a:gd name="connsiteX12" fmla="*/ 4353217 w 7679838"/>
                <a:gd name="connsiteY12" fmla="*/ 274881 h 1026597"/>
                <a:gd name="connsiteX13" fmla="*/ 4224191 w 7679838"/>
                <a:gd name="connsiteY13" fmla="*/ 117807 h 1026597"/>
                <a:gd name="connsiteX14" fmla="*/ 4179313 w 7679838"/>
                <a:gd name="connsiteY14" fmla="*/ 201954 h 1026597"/>
                <a:gd name="connsiteX15" fmla="*/ 4263460 w 7679838"/>
                <a:gd name="connsiteY15" fmla="*/ 269272 h 1026597"/>
                <a:gd name="connsiteX16" fmla="*/ 3966140 w 7679838"/>
                <a:gd name="connsiteY16" fmla="*/ 286101 h 1026597"/>
                <a:gd name="connsiteX17" fmla="*/ 3837114 w 7679838"/>
                <a:gd name="connsiteY17" fmla="*/ 207564 h 1026597"/>
                <a:gd name="connsiteX18" fmla="*/ 3225644 w 7679838"/>
                <a:gd name="connsiteY18" fmla="*/ 359029 h 1026597"/>
                <a:gd name="connsiteX19" fmla="*/ 2715151 w 7679838"/>
                <a:gd name="connsiteY19" fmla="*/ 336589 h 1026597"/>
                <a:gd name="connsiteX20" fmla="*/ 2513197 w 7679838"/>
                <a:gd name="connsiteY20" fmla="*/ 392688 h 1026597"/>
                <a:gd name="connsiteX21" fmla="*/ 2070022 w 7679838"/>
                <a:gd name="connsiteY21" fmla="*/ 482445 h 1026597"/>
                <a:gd name="connsiteX22" fmla="*/ 2625394 w 7679838"/>
                <a:gd name="connsiteY22" fmla="*/ 544153 h 1026597"/>
                <a:gd name="connsiteX23" fmla="*/ 3203205 w 7679838"/>
                <a:gd name="connsiteY23" fmla="*/ 471225 h 1026597"/>
                <a:gd name="connsiteX24" fmla="*/ 4241021 w 7679838"/>
                <a:gd name="connsiteY24" fmla="*/ 314150 h 1026597"/>
                <a:gd name="connsiteX25" fmla="*/ 4925418 w 7679838"/>
                <a:gd name="connsiteY25" fmla="*/ 420737 h 1026597"/>
                <a:gd name="connsiteX26" fmla="*/ 5733232 w 7679838"/>
                <a:gd name="connsiteY26" fmla="*/ 269272 h 1026597"/>
                <a:gd name="connsiteX27" fmla="*/ 6799097 w 7679838"/>
                <a:gd name="connsiteY27" fmla="*/ 426346 h 1026597"/>
                <a:gd name="connsiteX28" fmla="*/ 7040319 w 7679838"/>
                <a:gd name="connsiteY28" fmla="*/ 493664 h 1026597"/>
                <a:gd name="connsiteX29" fmla="*/ 7595691 w 7679838"/>
                <a:gd name="connsiteY29" fmla="*/ 319760 h 1026597"/>
                <a:gd name="connsiteX30" fmla="*/ 7679838 w 7679838"/>
                <a:gd name="connsiteY30" fmla="*/ 734886 h 1026597"/>
                <a:gd name="connsiteX31" fmla="*/ 7146905 w 7679838"/>
                <a:gd name="connsiteY31" fmla="*/ 746106 h 1026597"/>
                <a:gd name="connsiteX32" fmla="*/ 7023490 w 7679838"/>
                <a:gd name="connsiteY32" fmla="*/ 762935 h 1026597"/>
                <a:gd name="connsiteX33" fmla="*/ 6546655 w 7679838"/>
                <a:gd name="connsiteY33" fmla="*/ 712447 h 1026597"/>
                <a:gd name="connsiteX34" fmla="*/ 5895917 w 7679838"/>
                <a:gd name="connsiteY34" fmla="*/ 790984 h 1026597"/>
                <a:gd name="connsiteX35" fmla="*/ 5424692 w 7679838"/>
                <a:gd name="connsiteY35" fmla="*/ 740496 h 1026597"/>
                <a:gd name="connsiteX36" fmla="*/ 4981517 w 7679838"/>
                <a:gd name="connsiteY36" fmla="*/ 914400 h 1026597"/>
                <a:gd name="connsiteX37" fmla="*/ 4431755 w 7679838"/>
                <a:gd name="connsiteY37" fmla="*/ 931230 h 1026597"/>
                <a:gd name="connsiteX38" fmla="*/ 3938091 w 7679838"/>
                <a:gd name="connsiteY38" fmla="*/ 1026597 h 1026597"/>
                <a:gd name="connsiteX39" fmla="*/ 0 w 7679838"/>
                <a:gd name="connsiteY39"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769678 w 7679838"/>
                <a:gd name="connsiteY8" fmla="*/ 36632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769678 w 7679838"/>
                <a:gd name="connsiteY8" fmla="*/ 36632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26597 h 1026597"/>
                <a:gd name="connsiteX1" fmla="*/ 259271 w 7679838"/>
                <a:gd name="connsiteY1" fmla="*/ 690505 h 1026597"/>
                <a:gd name="connsiteX2" fmla="*/ 487503 w 7679838"/>
                <a:gd name="connsiteY2" fmla="*/ 665346 h 1026597"/>
                <a:gd name="connsiteX3" fmla="*/ 669121 w 7679838"/>
                <a:gd name="connsiteY3" fmla="*/ 694612 h 1026597"/>
                <a:gd name="connsiteX4" fmla="*/ 833041 w 7679838"/>
                <a:gd name="connsiteY4" fmla="*/ 794875 h 1026597"/>
                <a:gd name="connsiteX5" fmla="*/ 1115137 w 7679838"/>
                <a:gd name="connsiteY5" fmla="*/ 786928 h 1026597"/>
                <a:gd name="connsiteX6" fmla="*/ 1363185 w 7679838"/>
                <a:gd name="connsiteY6" fmla="*/ 218783 h 1026597"/>
                <a:gd name="connsiteX7" fmla="*/ 2880059 w 7679838"/>
                <a:gd name="connsiteY7" fmla="*/ 11555 h 1026597"/>
                <a:gd name="connsiteX8" fmla="*/ 3769678 w 7679838"/>
                <a:gd name="connsiteY8" fmla="*/ 36632 h 1026597"/>
                <a:gd name="connsiteX9" fmla="*/ 4291509 w 7679838"/>
                <a:gd name="connsiteY9" fmla="*/ 0 h 1026597"/>
                <a:gd name="connsiteX10" fmla="*/ 4549561 w 7679838"/>
                <a:gd name="connsiteY10" fmla="*/ 319760 h 1026597"/>
                <a:gd name="connsiteX11" fmla="*/ 4353217 w 7679838"/>
                <a:gd name="connsiteY11" fmla="*/ 274881 h 1026597"/>
                <a:gd name="connsiteX12" fmla="*/ 4224191 w 7679838"/>
                <a:gd name="connsiteY12" fmla="*/ 117807 h 1026597"/>
                <a:gd name="connsiteX13" fmla="*/ 4179313 w 7679838"/>
                <a:gd name="connsiteY13" fmla="*/ 201954 h 1026597"/>
                <a:gd name="connsiteX14" fmla="*/ 4263460 w 7679838"/>
                <a:gd name="connsiteY14" fmla="*/ 269272 h 1026597"/>
                <a:gd name="connsiteX15" fmla="*/ 3966140 w 7679838"/>
                <a:gd name="connsiteY15" fmla="*/ 286101 h 1026597"/>
                <a:gd name="connsiteX16" fmla="*/ 3837114 w 7679838"/>
                <a:gd name="connsiteY16" fmla="*/ 207564 h 1026597"/>
                <a:gd name="connsiteX17" fmla="*/ 3225644 w 7679838"/>
                <a:gd name="connsiteY17" fmla="*/ 359029 h 1026597"/>
                <a:gd name="connsiteX18" fmla="*/ 2715151 w 7679838"/>
                <a:gd name="connsiteY18" fmla="*/ 336589 h 1026597"/>
                <a:gd name="connsiteX19" fmla="*/ 2513197 w 7679838"/>
                <a:gd name="connsiteY19" fmla="*/ 392688 h 1026597"/>
                <a:gd name="connsiteX20" fmla="*/ 2070022 w 7679838"/>
                <a:gd name="connsiteY20" fmla="*/ 482445 h 1026597"/>
                <a:gd name="connsiteX21" fmla="*/ 2625394 w 7679838"/>
                <a:gd name="connsiteY21" fmla="*/ 544153 h 1026597"/>
                <a:gd name="connsiteX22" fmla="*/ 3203205 w 7679838"/>
                <a:gd name="connsiteY22" fmla="*/ 471225 h 1026597"/>
                <a:gd name="connsiteX23" fmla="*/ 4241021 w 7679838"/>
                <a:gd name="connsiteY23" fmla="*/ 314150 h 1026597"/>
                <a:gd name="connsiteX24" fmla="*/ 4925418 w 7679838"/>
                <a:gd name="connsiteY24" fmla="*/ 420737 h 1026597"/>
                <a:gd name="connsiteX25" fmla="*/ 5733232 w 7679838"/>
                <a:gd name="connsiteY25" fmla="*/ 269272 h 1026597"/>
                <a:gd name="connsiteX26" fmla="*/ 6799097 w 7679838"/>
                <a:gd name="connsiteY26" fmla="*/ 426346 h 1026597"/>
                <a:gd name="connsiteX27" fmla="*/ 7040319 w 7679838"/>
                <a:gd name="connsiteY27" fmla="*/ 493664 h 1026597"/>
                <a:gd name="connsiteX28" fmla="*/ 7595691 w 7679838"/>
                <a:gd name="connsiteY28" fmla="*/ 319760 h 1026597"/>
                <a:gd name="connsiteX29" fmla="*/ 7679838 w 7679838"/>
                <a:gd name="connsiteY29" fmla="*/ 734886 h 1026597"/>
                <a:gd name="connsiteX30" fmla="*/ 7146905 w 7679838"/>
                <a:gd name="connsiteY30" fmla="*/ 746106 h 1026597"/>
                <a:gd name="connsiteX31" fmla="*/ 7023490 w 7679838"/>
                <a:gd name="connsiteY31" fmla="*/ 762935 h 1026597"/>
                <a:gd name="connsiteX32" fmla="*/ 6546655 w 7679838"/>
                <a:gd name="connsiteY32" fmla="*/ 712447 h 1026597"/>
                <a:gd name="connsiteX33" fmla="*/ 5895917 w 7679838"/>
                <a:gd name="connsiteY33" fmla="*/ 790984 h 1026597"/>
                <a:gd name="connsiteX34" fmla="*/ 5424692 w 7679838"/>
                <a:gd name="connsiteY34" fmla="*/ 740496 h 1026597"/>
                <a:gd name="connsiteX35" fmla="*/ 4981517 w 7679838"/>
                <a:gd name="connsiteY35" fmla="*/ 914400 h 1026597"/>
                <a:gd name="connsiteX36" fmla="*/ 4431755 w 7679838"/>
                <a:gd name="connsiteY36" fmla="*/ 931230 h 1026597"/>
                <a:gd name="connsiteX37" fmla="*/ 3938091 w 7679838"/>
                <a:gd name="connsiteY37" fmla="*/ 1026597 h 1026597"/>
                <a:gd name="connsiteX38" fmla="*/ 0 w 7679838"/>
                <a:gd name="connsiteY38" fmla="*/ 1026597 h 1026597"/>
                <a:gd name="connsiteX0" fmla="*/ 0 w 7679838"/>
                <a:gd name="connsiteY0" fmla="*/ 1015273 h 1015273"/>
                <a:gd name="connsiteX1" fmla="*/ 259271 w 7679838"/>
                <a:gd name="connsiteY1" fmla="*/ 679181 h 1015273"/>
                <a:gd name="connsiteX2" fmla="*/ 487503 w 7679838"/>
                <a:gd name="connsiteY2" fmla="*/ 654022 h 1015273"/>
                <a:gd name="connsiteX3" fmla="*/ 669121 w 7679838"/>
                <a:gd name="connsiteY3" fmla="*/ 683288 h 1015273"/>
                <a:gd name="connsiteX4" fmla="*/ 833041 w 7679838"/>
                <a:gd name="connsiteY4" fmla="*/ 783551 h 1015273"/>
                <a:gd name="connsiteX5" fmla="*/ 1115137 w 7679838"/>
                <a:gd name="connsiteY5" fmla="*/ 775604 h 1015273"/>
                <a:gd name="connsiteX6" fmla="*/ 1363185 w 7679838"/>
                <a:gd name="connsiteY6" fmla="*/ 207459 h 1015273"/>
                <a:gd name="connsiteX7" fmla="*/ 2880059 w 7679838"/>
                <a:gd name="connsiteY7" fmla="*/ 231 h 1015273"/>
                <a:gd name="connsiteX8" fmla="*/ 3769678 w 7679838"/>
                <a:gd name="connsiteY8" fmla="*/ 25308 h 1015273"/>
                <a:gd name="connsiteX9" fmla="*/ 4272462 w 7679838"/>
                <a:gd name="connsiteY9" fmla="*/ 2284 h 1015273"/>
                <a:gd name="connsiteX10" fmla="*/ 4549561 w 7679838"/>
                <a:gd name="connsiteY10" fmla="*/ 308436 h 1015273"/>
                <a:gd name="connsiteX11" fmla="*/ 4353217 w 7679838"/>
                <a:gd name="connsiteY11" fmla="*/ 263557 h 1015273"/>
                <a:gd name="connsiteX12" fmla="*/ 4224191 w 7679838"/>
                <a:gd name="connsiteY12" fmla="*/ 106483 h 1015273"/>
                <a:gd name="connsiteX13" fmla="*/ 4179313 w 7679838"/>
                <a:gd name="connsiteY13" fmla="*/ 190630 h 1015273"/>
                <a:gd name="connsiteX14" fmla="*/ 4263460 w 7679838"/>
                <a:gd name="connsiteY14" fmla="*/ 257948 h 1015273"/>
                <a:gd name="connsiteX15" fmla="*/ 3966140 w 7679838"/>
                <a:gd name="connsiteY15" fmla="*/ 274777 h 1015273"/>
                <a:gd name="connsiteX16" fmla="*/ 3837114 w 7679838"/>
                <a:gd name="connsiteY16" fmla="*/ 196240 h 1015273"/>
                <a:gd name="connsiteX17" fmla="*/ 3225644 w 7679838"/>
                <a:gd name="connsiteY17" fmla="*/ 347705 h 1015273"/>
                <a:gd name="connsiteX18" fmla="*/ 2715151 w 7679838"/>
                <a:gd name="connsiteY18" fmla="*/ 325265 h 1015273"/>
                <a:gd name="connsiteX19" fmla="*/ 2513197 w 7679838"/>
                <a:gd name="connsiteY19" fmla="*/ 381364 h 1015273"/>
                <a:gd name="connsiteX20" fmla="*/ 2070022 w 7679838"/>
                <a:gd name="connsiteY20" fmla="*/ 471121 h 1015273"/>
                <a:gd name="connsiteX21" fmla="*/ 2625394 w 7679838"/>
                <a:gd name="connsiteY21" fmla="*/ 532829 h 1015273"/>
                <a:gd name="connsiteX22" fmla="*/ 3203205 w 7679838"/>
                <a:gd name="connsiteY22" fmla="*/ 459901 h 1015273"/>
                <a:gd name="connsiteX23" fmla="*/ 4241021 w 7679838"/>
                <a:gd name="connsiteY23" fmla="*/ 302826 h 1015273"/>
                <a:gd name="connsiteX24" fmla="*/ 4925418 w 7679838"/>
                <a:gd name="connsiteY24" fmla="*/ 409413 h 1015273"/>
                <a:gd name="connsiteX25" fmla="*/ 5733232 w 7679838"/>
                <a:gd name="connsiteY25" fmla="*/ 257948 h 1015273"/>
                <a:gd name="connsiteX26" fmla="*/ 6799097 w 7679838"/>
                <a:gd name="connsiteY26" fmla="*/ 415022 h 1015273"/>
                <a:gd name="connsiteX27" fmla="*/ 7040319 w 7679838"/>
                <a:gd name="connsiteY27" fmla="*/ 482340 h 1015273"/>
                <a:gd name="connsiteX28" fmla="*/ 7595691 w 7679838"/>
                <a:gd name="connsiteY28" fmla="*/ 308436 h 1015273"/>
                <a:gd name="connsiteX29" fmla="*/ 7679838 w 7679838"/>
                <a:gd name="connsiteY29" fmla="*/ 723562 h 1015273"/>
                <a:gd name="connsiteX30" fmla="*/ 7146905 w 7679838"/>
                <a:gd name="connsiteY30" fmla="*/ 734782 h 1015273"/>
                <a:gd name="connsiteX31" fmla="*/ 7023490 w 7679838"/>
                <a:gd name="connsiteY31" fmla="*/ 751611 h 1015273"/>
                <a:gd name="connsiteX32" fmla="*/ 6546655 w 7679838"/>
                <a:gd name="connsiteY32" fmla="*/ 701123 h 1015273"/>
                <a:gd name="connsiteX33" fmla="*/ 5895917 w 7679838"/>
                <a:gd name="connsiteY33" fmla="*/ 779660 h 1015273"/>
                <a:gd name="connsiteX34" fmla="*/ 5424692 w 7679838"/>
                <a:gd name="connsiteY34" fmla="*/ 729172 h 1015273"/>
                <a:gd name="connsiteX35" fmla="*/ 4981517 w 7679838"/>
                <a:gd name="connsiteY35" fmla="*/ 903076 h 1015273"/>
                <a:gd name="connsiteX36" fmla="*/ 4431755 w 7679838"/>
                <a:gd name="connsiteY36" fmla="*/ 919906 h 1015273"/>
                <a:gd name="connsiteX37" fmla="*/ 3938091 w 7679838"/>
                <a:gd name="connsiteY37" fmla="*/ 1015273 h 1015273"/>
                <a:gd name="connsiteX38" fmla="*/ 0 w 7679838"/>
                <a:gd name="connsiteY38" fmla="*/ 1015273 h 1015273"/>
                <a:gd name="connsiteX0" fmla="*/ 0 w 7679838"/>
                <a:gd name="connsiteY0" fmla="*/ 1023310 h 1023310"/>
                <a:gd name="connsiteX1" fmla="*/ 259271 w 7679838"/>
                <a:gd name="connsiteY1" fmla="*/ 687218 h 1023310"/>
                <a:gd name="connsiteX2" fmla="*/ 487503 w 7679838"/>
                <a:gd name="connsiteY2" fmla="*/ 662059 h 1023310"/>
                <a:gd name="connsiteX3" fmla="*/ 669121 w 7679838"/>
                <a:gd name="connsiteY3" fmla="*/ 691325 h 1023310"/>
                <a:gd name="connsiteX4" fmla="*/ 833041 w 7679838"/>
                <a:gd name="connsiteY4" fmla="*/ 791588 h 1023310"/>
                <a:gd name="connsiteX5" fmla="*/ 1115137 w 7679838"/>
                <a:gd name="connsiteY5" fmla="*/ 783641 h 1023310"/>
                <a:gd name="connsiteX6" fmla="*/ 1363185 w 7679838"/>
                <a:gd name="connsiteY6" fmla="*/ 215496 h 1023310"/>
                <a:gd name="connsiteX7" fmla="*/ 2880059 w 7679838"/>
                <a:gd name="connsiteY7" fmla="*/ 8268 h 1023310"/>
                <a:gd name="connsiteX8" fmla="*/ 3769678 w 7679838"/>
                <a:gd name="connsiteY8" fmla="*/ 33345 h 1023310"/>
                <a:gd name="connsiteX9" fmla="*/ 4272462 w 7679838"/>
                <a:gd name="connsiteY9" fmla="*/ 10321 h 1023310"/>
                <a:gd name="connsiteX10" fmla="*/ 4549561 w 7679838"/>
                <a:gd name="connsiteY10" fmla="*/ 316473 h 1023310"/>
                <a:gd name="connsiteX11" fmla="*/ 4353217 w 7679838"/>
                <a:gd name="connsiteY11" fmla="*/ 271594 h 1023310"/>
                <a:gd name="connsiteX12" fmla="*/ 4224191 w 7679838"/>
                <a:gd name="connsiteY12" fmla="*/ 114520 h 1023310"/>
                <a:gd name="connsiteX13" fmla="*/ 4179313 w 7679838"/>
                <a:gd name="connsiteY13" fmla="*/ 198667 h 1023310"/>
                <a:gd name="connsiteX14" fmla="*/ 4263460 w 7679838"/>
                <a:gd name="connsiteY14" fmla="*/ 265985 h 1023310"/>
                <a:gd name="connsiteX15" fmla="*/ 3966140 w 7679838"/>
                <a:gd name="connsiteY15" fmla="*/ 282814 h 1023310"/>
                <a:gd name="connsiteX16" fmla="*/ 3837114 w 7679838"/>
                <a:gd name="connsiteY16" fmla="*/ 204277 h 1023310"/>
                <a:gd name="connsiteX17" fmla="*/ 3225644 w 7679838"/>
                <a:gd name="connsiteY17" fmla="*/ 355742 h 1023310"/>
                <a:gd name="connsiteX18" fmla="*/ 2715151 w 7679838"/>
                <a:gd name="connsiteY18" fmla="*/ 333302 h 1023310"/>
                <a:gd name="connsiteX19" fmla="*/ 2513197 w 7679838"/>
                <a:gd name="connsiteY19" fmla="*/ 389401 h 1023310"/>
                <a:gd name="connsiteX20" fmla="*/ 2070022 w 7679838"/>
                <a:gd name="connsiteY20" fmla="*/ 479158 h 1023310"/>
                <a:gd name="connsiteX21" fmla="*/ 2625394 w 7679838"/>
                <a:gd name="connsiteY21" fmla="*/ 540866 h 1023310"/>
                <a:gd name="connsiteX22" fmla="*/ 3203205 w 7679838"/>
                <a:gd name="connsiteY22" fmla="*/ 467938 h 1023310"/>
                <a:gd name="connsiteX23" fmla="*/ 4241021 w 7679838"/>
                <a:gd name="connsiteY23" fmla="*/ 310863 h 1023310"/>
                <a:gd name="connsiteX24" fmla="*/ 4925418 w 7679838"/>
                <a:gd name="connsiteY24" fmla="*/ 417450 h 1023310"/>
                <a:gd name="connsiteX25" fmla="*/ 5733232 w 7679838"/>
                <a:gd name="connsiteY25" fmla="*/ 265985 h 1023310"/>
                <a:gd name="connsiteX26" fmla="*/ 6799097 w 7679838"/>
                <a:gd name="connsiteY26" fmla="*/ 423059 h 1023310"/>
                <a:gd name="connsiteX27" fmla="*/ 7040319 w 7679838"/>
                <a:gd name="connsiteY27" fmla="*/ 490377 h 1023310"/>
                <a:gd name="connsiteX28" fmla="*/ 7595691 w 7679838"/>
                <a:gd name="connsiteY28" fmla="*/ 316473 h 1023310"/>
                <a:gd name="connsiteX29" fmla="*/ 7679838 w 7679838"/>
                <a:gd name="connsiteY29" fmla="*/ 731599 h 1023310"/>
                <a:gd name="connsiteX30" fmla="*/ 7146905 w 7679838"/>
                <a:gd name="connsiteY30" fmla="*/ 742819 h 1023310"/>
                <a:gd name="connsiteX31" fmla="*/ 7023490 w 7679838"/>
                <a:gd name="connsiteY31" fmla="*/ 759648 h 1023310"/>
                <a:gd name="connsiteX32" fmla="*/ 6546655 w 7679838"/>
                <a:gd name="connsiteY32" fmla="*/ 709160 h 1023310"/>
                <a:gd name="connsiteX33" fmla="*/ 5895917 w 7679838"/>
                <a:gd name="connsiteY33" fmla="*/ 787697 h 1023310"/>
                <a:gd name="connsiteX34" fmla="*/ 5424692 w 7679838"/>
                <a:gd name="connsiteY34" fmla="*/ 737209 h 1023310"/>
                <a:gd name="connsiteX35" fmla="*/ 4981517 w 7679838"/>
                <a:gd name="connsiteY35" fmla="*/ 911113 h 1023310"/>
                <a:gd name="connsiteX36" fmla="*/ 4431755 w 7679838"/>
                <a:gd name="connsiteY36" fmla="*/ 927943 h 1023310"/>
                <a:gd name="connsiteX37" fmla="*/ 3938091 w 7679838"/>
                <a:gd name="connsiteY37" fmla="*/ 1023310 h 1023310"/>
                <a:gd name="connsiteX38" fmla="*/ 0 w 7679838"/>
                <a:gd name="connsiteY38" fmla="*/ 1023310 h 1023310"/>
                <a:gd name="connsiteX0" fmla="*/ 0 w 7679838"/>
                <a:gd name="connsiteY0" fmla="*/ 1023310 h 1023310"/>
                <a:gd name="connsiteX1" fmla="*/ 259271 w 7679838"/>
                <a:gd name="connsiteY1" fmla="*/ 687218 h 1023310"/>
                <a:gd name="connsiteX2" fmla="*/ 487503 w 7679838"/>
                <a:gd name="connsiteY2" fmla="*/ 662059 h 1023310"/>
                <a:gd name="connsiteX3" fmla="*/ 669121 w 7679838"/>
                <a:gd name="connsiteY3" fmla="*/ 691325 h 1023310"/>
                <a:gd name="connsiteX4" fmla="*/ 833041 w 7679838"/>
                <a:gd name="connsiteY4" fmla="*/ 791588 h 1023310"/>
                <a:gd name="connsiteX5" fmla="*/ 1115137 w 7679838"/>
                <a:gd name="connsiteY5" fmla="*/ 783641 h 1023310"/>
                <a:gd name="connsiteX6" fmla="*/ 1363185 w 7679838"/>
                <a:gd name="connsiteY6" fmla="*/ 215496 h 1023310"/>
                <a:gd name="connsiteX7" fmla="*/ 2880059 w 7679838"/>
                <a:gd name="connsiteY7" fmla="*/ 8268 h 1023310"/>
                <a:gd name="connsiteX8" fmla="*/ 3769678 w 7679838"/>
                <a:gd name="connsiteY8" fmla="*/ 33345 h 1023310"/>
                <a:gd name="connsiteX9" fmla="*/ 4272462 w 7679838"/>
                <a:gd name="connsiteY9" fmla="*/ 10321 h 1023310"/>
                <a:gd name="connsiteX10" fmla="*/ 4549561 w 7679838"/>
                <a:gd name="connsiteY10" fmla="*/ 316473 h 1023310"/>
                <a:gd name="connsiteX11" fmla="*/ 4353217 w 7679838"/>
                <a:gd name="connsiteY11" fmla="*/ 271594 h 1023310"/>
                <a:gd name="connsiteX12" fmla="*/ 4224191 w 7679838"/>
                <a:gd name="connsiteY12" fmla="*/ 114520 h 1023310"/>
                <a:gd name="connsiteX13" fmla="*/ 4179313 w 7679838"/>
                <a:gd name="connsiteY13" fmla="*/ 198667 h 1023310"/>
                <a:gd name="connsiteX14" fmla="*/ 4263460 w 7679838"/>
                <a:gd name="connsiteY14" fmla="*/ 265985 h 1023310"/>
                <a:gd name="connsiteX15" fmla="*/ 3966140 w 7679838"/>
                <a:gd name="connsiteY15" fmla="*/ 282814 h 1023310"/>
                <a:gd name="connsiteX16" fmla="*/ 3837114 w 7679838"/>
                <a:gd name="connsiteY16" fmla="*/ 204277 h 1023310"/>
                <a:gd name="connsiteX17" fmla="*/ 3225644 w 7679838"/>
                <a:gd name="connsiteY17" fmla="*/ 355742 h 1023310"/>
                <a:gd name="connsiteX18" fmla="*/ 2715151 w 7679838"/>
                <a:gd name="connsiteY18" fmla="*/ 333302 h 1023310"/>
                <a:gd name="connsiteX19" fmla="*/ 2513197 w 7679838"/>
                <a:gd name="connsiteY19" fmla="*/ 389401 h 1023310"/>
                <a:gd name="connsiteX20" fmla="*/ 2070022 w 7679838"/>
                <a:gd name="connsiteY20" fmla="*/ 479158 h 1023310"/>
                <a:gd name="connsiteX21" fmla="*/ 2625394 w 7679838"/>
                <a:gd name="connsiteY21" fmla="*/ 540866 h 1023310"/>
                <a:gd name="connsiteX22" fmla="*/ 3203205 w 7679838"/>
                <a:gd name="connsiteY22" fmla="*/ 467938 h 1023310"/>
                <a:gd name="connsiteX23" fmla="*/ 4241021 w 7679838"/>
                <a:gd name="connsiteY23" fmla="*/ 310863 h 1023310"/>
                <a:gd name="connsiteX24" fmla="*/ 4925418 w 7679838"/>
                <a:gd name="connsiteY24" fmla="*/ 417450 h 1023310"/>
                <a:gd name="connsiteX25" fmla="*/ 5733232 w 7679838"/>
                <a:gd name="connsiteY25" fmla="*/ 265985 h 1023310"/>
                <a:gd name="connsiteX26" fmla="*/ 6799097 w 7679838"/>
                <a:gd name="connsiteY26" fmla="*/ 423059 h 1023310"/>
                <a:gd name="connsiteX27" fmla="*/ 7040319 w 7679838"/>
                <a:gd name="connsiteY27" fmla="*/ 490377 h 1023310"/>
                <a:gd name="connsiteX28" fmla="*/ 7595691 w 7679838"/>
                <a:gd name="connsiteY28" fmla="*/ 316473 h 1023310"/>
                <a:gd name="connsiteX29" fmla="*/ 7679838 w 7679838"/>
                <a:gd name="connsiteY29" fmla="*/ 731599 h 1023310"/>
                <a:gd name="connsiteX30" fmla="*/ 7146905 w 7679838"/>
                <a:gd name="connsiteY30" fmla="*/ 742819 h 1023310"/>
                <a:gd name="connsiteX31" fmla="*/ 7023490 w 7679838"/>
                <a:gd name="connsiteY31" fmla="*/ 759648 h 1023310"/>
                <a:gd name="connsiteX32" fmla="*/ 6546655 w 7679838"/>
                <a:gd name="connsiteY32" fmla="*/ 709160 h 1023310"/>
                <a:gd name="connsiteX33" fmla="*/ 5895917 w 7679838"/>
                <a:gd name="connsiteY33" fmla="*/ 787697 h 1023310"/>
                <a:gd name="connsiteX34" fmla="*/ 5424692 w 7679838"/>
                <a:gd name="connsiteY34" fmla="*/ 737209 h 1023310"/>
                <a:gd name="connsiteX35" fmla="*/ 4981517 w 7679838"/>
                <a:gd name="connsiteY35" fmla="*/ 911113 h 1023310"/>
                <a:gd name="connsiteX36" fmla="*/ 4431755 w 7679838"/>
                <a:gd name="connsiteY36" fmla="*/ 927943 h 1023310"/>
                <a:gd name="connsiteX37" fmla="*/ 3938091 w 7679838"/>
                <a:gd name="connsiteY37" fmla="*/ 1023310 h 1023310"/>
                <a:gd name="connsiteX38" fmla="*/ 0 w 7679838"/>
                <a:gd name="connsiteY38" fmla="*/ 1023310 h 102331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49561 w 7679838"/>
                <a:gd name="connsiteY10" fmla="*/ 310953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53217 w 7679838"/>
                <a:gd name="connsiteY11" fmla="*/ 266074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24191 w 7679838"/>
                <a:gd name="connsiteY12" fmla="*/ 109000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79313 w 7679838"/>
                <a:gd name="connsiteY13" fmla="*/ 193147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83152 w 7679838"/>
                <a:gd name="connsiteY11" fmla="*/ 255188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3460 w 7679838"/>
                <a:gd name="connsiteY14" fmla="*/ 260465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0739 w 7679838"/>
                <a:gd name="connsiteY14" fmla="*/ 284958 h 1017790"/>
                <a:gd name="connsiteX15" fmla="*/ 3966140 w 7679838"/>
                <a:gd name="connsiteY15" fmla="*/ 277294 h 1017790"/>
                <a:gd name="connsiteX16" fmla="*/ 3837114 w 7679838"/>
                <a:gd name="connsiteY16" fmla="*/ 19875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66140 w 7679838"/>
                <a:gd name="connsiteY16" fmla="*/ 277294 h 1017790"/>
                <a:gd name="connsiteX17" fmla="*/ 3837114 w 7679838"/>
                <a:gd name="connsiteY17" fmla="*/ 19875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90633 w 7679838"/>
                <a:gd name="connsiteY16" fmla="*/ 296344 h 1017790"/>
                <a:gd name="connsiteX17" fmla="*/ 3837114 w 7679838"/>
                <a:gd name="connsiteY17" fmla="*/ 19875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90633 w 7679838"/>
                <a:gd name="connsiteY16" fmla="*/ 296344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71583 w 7679838"/>
                <a:gd name="connsiteY16" fmla="*/ 301787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71583 w 7679838"/>
                <a:gd name="connsiteY16" fmla="*/ 301787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3993355 w 7679838"/>
                <a:gd name="connsiteY16" fmla="*/ 296344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1367 w 7679838"/>
                <a:gd name="connsiteY14" fmla="*/ 242818 h 1017790"/>
                <a:gd name="connsiteX15" fmla="*/ 4260739 w 7679838"/>
                <a:gd name="connsiteY15" fmla="*/ 284958 h 1017790"/>
                <a:gd name="connsiteX16" fmla="*/ 4009683 w 7679838"/>
                <a:gd name="connsiteY16" fmla="*/ 293622 h 1017790"/>
                <a:gd name="connsiteX17" fmla="*/ 3842557 w 7679838"/>
                <a:gd name="connsiteY17" fmla="*/ 217807 h 1017790"/>
                <a:gd name="connsiteX18" fmla="*/ 3225644 w 7679838"/>
                <a:gd name="connsiteY18" fmla="*/ 350222 h 1017790"/>
                <a:gd name="connsiteX19" fmla="*/ 2715151 w 7679838"/>
                <a:gd name="connsiteY19" fmla="*/ 327782 h 1017790"/>
                <a:gd name="connsiteX20" fmla="*/ 2513197 w 7679838"/>
                <a:gd name="connsiteY20" fmla="*/ 383881 h 1017790"/>
                <a:gd name="connsiteX21" fmla="*/ 2070022 w 7679838"/>
                <a:gd name="connsiteY21" fmla="*/ 473638 h 1017790"/>
                <a:gd name="connsiteX22" fmla="*/ 2625394 w 7679838"/>
                <a:gd name="connsiteY22" fmla="*/ 535346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60739 w 7679838"/>
                <a:gd name="connsiteY14" fmla="*/ 284958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49854 w 7679838"/>
                <a:gd name="connsiteY14" fmla="*/ 263187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5644 w 7679838"/>
                <a:gd name="connsiteY17" fmla="*/ 350222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13197 w 7679838"/>
                <a:gd name="connsiteY19" fmla="*/ 383881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25394 w 7679838"/>
                <a:gd name="connsiteY21" fmla="*/ 535346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360797 w 7679838"/>
                <a:gd name="connsiteY19" fmla="*/ 386603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43133 w 7679838"/>
                <a:gd name="connsiteY19" fmla="*/ 372995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43133 w 7679838"/>
                <a:gd name="connsiteY19" fmla="*/ 372995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543133 w 7679838"/>
                <a:gd name="connsiteY19" fmla="*/ 372995 h 1017790"/>
                <a:gd name="connsiteX20" fmla="*/ 2400795 w 7679838"/>
                <a:gd name="connsiteY20" fmla="*/ 387054 h 1017790"/>
                <a:gd name="connsiteX21" fmla="*/ 2070022 w 7679838"/>
                <a:gd name="connsiteY21" fmla="*/ 473638 h 1017790"/>
                <a:gd name="connsiteX22" fmla="*/ 2666215 w 7679838"/>
                <a:gd name="connsiteY22" fmla="*/ 532624 h 1017790"/>
                <a:gd name="connsiteX23" fmla="*/ 3203205 w 7679838"/>
                <a:gd name="connsiteY23" fmla="*/ 462418 h 1017790"/>
                <a:gd name="connsiteX24" fmla="*/ 4241021 w 7679838"/>
                <a:gd name="connsiteY24" fmla="*/ 305343 h 1017790"/>
                <a:gd name="connsiteX25" fmla="*/ 4925418 w 7679838"/>
                <a:gd name="connsiteY25" fmla="*/ 411930 h 1017790"/>
                <a:gd name="connsiteX26" fmla="*/ 5733232 w 7679838"/>
                <a:gd name="connsiteY26" fmla="*/ 260465 h 1017790"/>
                <a:gd name="connsiteX27" fmla="*/ 6799097 w 7679838"/>
                <a:gd name="connsiteY27" fmla="*/ 417539 h 1017790"/>
                <a:gd name="connsiteX28" fmla="*/ 7040319 w 7679838"/>
                <a:gd name="connsiteY28" fmla="*/ 484857 h 1017790"/>
                <a:gd name="connsiteX29" fmla="*/ 7595691 w 7679838"/>
                <a:gd name="connsiteY29" fmla="*/ 310953 h 1017790"/>
                <a:gd name="connsiteX30" fmla="*/ 7679838 w 7679838"/>
                <a:gd name="connsiteY30" fmla="*/ 726079 h 1017790"/>
                <a:gd name="connsiteX31" fmla="*/ 7146905 w 7679838"/>
                <a:gd name="connsiteY31" fmla="*/ 737299 h 1017790"/>
                <a:gd name="connsiteX32" fmla="*/ 7023490 w 7679838"/>
                <a:gd name="connsiteY32" fmla="*/ 754128 h 1017790"/>
                <a:gd name="connsiteX33" fmla="*/ 6546655 w 7679838"/>
                <a:gd name="connsiteY33" fmla="*/ 703640 h 1017790"/>
                <a:gd name="connsiteX34" fmla="*/ 5895917 w 7679838"/>
                <a:gd name="connsiteY34" fmla="*/ 782177 h 1017790"/>
                <a:gd name="connsiteX35" fmla="*/ 5424692 w 7679838"/>
                <a:gd name="connsiteY35" fmla="*/ 731689 h 1017790"/>
                <a:gd name="connsiteX36" fmla="*/ 4981517 w 7679838"/>
                <a:gd name="connsiteY36" fmla="*/ 905593 h 1017790"/>
                <a:gd name="connsiteX37" fmla="*/ 4431755 w 7679838"/>
                <a:gd name="connsiteY37" fmla="*/ 922423 h 1017790"/>
                <a:gd name="connsiteX38" fmla="*/ 3938091 w 7679838"/>
                <a:gd name="connsiteY38" fmla="*/ 1017790 h 1017790"/>
                <a:gd name="connsiteX39" fmla="*/ 0 w 7679838"/>
                <a:gd name="connsiteY39"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15151 w 7679838"/>
                <a:gd name="connsiteY18" fmla="*/ 327782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41021 w 7679838"/>
                <a:gd name="connsiteY23" fmla="*/ 305343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25418 w 7679838"/>
                <a:gd name="connsiteY24" fmla="*/ 411930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9097 w 7679838"/>
                <a:gd name="connsiteY26" fmla="*/ 41753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40319 w 7679838"/>
                <a:gd name="connsiteY27" fmla="*/ 484857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59369 w 7679838"/>
                <a:gd name="connsiteY27" fmla="*/ 471250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59369 w 7679838"/>
                <a:gd name="connsiteY27" fmla="*/ 471250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79838"/>
                <a:gd name="connsiteY0" fmla="*/ 1017790 h 1017790"/>
                <a:gd name="connsiteX1" fmla="*/ 259271 w 7679838"/>
                <a:gd name="connsiteY1" fmla="*/ 681698 h 1017790"/>
                <a:gd name="connsiteX2" fmla="*/ 487503 w 7679838"/>
                <a:gd name="connsiteY2" fmla="*/ 656539 h 1017790"/>
                <a:gd name="connsiteX3" fmla="*/ 669121 w 7679838"/>
                <a:gd name="connsiteY3" fmla="*/ 685805 h 1017790"/>
                <a:gd name="connsiteX4" fmla="*/ 833041 w 7679838"/>
                <a:gd name="connsiteY4" fmla="*/ 786068 h 1017790"/>
                <a:gd name="connsiteX5" fmla="*/ 1115137 w 7679838"/>
                <a:gd name="connsiteY5" fmla="*/ 778121 h 1017790"/>
                <a:gd name="connsiteX6" fmla="*/ 1363185 w 7679838"/>
                <a:gd name="connsiteY6" fmla="*/ 209976 h 1017790"/>
                <a:gd name="connsiteX7" fmla="*/ 2880059 w 7679838"/>
                <a:gd name="connsiteY7" fmla="*/ 2748 h 1017790"/>
                <a:gd name="connsiteX8" fmla="*/ 3769678 w 7679838"/>
                <a:gd name="connsiteY8" fmla="*/ 27825 h 1017790"/>
                <a:gd name="connsiteX9" fmla="*/ 4272462 w 7679838"/>
                <a:gd name="connsiteY9" fmla="*/ 4801 h 1017790"/>
                <a:gd name="connsiteX10" fmla="*/ 4530511 w 7679838"/>
                <a:gd name="connsiteY10" fmla="*/ 278296 h 1017790"/>
                <a:gd name="connsiteX11" fmla="*/ 4366824 w 7679838"/>
                <a:gd name="connsiteY11" fmla="*/ 238859 h 1017790"/>
                <a:gd name="connsiteX12" fmla="*/ 4235077 w 7679838"/>
                <a:gd name="connsiteY12" fmla="*/ 141657 h 1017790"/>
                <a:gd name="connsiteX13" fmla="*/ 4138492 w 7679838"/>
                <a:gd name="connsiteY13" fmla="*/ 198590 h 1017790"/>
                <a:gd name="connsiteX14" fmla="*/ 4252575 w 7679838"/>
                <a:gd name="connsiteY14" fmla="*/ 279516 h 1017790"/>
                <a:gd name="connsiteX15" fmla="*/ 4009683 w 7679838"/>
                <a:gd name="connsiteY15" fmla="*/ 293622 h 1017790"/>
                <a:gd name="connsiteX16" fmla="*/ 3842557 w 7679838"/>
                <a:gd name="connsiteY16" fmla="*/ 217807 h 1017790"/>
                <a:gd name="connsiteX17" fmla="*/ 3228366 w 7679838"/>
                <a:gd name="connsiteY17" fmla="*/ 323008 h 1017790"/>
                <a:gd name="connsiteX18" fmla="*/ 2750529 w 7679838"/>
                <a:gd name="connsiteY18" fmla="*/ 333224 h 1017790"/>
                <a:gd name="connsiteX19" fmla="*/ 2400795 w 7679838"/>
                <a:gd name="connsiteY19" fmla="*/ 387054 h 1017790"/>
                <a:gd name="connsiteX20" fmla="*/ 2070022 w 7679838"/>
                <a:gd name="connsiteY20" fmla="*/ 473638 h 1017790"/>
                <a:gd name="connsiteX21" fmla="*/ 2666215 w 7679838"/>
                <a:gd name="connsiteY21" fmla="*/ 532624 h 1017790"/>
                <a:gd name="connsiteX22" fmla="*/ 3203205 w 7679838"/>
                <a:gd name="connsiteY22" fmla="*/ 462418 h 1017790"/>
                <a:gd name="connsiteX23" fmla="*/ 4254628 w 7679838"/>
                <a:gd name="connsiteY23" fmla="*/ 332557 h 1017790"/>
                <a:gd name="connsiteX24" fmla="*/ 4977125 w 7679838"/>
                <a:gd name="connsiteY24" fmla="*/ 371109 h 1017790"/>
                <a:gd name="connsiteX25" fmla="*/ 5733232 w 7679838"/>
                <a:gd name="connsiteY25" fmla="*/ 260465 h 1017790"/>
                <a:gd name="connsiteX26" fmla="*/ 6796376 w 7679838"/>
                <a:gd name="connsiteY26" fmla="*/ 436589 h 1017790"/>
                <a:gd name="connsiteX27" fmla="*/ 7059369 w 7679838"/>
                <a:gd name="connsiteY27" fmla="*/ 471250 h 1017790"/>
                <a:gd name="connsiteX28" fmla="*/ 7595691 w 7679838"/>
                <a:gd name="connsiteY28" fmla="*/ 310953 h 1017790"/>
                <a:gd name="connsiteX29" fmla="*/ 7679838 w 7679838"/>
                <a:gd name="connsiteY29" fmla="*/ 726079 h 1017790"/>
                <a:gd name="connsiteX30" fmla="*/ 7146905 w 7679838"/>
                <a:gd name="connsiteY30" fmla="*/ 737299 h 1017790"/>
                <a:gd name="connsiteX31" fmla="*/ 7023490 w 7679838"/>
                <a:gd name="connsiteY31" fmla="*/ 754128 h 1017790"/>
                <a:gd name="connsiteX32" fmla="*/ 6546655 w 7679838"/>
                <a:gd name="connsiteY32" fmla="*/ 703640 h 1017790"/>
                <a:gd name="connsiteX33" fmla="*/ 5895917 w 7679838"/>
                <a:gd name="connsiteY33" fmla="*/ 782177 h 1017790"/>
                <a:gd name="connsiteX34" fmla="*/ 5424692 w 7679838"/>
                <a:gd name="connsiteY34" fmla="*/ 731689 h 1017790"/>
                <a:gd name="connsiteX35" fmla="*/ 4981517 w 7679838"/>
                <a:gd name="connsiteY35" fmla="*/ 905593 h 1017790"/>
                <a:gd name="connsiteX36" fmla="*/ 4431755 w 7679838"/>
                <a:gd name="connsiteY36" fmla="*/ 922423 h 1017790"/>
                <a:gd name="connsiteX37" fmla="*/ 3938091 w 7679838"/>
                <a:gd name="connsiteY37" fmla="*/ 1017790 h 1017790"/>
                <a:gd name="connsiteX38" fmla="*/ 0 w 7679838"/>
                <a:gd name="connsiteY38" fmla="*/ 1017790 h 1017790"/>
                <a:gd name="connsiteX0" fmla="*/ 0 w 7628831"/>
                <a:gd name="connsiteY0" fmla="*/ 1017790 h 1017790"/>
                <a:gd name="connsiteX1" fmla="*/ 259271 w 7628831"/>
                <a:gd name="connsiteY1" fmla="*/ 681698 h 1017790"/>
                <a:gd name="connsiteX2" fmla="*/ 487503 w 7628831"/>
                <a:gd name="connsiteY2" fmla="*/ 656539 h 1017790"/>
                <a:gd name="connsiteX3" fmla="*/ 669121 w 7628831"/>
                <a:gd name="connsiteY3" fmla="*/ 685805 h 1017790"/>
                <a:gd name="connsiteX4" fmla="*/ 833041 w 7628831"/>
                <a:gd name="connsiteY4" fmla="*/ 786068 h 1017790"/>
                <a:gd name="connsiteX5" fmla="*/ 1115137 w 7628831"/>
                <a:gd name="connsiteY5" fmla="*/ 778121 h 1017790"/>
                <a:gd name="connsiteX6" fmla="*/ 1363185 w 7628831"/>
                <a:gd name="connsiteY6" fmla="*/ 209976 h 1017790"/>
                <a:gd name="connsiteX7" fmla="*/ 2880059 w 7628831"/>
                <a:gd name="connsiteY7" fmla="*/ 2748 h 1017790"/>
                <a:gd name="connsiteX8" fmla="*/ 3769678 w 7628831"/>
                <a:gd name="connsiteY8" fmla="*/ 27825 h 1017790"/>
                <a:gd name="connsiteX9" fmla="*/ 4272462 w 7628831"/>
                <a:gd name="connsiteY9" fmla="*/ 4801 h 1017790"/>
                <a:gd name="connsiteX10" fmla="*/ 4530511 w 7628831"/>
                <a:gd name="connsiteY10" fmla="*/ 278296 h 1017790"/>
                <a:gd name="connsiteX11" fmla="*/ 4366824 w 7628831"/>
                <a:gd name="connsiteY11" fmla="*/ 238859 h 1017790"/>
                <a:gd name="connsiteX12" fmla="*/ 4235077 w 7628831"/>
                <a:gd name="connsiteY12" fmla="*/ 141657 h 1017790"/>
                <a:gd name="connsiteX13" fmla="*/ 4138492 w 7628831"/>
                <a:gd name="connsiteY13" fmla="*/ 198590 h 1017790"/>
                <a:gd name="connsiteX14" fmla="*/ 4252575 w 7628831"/>
                <a:gd name="connsiteY14" fmla="*/ 279516 h 1017790"/>
                <a:gd name="connsiteX15" fmla="*/ 4009683 w 7628831"/>
                <a:gd name="connsiteY15" fmla="*/ 293622 h 1017790"/>
                <a:gd name="connsiteX16" fmla="*/ 3842557 w 7628831"/>
                <a:gd name="connsiteY16" fmla="*/ 217807 h 1017790"/>
                <a:gd name="connsiteX17" fmla="*/ 3228366 w 7628831"/>
                <a:gd name="connsiteY17" fmla="*/ 323008 h 1017790"/>
                <a:gd name="connsiteX18" fmla="*/ 2750529 w 7628831"/>
                <a:gd name="connsiteY18" fmla="*/ 333224 h 1017790"/>
                <a:gd name="connsiteX19" fmla="*/ 2400795 w 7628831"/>
                <a:gd name="connsiteY19" fmla="*/ 387054 h 1017790"/>
                <a:gd name="connsiteX20" fmla="*/ 2070022 w 7628831"/>
                <a:gd name="connsiteY20" fmla="*/ 473638 h 1017790"/>
                <a:gd name="connsiteX21" fmla="*/ 2666215 w 7628831"/>
                <a:gd name="connsiteY21" fmla="*/ 532624 h 1017790"/>
                <a:gd name="connsiteX22" fmla="*/ 3203205 w 7628831"/>
                <a:gd name="connsiteY22" fmla="*/ 462418 h 1017790"/>
                <a:gd name="connsiteX23" fmla="*/ 4254628 w 7628831"/>
                <a:gd name="connsiteY23" fmla="*/ 332557 h 1017790"/>
                <a:gd name="connsiteX24" fmla="*/ 4977125 w 7628831"/>
                <a:gd name="connsiteY24" fmla="*/ 371109 h 1017790"/>
                <a:gd name="connsiteX25" fmla="*/ 5733232 w 7628831"/>
                <a:gd name="connsiteY25" fmla="*/ 260465 h 1017790"/>
                <a:gd name="connsiteX26" fmla="*/ 6796376 w 7628831"/>
                <a:gd name="connsiteY26" fmla="*/ 436589 h 1017790"/>
                <a:gd name="connsiteX27" fmla="*/ 7059369 w 7628831"/>
                <a:gd name="connsiteY27" fmla="*/ 471250 h 1017790"/>
                <a:gd name="connsiteX28" fmla="*/ 7595691 w 7628831"/>
                <a:gd name="connsiteY28" fmla="*/ 310953 h 1017790"/>
                <a:gd name="connsiteX29" fmla="*/ 7628131 w 7628831"/>
                <a:gd name="connsiteY29" fmla="*/ 723357 h 1017790"/>
                <a:gd name="connsiteX30" fmla="*/ 7146905 w 7628831"/>
                <a:gd name="connsiteY30" fmla="*/ 737299 h 1017790"/>
                <a:gd name="connsiteX31" fmla="*/ 7023490 w 7628831"/>
                <a:gd name="connsiteY31" fmla="*/ 754128 h 1017790"/>
                <a:gd name="connsiteX32" fmla="*/ 6546655 w 7628831"/>
                <a:gd name="connsiteY32" fmla="*/ 703640 h 1017790"/>
                <a:gd name="connsiteX33" fmla="*/ 5895917 w 7628831"/>
                <a:gd name="connsiteY33" fmla="*/ 782177 h 1017790"/>
                <a:gd name="connsiteX34" fmla="*/ 5424692 w 7628831"/>
                <a:gd name="connsiteY34" fmla="*/ 731689 h 1017790"/>
                <a:gd name="connsiteX35" fmla="*/ 4981517 w 7628831"/>
                <a:gd name="connsiteY35" fmla="*/ 905593 h 1017790"/>
                <a:gd name="connsiteX36" fmla="*/ 4431755 w 7628831"/>
                <a:gd name="connsiteY36" fmla="*/ 922423 h 1017790"/>
                <a:gd name="connsiteX37" fmla="*/ 3938091 w 7628831"/>
                <a:gd name="connsiteY37" fmla="*/ 1017790 h 1017790"/>
                <a:gd name="connsiteX38" fmla="*/ 0 w 7628831"/>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54128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54128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6655 w 7664420"/>
                <a:gd name="connsiteY32" fmla="*/ 70364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52098 w 7664420"/>
                <a:gd name="connsiteY32" fmla="*/ 68459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52098 w 7664420"/>
                <a:gd name="connsiteY32" fmla="*/ 684590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81517 w 7664420"/>
                <a:gd name="connsiteY35" fmla="*/ 9055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38091 w 7664420"/>
                <a:gd name="connsiteY37" fmla="*/ 1017790 h 1017790"/>
                <a:gd name="connsiteX38" fmla="*/ 0 w 7664420"/>
                <a:gd name="connsiteY38" fmla="*/ 1017790 h 1017790"/>
                <a:gd name="connsiteX0" fmla="*/ 0 w 7664420"/>
                <a:gd name="connsiteY0" fmla="*/ 1017790 h 1017790"/>
                <a:gd name="connsiteX1" fmla="*/ 259271 w 7664420"/>
                <a:gd name="connsiteY1" fmla="*/ 681698 h 1017790"/>
                <a:gd name="connsiteX2" fmla="*/ 487503 w 7664420"/>
                <a:gd name="connsiteY2" fmla="*/ 656539 h 1017790"/>
                <a:gd name="connsiteX3" fmla="*/ 669121 w 7664420"/>
                <a:gd name="connsiteY3" fmla="*/ 685805 h 1017790"/>
                <a:gd name="connsiteX4" fmla="*/ 833041 w 7664420"/>
                <a:gd name="connsiteY4" fmla="*/ 786068 h 1017790"/>
                <a:gd name="connsiteX5" fmla="*/ 1115137 w 7664420"/>
                <a:gd name="connsiteY5" fmla="*/ 778121 h 1017790"/>
                <a:gd name="connsiteX6" fmla="*/ 1363185 w 7664420"/>
                <a:gd name="connsiteY6" fmla="*/ 209976 h 1017790"/>
                <a:gd name="connsiteX7" fmla="*/ 2880059 w 7664420"/>
                <a:gd name="connsiteY7" fmla="*/ 2748 h 1017790"/>
                <a:gd name="connsiteX8" fmla="*/ 3769678 w 7664420"/>
                <a:gd name="connsiteY8" fmla="*/ 27825 h 1017790"/>
                <a:gd name="connsiteX9" fmla="*/ 4272462 w 7664420"/>
                <a:gd name="connsiteY9" fmla="*/ 4801 h 1017790"/>
                <a:gd name="connsiteX10" fmla="*/ 4530511 w 7664420"/>
                <a:gd name="connsiteY10" fmla="*/ 278296 h 1017790"/>
                <a:gd name="connsiteX11" fmla="*/ 4366824 w 7664420"/>
                <a:gd name="connsiteY11" fmla="*/ 238859 h 1017790"/>
                <a:gd name="connsiteX12" fmla="*/ 4235077 w 7664420"/>
                <a:gd name="connsiteY12" fmla="*/ 141657 h 1017790"/>
                <a:gd name="connsiteX13" fmla="*/ 4138492 w 7664420"/>
                <a:gd name="connsiteY13" fmla="*/ 198590 h 1017790"/>
                <a:gd name="connsiteX14" fmla="*/ 4252575 w 7664420"/>
                <a:gd name="connsiteY14" fmla="*/ 279516 h 1017790"/>
                <a:gd name="connsiteX15" fmla="*/ 4009683 w 7664420"/>
                <a:gd name="connsiteY15" fmla="*/ 293622 h 1017790"/>
                <a:gd name="connsiteX16" fmla="*/ 3842557 w 7664420"/>
                <a:gd name="connsiteY16" fmla="*/ 217807 h 1017790"/>
                <a:gd name="connsiteX17" fmla="*/ 3228366 w 7664420"/>
                <a:gd name="connsiteY17" fmla="*/ 323008 h 1017790"/>
                <a:gd name="connsiteX18" fmla="*/ 2750529 w 7664420"/>
                <a:gd name="connsiteY18" fmla="*/ 333224 h 1017790"/>
                <a:gd name="connsiteX19" fmla="*/ 2400795 w 7664420"/>
                <a:gd name="connsiteY19" fmla="*/ 387054 h 1017790"/>
                <a:gd name="connsiteX20" fmla="*/ 2070022 w 7664420"/>
                <a:gd name="connsiteY20" fmla="*/ 473638 h 1017790"/>
                <a:gd name="connsiteX21" fmla="*/ 2666215 w 7664420"/>
                <a:gd name="connsiteY21" fmla="*/ 532624 h 1017790"/>
                <a:gd name="connsiteX22" fmla="*/ 3203205 w 7664420"/>
                <a:gd name="connsiteY22" fmla="*/ 462418 h 1017790"/>
                <a:gd name="connsiteX23" fmla="*/ 4254628 w 7664420"/>
                <a:gd name="connsiteY23" fmla="*/ 332557 h 1017790"/>
                <a:gd name="connsiteX24" fmla="*/ 4977125 w 7664420"/>
                <a:gd name="connsiteY24" fmla="*/ 371109 h 1017790"/>
                <a:gd name="connsiteX25" fmla="*/ 5733232 w 7664420"/>
                <a:gd name="connsiteY25" fmla="*/ 260465 h 1017790"/>
                <a:gd name="connsiteX26" fmla="*/ 6796376 w 7664420"/>
                <a:gd name="connsiteY26" fmla="*/ 436589 h 1017790"/>
                <a:gd name="connsiteX27" fmla="*/ 7059369 w 7664420"/>
                <a:gd name="connsiteY27" fmla="*/ 471250 h 1017790"/>
                <a:gd name="connsiteX28" fmla="*/ 7595691 w 7664420"/>
                <a:gd name="connsiteY28" fmla="*/ 310953 h 1017790"/>
                <a:gd name="connsiteX29" fmla="*/ 7628131 w 7664420"/>
                <a:gd name="connsiteY29" fmla="*/ 723357 h 1017790"/>
                <a:gd name="connsiteX30" fmla="*/ 7146905 w 7664420"/>
                <a:gd name="connsiteY30" fmla="*/ 737299 h 1017790"/>
                <a:gd name="connsiteX31" fmla="*/ 7023490 w 7664420"/>
                <a:gd name="connsiteY31" fmla="*/ 778621 h 1017790"/>
                <a:gd name="connsiteX32" fmla="*/ 6549377 w 7664420"/>
                <a:gd name="connsiteY32" fmla="*/ 698197 h 1017790"/>
                <a:gd name="connsiteX33" fmla="*/ 5895917 w 7664420"/>
                <a:gd name="connsiteY33" fmla="*/ 782177 h 1017790"/>
                <a:gd name="connsiteX34" fmla="*/ 5424692 w 7664420"/>
                <a:gd name="connsiteY34" fmla="*/ 731689 h 1017790"/>
                <a:gd name="connsiteX35" fmla="*/ 4978795 w 7664420"/>
                <a:gd name="connsiteY35" fmla="*/ 867493 h 1017790"/>
                <a:gd name="connsiteX36" fmla="*/ 4431755 w 7664420"/>
                <a:gd name="connsiteY36" fmla="*/ 922423 h 1017790"/>
                <a:gd name="connsiteX37" fmla="*/ 3954420 w 7664420"/>
                <a:gd name="connsiteY37" fmla="*/ 1017790 h 1017790"/>
                <a:gd name="connsiteX38" fmla="*/ 0 w 7664420"/>
                <a:gd name="connsiteY38" fmla="*/ 1017790 h 101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664420" h="1017790">
                  <a:moveTo>
                    <a:pt x="0" y="1017790"/>
                  </a:moveTo>
                  <a:cubicBezTo>
                    <a:pt x="245" y="836814"/>
                    <a:pt x="142004" y="696661"/>
                    <a:pt x="259271" y="681698"/>
                  </a:cubicBezTo>
                  <a:cubicBezTo>
                    <a:pt x="369820" y="664240"/>
                    <a:pt x="379675" y="660389"/>
                    <a:pt x="487503" y="656539"/>
                  </a:cubicBezTo>
                  <a:cubicBezTo>
                    <a:pt x="443722" y="543826"/>
                    <a:pt x="680247" y="591681"/>
                    <a:pt x="669121" y="685805"/>
                  </a:cubicBezTo>
                  <a:cubicBezTo>
                    <a:pt x="757327" y="723760"/>
                    <a:pt x="780215" y="753556"/>
                    <a:pt x="833041" y="786068"/>
                  </a:cubicBezTo>
                  <a:cubicBezTo>
                    <a:pt x="903486" y="846012"/>
                    <a:pt x="1074627" y="827034"/>
                    <a:pt x="1115137" y="778121"/>
                  </a:cubicBezTo>
                  <a:cubicBezTo>
                    <a:pt x="1203265" y="686710"/>
                    <a:pt x="1285945" y="323157"/>
                    <a:pt x="1363185" y="209976"/>
                  </a:cubicBezTo>
                  <a:cubicBezTo>
                    <a:pt x="1497788" y="-29645"/>
                    <a:pt x="2380788" y="24654"/>
                    <a:pt x="2880059" y="2748"/>
                  </a:cubicBezTo>
                  <a:cubicBezTo>
                    <a:pt x="3297472" y="-396"/>
                    <a:pt x="3509946" y="29751"/>
                    <a:pt x="3769678" y="27825"/>
                  </a:cubicBezTo>
                  <a:cubicBezTo>
                    <a:pt x="3937273" y="20150"/>
                    <a:pt x="4219170" y="-12017"/>
                    <a:pt x="4272462" y="4801"/>
                  </a:cubicBezTo>
                  <a:cubicBezTo>
                    <a:pt x="4419256" y="55145"/>
                    <a:pt x="4476245" y="162637"/>
                    <a:pt x="4530511" y="278296"/>
                  </a:cubicBezTo>
                  <a:cubicBezTo>
                    <a:pt x="4471413" y="293272"/>
                    <a:pt x="4393265" y="270147"/>
                    <a:pt x="4366824" y="238859"/>
                  </a:cubicBezTo>
                  <a:lnTo>
                    <a:pt x="4235077" y="141657"/>
                  </a:lnTo>
                  <a:cubicBezTo>
                    <a:pt x="4197439" y="112555"/>
                    <a:pt x="4105373" y="146049"/>
                    <a:pt x="4138492" y="198590"/>
                  </a:cubicBezTo>
                  <a:cubicBezTo>
                    <a:pt x="4142769" y="222473"/>
                    <a:pt x="4208729" y="198364"/>
                    <a:pt x="4252575" y="279516"/>
                  </a:cubicBezTo>
                  <a:lnTo>
                    <a:pt x="4009683" y="293622"/>
                  </a:lnTo>
                  <a:cubicBezTo>
                    <a:pt x="3974839" y="298286"/>
                    <a:pt x="3885566" y="245800"/>
                    <a:pt x="3842557" y="217807"/>
                  </a:cubicBezTo>
                  <a:cubicBezTo>
                    <a:pt x="3721283" y="196631"/>
                    <a:pt x="3420398" y="295198"/>
                    <a:pt x="3228366" y="323008"/>
                  </a:cubicBezTo>
                  <a:cubicBezTo>
                    <a:pt x="3035522" y="362699"/>
                    <a:pt x="2921601" y="331633"/>
                    <a:pt x="2750529" y="333224"/>
                  </a:cubicBezTo>
                  <a:cubicBezTo>
                    <a:pt x="2653908" y="355702"/>
                    <a:pt x="2521909" y="386347"/>
                    <a:pt x="2400795" y="387054"/>
                  </a:cubicBezTo>
                  <a:cubicBezTo>
                    <a:pt x="2316500" y="395663"/>
                    <a:pt x="2021250" y="449830"/>
                    <a:pt x="2070022" y="473638"/>
                  </a:cubicBezTo>
                  <a:cubicBezTo>
                    <a:pt x="2266031" y="472436"/>
                    <a:pt x="2481091" y="512055"/>
                    <a:pt x="2666215" y="532624"/>
                  </a:cubicBezTo>
                  <a:lnTo>
                    <a:pt x="3203205" y="462418"/>
                  </a:lnTo>
                  <a:cubicBezTo>
                    <a:pt x="3553679" y="419131"/>
                    <a:pt x="3860611" y="310530"/>
                    <a:pt x="4254628" y="332557"/>
                  </a:cubicBezTo>
                  <a:cubicBezTo>
                    <a:pt x="4508161" y="326358"/>
                    <a:pt x="4742642" y="377308"/>
                    <a:pt x="4977125" y="371109"/>
                  </a:cubicBezTo>
                  <a:cubicBezTo>
                    <a:pt x="5229161" y="334228"/>
                    <a:pt x="5611824" y="253803"/>
                    <a:pt x="5733232" y="260465"/>
                  </a:cubicBezTo>
                  <a:cubicBezTo>
                    <a:pt x="5966056" y="261115"/>
                    <a:pt x="6441088" y="384231"/>
                    <a:pt x="6796376" y="436589"/>
                  </a:cubicBezTo>
                  <a:cubicBezTo>
                    <a:pt x="6894018" y="444514"/>
                    <a:pt x="6978055" y="455161"/>
                    <a:pt x="7059369" y="471250"/>
                  </a:cubicBezTo>
                  <a:cubicBezTo>
                    <a:pt x="7238143" y="417818"/>
                    <a:pt x="7563874" y="271857"/>
                    <a:pt x="7595691" y="310953"/>
                  </a:cubicBezTo>
                  <a:cubicBezTo>
                    <a:pt x="7664562" y="405785"/>
                    <a:pt x="7692614" y="568654"/>
                    <a:pt x="7628131" y="723357"/>
                  </a:cubicBezTo>
                  <a:cubicBezTo>
                    <a:pt x="7592908" y="768825"/>
                    <a:pt x="7307314" y="732652"/>
                    <a:pt x="7146905" y="737299"/>
                  </a:cubicBezTo>
                  <a:lnTo>
                    <a:pt x="7023490" y="778621"/>
                  </a:lnTo>
                  <a:cubicBezTo>
                    <a:pt x="6940745" y="783563"/>
                    <a:pt x="6719207" y="663320"/>
                    <a:pt x="6549377" y="698197"/>
                  </a:cubicBezTo>
                  <a:cubicBezTo>
                    <a:pt x="6331557" y="726190"/>
                    <a:pt x="6119180" y="770512"/>
                    <a:pt x="5895917" y="782177"/>
                  </a:cubicBezTo>
                  <a:cubicBezTo>
                    <a:pt x="5733399" y="789841"/>
                    <a:pt x="5581767" y="748518"/>
                    <a:pt x="5424692" y="731689"/>
                  </a:cubicBezTo>
                  <a:cubicBezTo>
                    <a:pt x="5320510" y="729786"/>
                    <a:pt x="5161898" y="842181"/>
                    <a:pt x="4978795" y="867493"/>
                  </a:cubicBezTo>
                  <a:cubicBezTo>
                    <a:pt x="4796448" y="885803"/>
                    <a:pt x="4614102" y="890505"/>
                    <a:pt x="4431755" y="922423"/>
                  </a:cubicBezTo>
                  <a:lnTo>
                    <a:pt x="3954420" y="1017790"/>
                  </a:lnTo>
                  <a:lnTo>
                    <a:pt x="0" y="10177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Donut 31"/>
          <p:cNvSpPr/>
          <p:nvPr/>
        </p:nvSpPr>
        <p:spPr>
          <a:xfrm>
            <a:off x="2905183" y="1419622"/>
            <a:ext cx="3312368" cy="3312368"/>
          </a:xfrm>
          <a:prstGeom prst="donut">
            <a:avLst>
              <a:gd name="adj" fmla="val 241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Oval 32"/>
          <p:cNvSpPr/>
          <p:nvPr/>
        </p:nvSpPr>
        <p:spPr>
          <a:xfrm>
            <a:off x="5184068" y="1446533"/>
            <a:ext cx="792088" cy="792088"/>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33"/>
          <p:cNvSpPr/>
          <p:nvPr/>
        </p:nvSpPr>
        <p:spPr>
          <a:xfrm>
            <a:off x="5706312" y="2678802"/>
            <a:ext cx="792088" cy="792088"/>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34"/>
          <p:cNvSpPr/>
          <p:nvPr/>
        </p:nvSpPr>
        <p:spPr>
          <a:xfrm>
            <a:off x="5184068" y="3911072"/>
            <a:ext cx="792088" cy="792088"/>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35"/>
          <p:cNvSpPr/>
          <p:nvPr/>
        </p:nvSpPr>
        <p:spPr>
          <a:xfrm>
            <a:off x="3185660" y="1446533"/>
            <a:ext cx="792088" cy="792088"/>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36"/>
          <p:cNvSpPr/>
          <p:nvPr/>
        </p:nvSpPr>
        <p:spPr>
          <a:xfrm>
            <a:off x="2587580" y="2678802"/>
            <a:ext cx="792088" cy="792088"/>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37"/>
          <p:cNvSpPr/>
          <p:nvPr/>
        </p:nvSpPr>
        <p:spPr>
          <a:xfrm>
            <a:off x="3185660" y="3911072"/>
            <a:ext cx="792088" cy="792088"/>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ardrop 9"/>
          <p:cNvSpPr/>
          <p:nvPr/>
        </p:nvSpPr>
        <p:spPr>
          <a:xfrm rot="18900000">
            <a:off x="5380249" y="4136537"/>
            <a:ext cx="399727" cy="341156"/>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Freeform 39"/>
          <p:cNvSpPr/>
          <p:nvPr/>
        </p:nvSpPr>
        <p:spPr>
          <a:xfrm>
            <a:off x="3345069" y="4190765"/>
            <a:ext cx="473269" cy="353657"/>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Freeform 40"/>
          <p:cNvSpPr/>
          <p:nvPr/>
        </p:nvSpPr>
        <p:spPr>
          <a:xfrm>
            <a:off x="2825715" y="2878992"/>
            <a:ext cx="315818" cy="395165"/>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Freeform 41"/>
          <p:cNvSpPr>
            <a:spLocks noChangeAspect="1"/>
          </p:cNvSpPr>
          <p:nvPr/>
        </p:nvSpPr>
        <p:spPr>
          <a:xfrm>
            <a:off x="5414408" y="1676974"/>
            <a:ext cx="331408" cy="331206"/>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Freeform 42"/>
          <p:cNvSpPr/>
          <p:nvPr/>
        </p:nvSpPr>
        <p:spPr>
          <a:xfrm>
            <a:off x="3416000" y="1732179"/>
            <a:ext cx="331407" cy="276001"/>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Freeform 43"/>
          <p:cNvSpPr/>
          <p:nvPr/>
        </p:nvSpPr>
        <p:spPr>
          <a:xfrm>
            <a:off x="5976156" y="2909142"/>
            <a:ext cx="331408" cy="331408"/>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TextBox 45"/>
          <p:cNvSpPr txBox="1"/>
          <p:nvPr/>
        </p:nvSpPr>
        <p:spPr>
          <a:xfrm>
            <a:off x="6635756" y="2823971"/>
            <a:ext cx="2093836" cy="646331"/>
          </a:xfrm>
          <a:prstGeom prst="rect">
            <a:avLst/>
          </a:prstGeom>
          <a:noFill/>
        </p:spPr>
        <p:txBody>
          <a:bodyPr wrap="square" rtlCol="0">
            <a:spAutoFit/>
          </a:bodyPr>
          <a:lstStyle/>
          <a:p>
            <a:r>
              <a:rPr lang="en-US" altLang="ko-KR" sz="1200" dirty="0" smtClean="0">
                <a:solidFill>
                  <a:schemeClr val="bg1"/>
                </a:solidFill>
                <a:cs typeface="Arial" pitchFamily="34" charset="0"/>
              </a:rPr>
              <a:t>https</a:t>
            </a:r>
            <a:r>
              <a:rPr lang="en-US" altLang="ko-KR" sz="1200" dirty="0">
                <a:solidFill>
                  <a:schemeClr val="bg1"/>
                </a:solidFill>
                <a:cs typeface="Arial" pitchFamily="34" charset="0"/>
              </a:rPr>
              <a:t>://ignyteplatform.com/top-7-healthcare-cybersecurity-frameworks/</a:t>
            </a:r>
          </a:p>
        </p:txBody>
      </p:sp>
      <p:sp>
        <p:nvSpPr>
          <p:cNvPr id="49" name="TextBox 48"/>
          <p:cNvSpPr txBox="1"/>
          <p:nvPr/>
        </p:nvSpPr>
        <p:spPr>
          <a:xfrm>
            <a:off x="6149359" y="1372686"/>
            <a:ext cx="2093836" cy="646331"/>
          </a:xfrm>
          <a:prstGeom prst="rect">
            <a:avLst/>
          </a:prstGeom>
          <a:noFill/>
        </p:spPr>
        <p:txBody>
          <a:bodyPr wrap="square" rtlCol="0">
            <a:spAutoFit/>
          </a:bodyPr>
          <a:lstStyle/>
          <a:p>
            <a:r>
              <a:rPr lang="en-US" altLang="ko-KR" sz="1200" dirty="0" smtClean="0">
                <a:solidFill>
                  <a:schemeClr val="bg1"/>
                </a:solidFill>
                <a:cs typeface="Arial" pitchFamily="34" charset="0"/>
              </a:rPr>
              <a:t>Y</a:t>
            </a:r>
            <a:r>
              <a:rPr lang="en-US" altLang="ko-KR" sz="1200" dirty="0">
                <a:solidFill>
                  <a:schemeClr val="bg1"/>
                </a:solidFill>
                <a:cs typeface="Arial" pitchFamily="34" charset="0"/>
              </a:rPr>
              <a:t>. Xiang, Cyberspace safety and security, 1st ed. Heidelberg: Springer, 2012.</a:t>
            </a:r>
          </a:p>
        </p:txBody>
      </p:sp>
      <p:sp>
        <p:nvSpPr>
          <p:cNvPr id="52" name="TextBox 51"/>
          <p:cNvSpPr txBox="1"/>
          <p:nvPr/>
        </p:nvSpPr>
        <p:spPr>
          <a:xfrm>
            <a:off x="6110258" y="4116044"/>
            <a:ext cx="2093836" cy="830997"/>
          </a:xfrm>
          <a:prstGeom prst="rect">
            <a:avLst/>
          </a:prstGeom>
          <a:noFill/>
        </p:spPr>
        <p:txBody>
          <a:bodyPr wrap="square" rtlCol="0">
            <a:spAutoFit/>
          </a:bodyPr>
          <a:lstStyle/>
          <a:p>
            <a:r>
              <a:rPr lang="en-US" altLang="ko-KR" sz="1200" dirty="0" smtClean="0">
                <a:solidFill>
                  <a:schemeClr val="bg1"/>
                </a:solidFill>
                <a:cs typeface="Arial" pitchFamily="34" charset="0"/>
              </a:rPr>
              <a:t>https</a:t>
            </a:r>
            <a:r>
              <a:rPr lang="en-US" altLang="ko-KR" sz="1200" dirty="0">
                <a:solidFill>
                  <a:schemeClr val="bg1"/>
                </a:solidFill>
                <a:cs typeface="Arial" pitchFamily="34" charset="0"/>
              </a:rPr>
              <a:t>://www.legalreader.com/5-most-commonly-used-cybersecurity-frameworks-healthcare/</a:t>
            </a:r>
          </a:p>
        </p:txBody>
      </p:sp>
      <p:sp>
        <p:nvSpPr>
          <p:cNvPr id="55" name="TextBox 54"/>
          <p:cNvSpPr txBox="1"/>
          <p:nvPr/>
        </p:nvSpPr>
        <p:spPr>
          <a:xfrm>
            <a:off x="398430" y="2831099"/>
            <a:ext cx="2093836" cy="646331"/>
          </a:xfrm>
          <a:prstGeom prst="rect">
            <a:avLst/>
          </a:prstGeom>
          <a:noFill/>
        </p:spPr>
        <p:txBody>
          <a:bodyPr wrap="square" rtlCol="0">
            <a:spAutoFit/>
          </a:bodyPr>
          <a:lstStyle/>
          <a:p>
            <a:pPr algn="r"/>
            <a:r>
              <a:rPr lang="en-US" altLang="ko-KR" sz="1200" dirty="0" smtClean="0">
                <a:solidFill>
                  <a:schemeClr val="bg1"/>
                </a:solidFill>
                <a:cs typeface="Arial" pitchFamily="34" charset="0"/>
              </a:rPr>
              <a:t>https</a:t>
            </a:r>
            <a:r>
              <a:rPr lang="en-US" altLang="ko-KR" sz="1200" dirty="0">
                <a:solidFill>
                  <a:schemeClr val="bg1"/>
                </a:solidFill>
                <a:cs typeface="Arial" pitchFamily="34" charset="0"/>
              </a:rPr>
              <a:t>://www.calyptix.com/hipaa/top-5-cyber-security-frameworks-in-healthcare/ </a:t>
            </a:r>
          </a:p>
        </p:txBody>
      </p:sp>
      <p:sp>
        <p:nvSpPr>
          <p:cNvPr id="58" name="TextBox 57"/>
          <p:cNvSpPr txBox="1"/>
          <p:nvPr/>
        </p:nvSpPr>
        <p:spPr>
          <a:xfrm>
            <a:off x="903785" y="1372686"/>
            <a:ext cx="2093836" cy="1015663"/>
          </a:xfrm>
          <a:prstGeom prst="rect">
            <a:avLst/>
          </a:prstGeom>
          <a:noFill/>
        </p:spPr>
        <p:txBody>
          <a:bodyPr wrap="square" rtlCol="0">
            <a:spAutoFit/>
          </a:bodyPr>
          <a:lstStyle/>
          <a:p>
            <a:pPr algn="r"/>
            <a:r>
              <a:rPr lang="en-US" altLang="ko-KR" sz="1200" dirty="0">
                <a:solidFill>
                  <a:schemeClr val="bg1"/>
                </a:solidFill>
                <a:cs typeface="Arial" pitchFamily="34" charset="0"/>
              </a:rPr>
              <a:t>	S. Bosworth and M. Kabay, Computer security handbook, 1st ed. New York: John Wiley &amp; Sons, 2002. </a:t>
            </a:r>
          </a:p>
        </p:txBody>
      </p:sp>
      <p:sp>
        <p:nvSpPr>
          <p:cNvPr id="61" name="TextBox 60"/>
          <p:cNvSpPr txBox="1"/>
          <p:nvPr/>
        </p:nvSpPr>
        <p:spPr>
          <a:xfrm>
            <a:off x="936743" y="4121084"/>
            <a:ext cx="2093836" cy="830997"/>
          </a:xfrm>
          <a:prstGeom prst="rect">
            <a:avLst/>
          </a:prstGeom>
          <a:noFill/>
        </p:spPr>
        <p:txBody>
          <a:bodyPr wrap="square" rtlCol="0">
            <a:spAutoFit/>
          </a:bodyPr>
          <a:lstStyle/>
          <a:p>
            <a:pPr algn="r"/>
            <a:r>
              <a:rPr lang="en-US" altLang="ko-KR" sz="1200" dirty="0" smtClean="0">
                <a:solidFill>
                  <a:schemeClr val="bg1"/>
                </a:solidFill>
                <a:cs typeface="Arial" pitchFamily="34" charset="0"/>
              </a:rPr>
              <a:t>https</a:t>
            </a:r>
            <a:r>
              <a:rPr lang="en-US" altLang="ko-KR" sz="1200" dirty="0">
                <a:solidFill>
                  <a:schemeClr val="bg1"/>
                </a:solidFill>
                <a:cs typeface="Arial" pitchFamily="34" charset="0"/>
              </a:rPr>
              <a:t>://securityboulevard.com/2020/02/cybersecurity-frameworks-in-healthcare-and-how-to-adopt-them/</a:t>
            </a:r>
          </a:p>
        </p:txBody>
      </p:sp>
    </p:spTree>
    <p:extLst>
      <p:ext uri="{BB962C8B-B14F-4D97-AF65-F5344CB8AC3E}">
        <p14:creationId xmlns:p14="http://schemas.microsoft.com/office/powerpoint/2010/main" val="42584589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8">
                                            <p:txEl>
                                              <p:pRg st="0" end="0"/>
                                            </p:txEl>
                                          </p:spTgt>
                                        </p:tgtEl>
                                        <p:attrNameLst>
                                          <p:attrName>style.visibility</p:attrName>
                                        </p:attrNameLst>
                                      </p:cBhvr>
                                      <p:to>
                                        <p:strVal val="visible"/>
                                      </p:to>
                                    </p:set>
                                    <p:animEffect transition="in" filter="fade">
                                      <p:cBhvr>
                                        <p:cTn id="27" dur="1000"/>
                                        <p:tgtEl>
                                          <p:spTgt spid="58">
                                            <p:txEl>
                                              <p:pRg st="0" end="0"/>
                                            </p:txEl>
                                          </p:spTgt>
                                        </p:tgtEl>
                                      </p:cBhvr>
                                    </p:animEffect>
                                    <p:anim calcmode="lin" valueType="num">
                                      <p:cBhvr>
                                        <p:cTn id="28" dur="10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10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9">
                                            <p:txEl>
                                              <p:pRg st="0" end="0"/>
                                            </p:txEl>
                                          </p:spTgt>
                                        </p:tgtEl>
                                        <p:attrNameLst>
                                          <p:attrName>style.visibility</p:attrName>
                                        </p:attrNameLst>
                                      </p:cBhvr>
                                      <p:to>
                                        <p:strVal val="visible"/>
                                      </p:to>
                                    </p:set>
                                    <p:animEffect transition="in" filter="fade">
                                      <p:cBhvr>
                                        <p:cTn id="42" dur="1000"/>
                                        <p:tgtEl>
                                          <p:spTgt spid="49">
                                            <p:txEl>
                                              <p:pRg st="0" end="0"/>
                                            </p:txEl>
                                          </p:spTgt>
                                        </p:tgtEl>
                                      </p:cBhvr>
                                    </p:animEffect>
                                    <p:anim calcmode="lin" valueType="num">
                                      <p:cBhvr>
                                        <p:cTn id="43"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animEffect transition="in" filter="fade">
                                      <p:cBhvr>
                                        <p:cTn id="57" dur="1000"/>
                                        <p:tgtEl>
                                          <p:spTgt spid="55">
                                            <p:txEl>
                                              <p:pRg st="0" end="0"/>
                                            </p:txEl>
                                          </p:spTgt>
                                        </p:tgtEl>
                                      </p:cBhvr>
                                    </p:animEffect>
                                    <p:anim calcmode="lin" valueType="num">
                                      <p:cBhvr>
                                        <p:cTn id="58" dur="10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10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46">
                                            <p:txEl>
                                              <p:pRg st="0" end="0"/>
                                            </p:txEl>
                                          </p:spTgt>
                                        </p:tgtEl>
                                        <p:attrNameLst>
                                          <p:attrName>style.visibility</p:attrName>
                                        </p:attrNameLst>
                                      </p:cBhvr>
                                      <p:to>
                                        <p:strVal val="visible"/>
                                      </p:to>
                                    </p:set>
                                    <p:animEffect transition="in" filter="fade">
                                      <p:cBhvr>
                                        <p:cTn id="72" dur="1000"/>
                                        <p:tgtEl>
                                          <p:spTgt spid="46">
                                            <p:txEl>
                                              <p:pRg st="0" end="0"/>
                                            </p:txEl>
                                          </p:spTgt>
                                        </p:tgtEl>
                                      </p:cBhvr>
                                    </p:animEffect>
                                    <p:anim calcmode="lin" valueType="num">
                                      <p:cBhvr>
                                        <p:cTn id="73"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10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fade">
                                      <p:cBhvr>
                                        <p:cTn id="87" dur="1000"/>
                                        <p:tgtEl>
                                          <p:spTgt spid="61">
                                            <p:txEl>
                                              <p:pRg st="0" end="0"/>
                                            </p:txEl>
                                          </p:spTgt>
                                        </p:tgtEl>
                                      </p:cBhvr>
                                    </p:animEffect>
                                    <p:anim calcmode="lin" valueType="num">
                                      <p:cBhvr>
                                        <p:cTn id="88" dur="10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89" dur="1000" fill="hold"/>
                                        <p:tgtEl>
                                          <p:spTgt spid="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52">
                                            <p:txEl>
                                              <p:pRg st="0" end="0"/>
                                            </p:txEl>
                                          </p:spTgt>
                                        </p:tgtEl>
                                        <p:attrNameLst>
                                          <p:attrName>style.visibility</p:attrName>
                                        </p:attrNameLst>
                                      </p:cBhvr>
                                      <p:to>
                                        <p:strVal val="visible"/>
                                      </p:to>
                                    </p:set>
                                    <p:animEffect transition="in" filter="fade">
                                      <p:cBhvr>
                                        <p:cTn id="102" dur="1000"/>
                                        <p:tgtEl>
                                          <p:spTgt spid="52">
                                            <p:txEl>
                                              <p:pRg st="0" end="0"/>
                                            </p:txEl>
                                          </p:spTgt>
                                        </p:tgtEl>
                                      </p:cBhvr>
                                    </p:animEffect>
                                    <p:anim calcmode="lin" valueType="num">
                                      <p:cBhvr>
                                        <p:cTn id="103"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104" dur="10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3788" y="2139702"/>
            <a:ext cx="3816424" cy="735320"/>
          </a:xfrm>
        </p:spPr>
        <p:txBody>
          <a:bodyPr/>
          <a:lstStyle/>
          <a:p>
            <a:r>
              <a:rPr lang="bg-BG" altLang="ko-KR" dirty="0" smtClean="0"/>
              <a:t>Благодаря ви</a:t>
            </a:r>
            <a:br>
              <a:rPr lang="bg-BG" altLang="ko-KR" dirty="0" smtClean="0"/>
            </a:br>
            <a:r>
              <a:rPr lang="bg-BG" altLang="ko-KR" dirty="0" smtClean="0"/>
              <a:t>за вниманието!</a:t>
            </a:r>
            <a:endParaRPr lang="ko-KR" altLang="en-US"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707904" y="195486"/>
            <a:ext cx="543609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bg-BG" sz="3600" dirty="0" smtClean="0">
                <a:solidFill>
                  <a:schemeClr val="bg1"/>
                </a:solidFill>
                <a:latin typeface="Arial" pitchFamily="34" charset="0"/>
                <a:cs typeface="Arial" pitchFamily="34" charset="0"/>
              </a:rPr>
              <a:t>Съдържание</a:t>
            </a:r>
            <a:endParaRPr lang="en-US" sz="3600" dirty="0">
              <a:solidFill>
                <a:schemeClr val="bg1"/>
              </a:solidFill>
              <a:latin typeface="Arial" pitchFamily="34" charset="0"/>
              <a:cs typeface="Arial" pitchFamily="34" charset="0"/>
            </a:endParaRPr>
          </a:p>
        </p:txBody>
      </p:sp>
      <p:sp>
        <p:nvSpPr>
          <p:cNvPr id="4" name="Rectangle 3"/>
          <p:cNvSpPr/>
          <p:nvPr/>
        </p:nvSpPr>
        <p:spPr>
          <a:xfrm>
            <a:off x="4567816" y="987574"/>
            <a:ext cx="36000" cy="38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Oval 4"/>
          <p:cNvSpPr/>
          <p:nvPr/>
        </p:nvSpPr>
        <p:spPr>
          <a:xfrm>
            <a:off x="4474682" y="123217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4474682" y="198826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474682" y="274435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4474682" y="3500443"/>
            <a:ext cx="216000" cy="21600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4474682" y="4256533"/>
            <a:ext cx="216000" cy="21600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p:cNvSpPr txBox="1"/>
          <p:nvPr/>
        </p:nvSpPr>
        <p:spPr>
          <a:xfrm>
            <a:off x="4815241" y="1109340"/>
            <a:ext cx="602699"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sp>
        <p:nvSpPr>
          <p:cNvPr id="11" name="TextBox 10"/>
          <p:cNvSpPr txBox="1"/>
          <p:nvPr/>
        </p:nvSpPr>
        <p:spPr>
          <a:xfrm>
            <a:off x="4821293" y="1865430"/>
            <a:ext cx="602699"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07</a:t>
            </a:r>
            <a:endParaRPr lang="ko-KR" altLang="en-US" sz="2400" b="1" dirty="0">
              <a:solidFill>
                <a:schemeClr val="bg1"/>
              </a:solidFill>
              <a:cs typeface="Arial" pitchFamily="34" charset="0"/>
            </a:endParaRPr>
          </a:p>
        </p:txBody>
      </p:sp>
      <p:sp>
        <p:nvSpPr>
          <p:cNvPr id="12" name="TextBox 11"/>
          <p:cNvSpPr txBox="1"/>
          <p:nvPr/>
        </p:nvSpPr>
        <p:spPr>
          <a:xfrm>
            <a:off x="4827345" y="2621520"/>
            <a:ext cx="602699"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sp>
        <p:nvSpPr>
          <p:cNvPr id="13" name="TextBox 12"/>
          <p:cNvSpPr txBox="1"/>
          <p:nvPr/>
        </p:nvSpPr>
        <p:spPr>
          <a:xfrm>
            <a:off x="4833397" y="3377610"/>
            <a:ext cx="602699"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09</a:t>
            </a:r>
            <a:endParaRPr lang="ko-KR" altLang="en-US" sz="2400" b="1" dirty="0">
              <a:solidFill>
                <a:schemeClr val="bg1"/>
              </a:solidFill>
              <a:cs typeface="Arial" pitchFamily="34" charset="0"/>
            </a:endParaRPr>
          </a:p>
        </p:txBody>
      </p:sp>
      <p:sp>
        <p:nvSpPr>
          <p:cNvPr id="14" name="TextBox 13"/>
          <p:cNvSpPr txBox="1"/>
          <p:nvPr/>
        </p:nvSpPr>
        <p:spPr>
          <a:xfrm>
            <a:off x="4797901" y="4152600"/>
            <a:ext cx="602699"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10</a:t>
            </a:r>
            <a:endParaRPr lang="ko-KR" altLang="en-US" sz="2400" b="1" dirty="0">
              <a:solidFill>
                <a:schemeClr val="bg1"/>
              </a:solidFill>
              <a:cs typeface="Arial" pitchFamily="34" charset="0"/>
            </a:endParaRPr>
          </a:p>
        </p:txBody>
      </p:sp>
      <p:grpSp>
        <p:nvGrpSpPr>
          <p:cNvPr id="15" name="Group 14"/>
          <p:cNvGrpSpPr/>
          <p:nvPr/>
        </p:nvGrpSpPr>
        <p:grpSpPr>
          <a:xfrm>
            <a:off x="5500861" y="1109340"/>
            <a:ext cx="3024336" cy="494026"/>
            <a:chOff x="803640" y="3362835"/>
            <a:chExt cx="2059657" cy="494026"/>
          </a:xfrm>
        </p:grpSpPr>
        <p:sp>
          <p:nvSpPr>
            <p:cNvPr id="16" name="TextBox 15"/>
            <p:cNvSpPr txBox="1"/>
            <p:nvPr/>
          </p:nvSpPr>
          <p:spPr>
            <a:xfrm>
              <a:off x="803640" y="3579862"/>
              <a:ext cx="2059657" cy="276999"/>
            </a:xfrm>
            <a:prstGeom prst="rect">
              <a:avLst/>
            </a:prstGeom>
            <a:noFill/>
          </p:spPr>
          <p:txBody>
            <a:bodyPr wrap="square" rtlCol="0">
              <a:spAutoFit/>
            </a:bodyPr>
            <a:lstStyle/>
            <a:p>
              <a:r>
                <a:rPr lang="bg-BG" altLang="ko-KR" sz="1200" dirty="0" smtClean="0">
                  <a:solidFill>
                    <a:schemeClr val="bg1"/>
                  </a:solidFill>
                  <a:cs typeface="Arial" pitchFamily="34" charset="0"/>
                </a:rPr>
                <a:t>Основни предимства и резултати</a:t>
              </a:r>
              <a:endParaRPr lang="ko-KR" altLang="en-US" sz="1200" dirty="0">
                <a:solidFill>
                  <a:schemeClr val="bg1"/>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r>
                <a:rPr lang="bg-BG" altLang="ko-KR" sz="1200" b="1" dirty="0" smtClean="0">
                  <a:solidFill>
                    <a:schemeClr val="bg1"/>
                  </a:solidFill>
                  <a:cs typeface="Arial" pitchFamily="34" charset="0"/>
                </a:rPr>
                <a:t>С какво ни помагат </a:t>
              </a:r>
              <a:r>
                <a:rPr lang="en-US" altLang="ko-KR" sz="1200" b="1" dirty="0" smtClean="0">
                  <a:solidFill>
                    <a:schemeClr val="bg1"/>
                  </a:solidFill>
                  <a:cs typeface="Arial" pitchFamily="34" charset="0"/>
                </a:rPr>
                <a:t>CSF?</a:t>
              </a:r>
              <a:endParaRPr lang="ko-KR" altLang="en-US" sz="1200" b="1" dirty="0">
                <a:solidFill>
                  <a:schemeClr val="bg1"/>
                </a:solidFill>
                <a:cs typeface="Arial" pitchFamily="34" charset="0"/>
              </a:endParaRPr>
            </a:p>
          </p:txBody>
        </p:sp>
      </p:grpSp>
      <p:grpSp>
        <p:nvGrpSpPr>
          <p:cNvPr id="18" name="Group 17"/>
          <p:cNvGrpSpPr/>
          <p:nvPr/>
        </p:nvGrpSpPr>
        <p:grpSpPr>
          <a:xfrm>
            <a:off x="5500859" y="1860172"/>
            <a:ext cx="3175597" cy="499964"/>
            <a:chOff x="803639" y="3356897"/>
            <a:chExt cx="2059658" cy="499964"/>
          </a:xfrm>
        </p:grpSpPr>
        <p:sp>
          <p:nvSpPr>
            <p:cNvPr id="19" name="TextBox 18"/>
            <p:cNvSpPr txBox="1"/>
            <p:nvPr/>
          </p:nvSpPr>
          <p:spPr>
            <a:xfrm>
              <a:off x="803640" y="3579862"/>
              <a:ext cx="2059657" cy="276999"/>
            </a:xfrm>
            <a:prstGeom prst="rect">
              <a:avLst/>
            </a:prstGeom>
            <a:noFill/>
          </p:spPr>
          <p:txBody>
            <a:bodyPr wrap="square" rtlCol="0">
              <a:spAutoFit/>
            </a:bodyPr>
            <a:lstStyle/>
            <a:p>
              <a:r>
                <a:rPr lang="bg-BG" altLang="ko-KR" sz="1200" dirty="0" smtClean="0">
                  <a:solidFill>
                    <a:schemeClr val="bg1"/>
                  </a:solidFill>
                  <a:cs typeface="Arial" pitchFamily="34" charset="0"/>
                </a:rPr>
                <a:t>Класация на топ 5 известни </a:t>
              </a:r>
              <a:r>
                <a:rPr lang="en-US" altLang="ko-KR" sz="1200" dirty="0" smtClean="0">
                  <a:solidFill>
                    <a:schemeClr val="bg1"/>
                  </a:solidFill>
                  <a:cs typeface="Arial" pitchFamily="34" charset="0"/>
                </a:rPr>
                <a:t>CSF</a:t>
              </a:r>
              <a:endParaRPr lang="ko-KR" altLang="en-US" sz="1200" dirty="0">
                <a:solidFill>
                  <a:schemeClr val="bg1"/>
                </a:solidFill>
                <a:cs typeface="Arial" pitchFamily="34" charset="0"/>
              </a:endParaRPr>
            </a:p>
          </p:txBody>
        </p:sp>
        <p:sp>
          <p:nvSpPr>
            <p:cNvPr id="20" name="TextBox 19"/>
            <p:cNvSpPr txBox="1"/>
            <p:nvPr/>
          </p:nvSpPr>
          <p:spPr>
            <a:xfrm>
              <a:off x="803639" y="3356897"/>
              <a:ext cx="2059657" cy="276999"/>
            </a:xfrm>
            <a:prstGeom prst="rect">
              <a:avLst/>
            </a:prstGeom>
            <a:noFill/>
          </p:spPr>
          <p:txBody>
            <a:bodyPr wrap="square" rtlCol="0">
              <a:spAutoFit/>
            </a:bodyPr>
            <a:lstStyle/>
            <a:p>
              <a:r>
                <a:rPr lang="bg-BG" altLang="ko-KR" sz="1200" b="1" dirty="0" smtClean="0">
                  <a:solidFill>
                    <a:schemeClr val="bg1"/>
                  </a:solidFill>
                  <a:cs typeface="Arial" pitchFamily="34" charset="0"/>
                </a:rPr>
                <a:t>Топ 5 </a:t>
              </a:r>
              <a:r>
                <a:rPr lang="en-US" altLang="ko-KR" sz="1200" b="1" dirty="0" smtClean="0">
                  <a:solidFill>
                    <a:schemeClr val="bg1"/>
                  </a:solidFill>
                  <a:cs typeface="Arial" pitchFamily="34" charset="0"/>
                </a:rPr>
                <a:t>CSF</a:t>
              </a:r>
              <a:r>
                <a:rPr lang="bg-BG" altLang="ko-KR" sz="1200" b="1" dirty="0" smtClean="0">
                  <a:solidFill>
                    <a:schemeClr val="bg1"/>
                  </a:solidFill>
                  <a:cs typeface="Arial" pitchFamily="34" charset="0"/>
                </a:rPr>
                <a:t> в здравеопазването</a:t>
              </a:r>
              <a:endParaRPr lang="ko-KR" altLang="en-US" sz="1200" b="1" dirty="0">
                <a:solidFill>
                  <a:schemeClr val="bg1"/>
                </a:solidFill>
                <a:cs typeface="Arial" pitchFamily="34" charset="0"/>
              </a:endParaRPr>
            </a:p>
          </p:txBody>
        </p:sp>
      </p:grpSp>
      <p:sp>
        <p:nvSpPr>
          <p:cNvPr id="23" name="TextBox 22"/>
          <p:cNvSpPr txBox="1"/>
          <p:nvPr/>
        </p:nvSpPr>
        <p:spPr>
          <a:xfrm>
            <a:off x="5500861" y="2726799"/>
            <a:ext cx="3024336" cy="276999"/>
          </a:xfrm>
          <a:prstGeom prst="rect">
            <a:avLst/>
          </a:prstGeom>
          <a:noFill/>
        </p:spPr>
        <p:txBody>
          <a:bodyPr wrap="square" rtlCol="0">
            <a:spAutoFit/>
          </a:bodyPr>
          <a:lstStyle/>
          <a:p>
            <a:r>
              <a:rPr lang="bg-BG" altLang="ko-KR" sz="1200" b="1" dirty="0" smtClean="0">
                <a:solidFill>
                  <a:schemeClr val="bg1"/>
                </a:solidFill>
                <a:cs typeface="Arial" pitchFamily="34" charset="0"/>
              </a:rPr>
              <a:t>Как</a:t>
            </a:r>
            <a:r>
              <a:rPr lang="bg-BG" altLang="ko-KR" sz="1200" b="1" dirty="0">
                <a:solidFill>
                  <a:schemeClr val="bg1"/>
                </a:solidFill>
                <a:cs typeface="Arial" pitchFamily="34" charset="0"/>
              </a:rPr>
              <a:t> </a:t>
            </a:r>
            <a:r>
              <a:rPr lang="bg-BG" altLang="ko-KR" sz="1200" b="1" dirty="0" smtClean="0">
                <a:solidFill>
                  <a:schemeClr val="bg1"/>
                </a:solidFill>
                <a:cs typeface="Arial" pitchFamily="34" charset="0"/>
              </a:rPr>
              <a:t>да интегрираме </a:t>
            </a:r>
            <a:r>
              <a:rPr lang="en-US" altLang="ko-KR" sz="1200" b="1" dirty="0" smtClean="0">
                <a:solidFill>
                  <a:schemeClr val="bg1"/>
                </a:solidFill>
                <a:cs typeface="Arial" pitchFamily="34" charset="0"/>
              </a:rPr>
              <a:t>CSF?</a:t>
            </a:r>
            <a:endParaRPr lang="ko-KR" altLang="en-US" sz="1200" b="1" dirty="0">
              <a:solidFill>
                <a:schemeClr val="bg1"/>
              </a:solidFill>
              <a:cs typeface="Arial" pitchFamily="34" charset="0"/>
            </a:endParaRPr>
          </a:p>
        </p:txBody>
      </p:sp>
      <p:sp>
        <p:nvSpPr>
          <p:cNvPr id="26" name="TextBox 25"/>
          <p:cNvSpPr txBox="1"/>
          <p:nvPr/>
        </p:nvSpPr>
        <p:spPr>
          <a:xfrm>
            <a:off x="5500861" y="3435846"/>
            <a:ext cx="3024336" cy="276999"/>
          </a:xfrm>
          <a:prstGeom prst="rect">
            <a:avLst/>
          </a:prstGeom>
          <a:noFill/>
        </p:spPr>
        <p:txBody>
          <a:bodyPr wrap="square" rtlCol="0">
            <a:spAutoFit/>
          </a:bodyPr>
          <a:lstStyle/>
          <a:p>
            <a:r>
              <a:rPr lang="bg-BG" altLang="ko-KR" sz="1200" b="1" dirty="0" smtClean="0">
                <a:solidFill>
                  <a:schemeClr val="bg1"/>
                </a:solidFill>
                <a:cs typeface="Arial" pitchFamily="34" charset="0"/>
              </a:rPr>
              <a:t>Заключение</a:t>
            </a:r>
            <a:endParaRPr lang="ko-KR" altLang="en-US" sz="1200" b="1" dirty="0">
              <a:solidFill>
                <a:schemeClr val="bg1"/>
              </a:solidFill>
              <a:cs typeface="Arial" pitchFamily="34" charset="0"/>
            </a:endParaRPr>
          </a:p>
        </p:txBody>
      </p:sp>
      <p:sp>
        <p:nvSpPr>
          <p:cNvPr id="29" name="TextBox 28"/>
          <p:cNvSpPr txBox="1"/>
          <p:nvPr/>
        </p:nvSpPr>
        <p:spPr>
          <a:xfrm>
            <a:off x="5500860" y="4238967"/>
            <a:ext cx="3319612" cy="276999"/>
          </a:xfrm>
          <a:prstGeom prst="rect">
            <a:avLst/>
          </a:prstGeom>
          <a:noFill/>
        </p:spPr>
        <p:txBody>
          <a:bodyPr wrap="square" rtlCol="0">
            <a:spAutoFit/>
          </a:bodyPr>
          <a:lstStyle/>
          <a:p>
            <a:r>
              <a:rPr lang="bg-BG" altLang="ko-KR" sz="1200" b="1" dirty="0" smtClean="0">
                <a:solidFill>
                  <a:schemeClr val="bg1"/>
                </a:solidFill>
                <a:cs typeface="Arial" pitchFamily="34" charset="0"/>
              </a:rPr>
              <a:t>Използвани източници</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492241360"/>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75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1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1750"/>
                                        <p:tgtEl>
                                          <p:spTgt spid="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1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1750"/>
                                        <p:tgtEl>
                                          <p:spTgt spid="1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1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1750"/>
                                        <p:tgtEl>
                                          <p:spTgt spid="1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1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
                                            <p:txEl>
                                              <p:pRg st="0" end="0"/>
                                            </p:txEl>
                                          </p:spTgt>
                                        </p:tgtEl>
                                        <p:attrNameLst>
                                          <p:attrName>style.visibility</p:attrName>
                                        </p:attrNameLst>
                                      </p:cBhvr>
                                      <p:to>
                                        <p:strVal val="visible"/>
                                      </p:to>
                                    </p:set>
                                    <p:animEffect transition="in" filter="fade">
                                      <p:cBhvr>
                                        <p:cTn id="54" dur="1750"/>
                                        <p:tgtEl>
                                          <p:spTgt spid="1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bg-BG" altLang="ko-KR" dirty="0" smtClean="0"/>
              <a:t>Увод</a:t>
            </a:r>
            <a:endParaRPr lang="ko-KR" altLang="en-US" dirty="0"/>
          </a:p>
        </p:txBody>
      </p:sp>
      <p:sp>
        <p:nvSpPr>
          <p:cNvPr id="3" name="Text Placeholder 2"/>
          <p:cNvSpPr>
            <a:spLocks noGrp="1"/>
          </p:cNvSpPr>
          <p:nvPr>
            <p:ph type="body" sz="quarter" idx="11"/>
          </p:nvPr>
        </p:nvSpPr>
        <p:spPr/>
        <p:txBody>
          <a:bodyPr/>
          <a:lstStyle/>
          <a:p>
            <a:pPr lvl="0"/>
            <a:r>
              <a:rPr lang="bg-BG" altLang="ko-KR" dirty="0" smtClean="0"/>
              <a:t>Кратко изложение на темата</a:t>
            </a:r>
            <a:endParaRPr lang="en-US" altLang="ko-KR" dirty="0"/>
          </a:p>
        </p:txBody>
      </p:sp>
    </p:spTree>
    <p:extLst>
      <p:ext uri="{BB962C8B-B14F-4D97-AF65-F5344CB8AC3E}">
        <p14:creationId xmlns:p14="http://schemas.microsoft.com/office/powerpoint/2010/main" val="3101234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635896" y="1203598"/>
            <a:ext cx="5508104" cy="2880320"/>
          </a:xfrm>
        </p:spPr>
        <p:txBody>
          <a:bodyPr/>
          <a:lstStyle/>
          <a:p>
            <a:pPr algn="just"/>
            <a:r>
              <a:rPr lang="bg-BG" dirty="0" smtClean="0"/>
              <a:t>Киберсигурността или ИТ сигурността използват работна </a:t>
            </a:r>
          </a:p>
          <a:p>
            <a:pPr algn="just"/>
            <a:r>
              <a:rPr lang="bg-BG" dirty="0" smtClean="0"/>
              <a:t>рамка (framework), която се фокусира върху защитата на </a:t>
            </a:r>
          </a:p>
          <a:p>
            <a:pPr algn="just"/>
            <a:r>
              <a:rPr lang="bg-BG" dirty="0" smtClean="0"/>
              <a:t>компютрите, програмите, данните и мрежи от неоторизиран или непредвиден достъп. Правителствените агенции,</a:t>
            </a:r>
          </a:p>
          <a:p>
            <a:pPr algn="just"/>
            <a:r>
              <a:rPr lang="bg-BG" dirty="0" smtClean="0"/>
              <a:t>корпорации, военните, болниците, финансовите институции и </a:t>
            </a:r>
          </a:p>
          <a:p>
            <a:pPr algn="just"/>
            <a:r>
              <a:rPr lang="bg-BG" dirty="0" smtClean="0"/>
              <a:t>много други организации често са склонни да събират,</a:t>
            </a:r>
          </a:p>
          <a:p>
            <a:pPr algn="just"/>
            <a:r>
              <a:rPr lang="bg-BG" dirty="0" smtClean="0"/>
              <a:t>съхраняват и обработват лична поверителна информация на </a:t>
            </a:r>
          </a:p>
          <a:p>
            <a:pPr algn="just"/>
            <a:r>
              <a:rPr lang="bg-BG" dirty="0" smtClean="0"/>
              <a:t>своите системи и мрежи</a:t>
            </a:r>
            <a:r>
              <a:rPr lang="en-US" dirty="0" smtClean="0"/>
              <a:t>, </a:t>
            </a:r>
            <a:r>
              <a:rPr lang="bg-BG" dirty="0" smtClean="0"/>
              <a:t>което налага сериозна нужда от </a:t>
            </a:r>
          </a:p>
          <a:p>
            <a:pPr algn="just"/>
            <a:r>
              <a:rPr lang="bg-BG" dirty="0" smtClean="0"/>
              <a:t>засилено внимание за защита на тази информация.</a:t>
            </a:r>
            <a:endParaRPr lang="bg-BG" dirty="0"/>
          </a:p>
        </p:txBody>
      </p:sp>
    </p:spTree>
    <p:extLst>
      <p:ext uri="{BB962C8B-B14F-4D97-AF65-F5344CB8AC3E}">
        <p14:creationId xmlns:p14="http://schemas.microsoft.com/office/powerpoint/2010/main" val="392888976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267494"/>
            <a:ext cx="9144000" cy="576064"/>
          </a:xfrm>
        </p:spPr>
        <p:txBody>
          <a:bodyPr/>
          <a:lstStyle/>
          <a:p>
            <a:r>
              <a:rPr lang="bg-BG" b="1" dirty="0"/>
              <a:t>Какво</a:t>
            </a:r>
            <a:r>
              <a:rPr lang="en-US" b="1" dirty="0"/>
              <a:t> е cybersecurity framework (CSF)?</a:t>
            </a:r>
            <a:endParaRPr lang="en-US" dirty="0"/>
          </a:p>
        </p:txBody>
      </p:sp>
      <p:sp>
        <p:nvSpPr>
          <p:cNvPr id="7" name="TextBox 6"/>
          <p:cNvSpPr txBox="1"/>
          <p:nvPr/>
        </p:nvSpPr>
        <p:spPr>
          <a:xfrm>
            <a:off x="298576" y="1847639"/>
            <a:ext cx="8568952" cy="2031325"/>
          </a:xfrm>
          <a:prstGeom prst="rect">
            <a:avLst/>
          </a:prstGeom>
          <a:noFill/>
        </p:spPr>
        <p:txBody>
          <a:bodyPr wrap="square" rtlCol="0">
            <a:spAutoFit/>
          </a:bodyPr>
          <a:lstStyle/>
          <a:p>
            <a:r>
              <a:rPr lang="bg-BG" noProof="1" smtClean="0">
                <a:solidFill>
                  <a:schemeClr val="bg1"/>
                </a:solidFill>
              </a:rPr>
              <a:t>Рамките за киберсигурност </a:t>
            </a:r>
            <a:r>
              <a:rPr lang="bg-BG" i="1" noProof="1" smtClean="0">
                <a:solidFill>
                  <a:schemeClr val="bg1"/>
                </a:solidFill>
              </a:rPr>
              <a:t>(cybersecurity frameworks – CSF) </a:t>
            </a:r>
            <a:r>
              <a:rPr lang="bg-BG" noProof="1" smtClean="0">
                <a:solidFill>
                  <a:schemeClr val="bg1"/>
                </a:solidFill>
              </a:rPr>
              <a:t>са пътните карти </a:t>
            </a:r>
            <a:r>
              <a:rPr lang="bg-BG" i="1" noProof="1" smtClean="0">
                <a:solidFill>
                  <a:schemeClr val="bg1"/>
                </a:solidFill>
              </a:rPr>
              <a:t>(roadmaps) </a:t>
            </a:r>
            <a:r>
              <a:rPr lang="bg-BG" noProof="1" smtClean="0">
                <a:solidFill>
                  <a:schemeClr val="bg1"/>
                </a:solidFill>
              </a:rPr>
              <a:t>при ИТ системите за сигурност. CSF е ръководство </a:t>
            </a:r>
            <a:r>
              <a:rPr lang="bg-BG" i="1" noProof="1" smtClean="0">
                <a:solidFill>
                  <a:schemeClr val="bg1"/>
                </a:solidFill>
              </a:rPr>
              <a:t>(guide)</a:t>
            </a:r>
            <a:r>
              <a:rPr lang="bg-BG" noProof="1" smtClean="0">
                <a:solidFill>
                  <a:schemeClr val="bg1"/>
                </a:solidFill>
              </a:rPr>
              <a:t>,</a:t>
            </a:r>
          </a:p>
          <a:p>
            <a:r>
              <a:rPr lang="bg-BG" noProof="1" smtClean="0">
                <a:solidFill>
                  <a:schemeClr val="bg1"/>
                </a:solidFill>
              </a:rPr>
              <a:t>базирано на вече съществуващи насоки и практики. Основната роля на CSF е да подпомогне организациите да намалят проблемите със сигурността и да</a:t>
            </a:r>
          </a:p>
          <a:p>
            <a:r>
              <a:rPr lang="bg-BG" noProof="1" smtClean="0">
                <a:solidFill>
                  <a:schemeClr val="bg1"/>
                </a:solidFill>
              </a:rPr>
              <a:t>се справят с процесите на управление (management processes) - например</a:t>
            </a:r>
          </a:p>
          <a:p>
            <a:r>
              <a:rPr lang="bg-BG" noProof="1" smtClean="0">
                <a:solidFill>
                  <a:schemeClr val="bg1"/>
                </a:solidFill>
              </a:rPr>
              <a:t>дава насоки на администраторите как да управляват пациентските лични</a:t>
            </a:r>
          </a:p>
          <a:p>
            <a:r>
              <a:rPr lang="bg-BG" noProof="1" smtClean="0">
                <a:solidFill>
                  <a:schemeClr val="bg1"/>
                </a:solidFill>
              </a:rPr>
              <a:t>данни.</a:t>
            </a:r>
            <a:endParaRPr lang="bg-BG" noProof="1">
              <a:solidFill>
                <a:schemeClr val="bg1"/>
              </a:solidFill>
            </a:endParaRPr>
          </a:p>
        </p:txBody>
      </p:sp>
      <p:grpSp>
        <p:nvGrpSpPr>
          <p:cNvPr id="9" name="Group 90">
            <a:extLst>
              <a:ext uri="{FF2B5EF4-FFF2-40B4-BE49-F238E27FC236}">
                <a16:creationId xmlns:a16="http://schemas.microsoft.com/office/drawing/2014/main" id="{699245BA-207D-4CBD-BE81-5DFCAC27A005}"/>
              </a:ext>
            </a:extLst>
          </p:cNvPr>
          <p:cNvGrpSpPr/>
          <p:nvPr/>
        </p:nvGrpSpPr>
        <p:grpSpPr>
          <a:xfrm>
            <a:off x="2123728" y="4227934"/>
            <a:ext cx="5184575" cy="693181"/>
            <a:chOff x="683515" y="1568205"/>
            <a:chExt cx="7786497" cy="1512168"/>
          </a:xfrm>
        </p:grpSpPr>
        <p:grpSp>
          <p:nvGrpSpPr>
            <p:cNvPr id="10" name="Group 81">
              <a:extLst>
                <a:ext uri="{FF2B5EF4-FFF2-40B4-BE49-F238E27FC236}">
                  <a16:creationId xmlns:a16="http://schemas.microsoft.com/office/drawing/2014/main" id="{A9DDB1B3-8B9D-41CD-BD05-9B0C9806F26E}"/>
                </a:ext>
              </a:extLst>
            </p:cNvPr>
            <p:cNvGrpSpPr/>
            <p:nvPr/>
          </p:nvGrpSpPr>
          <p:grpSpPr>
            <a:xfrm>
              <a:off x="683515" y="1736078"/>
              <a:ext cx="2578796" cy="1176422"/>
              <a:chOff x="683515" y="1736078"/>
              <a:chExt cx="2578796" cy="1176422"/>
            </a:xfrm>
          </p:grpSpPr>
          <p:grpSp>
            <p:nvGrpSpPr>
              <p:cNvPr id="27" name="Group 79">
                <a:extLst>
                  <a:ext uri="{FF2B5EF4-FFF2-40B4-BE49-F238E27FC236}">
                    <a16:creationId xmlns:a16="http://schemas.microsoft.com/office/drawing/2014/main" id="{B7DF25E9-7639-4961-B55C-89D0AC925E43}"/>
                  </a:ext>
                </a:extLst>
              </p:cNvPr>
              <p:cNvGrpSpPr/>
              <p:nvPr/>
            </p:nvGrpSpPr>
            <p:grpSpPr>
              <a:xfrm>
                <a:off x="996254" y="1857649"/>
                <a:ext cx="1953318" cy="933281"/>
                <a:chOff x="1039057" y="1888246"/>
                <a:chExt cx="1953318" cy="933281"/>
              </a:xfrm>
              <a:solidFill>
                <a:srgbClr val="027696"/>
              </a:solidFill>
            </p:grpSpPr>
            <p:sp>
              <p:nvSpPr>
                <p:cNvPr id="29" name="Rounded Rectangle 67">
                  <a:extLst>
                    <a:ext uri="{FF2B5EF4-FFF2-40B4-BE49-F238E27FC236}">
                      <a16:creationId xmlns:a16="http://schemas.microsoft.com/office/drawing/2014/main" id="{8FF3B053-5143-49E4-91C1-A4896A4DF6E7}"/>
                    </a:ext>
                  </a:extLst>
                </p:cNvPr>
                <p:cNvSpPr/>
                <p:nvPr/>
              </p:nvSpPr>
              <p:spPr>
                <a:xfrm>
                  <a:off x="1464022" y="1966019"/>
                  <a:ext cx="148567" cy="777734"/>
                </a:xfrm>
                <a:prstGeom prst="roundRect">
                  <a:avLst>
                    <a:gd name="adj" fmla="val 448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ounded Rectangle 68">
                  <a:extLst>
                    <a:ext uri="{FF2B5EF4-FFF2-40B4-BE49-F238E27FC236}">
                      <a16:creationId xmlns:a16="http://schemas.microsoft.com/office/drawing/2014/main" id="{63354261-2053-425F-95E3-070CD30ACC61}"/>
                    </a:ext>
                  </a:extLst>
                </p:cNvPr>
                <p:cNvSpPr/>
                <p:nvPr/>
              </p:nvSpPr>
              <p:spPr>
                <a:xfrm>
                  <a:off x="1942517" y="1888246"/>
                  <a:ext cx="148567" cy="9332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ounded Rectangle 69">
                  <a:extLst>
                    <a:ext uri="{FF2B5EF4-FFF2-40B4-BE49-F238E27FC236}">
                      <a16:creationId xmlns:a16="http://schemas.microsoft.com/office/drawing/2014/main" id="{F40D3467-8E03-4C24-8122-4F38E92C811B}"/>
                    </a:ext>
                  </a:extLst>
                </p:cNvPr>
                <p:cNvSpPr/>
                <p:nvPr/>
              </p:nvSpPr>
              <p:spPr>
                <a:xfrm>
                  <a:off x="2421011" y="1966019"/>
                  <a:ext cx="148567" cy="7777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ounded Rectangle 70">
                  <a:extLst>
                    <a:ext uri="{FF2B5EF4-FFF2-40B4-BE49-F238E27FC236}">
                      <a16:creationId xmlns:a16="http://schemas.microsoft.com/office/drawing/2014/main" id="{463691FA-1D84-4327-BD54-A22E82A5F82C}"/>
                    </a:ext>
                  </a:extLst>
                </p:cNvPr>
                <p:cNvSpPr/>
                <p:nvPr/>
              </p:nvSpPr>
              <p:spPr>
                <a:xfrm>
                  <a:off x="2843808" y="2185242"/>
                  <a:ext cx="148567" cy="3392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ounded Rectangle 71">
                  <a:extLst>
                    <a:ext uri="{FF2B5EF4-FFF2-40B4-BE49-F238E27FC236}">
                      <a16:creationId xmlns:a16="http://schemas.microsoft.com/office/drawing/2014/main" id="{58F49949-254E-4010-A8D5-18246273E41F}"/>
                    </a:ext>
                  </a:extLst>
                </p:cNvPr>
                <p:cNvSpPr/>
                <p:nvPr/>
              </p:nvSpPr>
              <p:spPr>
                <a:xfrm>
                  <a:off x="1039057" y="2153805"/>
                  <a:ext cx="148567" cy="40216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Diamond 3">
                <a:extLst>
                  <a:ext uri="{FF2B5EF4-FFF2-40B4-BE49-F238E27FC236}">
                    <a16:creationId xmlns:a16="http://schemas.microsoft.com/office/drawing/2014/main" id="{1D29E43E-2C56-47F4-801D-B693DD068192}"/>
                  </a:ext>
                </a:extLst>
              </p:cNvPr>
              <p:cNvSpPr/>
              <p:nvPr/>
            </p:nvSpPr>
            <p:spPr>
              <a:xfrm>
                <a:off x="683515" y="1736078"/>
                <a:ext cx="2578796" cy="1176422"/>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1" name="Group 88">
              <a:extLst>
                <a:ext uri="{FF2B5EF4-FFF2-40B4-BE49-F238E27FC236}">
                  <a16:creationId xmlns:a16="http://schemas.microsoft.com/office/drawing/2014/main" id="{4908D311-2E12-4312-8A5C-A909393E617C}"/>
                </a:ext>
              </a:extLst>
            </p:cNvPr>
            <p:cNvGrpSpPr/>
            <p:nvPr/>
          </p:nvGrpSpPr>
          <p:grpSpPr>
            <a:xfrm>
              <a:off x="3313479" y="1568205"/>
              <a:ext cx="2578796" cy="1512168"/>
              <a:chOff x="3313479" y="1568205"/>
              <a:chExt cx="2578796" cy="1512168"/>
            </a:xfrm>
          </p:grpSpPr>
          <p:grpSp>
            <p:nvGrpSpPr>
              <p:cNvPr id="20" name="Group 80">
                <a:extLst>
                  <a:ext uri="{FF2B5EF4-FFF2-40B4-BE49-F238E27FC236}">
                    <a16:creationId xmlns:a16="http://schemas.microsoft.com/office/drawing/2014/main" id="{CC41DB5C-496F-48BD-AF37-7DF917CAED50}"/>
                  </a:ext>
                </a:extLst>
              </p:cNvPr>
              <p:cNvGrpSpPr/>
              <p:nvPr/>
            </p:nvGrpSpPr>
            <p:grpSpPr>
              <a:xfrm>
                <a:off x="3571605" y="1725582"/>
                <a:ext cx="2062545" cy="1197414"/>
                <a:chOff x="3559987" y="1758186"/>
                <a:chExt cx="2062545" cy="1197414"/>
              </a:xfrm>
              <a:solidFill>
                <a:srgbClr val="027696"/>
              </a:solidFill>
            </p:grpSpPr>
            <p:sp>
              <p:nvSpPr>
                <p:cNvPr id="22" name="Rounded Rectangle 60">
                  <a:extLst>
                    <a:ext uri="{FF2B5EF4-FFF2-40B4-BE49-F238E27FC236}">
                      <a16:creationId xmlns:a16="http://schemas.microsoft.com/office/drawing/2014/main" id="{70D9AA1C-0A80-49DC-A6D5-C4EC16676DCF}"/>
                    </a:ext>
                  </a:extLst>
                </p:cNvPr>
                <p:cNvSpPr/>
                <p:nvPr/>
              </p:nvSpPr>
              <p:spPr>
                <a:xfrm>
                  <a:off x="4038481" y="1851734"/>
                  <a:ext cx="148567" cy="10103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61">
                  <a:extLst>
                    <a:ext uri="{FF2B5EF4-FFF2-40B4-BE49-F238E27FC236}">
                      <a16:creationId xmlns:a16="http://schemas.microsoft.com/office/drawing/2014/main" id="{C8643C83-2A61-439B-B001-F07B1CEB841B}"/>
                    </a:ext>
                  </a:extLst>
                </p:cNvPr>
                <p:cNvSpPr/>
                <p:nvPr/>
              </p:nvSpPr>
              <p:spPr>
                <a:xfrm>
                  <a:off x="4516976" y="1758186"/>
                  <a:ext cx="148567" cy="119741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62">
                  <a:extLst>
                    <a:ext uri="{FF2B5EF4-FFF2-40B4-BE49-F238E27FC236}">
                      <a16:creationId xmlns:a16="http://schemas.microsoft.com/office/drawing/2014/main" id="{159E00B6-B652-4B44-A57C-2D1857386C7C}"/>
                    </a:ext>
                  </a:extLst>
                </p:cNvPr>
                <p:cNvSpPr/>
                <p:nvPr/>
              </p:nvSpPr>
              <p:spPr>
                <a:xfrm>
                  <a:off x="4995470" y="1814315"/>
                  <a:ext cx="148567" cy="108515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ounded Rectangle 63">
                  <a:extLst>
                    <a:ext uri="{FF2B5EF4-FFF2-40B4-BE49-F238E27FC236}">
                      <a16:creationId xmlns:a16="http://schemas.microsoft.com/office/drawing/2014/main" id="{C1FF4BF9-33FD-48B1-81EE-AF33611BBCD6}"/>
                    </a:ext>
                  </a:extLst>
                </p:cNvPr>
                <p:cNvSpPr/>
                <p:nvPr/>
              </p:nvSpPr>
              <p:spPr>
                <a:xfrm>
                  <a:off x="5473965" y="2132934"/>
                  <a:ext cx="148567" cy="4479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ounded Rectangle 64">
                  <a:extLst>
                    <a:ext uri="{FF2B5EF4-FFF2-40B4-BE49-F238E27FC236}">
                      <a16:creationId xmlns:a16="http://schemas.microsoft.com/office/drawing/2014/main" id="{69D6D601-6A69-43BA-9C3B-75F4E60167DE}"/>
                    </a:ext>
                  </a:extLst>
                </p:cNvPr>
                <p:cNvSpPr/>
                <p:nvPr/>
              </p:nvSpPr>
              <p:spPr>
                <a:xfrm>
                  <a:off x="3559987" y="2132934"/>
                  <a:ext cx="148567" cy="44791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1" name="Diamond 3">
                <a:extLst>
                  <a:ext uri="{FF2B5EF4-FFF2-40B4-BE49-F238E27FC236}">
                    <a16:creationId xmlns:a16="http://schemas.microsoft.com/office/drawing/2014/main" id="{39B37F9C-52B6-4CDE-8CF8-77A3F5B30758}"/>
                  </a:ext>
                </a:extLst>
              </p:cNvPr>
              <p:cNvSpPr/>
              <p:nvPr/>
            </p:nvSpPr>
            <p:spPr>
              <a:xfrm>
                <a:off x="3313479" y="1568205"/>
                <a:ext cx="2578796" cy="1512168"/>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89">
              <a:extLst>
                <a:ext uri="{FF2B5EF4-FFF2-40B4-BE49-F238E27FC236}">
                  <a16:creationId xmlns:a16="http://schemas.microsoft.com/office/drawing/2014/main" id="{090C67D3-D7E8-4127-86A8-C3844857BC3C}"/>
                </a:ext>
              </a:extLst>
            </p:cNvPr>
            <p:cNvGrpSpPr/>
            <p:nvPr/>
          </p:nvGrpSpPr>
          <p:grpSpPr>
            <a:xfrm>
              <a:off x="5891216" y="1736078"/>
              <a:ext cx="2578796" cy="1176422"/>
              <a:chOff x="5891216" y="1736078"/>
              <a:chExt cx="2578796" cy="1176422"/>
            </a:xfrm>
          </p:grpSpPr>
          <p:sp>
            <p:nvSpPr>
              <p:cNvPr id="13" name="Diamond 3">
                <a:extLst>
                  <a:ext uri="{FF2B5EF4-FFF2-40B4-BE49-F238E27FC236}">
                    <a16:creationId xmlns:a16="http://schemas.microsoft.com/office/drawing/2014/main" id="{553255C5-29A5-4A9C-A268-5B9A44B05B54}"/>
                  </a:ext>
                </a:extLst>
              </p:cNvPr>
              <p:cNvSpPr/>
              <p:nvPr/>
            </p:nvSpPr>
            <p:spPr>
              <a:xfrm>
                <a:off x="5891216" y="1736078"/>
                <a:ext cx="2578796" cy="1176422"/>
              </a:xfrm>
              <a:custGeom>
                <a:avLst/>
                <a:gdLst>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45459 h 1290917"/>
                  <a:gd name="connsiteX1" fmla="*/ 864096 w 1728192"/>
                  <a:gd name="connsiteY1" fmla="*/ 0 h 1290917"/>
                  <a:gd name="connsiteX2" fmla="*/ 1728192 w 1728192"/>
                  <a:gd name="connsiteY2" fmla="*/ 645459 h 1290917"/>
                  <a:gd name="connsiteX3" fmla="*/ 864096 w 1728192"/>
                  <a:gd name="connsiteY3" fmla="*/ 1290917 h 1290917"/>
                  <a:gd name="connsiteX4" fmla="*/ 0 w 1728192"/>
                  <a:gd name="connsiteY4" fmla="*/ 645459 h 1290917"/>
                  <a:gd name="connsiteX0" fmla="*/ 0 w 1728192"/>
                  <a:gd name="connsiteY0" fmla="*/ 607359 h 1252817"/>
                  <a:gd name="connsiteX1" fmla="*/ 864096 w 1728192"/>
                  <a:gd name="connsiteY1" fmla="*/ 0 h 1252817"/>
                  <a:gd name="connsiteX2" fmla="*/ 1728192 w 1728192"/>
                  <a:gd name="connsiteY2" fmla="*/ 607359 h 1252817"/>
                  <a:gd name="connsiteX3" fmla="*/ 864096 w 1728192"/>
                  <a:gd name="connsiteY3" fmla="*/ 1252817 h 1252817"/>
                  <a:gd name="connsiteX4" fmla="*/ 0 w 1728192"/>
                  <a:gd name="connsiteY4" fmla="*/ 607359 h 1252817"/>
                  <a:gd name="connsiteX0" fmla="*/ 0 w 1728192"/>
                  <a:gd name="connsiteY0" fmla="*/ 607359 h 1186142"/>
                  <a:gd name="connsiteX1" fmla="*/ 864096 w 1728192"/>
                  <a:gd name="connsiteY1" fmla="*/ 0 h 1186142"/>
                  <a:gd name="connsiteX2" fmla="*/ 1728192 w 1728192"/>
                  <a:gd name="connsiteY2" fmla="*/ 607359 h 1186142"/>
                  <a:gd name="connsiteX3" fmla="*/ 873621 w 1728192"/>
                  <a:gd name="connsiteY3" fmla="*/ 1186142 h 1186142"/>
                  <a:gd name="connsiteX4" fmla="*/ 0 w 1728192"/>
                  <a:gd name="connsiteY4" fmla="*/ 607359 h 1186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186142">
                    <a:moveTo>
                      <a:pt x="0" y="607359"/>
                    </a:moveTo>
                    <a:cubicBezTo>
                      <a:pt x="202307" y="306481"/>
                      <a:pt x="499864" y="24653"/>
                      <a:pt x="864096" y="0"/>
                    </a:cubicBezTo>
                    <a:cubicBezTo>
                      <a:pt x="1266428" y="24653"/>
                      <a:pt x="1506835" y="344581"/>
                      <a:pt x="1728192" y="607359"/>
                    </a:cubicBezTo>
                    <a:cubicBezTo>
                      <a:pt x="1525885" y="927287"/>
                      <a:pt x="1199753" y="1171014"/>
                      <a:pt x="873621" y="1186142"/>
                    </a:cubicBezTo>
                    <a:cubicBezTo>
                      <a:pt x="585589" y="1180539"/>
                      <a:pt x="135632" y="908237"/>
                      <a:pt x="0" y="607359"/>
                    </a:cubicBezTo>
                    <a:close/>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82">
                <a:extLst>
                  <a:ext uri="{FF2B5EF4-FFF2-40B4-BE49-F238E27FC236}">
                    <a16:creationId xmlns:a16="http://schemas.microsoft.com/office/drawing/2014/main" id="{B20682D1-3825-4944-9500-3FDE39CBAD59}"/>
                  </a:ext>
                </a:extLst>
              </p:cNvPr>
              <p:cNvGrpSpPr/>
              <p:nvPr/>
            </p:nvGrpSpPr>
            <p:grpSpPr>
              <a:xfrm>
                <a:off x="6203955" y="1857649"/>
                <a:ext cx="1953318" cy="933281"/>
                <a:chOff x="1039057" y="1888246"/>
                <a:chExt cx="1953318" cy="933281"/>
              </a:xfrm>
              <a:solidFill>
                <a:srgbClr val="027696"/>
              </a:solidFill>
            </p:grpSpPr>
            <p:sp>
              <p:nvSpPr>
                <p:cNvPr id="15" name="Rounded Rectangle 83">
                  <a:extLst>
                    <a:ext uri="{FF2B5EF4-FFF2-40B4-BE49-F238E27FC236}">
                      <a16:creationId xmlns:a16="http://schemas.microsoft.com/office/drawing/2014/main" id="{9226B3D6-C6CB-4F98-A9FE-29582B92E735}"/>
                    </a:ext>
                  </a:extLst>
                </p:cNvPr>
                <p:cNvSpPr/>
                <p:nvPr/>
              </p:nvSpPr>
              <p:spPr>
                <a:xfrm>
                  <a:off x="1464022" y="1966019"/>
                  <a:ext cx="148567" cy="777734"/>
                </a:xfrm>
                <a:prstGeom prst="roundRect">
                  <a:avLst>
                    <a:gd name="adj" fmla="val 448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ounded Rectangle 84">
                  <a:extLst>
                    <a:ext uri="{FF2B5EF4-FFF2-40B4-BE49-F238E27FC236}">
                      <a16:creationId xmlns:a16="http://schemas.microsoft.com/office/drawing/2014/main" id="{2166320D-15AE-4204-9708-2BD7B7899BF8}"/>
                    </a:ext>
                  </a:extLst>
                </p:cNvPr>
                <p:cNvSpPr/>
                <p:nvPr/>
              </p:nvSpPr>
              <p:spPr>
                <a:xfrm>
                  <a:off x="1942517" y="1888246"/>
                  <a:ext cx="148567" cy="9332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ounded Rectangle 85">
                  <a:extLst>
                    <a:ext uri="{FF2B5EF4-FFF2-40B4-BE49-F238E27FC236}">
                      <a16:creationId xmlns:a16="http://schemas.microsoft.com/office/drawing/2014/main" id="{6F404AE5-15BB-42E6-B62D-69F5C9C987C5}"/>
                    </a:ext>
                  </a:extLst>
                </p:cNvPr>
                <p:cNvSpPr/>
                <p:nvPr/>
              </p:nvSpPr>
              <p:spPr>
                <a:xfrm>
                  <a:off x="2421011" y="1966019"/>
                  <a:ext cx="148567" cy="7777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ounded Rectangle 86">
                  <a:extLst>
                    <a:ext uri="{FF2B5EF4-FFF2-40B4-BE49-F238E27FC236}">
                      <a16:creationId xmlns:a16="http://schemas.microsoft.com/office/drawing/2014/main" id="{DF8FE559-F5CD-4CF7-AFCE-655F13A68157}"/>
                    </a:ext>
                  </a:extLst>
                </p:cNvPr>
                <p:cNvSpPr/>
                <p:nvPr/>
              </p:nvSpPr>
              <p:spPr>
                <a:xfrm>
                  <a:off x="2843808" y="2185242"/>
                  <a:ext cx="148567" cy="3392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87">
                  <a:extLst>
                    <a:ext uri="{FF2B5EF4-FFF2-40B4-BE49-F238E27FC236}">
                      <a16:creationId xmlns:a16="http://schemas.microsoft.com/office/drawing/2014/main" id="{816F52CE-62B0-4729-8787-73AB54545E7C}"/>
                    </a:ext>
                  </a:extLst>
                </p:cNvPr>
                <p:cNvSpPr/>
                <p:nvPr/>
              </p:nvSpPr>
              <p:spPr>
                <a:xfrm>
                  <a:off x="1039057" y="2153805"/>
                  <a:ext cx="148567" cy="40216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grpSp>
    </p:spTree>
    <p:extLst>
      <p:ext uri="{BB962C8B-B14F-4D97-AF65-F5344CB8AC3E}">
        <p14:creationId xmlns:p14="http://schemas.microsoft.com/office/powerpoint/2010/main" val="304971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1000"/>
                                        <p:tgtEl>
                                          <p:spTgt spid="7">
                                            <p:txEl>
                                              <p:pRg st="1" end="1"/>
                                            </p:txEl>
                                          </p:spTgt>
                                        </p:tgtEl>
                                      </p:cBhvr>
                                    </p:animEffect>
                                    <p:anim calcmode="lin" valueType="num">
                                      <p:cBhvr>
                                        <p:cTn id="1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1000"/>
                                        <p:tgtEl>
                                          <p:spTgt spid="7">
                                            <p:txEl>
                                              <p:pRg st="2" end="2"/>
                                            </p:txEl>
                                          </p:spTgt>
                                        </p:tgtEl>
                                      </p:cBhvr>
                                    </p:animEffect>
                                    <p:anim calcmode="lin" valueType="num">
                                      <p:cBhvr>
                                        <p:cTn id="2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1000"/>
                                        <p:tgtEl>
                                          <p:spTgt spid="7">
                                            <p:txEl>
                                              <p:pRg st="3" end="3"/>
                                            </p:txEl>
                                          </p:spTgt>
                                        </p:tgtEl>
                                      </p:cBhvr>
                                    </p:animEffect>
                                    <p:anim calcmode="lin" valueType="num">
                                      <p:cBhvr>
                                        <p:cTn id="2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1000"/>
                                        <p:tgtEl>
                                          <p:spTgt spid="7">
                                            <p:txEl>
                                              <p:pRg st="4" end="4"/>
                                            </p:txEl>
                                          </p:spTgt>
                                        </p:tgtEl>
                                      </p:cBhvr>
                                    </p:animEffect>
                                    <p:anim calcmode="lin" valueType="num">
                                      <p:cBhvr>
                                        <p:cTn id="3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6645" y="335839"/>
            <a:ext cx="5400600" cy="576064"/>
          </a:xfrm>
        </p:spPr>
        <p:txBody>
          <a:bodyPr/>
          <a:lstStyle/>
          <a:p>
            <a:r>
              <a:rPr lang="bg-BG" sz="2400" b="1" dirty="0" smtClean="0"/>
              <a:t>Какви</a:t>
            </a:r>
            <a:r>
              <a:rPr lang="ru-RU" sz="2400" b="1" dirty="0" smtClean="0"/>
              <a:t> </a:t>
            </a:r>
            <a:r>
              <a:rPr lang="bg-BG" sz="2400" b="1" dirty="0" smtClean="0"/>
              <a:t>са основните </a:t>
            </a:r>
            <a:r>
              <a:rPr lang="ru-RU" sz="2400" b="1" dirty="0" smtClean="0"/>
              <a:t>цели </a:t>
            </a:r>
            <a:r>
              <a:rPr lang="ru-RU" sz="2400" b="1" dirty="0"/>
              <a:t>на </a:t>
            </a:r>
            <a:r>
              <a:rPr lang="en-US" sz="2400" b="1" dirty="0"/>
              <a:t>CSF</a:t>
            </a:r>
            <a:r>
              <a:rPr lang="ru-RU" sz="2400" b="1" dirty="0"/>
              <a:t>?</a:t>
            </a:r>
            <a:endParaRPr lang="ko-KR" altLang="en-US" sz="2400" dirty="0"/>
          </a:p>
        </p:txBody>
      </p:sp>
      <p:sp>
        <p:nvSpPr>
          <p:cNvPr id="4" name="Pentagon 3"/>
          <p:cNvSpPr/>
          <p:nvPr/>
        </p:nvSpPr>
        <p:spPr>
          <a:xfrm flipH="1">
            <a:off x="2848000" y="1194073"/>
            <a:ext cx="2588096" cy="648072"/>
          </a:xfrm>
          <a:prstGeom prst="homePlate">
            <a:avLst>
              <a:gd name="adj" fmla="val 64697"/>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Pentagon 6"/>
          <p:cNvSpPr/>
          <p:nvPr/>
        </p:nvSpPr>
        <p:spPr>
          <a:xfrm flipH="1">
            <a:off x="2858284" y="2061665"/>
            <a:ext cx="2588096" cy="648072"/>
          </a:xfrm>
          <a:prstGeom prst="homePlate">
            <a:avLst>
              <a:gd name="adj" fmla="val 64697"/>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Pentagon 7"/>
          <p:cNvSpPr/>
          <p:nvPr/>
        </p:nvSpPr>
        <p:spPr>
          <a:xfrm flipH="1">
            <a:off x="2858284" y="2925871"/>
            <a:ext cx="2588096" cy="648072"/>
          </a:xfrm>
          <a:prstGeom prst="homePlate">
            <a:avLst>
              <a:gd name="adj" fmla="val 64697"/>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Pentagon 8"/>
          <p:cNvSpPr/>
          <p:nvPr/>
        </p:nvSpPr>
        <p:spPr>
          <a:xfrm flipH="1">
            <a:off x="2848000" y="3804443"/>
            <a:ext cx="2588096" cy="648072"/>
          </a:xfrm>
          <a:prstGeom prst="homePlate">
            <a:avLst>
              <a:gd name="adj" fmla="val 64697"/>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5"/>
          <p:cNvSpPr txBox="1"/>
          <p:nvPr/>
        </p:nvSpPr>
        <p:spPr>
          <a:xfrm>
            <a:off x="3988316" y="1368568"/>
            <a:ext cx="1159748" cy="307777"/>
          </a:xfrm>
          <a:prstGeom prst="rect">
            <a:avLst/>
          </a:prstGeom>
          <a:noFill/>
        </p:spPr>
        <p:txBody>
          <a:bodyPr wrap="square" rtlCol="0">
            <a:spAutoFit/>
          </a:bodyPr>
          <a:lstStyle/>
          <a:p>
            <a:pPr algn="ctr"/>
            <a:r>
              <a:rPr lang="bg-BG" altLang="ko-KR" sz="1400" b="1" dirty="0" smtClean="0">
                <a:solidFill>
                  <a:schemeClr val="bg1"/>
                </a:solidFill>
                <a:cs typeface="Arial" pitchFamily="34" charset="0"/>
              </a:rPr>
              <a:t>Сигурност</a:t>
            </a:r>
            <a:endParaRPr lang="ko-KR" altLang="en-US" sz="1400" b="1" dirty="0">
              <a:solidFill>
                <a:schemeClr val="bg1"/>
              </a:solidFill>
              <a:cs typeface="Arial" pitchFamily="34" charset="0"/>
            </a:endParaRPr>
          </a:p>
        </p:txBody>
      </p:sp>
      <p:sp>
        <p:nvSpPr>
          <p:cNvPr id="17" name="TextBox 16"/>
          <p:cNvSpPr txBox="1"/>
          <p:nvPr/>
        </p:nvSpPr>
        <p:spPr>
          <a:xfrm>
            <a:off x="3916308" y="2132599"/>
            <a:ext cx="1303764" cy="523220"/>
          </a:xfrm>
          <a:prstGeom prst="rect">
            <a:avLst/>
          </a:prstGeom>
          <a:noFill/>
        </p:spPr>
        <p:txBody>
          <a:bodyPr wrap="square" rtlCol="0">
            <a:spAutoFit/>
          </a:bodyPr>
          <a:lstStyle/>
          <a:p>
            <a:pPr algn="ctr"/>
            <a:r>
              <a:rPr lang="bg-BG" altLang="ko-KR" sz="1400" b="1" dirty="0" smtClean="0">
                <a:solidFill>
                  <a:schemeClr val="bg1"/>
                </a:solidFill>
                <a:cs typeface="Arial" pitchFamily="34" charset="0"/>
              </a:rPr>
              <a:t>Цел на сигурността</a:t>
            </a:r>
            <a:endParaRPr lang="ko-KR" altLang="en-US" sz="1400" b="1" dirty="0">
              <a:solidFill>
                <a:schemeClr val="bg1"/>
              </a:solidFill>
              <a:cs typeface="Arial" pitchFamily="34" charset="0"/>
            </a:endParaRPr>
          </a:p>
        </p:txBody>
      </p:sp>
      <p:sp>
        <p:nvSpPr>
          <p:cNvPr id="18" name="TextBox 17"/>
          <p:cNvSpPr txBox="1"/>
          <p:nvPr/>
        </p:nvSpPr>
        <p:spPr>
          <a:xfrm>
            <a:off x="3979808" y="3096018"/>
            <a:ext cx="1296742" cy="307777"/>
          </a:xfrm>
          <a:prstGeom prst="rect">
            <a:avLst/>
          </a:prstGeom>
          <a:noFill/>
        </p:spPr>
        <p:txBody>
          <a:bodyPr wrap="square" rtlCol="0">
            <a:spAutoFit/>
          </a:bodyPr>
          <a:lstStyle/>
          <a:p>
            <a:pPr algn="ctr"/>
            <a:r>
              <a:rPr lang="bg-BG" altLang="ko-KR" sz="1400" b="1" dirty="0" smtClean="0">
                <a:solidFill>
                  <a:schemeClr val="bg1"/>
                </a:solidFill>
                <a:cs typeface="Arial" pitchFamily="34" charset="0"/>
              </a:rPr>
              <a:t>Подобрение</a:t>
            </a:r>
            <a:endParaRPr lang="ko-KR" altLang="en-US" sz="1400" b="1" dirty="0">
              <a:solidFill>
                <a:schemeClr val="bg1"/>
              </a:solidFill>
              <a:cs typeface="Arial" pitchFamily="34" charset="0"/>
            </a:endParaRPr>
          </a:p>
        </p:txBody>
      </p:sp>
      <p:sp>
        <p:nvSpPr>
          <p:cNvPr id="19" name="TextBox 18"/>
          <p:cNvSpPr txBox="1"/>
          <p:nvPr/>
        </p:nvSpPr>
        <p:spPr>
          <a:xfrm>
            <a:off x="3880304" y="3867894"/>
            <a:ext cx="1375772" cy="523220"/>
          </a:xfrm>
          <a:prstGeom prst="rect">
            <a:avLst/>
          </a:prstGeom>
          <a:noFill/>
        </p:spPr>
        <p:txBody>
          <a:bodyPr wrap="square" rtlCol="0">
            <a:spAutoFit/>
          </a:bodyPr>
          <a:lstStyle/>
          <a:p>
            <a:pPr algn="ctr"/>
            <a:r>
              <a:rPr lang="bg-BG" altLang="ko-KR" sz="1400" b="1" dirty="0" smtClean="0">
                <a:solidFill>
                  <a:schemeClr val="bg1"/>
                </a:solidFill>
                <a:cs typeface="Arial" pitchFamily="34" charset="0"/>
              </a:rPr>
              <a:t>Липса на рискове</a:t>
            </a:r>
            <a:endParaRPr lang="ko-KR" altLang="en-US" sz="1400" b="1" dirty="0">
              <a:solidFill>
                <a:schemeClr val="bg1"/>
              </a:solidFill>
              <a:cs typeface="Arial" pitchFamily="34" charset="0"/>
            </a:endParaRPr>
          </a:p>
        </p:txBody>
      </p:sp>
      <p:sp>
        <p:nvSpPr>
          <p:cNvPr id="21" name="TextBox 20"/>
          <p:cNvSpPr txBox="1"/>
          <p:nvPr/>
        </p:nvSpPr>
        <p:spPr>
          <a:xfrm>
            <a:off x="5757232" y="1228776"/>
            <a:ext cx="3024336" cy="523220"/>
          </a:xfrm>
          <a:prstGeom prst="rect">
            <a:avLst/>
          </a:prstGeom>
          <a:noFill/>
        </p:spPr>
        <p:txBody>
          <a:bodyPr wrap="square" rtlCol="0">
            <a:spAutoFit/>
          </a:bodyPr>
          <a:lstStyle/>
          <a:p>
            <a:r>
              <a:rPr lang="bg-BG" altLang="ko-KR" sz="1400" dirty="0" smtClean="0">
                <a:solidFill>
                  <a:schemeClr val="bg1"/>
                </a:solidFill>
                <a:cs typeface="Arial" pitchFamily="34" charset="0"/>
              </a:rPr>
              <a:t>Описва сигурността на ситуацията (security situation)</a:t>
            </a:r>
            <a:endParaRPr lang="bg-BG" altLang="ko-KR" sz="1400" dirty="0">
              <a:solidFill>
                <a:schemeClr val="bg1"/>
              </a:solidFill>
              <a:cs typeface="Arial" pitchFamily="34" charset="0"/>
            </a:endParaRPr>
          </a:p>
        </p:txBody>
      </p:sp>
      <p:sp>
        <p:nvSpPr>
          <p:cNvPr id="22" name="TextBox 21"/>
          <p:cNvSpPr txBox="1"/>
          <p:nvPr/>
        </p:nvSpPr>
        <p:spPr>
          <a:xfrm>
            <a:off x="5726158" y="2071026"/>
            <a:ext cx="3024336" cy="523220"/>
          </a:xfrm>
          <a:prstGeom prst="rect">
            <a:avLst/>
          </a:prstGeom>
          <a:noFill/>
        </p:spPr>
        <p:txBody>
          <a:bodyPr wrap="square" rtlCol="0">
            <a:spAutoFit/>
          </a:bodyPr>
          <a:lstStyle/>
          <a:p>
            <a:r>
              <a:rPr lang="bg-BG" altLang="ko-KR" sz="1400" dirty="0" smtClean="0">
                <a:solidFill>
                  <a:schemeClr val="bg1"/>
                </a:solidFill>
                <a:cs typeface="Arial" pitchFamily="34" charset="0"/>
              </a:rPr>
              <a:t>Описва целта на сигурността (security posture)</a:t>
            </a:r>
            <a:endParaRPr lang="bg-BG" altLang="ko-KR" sz="1400" dirty="0">
              <a:solidFill>
                <a:schemeClr val="bg1"/>
              </a:solidFill>
              <a:cs typeface="Arial" pitchFamily="34" charset="0"/>
            </a:endParaRPr>
          </a:p>
        </p:txBody>
      </p:sp>
      <p:sp>
        <p:nvSpPr>
          <p:cNvPr id="23" name="TextBox 22"/>
          <p:cNvSpPr txBox="1"/>
          <p:nvPr/>
        </p:nvSpPr>
        <p:spPr>
          <a:xfrm>
            <a:off x="5744695" y="2972908"/>
            <a:ext cx="3024336" cy="307777"/>
          </a:xfrm>
          <a:prstGeom prst="rect">
            <a:avLst/>
          </a:prstGeom>
          <a:noFill/>
        </p:spPr>
        <p:txBody>
          <a:bodyPr wrap="square" rtlCol="0">
            <a:spAutoFit/>
          </a:bodyPr>
          <a:lstStyle/>
          <a:p>
            <a:r>
              <a:rPr lang="bg-BG" altLang="ko-KR" sz="1400" dirty="0">
                <a:solidFill>
                  <a:schemeClr val="bg1"/>
                </a:solidFill>
                <a:cs typeface="Arial" pitchFamily="34" charset="0"/>
              </a:rPr>
              <a:t>Непрекъснато подобрение</a:t>
            </a:r>
            <a:endParaRPr lang="ko-KR" altLang="en-US" sz="1400" dirty="0">
              <a:solidFill>
                <a:schemeClr val="bg1"/>
              </a:solidFill>
              <a:cs typeface="Arial" pitchFamily="34" charset="0"/>
            </a:endParaRPr>
          </a:p>
        </p:txBody>
      </p:sp>
      <p:sp>
        <p:nvSpPr>
          <p:cNvPr id="24" name="TextBox 23"/>
          <p:cNvSpPr txBox="1"/>
          <p:nvPr/>
        </p:nvSpPr>
        <p:spPr>
          <a:xfrm>
            <a:off x="5726158" y="3804443"/>
            <a:ext cx="3055410" cy="523220"/>
          </a:xfrm>
          <a:prstGeom prst="rect">
            <a:avLst/>
          </a:prstGeom>
          <a:noFill/>
        </p:spPr>
        <p:txBody>
          <a:bodyPr wrap="square" rtlCol="0">
            <a:spAutoFit/>
          </a:bodyPr>
          <a:lstStyle/>
          <a:p>
            <a:r>
              <a:rPr lang="bg-BG" altLang="ko-KR" sz="1400" dirty="0" smtClean="0">
                <a:solidFill>
                  <a:schemeClr val="bg1"/>
                </a:solidFill>
                <a:cs typeface="Arial" pitchFamily="34" charset="0"/>
              </a:rPr>
              <a:t>Премахване на комуникационните рискове (communication risks)</a:t>
            </a:r>
            <a:endParaRPr lang="bg-BG" altLang="ko-KR" sz="1400" dirty="0">
              <a:solidFill>
                <a:schemeClr val="bg1"/>
              </a:solidFill>
              <a:cs typeface="Arial" pitchFamily="34" charset="0"/>
            </a:endParaRPr>
          </a:p>
        </p:txBody>
      </p:sp>
      <p:sp>
        <p:nvSpPr>
          <p:cNvPr id="32" name="Block Arc 25">
            <a:extLst>
              <a:ext uri="{FF2B5EF4-FFF2-40B4-BE49-F238E27FC236}">
                <a16:creationId xmlns:a16="http://schemas.microsoft.com/office/drawing/2014/main" id="{049C38CF-5DB3-46B8-B8D0-56C881077D39}"/>
              </a:ext>
            </a:extLst>
          </p:cNvPr>
          <p:cNvSpPr/>
          <p:nvPr/>
        </p:nvSpPr>
        <p:spPr>
          <a:xfrm>
            <a:off x="3413635" y="1335920"/>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4" name="Block Arc 25">
            <a:extLst>
              <a:ext uri="{FF2B5EF4-FFF2-40B4-BE49-F238E27FC236}">
                <a16:creationId xmlns:a16="http://schemas.microsoft.com/office/drawing/2014/main" id="{049C38CF-5DB3-46B8-B8D0-56C881077D39}"/>
              </a:ext>
            </a:extLst>
          </p:cNvPr>
          <p:cNvSpPr/>
          <p:nvPr/>
        </p:nvSpPr>
        <p:spPr>
          <a:xfrm>
            <a:off x="3413635" y="2196699"/>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5" name="Heart 17">
            <a:extLst>
              <a:ext uri="{FF2B5EF4-FFF2-40B4-BE49-F238E27FC236}">
                <a16:creationId xmlns:a16="http://schemas.microsoft.com/office/drawing/2014/main" id="{F4609635-D2C5-4D82-8067-11C95DF940A4}"/>
              </a:ext>
            </a:extLst>
          </p:cNvPr>
          <p:cNvSpPr/>
          <p:nvPr/>
        </p:nvSpPr>
        <p:spPr>
          <a:xfrm>
            <a:off x="3366019" y="3115915"/>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7">
            <a:extLst>
              <a:ext uri="{FF2B5EF4-FFF2-40B4-BE49-F238E27FC236}">
                <a16:creationId xmlns:a16="http://schemas.microsoft.com/office/drawing/2014/main" id="{F7805239-E0E4-45AD-8D39-5CC4B6E281EF}"/>
              </a:ext>
            </a:extLst>
          </p:cNvPr>
          <p:cNvSpPr>
            <a:spLocks noChangeAspect="1"/>
          </p:cNvSpPr>
          <p:nvPr/>
        </p:nvSpPr>
        <p:spPr>
          <a:xfrm rot="18924894" flipH="1">
            <a:off x="3514776" y="3944739"/>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333425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fade">
                                      <p:cBhvr>
                                        <p:cTn id="24" dur="1000"/>
                                        <p:tgtEl>
                                          <p:spTgt spid="1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fade">
                                      <p:cBhvr>
                                        <p:cTn id="29" dur="1000"/>
                                        <p:tgtEl>
                                          <p:spTgt spid="21">
                                            <p:txEl>
                                              <p:pRg st="0" end="0"/>
                                            </p:txEl>
                                          </p:spTgt>
                                        </p:tgtEl>
                                      </p:cBhvr>
                                    </p:animEffect>
                                    <p:anim calcmode="lin" valueType="num">
                                      <p:cBhvr>
                                        <p:cTn id="30"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1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0" end="0"/>
                                            </p:txEl>
                                          </p:spTgt>
                                        </p:tgtEl>
                                        <p:attrNameLst>
                                          <p:attrName>style.visibility</p:attrName>
                                        </p:attrNameLst>
                                      </p:cBhvr>
                                      <p:to>
                                        <p:strVal val="visible"/>
                                      </p:to>
                                    </p:set>
                                    <p:animEffect transition="in" filter="fade">
                                      <p:cBhvr>
                                        <p:cTn id="46" dur="1000"/>
                                        <p:tgtEl>
                                          <p:spTgt spid="1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
                                            <p:txEl>
                                              <p:pRg st="0" end="0"/>
                                            </p:txEl>
                                          </p:spTgt>
                                        </p:tgtEl>
                                        <p:attrNameLst>
                                          <p:attrName>style.visibility</p:attrName>
                                        </p:attrNameLst>
                                      </p:cBhvr>
                                      <p:to>
                                        <p:strVal val="visible"/>
                                      </p:to>
                                    </p:set>
                                    <p:animEffect transition="in" filter="fade">
                                      <p:cBhvr>
                                        <p:cTn id="51" dur="1000"/>
                                        <p:tgtEl>
                                          <p:spTgt spid="22">
                                            <p:txEl>
                                              <p:pRg st="0" end="0"/>
                                            </p:txEl>
                                          </p:spTgt>
                                        </p:tgtEl>
                                      </p:cBhvr>
                                    </p:animEffect>
                                    <p:anim calcmode="lin" valueType="num">
                                      <p:cBhvr>
                                        <p:cTn id="52"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xEl>
                                              <p:pRg st="0" end="0"/>
                                            </p:txEl>
                                          </p:spTgt>
                                        </p:tgtEl>
                                        <p:attrNameLst>
                                          <p:attrName>style.visibility</p:attrName>
                                        </p:attrNameLst>
                                      </p:cBhvr>
                                      <p:to>
                                        <p:strVal val="visible"/>
                                      </p:to>
                                    </p:set>
                                    <p:animEffect transition="in" filter="fade">
                                      <p:cBhvr>
                                        <p:cTn id="68" dur="1000"/>
                                        <p:tgtEl>
                                          <p:spTgt spid="18">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3">
                                            <p:txEl>
                                              <p:pRg st="0" end="0"/>
                                            </p:txEl>
                                          </p:spTgt>
                                        </p:tgtEl>
                                        <p:attrNameLst>
                                          <p:attrName>style.visibility</p:attrName>
                                        </p:attrNameLst>
                                      </p:cBhvr>
                                      <p:to>
                                        <p:strVal val="visible"/>
                                      </p:to>
                                    </p:set>
                                    <p:animEffect transition="in" filter="fade">
                                      <p:cBhvr>
                                        <p:cTn id="73" dur="1000"/>
                                        <p:tgtEl>
                                          <p:spTgt spid="23">
                                            <p:txEl>
                                              <p:pRg st="0" end="0"/>
                                            </p:txEl>
                                          </p:spTgt>
                                        </p:tgtEl>
                                      </p:cBhvr>
                                    </p:animEffect>
                                    <p:anim calcmode="lin" valueType="num">
                                      <p:cBhvr>
                                        <p:cTn id="74"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75"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down)">
                                      <p:cBhvr>
                                        <p:cTn id="80" dur="10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24">
                                            <p:txEl>
                                              <p:pRg st="0" end="0"/>
                                            </p:txEl>
                                          </p:spTgt>
                                        </p:tgtEl>
                                        <p:attrNameLst>
                                          <p:attrName>style.visibility</p:attrName>
                                        </p:attrNameLst>
                                      </p:cBhvr>
                                      <p:to>
                                        <p:strVal val="visible"/>
                                      </p:to>
                                    </p:set>
                                    <p:animEffect transition="in" filter="fade">
                                      <p:cBhvr>
                                        <p:cTn id="95" dur="1000"/>
                                        <p:tgtEl>
                                          <p:spTgt spid="24">
                                            <p:txEl>
                                              <p:pRg st="0" end="0"/>
                                            </p:txEl>
                                          </p:spTgt>
                                        </p:tgtEl>
                                      </p:cBhvr>
                                    </p:animEffect>
                                    <p:anim calcmode="lin" valueType="num">
                                      <p:cBhvr>
                                        <p:cTn id="96"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97"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32" grpId="0" animBg="1"/>
      <p:bldP spid="34" grpId="0" animBg="1"/>
      <p:bldP spid="35"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Hexagon 27"/>
          <p:cNvSpPr/>
          <p:nvPr/>
        </p:nvSpPr>
        <p:spPr>
          <a:xfrm>
            <a:off x="3387449" y="1923916"/>
            <a:ext cx="2315880" cy="1628986"/>
          </a:xfrm>
          <a:prstGeom prst="hexagon">
            <a:avLst>
              <a:gd name="adj" fmla="val 21694"/>
              <a:gd name="vf" fmla="val 11547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0" y="437635"/>
            <a:ext cx="9144000" cy="576064"/>
          </a:xfrm>
        </p:spPr>
        <p:txBody>
          <a:bodyPr/>
          <a:lstStyle/>
          <a:p>
            <a:r>
              <a:rPr lang="ru-RU" b="1" dirty="0"/>
              <a:t>От </a:t>
            </a:r>
            <a:r>
              <a:rPr lang="bg-BG" b="1" dirty="0" smtClean="0"/>
              <a:t>какво се състои </a:t>
            </a:r>
            <a:r>
              <a:rPr lang="ru-RU" b="1" dirty="0" smtClean="0"/>
              <a:t>един </a:t>
            </a:r>
            <a:r>
              <a:rPr lang="en-US" b="1" dirty="0"/>
              <a:t>CSF</a:t>
            </a:r>
            <a:r>
              <a:rPr lang="ru-RU" b="1" dirty="0"/>
              <a:t>?</a:t>
            </a:r>
            <a:endParaRPr lang="ko-KR" altLang="en-US" dirty="0"/>
          </a:p>
        </p:txBody>
      </p:sp>
      <p:sp>
        <p:nvSpPr>
          <p:cNvPr id="6" name="Hexagon 5"/>
          <p:cNvSpPr/>
          <p:nvPr/>
        </p:nvSpPr>
        <p:spPr>
          <a:xfrm>
            <a:off x="3053227" y="2172598"/>
            <a:ext cx="1060704" cy="914400"/>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Hexagon 6"/>
          <p:cNvSpPr/>
          <p:nvPr/>
        </p:nvSpPr>
        <p:spPr>
          <a:xfrm>
            <a:off x="4041648" y="3114295"/>
            <a:ext cx="1060704" cy="91440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Hexagon 7"/>
          <p:cNvSpPr/>
          <p:nvPr/>
        </p:nvSpPr>
        <p:spPr>
          <a:xfrm>
            <a:off x="5004413" y="2181302"/>
            <a:ext cx="1060704" cy="914400"/>
          </a:xfrm>
          <a:prstGeom prst="hexag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366012" y="1453202"/>
            <a:ext cx="2626176" cy="1138774"/>
            <a:chOff x="5956676" y="1831061"/>
            <a:chExt cx="2626176" cy="1138774"/>
          </a:xfrm>
        </p:grpSpPr>
        <p:sp>
          <p:nvSpPr>
            <p:cNvPr id="14" name="TextBox 13"/>
            <p:cNvSpPr txBox="1"/>
            <p:nvPr/>
          </p:nvSpPr>
          <p:spPr>
            <a:xfrm>
              <a:off x="5990564" y="2138838"/>
              <a:ext cx="2592288" cy="830997"/>
            </a:xfrm>
            <a:prstGeom prst="rect">
              <a:avLst/>
            </a:prstGeom>
            <a:noFill/>
          </p:spPr>
          <p:txBody>
            <a:bodyPr wrap="square" rtlCol="0">
              <a:spAutoFit/>
            </a:bodyPr>
            <a:lstStyle/>
            <a:p>
              <a:pPr algn="r"/>
              <a:r>
                <a:rPr lang="bg-BG" altLang="ko-KR" sz="1200" dirty="0">
                  <a:solidFill>
                    <a:schemeClr val="bg1"/>
                  </a:solidFill>
                  <a:cs typeface="Arial" pitchFamily="34" charset="0"/>
                </a:rPr>
                <a:t>п</a:t>
              </a:r>
              <a:r>
                <a:rPr lang="bg-BG" altLang="ko-KR" sz="1200" dirty="0" smtClean="0">
                  <a:solidFill>
                    <a:schemeClr val="bg1"/>
                  </a:solidFill>
                  <a:cs typeface="Arial" pitchFamily="34" charset="0"/>
                </a:rPr>
                <a:t>озволява комуникацията между киберсигурност рисковете </a:t>
              </a:r>
              <a:r>
                <a:rPr lang="en-US" altLang="ko-KR" sz="1200" dirty="0" smtClean="0">
                  <a:solidFill>
                    <a:schemeClr val="bg1"/>
                  </a:solidFill>
                  <a:cs typeface="Arial" pitchFamily="34" charset="0"/>
                </a:rPr>
                <a:t>(cybersecurity risks) </a:t>
              </a:r>
              <a:r>
                <a:rPr lang="bg-BG" altLang="ko-KR" sz="1200" dirty="0" smtClean="0">
                  <a:solidFill>
                    <a:schemeClr val="bg1"/>
                  </a:solidFill>
                  <a:cs typeface="Arial" pitchFamily="34" charset="0"/>
                </a:rPr>
                <a:t>в една организация</a:t>
              </a:r>
              <a:endParaRPr lang="en-US" altLang="ko-KR" sz="1200" dirty="0">
                <a:solidFill>
                  <a:schemeClr val="bg1"/>
                </a:solidFill>
                <a:cs typeface="Arial" pitchFamily="34" charset="0"/>
              </a:endParaRPr>
            </a:p>
          </p:txBody>
        </p:sp>
        <p:sp>
          <p:nvSpPr>
            <p:cNvPr id="15" name="TextBox 14"/>
            <p:cNvSpPr txBox="1"/>
            <p:nvPr/>
          </p:nvSpPr>
          <p:spPr>
            <a:xfrm>
              <a:off x="5956676" y="1831061"/>
              <a:ext cx="2592288" cy="307777"/>
            </a:xfrm>
            <a:prstGeom prst="rect">
              <a:avLst/>
            </a:prstGeom>
            <a:noFill/>
          </p:spPr>
          <p:txBody>
            <a:bodyPr wrap="square" rtlCol="0">
              <a:spAutoFit/>
            </a:bodyPr>
            <a:lstStyle/>
            <a:p>
              <a:pPr algn="r"/>
              <a:r>
                <a:rPr lang="bg-BG" altLang="ko-KR" sz="1400" b="1" dirty="0" smtClean="0">
                  <a:solidFill>
                    <a:schemeClr val="bg1"/>
                  </a:solidFill>
                  <a:cs typeface="Arial" pitchFamily="34" charset="0"/>
                </a:rPr>
                <a:t>Ядро</a:t>
              </a:r>
              <a:endParaRPr lang="ko-KR" altLang="en-US" sz="1400" b="1" dirty="0">
                <a:solidFill>
                  <a:schemeClr val="bg1"/>
                </a:solidFill>
                <a:cs typeface="Arial" pitchFamily="34" charset="0"/>
              </a:endParaRPr>
            </a:p>
          </p:txBody>
        </p:sp>
      </p:grpSp>
      <p:grpSp>
        <p:nvGrpSpPr>
          <p:cNvPr id="16" name="Group 15"/>
          <p:cNvGrpSpPr/>
          <p:nvPr/>
        </p:nvGrpSpPr>
        <p:grpSpPr>
          <a:xfrm>
            <a:off x="1324817" y="3705588"/>
            <a:ext cx="2592288" cy="1295941"/>
            <a:chOff x="6228184" y="1749861"/>
            <a:chExt cx="2592288" cy="1295941"/>
          </a:xfrm>
        </p:grpSpPr>
        <p:sp>
          <p:nvSpPr>
            <p:cNvPr id="17" name="TextBox 16"/>
            <p:cNvSpPr txBox="1"/>
            <p:nvPr/>
          </p:nvSpPr>
          <p:spPr>
            <a:xfrm>
              <a:off x="6228184" y="2030139"/>
              <a:ext cx="2592288" cy="1015663"/>
            </a:xfrm>
            <a:prstGeom prst="rect">
              <a:avLst/>
            </a:prstGeom>
            <a:noFill/>
          </p:spPr>
          <p:txBody>
            <a:bodyPr wrap="square" rtlCol="0">
              <a:spAutoFit/>
            </a:bodyPr>
            <a:lstStyle/>
            <a:p>
              <a:pPr algn="r"/>
              <a:r>
                <a:rPr lang="bg-BG" altLang="ko-KR" sz="1200" dirty="0" smtClean="0">
                  <a:solidFill>
                    <a:schemeClr val="bg1"/>
                  </a:solidFill>
                  <a:cs typeface="Arial" pitchFamily="34" charset="0"/>
                </a:rPr>
                <a:t>Привеждат в съответствие индустриалните стандарти и най-добри практики, подпомагат приоритизирането и измерването</a:t>
              </a:r>
              <a:r>
                <a:rPr lang="en-US" altLang="ko-KR" sz="1200" dirty="0" smtClean="0">
                  <a:solidFill>
                    <a:schemeClr val="bg1"/>
                  </a:solidFill>
                  <a:cs typeface="Arial" pitchFamily="34" charset="0"/>
                </a:rPr>
                <a:t> (measurement)</a:t>
              </a:r>
              <a:endParaRPr lang="en-US" altLang="ko-KR" sz="1200" dirty="0">
                <a:solidFill>
                  <a:schemeClr val="bg1"/>
                </a:solidFill>
                <a:cs typeface="Arial" pitchFamily="34" charset="0"/>
              </a:endParaRPr>
            </a:p>
          </p:txBody>
        </p:sp>
        <p:sp>
          <p:nvSpPr>
            <p:cNvPr id="18" name="TextBox 17"/>
            <p:cNvSpPr txBox="1"/>
            <p:nvPr/>
          </p:nvSpPr>
          <p:spPr>
            <a:xfrm>
              <a:off x="6228184" y="1749861"/>
              <a:ext cx="2592288" cy="307777"/>
            </a:xfrm>
            <a:prstGeom prst="rect">
              <a:avLst/>
            </a:prstGeom>
            <a:noFill/>
          </p:spPr>
          <p:txBody>
            <a:bodyPr wrap="square" rtlCol="0">
              <a:spAutoFit/>
            </a:bodyPr>
            <a:lstStyle/>
            <a:p>
              <a:pPr algn="r"/>
              <a:r>
                <a:rPr lang="bg-BG" altLang="ko-KR" sz="1400" b="1" dirty="0" smtClean="0">
                  <a:solidFill>
                    <a:schemeClr val="bg1"/>
                  </a:solidFill>
                  <a:cs typeface="Arial" pitchFamily="34" charset="0"/>
                </a:rPr>
                <a:t>Профили </a:t>
              </a:r>
              <a:r>
                <a:rPr lang="en-US" altLang="ko-KR" sz="1400" b="1" dirty="0" smtClean="0">
                  <a:solidFill>
                    <a:schemeClr val="bg1"/>
                  </a:solidFill>
                  <a:cs typeface="Arial" pitchFamily="34" charset="0"/>
                </a:rPr>
                <a:t>(profiles)</a:t>
              </a:r>
              <a:endParaRPr lang="ko-KR" altLang="en-US" sz="1400" b="1" dirty="0">
                <a:solidFill>
                  <a:schemeClr val="bg1"/>
                </a:solidFill>
                <a:cs typeface="Arial" pitchFamily="34" charset="0"/>
              </a:endParaRPr>
            </a:p>
          </p:txBody>
        </p:sp>
      </p:grpSp>
      <p:grpSp>
        <p:nvGrpSpPr>
          <p:cNvPr id="22" name="Group 21"/>
          <p:cNvGrpSpPr/>
          <p:nvPr/>
        </p:nvGrpSpPr>
        <p:grpSpPr>
          <a:xfrm>
            <a:off x="6152748" y="1453202"/>
            <a:ext cx="2592288" cy="1304715"/>
            <a:chOff x="6228184" y="1556421"/>
            <a:chExt cx="2592288" cy="1304715"/>
          </a:xfrm>
        </p:grpSpPr>
        <p:sp>
          <p:nvSpPr>
            <p:cNvPr id="23" name="TextBox 22"/>
            <p:cNvSpPr txBox="1"/>
            <p:nvPr/>
          </p:nvSpPr>
          <p:spPr>
            <a:xfrm>
              <a:off x="6228184" y="2030139"/>
              <a:ext cx="2592288" cy="830997"/>
            </a:xfrm>
            <a:prstGeom prst="rect">
              <a:avLst/>
            </a:prstGeom>
            <a:noFill/>
          </p:spPr>
          <p:txBody>
            <a:bodyPr wrap="square" rtlCol="0">
              <a:spAutoFit/>
            </a:bodyPr>
            <a:lstStyle/>
            <a:p>
              <a:r>
                <a:rPr lang="bg-BG" altLang="ko-KR" sz="1200" dirty="0">
                  <a:solidFill>
                    <a:schemeClr val="bg1"/>
                  </a:solidFill>
                  <a:cs typeface="Arial" pitchFamily="34" charset="0"/>
                </a:rPr>
                <a:t>п</a:t>
              </a:r>
              <a:r>
                <a:rPr lang="bg-BG" altLang="ko-KR" sz="1200" dirty="0" smtClean="0">
                  <a:solidFill>
                    <a:schemeClr val="bg1"/>
                  </a:solidFill>
                  <a:cs typeface="Arial" pitchFamily="34" charset="0"/>
                </a:rPr>
                <a:t>омагат да се намери правилното ниво на задълбоченост </a:t>
              </a:r>
              <a:r>
                <a:rPr lang="en-US" altLang="ko-KR" sz="1200" dirty="0" smtClean="0">
                  <a:solidFill>
                    <a:schemeClr val="bg1"/>
                  </a:solidFill>
                  <a:cs typeface="Arial" pitchFamily="34" charset="0"/>
                </a:rPr>
                <a:t>(thoroughness) </a:t>
              </a:r>
              <a:r>
                <a:rPr lang="bg-BG" altLang="ko-KR" sz="1200" dirty="0" smtClean="0">
                  <a:solidFill>
                    <a:schemeClr val="bg1"/>
                  </a:solidFill>
                  <a:cs typeface="Arial" pitchFamily="34" charset="0"/>
                </a:rPr>
                <a:t>за дадена програма за сигурност</a:t>
              </a:r>
              <a:endParaRPr lang="en-US" altLang="ko-KR" sz="1200" dirty="0">
                <a:solidFill>
                  <a:schemeClr val="bg1"/>
                </a:solidFill>
                <a:cs typeface="Arial" pitchFamily="34" charset="0"/>
              </a:endParaRPr>
            </a:p>
          </p:txBody>
        </p:sp>
        <p:sp>
          <p:nvSpPr>
            <p:cNvPr id="24" name="TextBox 23"/>
            <p:cNvSpPr txBox="1"/>
            <p:nvPr/>
          </p:nvSpPr>
          <p:spPr>
            <a:xfrm>
              <a:off x="6228184" y="1556421"/>
              <a:ext cx="2592288" cy="523220"/>
            </a:xfrm>
            <a:prstGeom prst="rect">
              <a:avLst/>
            </a:prstGeom>
            <a:noFill/>
          </p:spPr>
          <p:txBody>
            <a:bodyPr wrap="square" rtlCol="0">
              <a:spAutoFit/>
            </a:bodyPr>
            <a:lstStyle/>
            <a:p>
              <a:r>
                <a:rPr lang="bg-BG" altLang="ko-KR" sz="1400" b="1" dirty="0" smtClean="0">
                  <a:solidFill>
                    <a:schemeClr val="bg1"/>
                  </a:solidFill>
                  <a:cs typeface="Arial" pitchFamily="34" charset="0"/>
                </a:rPr>
                <a:t>Нива на изпълнение </a:t>
              </a:r>
              <a:r>
                <a:rPr lang="en-US" altLang="ko-KR" sz="1400" b="1" dirty="0" smtClean="0">
                  <a:solidFill>
                    <a:schemeClr val="bg1"/>
                  </a:solidFill>
                  <a:cs typeface="Arial" pitchFamily="34" charset="0"/>
                </a:rPr>
                <a:t>(implementation tiers)</a:t>
              </a:r>
              <a:endParaRPr lang="ko-KR" altLang="en-US" sz="1400" b="1" dirty="0">
                <a:solidFill>
                  <a:schemeClr val="bg1"/>
                </a:solidFill>
                <a:cs typeface="Arial" pitchFamily="34" charset="0"/>
              </a:endParaRPr>
            </a:p>
          </p:txBody>
        </p:sp>
      </p:grpSp>
      <p:sp>
        <p:nvSpPr>
          <p:cNvPr id="30" name="Heart 17"/>
          <p:cNvSpPr/>
          <p:nvPr/>
        </p:nvSpPr>
        <p:spPr>
          <a:xfrm>
            <a:off x="3354625" y="2431582"/>
            <a:ext cx="457907" cy="448961"/>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Chord 32"/>
          <p:cNvSpPr/>
          <p:nvPr/>
        </p:nvSpPr>
        <p:spPr>
          <a:xfrm>
            <a:off x="5307468" y="2404495"/>
            <a:ext cx="454593" cy="4506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ounded Rectangle 40"/>
          <p:cNvSpPr/>
          <p:nvPr/>
        </p:nvSpPr>
        <p:spPr>
          <a:xfrm rot="2942052">
            <a:off x="4361034" y="3430372"/>
            <a:ext cx="422563" cy="44954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3">
            <a:extLst>
              <a:ext uri="{FF2B5EF4-FFF2-40B4-BE49-F238E27FC236}">
                <a16:creationId xmlns:a16="http://schemas.microsoft.com/office/drawing/2014/main" id="{22753E81-9E4F-458E-904D-7C8116258440}"/>
              </a:ext>
            </a:extLst>
          </p:cNvPr>
          <p:cNvGrpSpPr/>
          <p:nvPr/>
        </p:nvGrpSpPr>
        <p:grpSpPr>
          <a:xfrm rot="3883409" flipH="1">
            <a:off x="6985602" y="2668608"/>
            <a:ext cx="663387" cy="3001320"/>
            <a:chOff x="4067944" y="-1055821"/>
            <a:chExt cx="1409422" cy="7255142"/>
          </a:xfrm>
        </p:grpSpPr>
        <p:sp>
          <p:nvSpPr>
            <p:cNvPr id="34" name="Rounded Rectangle 7">
              <a:extLst>
                <a:ext uri="{FF2B5EF4-FFF2-40B4-BE49-F238E27FC236}">
                  <a16:creationId xmlns:a16="http://schemas.microsoft.com/office/drawing/2014/main" id="{2BE27916-0242-42B1-BBE6-44017962847A}"/>
                </a:ext>
              </a:extLst>
            </p:cNvPr>
            <p:cNvSpPr/>
            <p:nvPr/>
          </p:nvSpPr>
          <p:spPr>
            <a:xfrm>
              <a:off x="4067944" y="-1055821"/>
              <a:ext cx="1409422" cy="7255142"/>
            </a:xfrm>
            <a:custGeom>
              <a:avLst/>
              <a:gdLst/>
              <a:ahLst/>
              <a:cxnLst/>
              <a:rect l="l" t="t" r="r" b="b"/>
              <a:pathLst>
                <a:path w="1409422" h="7255142">
                  <a:moveTo>
                    <a:pt x="704711" y="0"/>
                  </a:moveTo>
                  <a:cubicBezTo>
                    <a:pt x="1072574" y="0"/>
                    <a:pt x="1370785" y="117434"/>
                    <a:pt x="1370785" y="262297"/>
                  </a:cubicBezTo>
                  <a:cubicBezTo>
                    <a:pt x="1370785" y="345582"/>
                    <a:pt x="1272215" y="419801"/>
                    <a:pt x="1118084" y="466488"/>
                  </a:cubicBezTo>
                  <a:lnTo>
                    <a:pt x="1070943" y="803115"/>
                  </a:lnTo>
                  <a:cubicBezTo>
                    <a:pt x="1274015" y="850812"/>
                    <a:pt x="1409422" y="938764"/>
                    <a:pt x="1409422" y="1039170"/>
                  </a:cubicBezTo>
                  <a:cubicBezTo>
                    <a:pt x="1409422" y="1130174"/>
                    <a:pt x="1298186" y="1210947"/>
                    <a:pt x="1126003" y="1260423"/>
                  </a:cubicBezTo>
                  <a:cubicBezTo>
                    <a:pt x="1126434" y="1261870"/>
                    <a:pt x="1126442" y="1263323"/>
                    <a:pt x="1126442" y="1264778"/>
                  </a:cubicBezTo>
                  <a:lnTo>
                    <a:pt x="1126442" y="5050212"/>
                  </a:lnTo>
                  <a:cubicBezTo>
                    <a:pt x="1126442" y="5214603"/>
                    <a:pt x="1024927" y="5355284"/>
                    <a:pt x="880490" y="5410505"/>
                  </a:cubicBezTo>
                  <a:cubicBezTo>
                    <a:pt x="887528" y="5422594"/>
                    <a:pt x="891019" y="5436683"/>
                    <a:pt x="891019" y="5451587"/>
                  </a:cubicBezTo>
                  <a:lnTo>
                    <a:pt x="891019" y="5480845"/>
                  </a:lnTo>
                  <a:cubicBezTo>
                    <a:pt x="891019" y="5532419"/>
                    <a:pt x="849210" y="5574228"/>
                    <a:pt x="797636" y="5574228"/>
                  </a:cubicBezTo>
                  <a:lnTo>
                    <a:pt x="764319" y="5574228"/>
                  </a:lnTo>
                  <a:cubicBezTo>
                    <a:pt x="760551" y="6069812"/>
                    <a:pt x="756761" y="6511449"/>
                    <a:pt x="752970" y="7020893"/>
                  </a:cubicBezTo>
                  <a:lnTo>
                    <a:pt x="671083" y="7255142"/>
                  </a:lnTo>
                  <a:cubicBezTo>
                    <a:pt x="676129" y="6635258"/>
                    <a:pt x="656834" y="6124906"/>
                    <a:pt x="646982" y="5574228"/>
                  </a:cubicBezTo>
                  <a:lnTo>
                    <a:pt x="611786" y="5574228"/>
                  </a:lnTo>
                  <a:cubicBezTo>
                    <a:pt x="560212" y="5574228"/>
                    <a:pt x="518403" y="5532419"/>
                    <a:pt x="518403" y="5480845"/>
                  </a:cubicBezTo>
                  <a:lnTo>
                    <a:pt x="518403" y="5451587"/>
                  </a:lnTo>
                  <a:cubicBezTo>
                    <a:pt x="518403" y="5436685"/>
                    <a:pt x="521894" y="5422598"/>
                    <a:pt x="528930" y="5410510"/>
                  </a:cubicBezTo>
                  <a:cubicBezTo>
                    <a:pt x="384495" y="5355282"/>
                    <a:pt x="282981" y="5214602"/>
                    <a:pt x="282981" y="5050212"/>
                  </a:cubicBezTo>
                  <a:lnTo>
                    <a:pt x="282981" y="1264778"/>
                  </a:lnTo>
                  <a:lnTo>
                    <a:pt x="283420" y="1260424"/>
                  </a:lnTo>
                  <a:cubicBezTo>
                    <a:pt x="111236" y="1210948"/>
                    <a:pt x="0" y="1130174"/>
                    <a:pt x="0" y="1039170"/>
                  </a:cubicBezTo>
                  <a:cubicBezTo>
                    <a:pt x="0" y="938764"/>
                    <a:pt x="135407" y="850812"/>
                    <a:pt x="338481" y="803115"/>
                  </a:cubicBezTo>
                  <a:lnTo>
                    <a:pt x="291339" y="466488"/>
                  </a:lnTo>
                  <a:cubicBezTo>
                    <a:pt x="137207" y="419801"/>
                    <a:pt x="38637" y="345582"/>
                    <a:pt x="38637" y="262297"/>
                  </a:cubicBezTo>
                  <a:cubicBezTo>
                    <a:pt x="38637" y="117434"/>
                    <a:pt x="336848" y="0"/>
                    <a:pt x="704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5" name="Group 5">
              <a:extLst>
                <a:ext uri="{FF2B5EF4-FFF2-40B4-BE49-F238E27FC236}">
                  <a16:creationId xmlns:a16="http://schemas.microsoft.com/office/drawing/2014/main" id="{E775AF57-2CDE-41D3-8AD9-2390CAB598F4}"/>
                </a:ext>
              </a:extLst>
            </p:cNvPr>
            <p:cNvGrpSpPr/>
            <p:nvPr/>
          </p:nvGrpSpPr>
          <p:grpSpPr>
            <a:xfrm>
              <a:off x="4445616" y="1984252"/>
              <a:ext cx="669600" cy="2316832"/>
              <a:chOff x="4445616" y="1984252"/>
              <a:chExt cx="669600" cy="2316832"/>
            </a:xfrm>
          </p:grpSpPr>
          <p:sp>
            <p:nvSpPr>
              <p:cNvPr id="36" name="Round Same Side Corner Rectangle 6">
                <a:extLst>
                  <a:ext uri="{FF2B5EF4-FFF2-40B4-BE49-F238E27FC236}">
                    <a16:creationId xmlns:a16="http://schemas.microsoft.com/office/drawing/2014/main" id="{915604F9-B4E5-4EAE-940C-2E71AB3963F0}"/>
                  </a:ext>
                </a:extLst>
              </p:cNvPr>
              <p:cNvSpPr/>
              <p:nvPr/>
            </p:nvSpPr>
            <p:spPr>
              <a:xfrm rot="10800000">
                <a:off x="4445616" y="2111584"/>
                <a:ext cx="669600" cy="2189500"/>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Oval 7">
                <a:extLst>
                  <a:ext uri="{FF2B5EF4-FFF2-40B4-BE49-F238E27FC236}">
                    <a16:creationId xmlns:a16="http://schemas.microsoft.com/office/drawing/2014/main" id="{F0312E11-A5B4-488A-8455-774DB84A9F17}"/>
                  </a:ext>
                </a:extLst>
              </p:cNvPr>
              <p:cNvSpPr/>
              <p:nvPr/>
            </p:nvSpPr>
            <p:spPr>
              <a:xfrm>
                <a:off x="4445616" y="1984252"/>
                <a:ext cx="668707"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Tree>
    <p:extLst>
      <p:ext uri="{BB962C8B-B14F-4D97-AF65-F5344CB8AC3E}">
        <p14:creationId xmlns:p14="http://schemas.microsoft.com/office/powerpoint/2010/main" val="39997403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1000" fill="hold"/>
                                        <p:tgtEl>
                                          <p:spTgt spid="28"/>
                                        </p:tgtEl>
                                        <p:attrNameLst>
                                          <p:attrName>ppt_x</p:attrName>
                                        </p:attrNameLst>
                                      </p:cBhvr>
                                      <p:tavLst>
                                        <p:tav tm="0">
                                          <p:val>
                                            <p:strVal val="#ppt_x"/>
                                          </p:val>
                                        </p:tav>
                                        <p:tav tm="100000">
                                          <p:val>
                                            <p:strVal val="#ppt_x"/>
                                          </p:val>
                                        </p:tav>
                                      </p:tavLst>
                                    </p:anim>
                                    <p:anim calcmode="lin" valueType="num">
                                      <p:cBhvr additive="base">
                                        <p:cTn id="13"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1000"/>
                                        <p:tgtEl>
                                          <p:spTgt spid="33"/>
                                        </p:tgtEl>
                                      </p:cBhvr>
                                    </p:animEffect>
                                    <p:anim calcmode="lin" valueType="num">
                                      <p:cBhvr>
                                        <p:cTn id="64" dur="1000" fill="hold"/>
                                        <p:tgtEl>
                                          <p:spTgt spid="33"/>
                                        </p:tgtEl>
                                        <p:attrNameLst>
                                          <p:attrName>ppt_x</p:attrName>
                                        </p:attrNameLst>
                                      </p:cBhvr>
                                      <p:tavLst>
                                        <p:tav tm="0">
                                          <p:val>
                                            <p:strVal val="#ppt_x"/>
                                          </p:val>
                                        </p:tav>
                                        <p:tav tm="100000">
                                          <p:val>
                                            <p:strVal val="#ppt_x"/>
                                          </p:val>
                                        </p:tav>
                                      </p:tavLst>
                                    </p:anim>
                                    <p:anim calcmode="lin" valueType="num">
                                      <p:cBhvr>
                                        <p:cTn id="6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 grpId="0" animBg="1"/>
      <p:bldP spid="7" grpId="0" animBg="1"/>
      <p:bldP spid="8"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04340" y="2643758"/>
            <a:ext cx="4572000" cy="576064"/>
          </a:xfrm>
        </p:spPr>
        <p:txBody>
          <a:bodyPr/>
          <a:lstStyle/>
          <a:p>
            <a:r>
              <a:rPr lang="bg-BG" altLang="ko-KR" sz="2800" b="1" dirty="0"/>
              <a:t>С какво допринасят за здравеопазването?</a:t>
            </a:r>
            <a:endParaRPr lang="ko-KR" altLang="en-US" sz="2800" b="1" dirty="0"/>
          </a:p>
          <a:p>
            <a:endParaRPr lang="ko-KR" altLang="en-US" dirty="0"/>
          </a:p>
        </p:txBody>
      </p:sp>
    </p:spTree>
    <p:extLst>
      <p:ext uri="{BB962C8B-B14F-4D97-AF65-F5344CB8AC3E}">
        <p14:creationId xmlns:p14="http://schemas.microsoft.com/office/powerpoint/2010/main" val="14593947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769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2">
      <a:dk1>
        <a:sysClr val="windowText" lastClr="000000"/>
      </a:dk1>
      <a:lt1>
        <a:sysClr val="window" lastClr="FFFFFF"/>
      </a:lt1>
      <a:dk2>
        <a:srgbClr val="1F497D"/>
      </a:dk2>
      <a:lt2>
        <a:srgbClr val="EEECE1"/>
      </a:lt2>
      <a:accent1>
        <a:srgbClr val="027696"/>
      </a:accent1>
      <a:accent2>
        <a:srgbClr val="4BACC6"/>
      </a:accent2>
      <a:accent3>
        <a:srgbClr val="027696"/>
      </a:accent3>
      <a:accent4>
        <a:srgbClr val="4BACC6"/>
      </a:accent4>
      <a:accent5>
        <a:srgbClr val="027696"/>
      </a:accent5>
      <a:accent6>
        <a:srgbClr val="4BACC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1977</Words>
  <Application>Microsoft Office PowerPoint</Application>
  <PresentationFormat>On-screen Show (16:9)</PresentationFormat>
  <Paragraphs>147</Paragraphs>
  <Slides>21</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맑은 고딕</vt:lpstr>
      <vt:lpstr>Arial</vt:lpstr>
      <vt:lpstr>Arial Unicode MS</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Станислав Стоянов</dc:creator>
  <cp:lastModifiedBy>Станислав Стоянов</cp:lastModifiedBy>
  <cp:revision>141</cp:revision>
  <dcterms:created xsi:type="dcterms:W3CDTF">2016-12-05T23:26:54Z</dcterms:created>
  <dcterms:modified xsi:type="dcterms:W3CDTF">2020-05-26T19:15:58Z</dcterms:modified>
</cp:coreProperties>
</file>