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5"/>
  </p:notesMasterIdLst>
  <p:sldIdLst>
    <p:sldId id="270" r:id="rId4"/>
    <p:sldId id="317" r:id="rId5"/>
    <p:sldId id="271" r:id="rId6"/>
    <p:sldId id="315" r:id="rId7"/>
    <p:sldId id="340" r:id="rId8"/>
    <p:sldId id="341" r:id="rId9"/>
    <p:sldId id="342" r:id="rId10"/>
    <p:sldId id="343" r:id="rId11"/>
    <p:sldId id="344" r:id="rId12"/>
    <p:sldId id="345"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95332" autoAdjust="0"/>
  </p:normalViewPr>
  <p:slideViewPr>
    <p:cSldViewPr snapToGrid="0" showGuides="1">
      <p:cViewPr>
        <p:scale>
          <a:sx n="80" d="100"/>
          <a:sy n="80" d="100"/>
        </p:scale>
        <p:origin x="989" y="13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E0C2D-9975-4ABD-9548-B590192FC16C}" type="datetimeFigureOut">
              <a:rPr lang="bg-BG" smtClean="0"/>
              <a:t>22.5.2020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D90CE-E11E-4E7D-91A5-1D0DD8D49281}" type="slidenum">
              <a:rPr lang="bg-BG" smtClean="0"/>
              <a:t>‹#›</a:t>
            </a:fld>
            <a:endParaRPr lang="bg-BG"/>
          </a:p>
        </p:txBody>
      </p:sp>
    </p:spTree>
    <p:extLst>
      <p:ext uri="{BB962C8B-B14F-4D97-AF65-F5344CB8AC3E}">
        <p14:creationId xmlns:p14="http://schemas.microsoft.com/office/powerpoint/2010/main" val="130968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Данните, които са прочетени от този файл на предишен етап са били записани отново на същото място. Същият принцип е валиден и когато данните се четат или записват върху файл на дисковото устройство. Като този път заявката се обработва от драйвъра, който отговаря за самото устройство. Всъщност какво се случва с данните е единствено отговорност на устройството и драйвъра, който ползва.</a:t>
            </a: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Данните от блоковото устройство могат да бъдат кеширани в паметта и прочетени обратно от там, като също така записванията могат да бъдат буферирани. Много важна характеристика на този тип файлове е, че те могат да бъдат променяни </a:t>
            </a:r>
            <a:r>
              <a:rPr lang="ru-RU"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seekable</a:t>
            </a:r>
            <a:r>
              <a:rPr lang="ru-RU" sz="1200" kern="1200" dirty="0" smtClean="0">
                <a:solidFill>
                  <a:schemeClr val="tx1"/>
                </a:solidFill>
                <a:effectLst/>
                <a:latin typeface="+mn-lt"/>
                <a:ea typeface="+mn-ea"/>
                <a:cs typeface="+mn-cs"/>
              </a:rPr>
              <a:t>)</a:t>
            </a:r>
            <a:r>
              <a:rPr lang="bg-BG" sz="1200" kern="1200" dirty="0" smtClean="0">
                <a:solidFill>
                  <a:schemeClr val="tx1"/>
                </a:solidFill>
                <a:effectLst/>
                <a:latin typeface="+mn-lt"/>
                <a:ea typeface="+mn-ea"/>
                <a:cs typeface="+mn-cs"/>
              </a:rPr>
              <a:t>, тоест всяка една позиция вътрешно в тях може да бъде променена от дадено приложение. От къде идва името на този тип файлове? Всъщност наименованието идва от факта, че хардуерът обикновено чете и записва цели блокове данни, например сектор на твърдия диск. Друга важна характеристика за тези файлове е, че те съдържат в себе си номерирани блокове, всеки, от които може да бъде прочетен или записан независимо от всички останали. Блоковите устройства са способни да буферират резултата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output</a:t>
            </a:r>
            <a:r>
              <a:rPr lang="ru-RU" sz="1200" kern="120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и да съхраняват данните за по-късен етап. Пример за такива устройства са</a:t>
            </a:r>
            <a:r>
              <a:rPr lang="en-US" sz="1200" kern="120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твърдият диск и паметта.</a:t>
            </a: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Четенето на байт може да накара серийния порт да изчака за вход или просто може да върне рандъм байт. От къде идва името на този тип файлове? При символните устройства всеки един символ се обработва индивидуално. Драйвърите на тези устройства са специални файлове, които позволяват на ОС да комуникира с входно</a:t>
            </a:r>
            <a:r>
              <a:rPr lang="ru-RU" sz="1200" kern="1200" dirty="0" smtClean="0">
                <a:solidFill>
                  <a:schemeClr val="tx1"/>
                </a:solidFill>
                <a:effectLst/>
                <a:latin typeface="+mn-lt"/>
                <a:ea typeface="+mn-ea"/>
                <a:cs typeface="+mn-cs"/>
              </a:rPr>
              <a:t>/</a:t>
            </a:r>
            <a:r>
              <a:rPr lang="bg-BG" sz="1200" kern="1200" dirty="0" smtClean="0">
                <a:solidFill>
                  <a:schemeClr val="tx1"/>
                </a:solidFill>
                <a:effectLst/>
                <a:latin typeface="+mn-lt"/>
                <a:ea typeface="+mn-ea"/>
                <a:cs typeface="+mn-cs"/>
              </a:rPr>
              <a:t>изходните устройства. Пример за такива устройства са</a:t>
            </a:r>
            <a:r>
              <a:rPr lang="ru-RU" sz="1200" kern="120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клавиатурата, мишката, мониторът, аудио и видео картите.</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CD90CE-E11E-4E7D-91A5-1D0DD8D49281}" type="slidenum">
              <a:rPr lang="bg-BG" smtClean="0"/>
              <a:t>4</a:t>
            </a:fld>
            <a:endParaRPr lang="bg-BG"/>
          </a:p>
        </p:txBody>
      </p:sp>
    </p:spTree>
    <p:extLst>
      <p:ext uri="{BB962C8B-B14F-4D97-AF65-F5344CB8AC3E}">
        <p14:creationId xmlns:p14="http://schemas.microsoft.com/office/powerpoint/2010/main" val="266927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Също така понеже комуникацията е в двете посоки и всеки процес зависи от останалия, </a:t>
            </a:r>
            <a:r>
              <a:rPr lang="en-US" sz="1200" kern="1200" dirty="0" smtClean="0">
                <a:solidFill>
                  <a:schemeClr val="tx1"/>
                </a:solidFill>
                <a:effectLst/>
                <a:latin typeface="+mn-lt"/>
                <a:ea typeface="+mn-ea"/>
                <a:cs typeface="+mn-cs"/>
              </a:rPr>
              <a:t>race condition</a:t>
            </a:r>
            <a:r>
              <a:rPr lang="bg-BG" sz="1200" kern="1200" dirty="0" smtClean="0">
                <a:solidFill>
                  <a:schemeClr val="tx1"/>
                </a:solidFill>
                <a:effectLst/>
                <a:latin typeface="+mn-lt"/>
                <a:ea typeface="+mn-ea"/>
                <a:cs typeface="+mn-cs"/>
              </a:rPr>
              <a:t> няма никога да настъпи. Единствено ще се получи безкрайно изчакване </a:t>
            </a:r>
            <a:r>
              <a:rPr lang="ru-RU" sz="1200" kern="1200" dirty="0" smtClean="0">
                <a:solidFill>
                  <a:schemeClr val="tx1"/>
                </a:solidFill>
                <a:effectLst/>
                <a:latin typeface="+mn-lt"/>
                <a:ea typeface="+mn-ea"/>
                <a:cs typeface="+mn-cs"/>
              </a:rPr>
              <a:t>(</a:t>
            </a:r>
            <a:r>
              <a:rPr lang="bg-BG" sz="1200" kern="1200" dirty="0" smtClean="0">
                <a:solidFill>
                  <a:schemeClr val="tx1"/>
                </a:solidFill>
                <a:effectLst/>
                <a:latin typeface="+mn-lt"/>
                <a:ea typeface="+mn-ea"/>
                <a:cs typeface="+mn-cs"/>
              </a:rPr>
              <a:t>цикъл</a:t>
            </a:r>
            <a:r>
              <a:rPr lang="ru-RU" sz="1200" kern="120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до получаване на успешен изход. </a:t>
            </a:r>
          </a:p>
          <a:p>
            <a:r>
              <a:rPr lang="bg-BG" sz="1200" kern="1200" dirty="0" smtClean="0">
                <a:solidFill>
                  <a:schemeClr val="tx1"/>
                </a:solidFill>
                <a:effectLst/>
                <a:latin typeface="+mn-lt"/>
                <a:ea typeface="+mn-ea"/>
                <a:cs typeface="+mn-cs"/>
              </a:rPr>
              <a:t>Крайната стойност на поделените данни зависи от начина, по който процесите се планират върху процесора. За да се предотврати това състояние, конкурентните процеси трябва да бъдат синхронизирани посредством заключващи механизми.</a:t>
            </a:r>
            <a:endParaRPr lang="bg-BG" dirty="0"/>
          </a:p>
        </p:txBody>
      </p:sp>
      <p:sp>
        <p:nvSpPr>
          <p:cNvPr id="4" name="Slide Number Placeholder 3"/>
          <p:cNvSpPr>
            <a:spLocks noGrp="1"/>
          </p:cNvSpPr>
          <p:nvPr>
            <p:ph type="sldNum" sz="quarter" idx="10"/>
          </p:nvPr>
        </p:nvSpPr>
        <p:spPr/>
        <p:txBody>
          <a:bodyPr/>
          <a:lstStyle/>
          <a:p>
            <a:fld id="{11CD90CE-E11E-4E7D-91A5-1D0DD8D49281}" type="slidenum">
              <a:rPr lang="bg-BG" smtClean="0"/>
              <a:t>6</a:t>
            </a:fld>
            <a:endParaRPr lang="bg-BG"/>
          </a:p>
        </p:txBody>
      </p:sp>
    </p:spTree>
    <p:extLst>
      <p:ext uri="{BB962C8B-B14F-4D97-AF65-F5344CB8AC3E}">
        <p14:creationId xmlns:p14="http://schemas.microsoft.com/office/powerpoint/2010/main" val="37789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smtClean="0">
                <a:solidFill>
                  <a:schemeClr val="tx1"/>
                </a:solidFill>
                <a:effectLst/>
                <a:latin typeface="+mn-lt"/>
                <a:ea typeface="+mn-ea"/>
                <a:cs typeface="+mn-cs"/>
              </a:rPr>
              <a:t>Относно отговора на въпроса, той се отнася до един от основните аспекти на виртуалната поддръжка на машината.</a:t>
            </a:r>
            <a:endParaRPr lang="bg-BG" dirty="0"/>
          </a:p>
        </p:txBody>
      </p:sp>
      <p:sp>
        <p:nvSpPr>
          <p:cNvPr id="4" name="Slide Number Placeholder 3"/>
          <p:cNvSpPr>
            <a:spLocks noGrp="1"/>
          </p:cNvSpPr>
          <p:nvPr>
            <p:ph type="sldNum" sz="quarter" idx="10"/>
          </p:nvPr>
        </p:nvSpPr>
        <p:spPr/>
        <p:txBody>
          <a:bodyPr/>
          <a:lstStyle/>
          <a:p>
            <a:fld id="{11CD90CE-E11E-4E7D-91A5-1D0DD8D49281}" type="slidenum">
              <a:rPr lang="bg-BG" smtClean="0"/>
              <a:t>8</a:t>
            </a:fld>
            <a:endParaRPr lang="bg-BG"/>
          </a:p>
        </p:txBody>
      </p:sp>
    </p:spTree>
    <p:extLst>
      <p:ext uri="{BB962C8B-B14F-4D97-AF65-F5344CB8AC3E}">
        <p14:creationId xmlns:p14="http://schemas.microsoft.com/office/powerpoint/2010/main" val="1305854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Затова е съществено важно да обработим сами тези проблеми и да знаем, че намирането на физическо място на търсената информация изисква ресурси и време.</a:t>
            </a:r>
            <a:r>
              <a:rPr lang="bg-BG" sz="1200" kern="1200" baseline="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Това е причината да се ползва този адресен кеш-буфер, който има основно предимство, че е достъчно бърз.</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CD90CE-E11E-4E7D-91A5-1D0DD8D49281}" type="slidenum">
              <a:rPr lang="bg-BG" smtClean="0"/>
              <a:t>9</a:t>
            </a:fld>
            <a:endParaRPr lang="bg-BG"/>
          </a:p>
        </p:txBody>
      </p:sp>
    </p:spTree>
    <p:extLst>
      <p:ext uri="{BB962C8B-B14F-4D97-AF65-F5344CB8AC3E}">
        <p14:creationId xmlns:p14="http://schemas.microsoft.com/office/powerpoint/2010/main" val="939036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234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80" r:id="rId14"/>
    <p:sldLayoutId id="2147483678" r:id="rId15"/>
    <p:sldLayoutId id="214748368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802097" y="3972888"/>
            <a:ext cx="5008441" cy="1938992"/>
          </a:xfrm>
          <a:prstGeom prst="rect">
            <a:avLst/>
          </a:prstGeom>
          <a:noFill/>
        </p:spPr>
        <p:txBody>
          <a:bodyPr wrap="square" rtlCol="0" anchor="ctr">
            <a:spAutoFit/>
          </a:bodyPr>
          <a:lstStyle/>
          <a:p>
            <a:pPr algn="r"/>
            <a:r>
              <a:rPr lang="bg-BG" altLang="ko-KR" sz="4000" dirty="0" smtClean="0">
                <a:solidFill>
                  <a:schemeClr val="bg1"/>
                </a:solidFill>
                <a:latin typeface="+mj-lt"/>
                <a:cs typeface="Arial" pitchFamily="34" charset="0"/>
              </a:rPr>
              <a:t>Курсова работа</a:t>
            </a:r>
          </a:p>
          <a:p>
            <a:pPr algn="r"/>
            <a:r>
              <a:rPr lang="bg-BG" altLang="ko-KR" sz="4000" dirty="0" smtClean="0">
                <a:solidFill>
                  <a:schemeClr val="bg1"/>
                </a:solidFill>
                <a:latin typeface="+mj-lt"/>
                <a:cs typeface="Arial" pitchFamily="34" charset="0"/>
              </a:rPr>
              <a:t>по Операционни системи</a:t>
            </a:r>
            <a:endParaRPr lang="ko-KR" altLang="en-US" sz="4000" dirty="0">
              <a:solidFill>
                <a:schemeClr val="bg1"/>
              </a:solidFill>
              <a:latin typeface="+mj-lt"/>
              <a:cs typeface="Arial" pitchFamily="34" charset="0"/>
            </a:endParaRPr>
          </a:p>
        </p:txBody>
      </p:sp>
      <p:sp>
        <p:nvSpPr>
          <p:cNvPr id="25" name="TextBox 24"/>
          <p:cNvSpPr txBox="1"/>
          <p:nvPr/>
        </p:nvSpPr>
        <p:spPr>
          <a:xfrm>
            <a:off x="8786202" y="1158145"/>
            <a:ext cx="3024336" cy="584775"/>
          </a:xfrm>
          <a:prstGeom prst="rect">
            <a:avLst/>
          </a:prstGeom>
          <a:noFill/>
        </p:spPr>
        <p:txBody>
          <a:bodyPr wrap="square" rtlCol="0">
            <a:spAutoFit/>
          </a:bodyPr>
          <a:lstStyle/>
          <a:p>
            <a:pPr algn="r"/>
            <a:r>
              <a:rPr lang="bg-BG" altLang="ko-KR" sz="1600" dirty="0">
                <a:solidFill>
                  <a:schemeClr val="bg1"/>
                </a:solidFill>
                <a:latin typeface="+mj-lt"/>
                <a:cs typeface="Arial" pitchFamily="34" charset="0"/>
              </a:rPr>
              <a:t>Станислав Бисеров </a:t>
            </a:r>
            <a:r>
              <a:rPr lang="bg-BG" altLang="ko-KR" sz="1600" dirty="0" smtClean="0">
                <a:solidFill>
                  <a:schemeClr val="bg1"/>
                </a:solidFill>
                <a:latin typeface="+mj-lt"/>
                <a:cs typeface="Arial" pitchFamily="34" charset="0"/>
              </a:rPr>
              <a:t>Стоянов</a:t>
            </a:r>
            <a:endParaRPr lang="en-US" altLang="ko-KR" sz="1600" dirty="0" smtClean="0">
              <a:solidFill>
                <a:schemeClr val="bg1"/>
              </a:solidFill>
              <a:latin typeface="+mj-lt"/>
              <a:cs typeface="Arial" pitchFamily="34" charset="0"/>
            </a:endParaRPr>
          </a:p>
          <a:p>
            <a:pPr algn="r"/>
            <a:r>
              <a:rPr lang="bg-BG" altLang="ko-KR" sz="1600" dirty="0">
                <a:solidFill>
                  <a:schemeClr val="bg1"/>
                </a:solidFill>
                <a:latin typeface="+mj-lt"/>
                <a:cs typeface="Arial" pitchFamily="34" charset="0"/>
              </a:rPr>
              <a:t>471218066, 76 група</a:t>
            </a:r>
            <a:endParaRPr lang="ko-KR" altLang="en-US" sz="1600" dirty="0">
              <a:solidFill>
                <a:schemeClr val="bg1"/>
              </a:solidFill>
              <a:latin typeface="+mj-lt"/>
              <a:cs typeface="Arial" pitchFamily="34" charset="0"/>
            </a:endParaRPr>
          </a:p>
        </p:txBody>
      </p:sp>
    </p:spTree>
    <p:extLst>
      <p:ext uri="{BB962C8B-B14F-4D97-AF65-F5344CB8AC3E}">
        <p14:creationId xmlns:p14="http://schemas.microsoft.com/office/powerpoint/2010/main" val="308668507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1000"/>
                                        <p:tgtEl>
                                          <p:spTgt spid="25">
                                            <p:txEl>
                                              <p:pRg st="0" end="0"/>
                                            </p:txEl>
                                          </p:spTgt>
                                        </p:tgtEl>
                                      </p:cBhvr>
                                    </p:animEffect>
                                    <p:anim calcmode="lin" valueType="num">
                                      <p:cBhvr>
                                        <p:cTn id="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xEl>
                                              <p:pRg st="1" end="1"/>
                                            </p:txEl>
                                          </p:spTgt>
                                        </p:tgtEl>
                                        <p:attrNameLst>
                                          <p:attrName>style.visibility</p:attrName>
                                        </p:attrNameLst>
                                      </p:cBhvr>
                                      <p:to>
                                        <p:strVal val="visible"/>
                                      </p:to>
                                    </p:set>
                                    <p:animEffect transition="in" filter="fade">
                                      <p:cBhvr>
                                        <p:cTn id="14" dur="1000"/>
                                        <p:tgtEl>
                                          <p:spTgt spid="25">
                                            <p:txEl>
                                              <p:pRg st="1" end="1"/>
                                            </p:txEl>
                                          </p:spTgt>
                                        </p:tgtEl>
                                      </p:cBhvr>
                                    </p:animEffect>
                                    <p:anim calcmode="lin" valueType="num">
                                      <p:cBhvr>
                                        <p:cTn id="15"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anim calcmode="lin" valueType="num">
                                      <p:cBhvr>
                                        <p:cTn id="2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1">
                                            <p:txEl>
                                              <p:pRg st="1" end="1"/>
                                            </p:txEl>
                                          </p:spTgt>
                                        </p:tgtEl>
                                        <p:attrNameLst>
                                          <p:attrName>style.visibility</p:attrName>
                                        </p:attrNameLst>
                                      </p:cBhvr>
                                      <p:to>
                                        <p:strVal val="visible"/>
                                      </p:to>
                                    </p:set>
                                    <p:animEffect transition="in" filter="fade">
                                      <p:cBhvr>
                                        <p:cTn id="26" dur="1000"/>
                                        <p:tgtEl>
                                          <p:spTgt spid="21">
                                            <p:txEl>
                                              <p:pRg st="1" end="1"/>
                                            </p:txEl>
                                          </p:spTgt>
                                        </p:tgtEl>
                                      </p:cBhvr>
                                    </p:animEffect>
                                    <p:anim calcmode="lin" valueType="num">
                                      <p:cBhvr>
                                        <p:cTn id="27"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18210"/>
            <a:ext cx="12192000" cy="31588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65018" y="410440"/>
            <a:ext cx="4166756" cy="2899063"/>
          </a:xfrm>
          <a:prstGeom prst="rect">
            <a:avLst/>
          </a:prstGeom>
          <a:ln>
            <a:solidFill>
              <a:schemeClr val="tx1"/>
            </a:solidFill>
          </a:ln>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147213" y="446810"/>
            <a:ext cx="4458195" cy="2826325"/>
          </a:xfrm>
          <a:prstGeom prst="rect">
            <a:avLst/>
          </a:prstGeom>
          <a:ln>
            <a:solidFill>
              <a:schemeClr val="tx1"/>
            </a:solidFill>
          </a:ln>
        </p:spPr>
      </p:pic>
      <p:grpSp>
        <p:nvGrpSpPr>
          <p:cNvPr id="15" name="Group 14"/>
          <p:cNvGrpSpPr/>
          <p:nvPr/>
        </p:nvGrpSpPr>
        <p:grpSpPr>
          <a:xfrm>
            <a:off x="893620" y="3822104"/>
            <a:ext cx="3086100" cy="1330042"/>
            <a:chOff x="893620" y="3822104"/>
            <a:chExt cx="3086100" cy="1330042"/>
          </a:xfrm>
        </p:grpSpPr>
        <p:sp>
          <p:nvSpPr>
            <p:cNvPr id="12" name="Rectangle 11">
              <a:extLst>
                <a:ext uri="{FF2B5EF4-FFF2-40B4-BE49-F238E27FC236}">
                  <a16:creationId xmlns:a16="http://schemas.microsoft.com/office/drawing/2014/main" id="{D95DDAEA-CD33-44C9-815C-135FACCEEA54}"/>
                </a:ext>
              </a:extLst>
            </p:cNvPr>
            <p:cNvSpPr/>
            <p:nvPr/>
          </p:nvSpPr>
          <p:spPr>
            <a:xfrm>
              <a:off x="997529" y="3822104"/>
              <a:ext cx="2878282" cy="133004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821C0FD-B5EF-4D94-BE2E-60F02BDA3D98}"/>
                </a:ext>
              </a:extLst>
            </p:cNvPr>
            <p:cNvSpPr txBox="1"/>
            <p:nvPr/>
          </p:nvSpPr>
          <p:spPr>
            <a:xfrm>
              <a:off x="893620" y="3951817"/>
              <a:ext cx="3086100" cy="1200329"/>
            </a:xfrm>
            <a:prstGeom prst="rect">
              <a:avLst/>
            </a:prstGeom>
            <a:noFill/>
          </p:spPr>
          <p:txBody>
            <a:bodyPr wrap="square" rtlCol="0">
              <a:spAutoFit/>
            </a:bodyPr>
            <a:lstStyle/>
            <a:p>
              <a:pPr algn="ctr"/>
              <a:r>
                <a:rPr lang="bg-BG" altLang="ko-KR" b="1" dirty="0" smtClean="0">
                  <a:solidFill>
                    <a:schemeClr val="bg1"/>
                  </a:solidFill>
                  <a:cs typeface="Arial" pitchFamily="34" charset="0"/>
                </a:rPr>
                <a:t>Място на блоковия и символния тип файл във виртуалната файлова система</a:t>
              </a:r>
              <a:endParaRPr lang="bg-BG" altLang="ko-KR" b="1" dirty="0">
                <a:solidFill>
                  <a:schemeClr val="bg1"/>
                </a:solidFill>
                <a:cs typeface="Arial" pitchFamily="34" charset="0"/>
              </a:endParaRPr>
            </a:p>
          </p:txBody>
        </p:sp>
      </p:grpSp>
      <p:grpSp>
        <p:nvGrpSpPr>
          <p:cNvPr id="16" name="Group 15"/>
          <p:cNvGrpSpPr/>
          <p:nvPr/>
        </p:nvGrpSpPr>
        <p:grpSpPr>
          <a:xfrm>
            <a:off x="8682716" y="3822104"/>
            <a:ext cx="2703370" cy="1330041"/>
            <a:chOff x="8682716" y="3822104"/>
            <a:chExt cx="2703370" cy="1330041"/>
          </a:xfrm>
        </p:grpSpPr>
        <p:sp>
          <p:nvSpPr>
            <p:cNvPr id="13" name="Rectangle 12">
              <a:extLst>
                <a:ext uri="{FF2B5EF4-FFF2-40B4-BE49-F238E27FC236}">
                  <a16:creationId xmlns:a16="http://schemas.microsoft.com/office/drawing/2014/main" id="{7DAB4AFC-4A41-44BD-B4F3-A0FD1DAD16FD}"/>
                </a:ext>
              </a:extLst>
            </p:cNvPr>
            <p:cNvSpPr/>
            <p:nvPr/>
          </p:nvSpPr>
          <p:spPr>
            <a:xfrm>
              <a:off x="8682716" y="3822104"/>
              <a:ext cx="2691247" cy="133004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682716" y="3886959"/>
              <a:ext cx="2703370" cy="1200329"/>
            </a:xfrm>
            <a:prstGeom prst="rect">
              <a:avLst/>
            </a:prstGeom>
          </p:spPr>
          <p:txBody>
            <a:bodyPr wrap="square">
              <a:spAutoFit/>
            </a:bodyPr>
            <a:lstStyle/>
            <a:p>
              <a:pPr algn="ctr"/>
              <a:r>
                <a:rPr lang="bg-BG" b="1" dirty="0">
                  <a:solidFill>
                    <a:schemeClr val="bg1"/>
                  </a:solidFill>
                </a:rPr>
                <a:t>Изпращане и получаване на съобщение с изчакване</a:t>
              </a:r>
            </a:p>
          </p:txBody>
        </p:sp>
      </p:grpSp>
      <p:sp>
        <p:nvSpPr>
          <p:cNvPr id="14" name="Rectangle 1">
            <a:extLst>
              <a:ext uri="{FF2B5EF4-FFF2-40B4-BE49-F238E27FC236}">
                <a16:creationId xmlns:a16="http://schemas.microsoft.com/office/drawing/2014/main" id="{44F005B5-5D97-4356-B2C7-84E76E1E144B}"/>
              </a:ext>
            </a:extLst>
          </p:cNvPr>
          <p:cNvSpPr>
            <a:spLocks noChangeAspect="1"/>
          </p:cNvSpPr>
          <p:nvPr/>
        </p:nvSpPr>
        <p:spPr>
          <a:xfrm>
            <a:off x="5324054" y="1196998"/>
            <a:ext cx="1330879" cy="1325946"/>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044953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1000" fill="hold"/>
                                        <p:tgtEl>
                                          <p:spTgt spid="16"/>
                                        </p:tgtEl>
                                        <p:attrNameLst>
                                          <p:attrName>ppt_x</p:attrName>
                                        </p:attrNameLst>
                                      </p:cBhvr>
                                      <p:tavLst>
                                        <p:tav tm="0">
                                          <p:val>
                                            <p:strVal val="#ppt_x"/>
                                          </p:val>
                                        </p:tav>
                                        <p:tav tm="100000">
                                          <p:val>
                                            <p:strVal val="#ppt_x"/>
                                          </p:val>
                                        </p:tav>
                                      </p:tavLst>
                                    </p:anim>
                                    <p:anim calcmode="lin" valueType="num">
                                      <p:cBhvr additive="base">
                                        <p:cTn id="29"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468549" y="1367871"/>
            <a:ext cx="5269188" cy="4328078"/>
            <a:chOff x="3468549" y="1367871"/>
            <a:chExt cx="5269188" cy="4328078"/>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3" name="TextBox 2">
            <a:extLst>
              <a:ext uri="{FF2B5EF4-FFF2-40B4-BE49-F238E27FC236}">
                <a16:creationId xmlns:a16="http://schemas.microsoft.com/office/drawing/2014/main" id="{020C8F30-9C91-4D39-A29C-BCE4134E41E9}"/>
              </a:ext>
            </a:extLst>
          </p:cNvPr>
          <p:cNvSpPr txBox="1"/>
          <p:nvPr/>
        </p:nvSpPr>
        <p:spPr>
          <a:xfrm>
            <a:off x="7143" y="3054727"/>
            <a:ext cx="12192000" cy="923330"/>
          </a:xfrm>
          <a:prstGeom prst="rect">
            <a:avLst/>
          </a:prstGeom>
          <a:noFill/>
        </p:spPr>
        <p:txBody>
          <a:bodyPr wrap="square" rtlCol="0" anchor="ctr">
            <a:spAutoFit/>
          </a:bodyPr>
          <a:lstStyle/>
          <a:p>
            <a:pPr algn="ctr"/>
            <a:r>
              <a:rPr lang="bg-BG" altLang="ko-KR" sz="5400" dirty="0" smtClean="0">
                <a:solidFill>
                  <a:schemeClr val="bg1"/>
                </a:solidFill>
                <a:cs typeface="Arial" pitchFamily="34" charset="0"/>
              </a:rPr>
              <a:t>Благодаря за вниманието!</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771840"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DA86C59-34F4-4919-9F69-A6D243DD90AF}"/>
              </a:ext>
            </a:extLst>
          </p:cNvPr>
          <p:cNvGrpSpPr/>
          <p:nvPr/>
        </p:nvGrpSpPr>
        <p:grpSpPr>
          <a:xfrm>
            <a:off x="6230412" y="1515972"/>
            <a:ext cx="5543160" cy="777510"/>
            <a:chOff x="6026912" y="1317833"/>
            <a:chExt cx="5543160"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908232" y="1476326"/>
              <a:ext cx="4661840" cy="523220"/>
            </a:xfrm>
            <a:prstGeom prst="rect">
              <a:avLst/>
            </a:prstGeom>
            <a:noFill/>
          </p:spPr>
          <p:txBody>
            <a:bodyPr wrap="square" lIns="108000" rIns="108000" rtlCol="0">
              <a:spAutoFit/>
            </a:bodyPr>
            <a:lstStyle/>
            <a:p>
              <a:r>
                <a:rPr lang="bg-BG" altLang="ko-KR" sz="1400" b="1" dirty="0" smtClean="0">
                  <a:solidFill>
                    <a:schemeClr val="bg1"/>
                  </a:solidFill>
                  <a:cs typeface="Arial" pitchFamily="34" charset="0"/>
                </a:rPr>
                <a:t>Каква е основната разлика между блоковия специален файл и символния специален файл?</a:t>
              </a:r>
              <a:endParaRPr lang="bg-BG" altLang="ko-KR" sz="14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026912" y="1317833"/>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194301" y="2596890"/>
            <a:ext cx="5579271" cy="2132786"/>
            <a:chOff x="5990801" y="1259759"/>
            <a:chExt cx="5579271" cy="2132786"/>
          </a:xfrm>
        </p:grpSpPr>
        <p:sp>
          <p:nvSpPr>
            <p:cNvPr id="9" name="TextBox 8">
              <a:extLst>
                <a:ext uri="{FF2B5EF4-FFF2-40B4-BE49-F238E27FC236}">
                  <a16:creationId xmlns:a16="http://schemas.microsoft.com/office/drawing/2014/main" id="{EC79CA3D-1245-4812-BE2C-A17717D31459}"/>
                </a:ext>
              </a:extLst>
            </p:cNvPr>
            <p:cNvSpPr txBox="1"/>
            <p:nvPr/>
          </p:nvSpPr>
          <p:spPr>
            <a:xfrm>
              <a:off x="6908232" y="1361220"/>
              <a:ext cx="4661840" cy="2031325"/>
            </a:xfrm>
            <a:prstGeom prst="rect">
              <a:avLst/>
            </a:prstGeom>
            <a:noFill/>
          </p:spPr>
          <p:txBody>
            <a:bodyPr wrap="square" lIns="108000" rIns="108000" rtlCol="0">
              <a:spAutoFit/>
            </a:bodyPr>
            <a:lstStyle/>
            <a:p>
              <a:r>
                <a:rPr lang="bg-BG" altLang="ko-KR" sz="1400" b="1" dirty="0" smtClean="0">
                  <a:solidFill>
                    <a:schemeClr val="bg1"/>
                  </a:solidFill>
                  <a:cs typeface="Arial" pitchFamily="34" charset="0"/>
                </a:rPr>
                <a:t>Представете си, че имаме система за съобщения, която използва пощенски кутии. Когато изпращаме съобщения към пълна пощенска кутия или получаваме в празна такава, процесът не се блокира. Вместо това, се изпраща грешка (error code). Процесът отговаря на грешката като пробва да се изпълни отново и отново докато успее. Цялото това действие води ли до условие на състезание? (race condition)</a:t>
              </a:r>
              <a:endParaRPr lang="bg-BG" altLang="ko-KR"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990801" y="1259759"/>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194301" y="4793308"/>
            <a:ext cx="5579271" cy="2021414"/>
            <a:chOff x="5973223" y="1733611"/>
            <a:chExt cx="5579271"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90654" y="1782988"/>
              <a:ext cx="4661840" cy="532720"/>
            </a:xfrm>
            <a:prstGeom prst="rect">
              <a:avLst/>
            </a:prstGeom>
            <a:noFill/>
          </p:spPr>
          <p:txBody>
            <a:bodyPr wrap="square" lIns="108000" rIns="108000" rtlCol="0">
              <a:spAutoFit/>
            </a:bodyPr>
            <a:lstStyle/>
            <a:p>
              <a:r>
                <a:rPr lang="bg-BG" altLang="ko-KR" sz="1400" b="1" dirty="0" smtClean="0">
                  <a:solidFill>
                    <a:schemeClr val="bg1"/>
                  </a:solidFill>
                  <a:cs typeface="Arial" pitchFamily="34" charset="0"/>
                </a:rPr>
                <a:t>Виртуалната памет осигурява механизъм за изолиране на един процес от друг. Какви трудности при управлението на паметта биха били включени при опита две операционни системи да работят едновременно (concurrently)? Как тези затруднения ще бъдат адресирани?</a:t>
              </a:r>
              <a:endParaRPr lang="bg-BG" altLang="ko-KR"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973223" y="1733611"/>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9970" y="325701"/>
            <a:ext cx="4989896" cy="923330"/>
          </a:xfrm>
          <a:prstGeom prst="rect">
            <a:avLst/>
          </a:prstGeom>
          <a:noFill/>
        </p:spPr>
        <p:txBody>
          <a:bodyPr wrap="square" rtlCol="0" anchor="ctr">
            <a:spAutoFit/>
          </a:bodyPr>
          <a:lstStyle/>
          <a:p>
            <a:r>
              <a:rPr lang="bg-BG" altLang="ko-KR" sz="5400" dirty="0" smtClean="0">
                <a:solidFill>
                  <a:schemeClr val="bg1"/>
                </a:solidFill>
                <a:latin typeface="+mj-lt"/>
                <a:cs typeface="Arial" pitchFamily="34" charset="0"/>
              </a:rPr>
              <a:t>Съдържание</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1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1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310732" y="2725458"/>
            <a:ext cx="4777152" cy="1323439"/>
          </a:xfrm>
          <a:prstGeom prst="rect">
            <a:avLst/>
          </a:prstGeom>
          <a:noFill/>
        </p:spPr>
        <p:txBody>
          <a:bodyPr wrap="square" rtlCol="0" anchor="ctr">
            <a:spAutoFit/>
          </a:bodyPr>
          <a:lstStyle/>
          <a:p>
            <a:r>
              <a:rPr lang="bg-BG" altLang="ko-KR" sz="4000" b="1" dirty="0" smtClean="0">
                <a:solidFill>
                  <a:schemeClr val="bg1"/>
                </a:solidFill>
                <a:latin typeface="+mj-lt"/>
                <a:cs typeface="Arial" pitchFamily="34" charset="0"/>
              </a:rPr>
              <a:t>Отговор на първи въпрос</a:t>
            </a:r>
            <a:endParaRPr lang="ko-KR" altLang="en-US" sz="4000" b="1" dirty="0">
              <a:solidFill>
                <a:schemeClr val="bg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4">
            <a:extLst>
              <a:ext uri="{FF2B5EF4-FFF2-40B4-BE49-F238E27FC236}">
                <a16:creationId xmlns:a16="http://schemas.microsoft.com/office/drawing/2014/main" id="{8783D642-ED0B-4ECB-8487-FD8D32B58705}"/>
              </a:ext>
            </a:extLst>
          </p:cNvPr>
          <p:cNvSpPr/>
          <p:nvPr/>
        </p:nvSpPr>
        <p:spPr>
          <a:xfrm rot="5400000" flipV="1">
            <a:off x="9602402" y="1916149"/>
            <a:ext cx="2114156" cy="1829102"/>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9868178" y="1904834"/>
            <a:ext cx="1582604" cy="1569660"/>
          </a:xfrm>
          <a:prstGeom prst="rect">
            <a:avLst/>
          </a:prstGeom>
          <a:noFill/>
        </p:spPr>
        <p:txBody>
          <a:bodyPr wrap="square" rtlCol="0">
            <a:spAutoFit/>
          </a:bodyPr>
          <a:lstStyle/>
          <a:p>
            <a:r>
              <a:rPr lang="bg-BG" altLang="ko-KR" sz="1600" b="1" dirty="0" smtClean="0">
                <a:solidFill>
                  <a:schemeClr val="bg1"/>
                </a:solidFill>
                <a:cs typeface="Arial" pitchFamily="34" charset="0"/>
              </a:rPr>
              <a:t>Какви са основните разлики между двата вида устройства?</a:t>
            </a:r>
            <a:endParaRPr lang="bg-BG" altLang="ko-KR" sz="1600" b="1" dirty="0">
              <a:solidFill>
                <a:schemeClr val="bg1"/>
              </a:solidFill>
              <a:cs typeface="Arial" pitchFamily="34" charset="0"/>
            </a:endParaRPr>
          </a:p>
        </p:txBody>
      </p:sp>
      <p:sp>
        <p:nvSpPr>
          <p:cNvPr id="4" name="Text Placeholder 10">
            <a:extLst>
              <a:ext uri="{FF2B5EF4-FFF2-40B4-BE49-F238E27FC236}">
                <a16:creationId xmlns:a16="http://schemas.microsoft.com/office/drawing/2014/main" id="{386D4C34-FB77-459C-BFC9-BED4AB4CA10A}"/>
              </a:ext>
            </a:extLst>
          </p:cNvPr>
          <p:cNvSpPr txBox="1">
            <a:spLocks/>
          </p:cNvSpPr>
          <p:nvPr/>
        </p:nvSpPr>
        <p:spPr>
          <a:xfrm>
            <a:off x="8201581" y="4249219"/>
            <a:ext cx="3644922" cy="18002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bg-BG" altLang="ko-KR" sz="1400" b="1" dirty="0" smtClean="0">
                <a:solidFill>
                  <a:schemeClr val="bg1"/>
                </a:solidFill>
                <a:cs typeface="Arial" pitchFamily="34" charset="0"/>
              </a:rPr>
              <a:t>При блоковите устройства е възможно да се търси във всеки един блок и да се започне четене или писане, докато при символните устройства това не е възможно. Също така основната разлика е и в това какво количество данни може да бъде прочетено или записано от ОС и хардуера.</a:t>
            </a:r>
            <a:endParaRPr lang="bg-BG" altLang="ko-KR" sz="14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399708" y="548580"/>
            <a:ext cx="3521097" cy="6309420"/>
          </a:xfrm>
          <a:prstGeom prst="rect">
            <a:avLst/>
          </a:prstGeom>
          <a:noFill/>
        </p:spPr>
        <p:txBody>
          <a:bodyPr wrap="square" rtlCol="0">
            <a:spAutoFit/>
          </a:bodyPr>
          <a:lstStyle/>
          <a:p>
            <a:r>
              <a:rPr lang="bg-BG" altLang="ko-KR" sz="1400" dirty="0" smtClean="0">
                <a:solidFill>
                  <a:schemeClr val="bg1"/>
                </a:solidFill>
                <a:cs typeface="Arial" pitchFamily="34" charset="0"/>
              </a:rPr>
              <a:t>Когато една програма чете и записва данни във файл, заявките се изпращат към kernel драйвър. Ако файлът е обикновен (</a:t>
            </a:r>
            <a:r>
              <a:rPr lang="bg-BG" altLang="ko-KR" sz="1400" i="1" dirty="0" smtClean="0">
                <a:solidFill>
                  <a:schemeClr val="bg1"/>
                </a:solidFill>
                <a:cs typeface="Arial" pitchFamily="34" charset="0"/>
              </a:rPr>
              <a:t>regular</a:t>
            </a:r>
            <a:r>
              <a:rPr lang="bg-BG" altLang="ko-KR" sz="1400" dirty="0" smtClean="0">
                <a:solidFill>
                  <a:schemeClr val="bg1"/>
                </a:solidFill>
                <a:cs typeface="Arial" pitchFamily="34" charset="0"/>
              </a:rPr>
              <a:t>), данните се обработват от драйвъра на файловата система и типично се съхраняват в различни частти на твърдия диск или върху друг външен носител на информация.</a:t>
            </a:r>
          </a:p>
          <a:p>
            <a:endParaRPr lang="bg-BG" altLang="ko-KR" sz="1400" dirty="0" smtClean="0">
              <a:solidFill>
                <a:schemeClr val="bg1"/>
              </a:solidFill>
              <a:cs typeface="Arial" pitchFamily="34" charset="0"/>
            </a:endParaRPr>
          </a:p>
          <a:p>
            <a:pPr marL="171450" indent="-171450">
              <a:buFont typeface="Arial" panose="020B0604020202020204" pitchFamily="34" charset="0"/>
              <a:buChar char="•"/>
            </a:pPr>
            <a:r>
              <a:rPr lang="bg-BG" altLang="ko-KR" sz="1400" dirty="0" smtClean="0">
                <a:solidFill>
                  <a:schemeClr val="bg1"/>
                </a:solidFill>
                <a:cs typeface="Arial" pitchFamily="34" charset="0"/>
              </a:rPr>
              <a:t>Блоковите устройства (</a:t>
            </a:r>
            <a:r>
              <a:rPr lang="bg-BG" altLang="ko-KR" sz="1400" i="1" dirty="0" smtClean="0">
                <a:solidFill>
                  <a:schemeClr val="bg1"/>
                </a:solidFill>
                <a:cs typeface="Arial" pitchFamily="34" charset="0"/>
              </a:rPr>
              <a:t>block devices или block special files</a:t>
            </a:r>
            <a:r>
              <a:rPr lang="bg-BG" altLang="ko-KR" sz="1400" dirty="0" smtClean="0">
                <a:solidFill>
                  <a:schemeClr val="bg1"/>
                </a:solidFill>
                <a:cs typeface="Arial" pitchFamily="34" charset="0"/>
              </a:rPr>
              <a:t>) обикновено наподобяват много обикновите файлове: те са масив от байтове и стойността, която е прочетена от тях се намира на същото място, където последно е било записано нещо.</a:t>
            </a:r>
          </a:p>
          <a:p>
            <a:pPr marL="171450" indent="-171450">
              <a:buFont typeface="Arial" panose="020B0604020202020204" pitchFamily="34" charset="0"/>
              <a:buChar char="•"/>
            </a:pPr>
            <a:endParaRPr lang="bg-BG" altLang="ko-KR" sz="1400" dirty="0" smtClean="0">
              <a:solidFill>
                <a:schemeClr val="bg1"/>
              </a:solidFill>
              <a:cs typeface="Arial" pitchFamily="34" charset="0"/>
            </a:endParaRPr>
          </a:p>
          <a:p>
            <a:pPr marL="171450" indent="-171450">
              <a:buFont typeface="Arial" panose="020B0604020202020204" pitchFamily="34" charset="0"/>
              <a:buChar char="•"/>
            </a:pPr>
            <a:r>
              <a:rPr lang="bg-BG" altLang="ko-KR" sz="1400" dirty="0" smtClean="0">
                <a:solidFill>
                  <a:schemeClr val="bg1"/>
                </a:solidFill>
                <a:cs typeface="Arial" pitchFamily="34" charset="0"/>
              </a:rPr>
              <a:t>Символните устройства (</a:t>
            </a:r>
            <a:r>
              <a:rPr lang="bg-BG" altLang="ko-KR" sz="1400" i="1" dirty="0" smtClean="0">
                <a:solidFill>
                  <a:schemeClr val="bg1"/>
                </a:solidFill>
                <a:cs typeface="Arial" pitchFamily="34" charset="0"/>
              </a:rPr>
              <a:t>character devices или character special files</a:t>
            </a:r>
            <a:r>
              <a:rPr lang="bg-BG" altLang="ko-KR" sz="1400" dirty="0" smtClean="0">
                <a:solidFill>
                  <a:schemeClr val="bg1"/>
                </a:solidFill>
                <a:cs typeface="Arial" pitchFamily="34" charset="0"/>
              </a:rPr>
              <a:t>) наподобяват много на конекторите (pipes) и серийните портове. Писането и четенето в тях се случва незабавно. Писането на байт в такъв тип файл може лесно да бъде визуализирано на екрана, подадено като резултат на сериен порт или просто конвертирано в звуков сигнал.</a:t>
            </a:r>
          </a:p>
          <a:p>
            <a:pPr marL="171450" indent="-171450">
              <a:buFont typeface="Arial" panose="020B0604020202020204" pitchFamily="34" charset="0"/>
              <a:buChar char="•"/>
            </a:pP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885242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1000"/>
                                        <p:tgtEl>
                                          <p:spTgt spid="10">
                                            <p:txEl>
                                              <p:pRg st="0" end="0"/>
                                            </p:txEl>
                                          </p:spTgt>
                                        </p:tgtEl>
                                      </p:cBhvr>
                                    </p:animEffect>
                                    <p:anim calcmode="lin" valueType="num">
                                      <p:cBhvr>
                                        <p:cTn id="3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1000"/>
                                        <p:tgtEl>
                                          <p:spTgt spid="4">
                                            <p:txEl>
                                              <p:pRg st="0" end="0"/>
                                            </p:txEl>
                                          </p:spTgt>
                                        </p:tgtEl>
                                      </p:cBhvr>
                                    </p:animEffect>
                                    <p:anim calcmode="lin" valueType="num">
                                      <p:cBhvr>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310732" y="2725458"/>
            <a:ext cx="4777152" cy="1323439"/>
          </a:xfrm>
          <a:prstGeom prst="rect">
            <a:avLst/>
          </a:prstGeom>
          <a:noFill/>
        </p:spPr>
        <p:txBody>
          <a:bodyPr wrap="square" rtlCol="0" anchor="ctr">
            <a:spAutoFit/>
          </a:bodyPr>
          <a:lstStyle/>
          <a:p>
            <a:r>
              <a:rPr lang="bg-BG" altLang="ko-KR" sz="4000" b="1" dirty="0" smtClean="0">
                <a:solidFill>
                  <a:schemeClr val="bg1"/>
                </a:solidFill>
                <a:latin typeface="+mj-lt"/>
                <a:cs typeface="Arial" pitchFamily="34" charset="0"/>
              </a:rPr>
              <a:t>Отговор на втори въпрос</a:t>
            </a:r>
            <a:endParaRPr lang="ko-KR" altLang="en-US" sz="4000" b="1" dirty="0">
              <a:solidFill>
                <a:schemeClr val="bg1"/>
              </a:solidFill>
              <a:latin typeface="+mj-lt"/>
              <a:cs typeface="Arial" pitchFamily="34" charset="0"/>
            </a:endParaRPr>
          </a:p>
        </p:txBody>
      </p:sp>
    </p:spTree>
    <p:extLst>
      <p:ext uri="{BB962C8B-B14F-4D97-AF65-F5344CB8AC3E}">
        <p14:creationId xmlns:p14="http://schemas.microsoft.com/office/powerpoint/2010/main" val="1538030489"/>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0B81192-FF30-494C-AE36-511FFA8CCA69}"/>
              </a:ext>
            </a:extLst>
          </p:cNvPr>
          <p:cNvGrpSpPr/>
          <p:nvPr/>
        </p:nvGrpSpPr>
        <p:grpSpPr>
          <a:xfrm>
            <a:off x="8077912" y="2632104"/>
            <a:ext cx="3214643" cy="3716680"/>
            <a:chOff x="4125210" y="1802423"/>
            <a:chExt cx="3954428" cy="4571999"/>
          </a:xfrm>
        </p:grpSpPr>
        <p:grpSp>
          <p:nvGrpSpPr>
            <p:cNvPr id="16" name="Group 15">
              <a:extLst>
                <a:ext uri="{FF2B5EF4-FFF2-40B4-BE49-F238E27FC236}">
                  <a16:creationId xmlns:a16="http://schemas.microsoft.com/office/drawing/2014/main" id="{4C1AD90B-E89A-4228-BB5D-32EF4BB96710}"/>
                </a:ext>
              </a:extLst>
            </p:cNvPr>
            <p:cNvGrpSpPr/>
            <p:nvPr/>
          </p:nvGrpSpPr>
          <p:grpSpPr>
            <a:xfrm>
              <a:off x="4125210" y="3947746"/>
              <a:ext cx="3954428" cy="2426676"/>
              <a:chOff x="4125210" y="3947746"/>
              <a:chExt cx="3954428" cy="2426676"/>
            </a:xfrm>
            <a:solidFill>
              <a:schemeClr val="accent4"/>
            </a:solidFill>
          </p:grpSpPr>
          <p:sp>
            <p:nvSpPr>
              <p:cNvPr id="10" name="Rectangle 9">
                <a:extLst>
                  <a:ext uri="{FF2B5EF4-FFF2-40B4-BE49-F238E27FC236}">
                    <a16:creationId xmlns:a16="http://schemas.microsoft.com/office/drawing/2014/main" id="{27609D28-DF4B-497D-BE9A-537960EDC953}"/>
                  </a:ext>
                </a:extLst>
              </p:cNvPr>
              <p:cNvSpPr/>
              <p:nvPr/>
            </p:nvSpPr>
            <p:spPr>
              <a:xfrm>
                <a:off x="5803486" y="3947746"/>
                <a:ext cx="597877" cy="1156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26EC58B-864B-49B0-8567-850D52CCD139}"/>
                  </a:ext>
                </a:extLst>
              </p:cNvPr>
              <p:cNvSpPr/>
              <p:nvPr/>
            </p:nvSpPr>
            <p:spPr>
              <a:xfrm>
                <a:off x="4125210" y="4897315"/>
                <a:ext cx="3954428" cy="14771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Shape 16">
              <a:extLst>
                <a:ext uri="{FF2B5EF4-FFF2-40B4-BE49-F238E27FC236}">
                  <a16:creationId xmlns:a16="http://schemas.microsoft.com/office/drawing/2014/main" id="{E2796397-C9F4-4DA8-B7A6-1349395E5117}"/>
                </a:ext>
              </a:extLst>
            </p:cNvPr>
            <p:cNvSpPr/>
            <p:nvPr/>
          </p:nvSpPr>
          <p:spPr>
            <a:xfrm>
              <a:off x="4580792" y="1802423"/>
              <a:ext cx="3047335" cy="2778367"/>
            </a:xfrm>
            <a:custGeom>
              <a:avLst/>
              <a:gdLst>
                <a:gd name="connsiteX0" fmla="*/ 2686434 w 3047335"/>
                <a:gd name="connsiteY0" fmla="*/ 649222 h 2778367"/>
                <a:gd name="connsiteX1" fmla="*/ 2480724 w 3047335"/>
                <a:gd name="connsiteY1" fmla="*/ 868916 h 2778367"/>
                <a:gd name="connsiteX2" fmla="*/ 2831980 w 3047335"/>
                <a:gd name="connsiteY2" fmla="*/ 868916 h 2778367"/>
                <a:gd name="connsiteX3" fmla="*/ 2831980 w 3047335"/>
                <a:gd name="connsiteY3" fmla="*/ 866747 h 2778367"/>
                <a:gd name="connsiteX4" fmla="*/ 2939658 w 3047335"/>
                <a:gd name="connsiteY4" fmla="*/ 759069 h 2778367"/>
                <a:gd name="connsiteX5" fmla="*/ 2831980 w 3047335"/>
                <a:gd name="connsiteY5" fmla="*/ 651391 h 2778367"/>
                <a:gd name="connsiteX6" fmla="*/ 2831980 w 3047335"/>
                <a:gd name="connsiteY6" fmla="*/ 649222 h 2778367"/>
                <a:gd name="connsiteX7" fmla="*/ 32816 w 3047335"/>
                <a:gd name="connsiteY7" fmla="*/ 0 h 2778367"/>
                <a:gd name="connsiteX8" fmla="*/ 2993848 w 3047335"/>
                <a:gd name="connsiteY8" fmla="*/ 0 h 2778367"/>
                <a:gd name="connsiteX9" fmla="*/ 3026664 w 3047335"/>
                <a:gd name="connsiteY9" fmla="*/ 32816 h 2778367"/>
                <a:gd name="connsiteX10" fmla="*/ 3026664 w 3047335"/>
                <a:gd name="connsiteY10" fmla="*/ 285864 h 2778367"/>
                <a:gd name="connsiteX11" fmla="*/ 3026664 w 3047335"/>
                <a:gd name="connsiteY11" fmla="*/ 290147 h 2778367"/>
                <a:gd name="connsiteX12" fmla="*/ 3022654 w 3047335"/>
                <a:gd name="connsiteY12" fmla="*/ 290147 h 2778367"/>
                <a:gd name="connsiteX13" fmla="*/ 2785226 w 3047335"/>
                <a:gd name="connsiteY13" fmla="*/ 543714 h 2778367"/>
                <a:gd name="connsiteX14" fmla="*/ 2831980 w 3047335"/>
                <a:gd name="connsiteY14" fmla="*/ 543714 h 2778367"/>
                <a:gd name="connsiteX15" fmla="*/ 2834863 w 3047335"/>
                <a:gd name="connsiteY15" fmla="*/ 543714 h 2778367"/>
                <a:gd name="connsiteX16" fmla="*/ 2834863 w 3047335"/>
                <a:gd name="connsiteY16" fmla="*/ 544005 h 2778367"/>
                <a:gd name="connsiteX17" fmla="*/ 2875382 w 3047335"/>
                <a:gd name="connsiteY17" fmla="*/ 548089 h 2778367"/>
                <a:gd name="connsiteX18" fmla="*/ 3047335 w 3047335"/>
                <a:gd name="connsiteY18" fmla="*/ 759069 h 2778367"/>
                <a:gd name="connsiteX19" fmla="*/ 2875382 w 3047335"/>
                <a:gd name="connsiteY19" fmla="*/ 970049 h 2778367"/>
                <a:gd name="connsiteX20" fmla="*/ 2834863 w 3047335"/>
                <a:gd name="connsiteY20" fmla="*/ 974134 h 2778367"/>
                <a:gd name="connsiteX21" fmla="*/ 2834863 w 3047335"/>
                <a:gd name="connsiteY21" fmla="*/ 974424 h 2778367"/>
                <a:gd name="connsiteX22" fmla="*/ 2831980 w 3047335"/>
                <a:gd name="connsiteY22" fmla="*/ 974424 h 2778367"/>
                <a:gd name="connsiteX23" fmla="*/ 2381931 w 3047335"/>
                <a:gd name="connsiteY23" fmla="*/ 974424 h 2778367"/>
                <a:gd name="connsiteX24" fmla="*/ 1891751 w 3047335"/>
                <a:gd name="connsiteY24" fmla="*/ 1497925 h 2778367"/>
                <a:gd name="connsiteX25" fmla="*/ 1891751 w 3047335"/>
                <a:gd name="connsiteY25" fmla="*/ 2250406 h 2778367"/>
                <a:gd name="connsiteX26" fmla="*/ 1142998 w 3047335"/>
                <a:gd name="connsiteY26" fmla="*/ 2778367 h 2778367"/>
                <a:gd name="connsiteX27" fmla="*/ 1142998 w 3047335"/>
                <a:gd name="connsiteY27" fmla="*/ 1506560 h 2778367"/>
                <a:gd name="connsiteX28" fmla="*/ 4010 w 3047335"/>
                <a:gd name="connsiteY28" fmla="*/ 290147 h 2778367"/>
                <a:gd name="connsiteX29" fmla="*/ 0 w 3047335"/>
                <a:gd name="connsiteY29" fmla="*/ 290147 h 2778367"/>
                <a:gd name="connsiteX30" fmla="*/ 0 w 3047335"/>
                <a:gd name="connsiteY30" fmla="*/ 285864 h 2778367"/>
                <a:gd name="connsiteX31" fmla="*/ 0 w 3047335"/>
                <a:gd name="connsiteY31" fmla="*/ 32816 h 2778367"/>
                <a:gd name="connsiteX32" fmla="*/ 32816 w 3047335"/>
                <a:gd name="connsiteY32" fmla="*/ 0 h 2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7335" h="2778367">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a:extLst>
                <a:ext uri="{FF2B5EF4-FFF2-40B4-BE49-F238E27FC236}">
                  <a16:creationId xmlns:a16="http://schemas.microsoft.com/office/drawing/2014/main" id="{9F9FE859-E196-4C40-BDDE-310CA193082D}"/>
                </a:ext>
              </a:extLst>
            </p:cNvPr>
            <p:cNvSpPr/>
            <p:nvPr/>
          </p:nvSpPr>
          <p:spPr>
            <a:xfrm>
              <a:off x="4580792" y="1987062"/>
              <a:ext cx="3026664" cy="1055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FC18A593-ECF3-4E92-9EF2-602A60375A09}"/>
              </a:ext>
            </a:extLst>
          </p:cNvPr>
          <p:cNvSpPr txBox="1"/>
          <p:nvPr/>
        </p:nvSpPr>
        <p:spPr>
          <a:xfrm>
            <a:off x="8531550" y="0"/>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5" name="TextBox 24">
            <a:extLst>
              <a:ext uri="{FF2B5EF4-FFF2-40B4-BE49-F238E27FC236}">
                <a16:creationId xmlns:a16="http://schemas.microsoft.com/office/drawing/2014/main" id="{EC5897CB-6845-4EE8-BDC0-C73C7F25E6D9}"/>
              </a:ext>
            </a:extLst>
          </p:cNvPr>
          <p:cNvSpPr txBox="1"/>
          <p:nvPr/>
        </p:nvSpPr>
        <p:spPr>
          <a:xfrm>
            <a:off x="862012" y="915408"/>
            <a:ext cx="6266152" cy="2246769"/>
          </a:xfrm>
          <a:prstGeom prst="rect">
            <a:avLst/>
          </a:prstGeom>
          <a:noFill/>
        </p:spPr>
        <p:txBody>
          <a:bodyPr wrap="square" rtlCol="0">
            <a:spAutoFit/>
          </a:bodyPr>
          <a:lstStyle/>
          <a:p>
            <a:r>
              <a:rPr lang="bg-BG" altLang="ko-KR" sz="1400" dirty="0" smtClean="0">
                <a:solidFill>
                  <a:schemeClr val="tx1">
                    <a:lumMod val="75000"/>
                    <a:lumOff val="25000"/>
                  </a:schemeClr>
                </a:solidFill>
                <a:cs typeface="Arial" pitchFamily="34" charset="0"/>
              </a:rPr>
              <a:t>Ако пощенската кутия поддържа атомарност </a:t>
            </a:r>
            <a:r>
              <a:rPr lang="bg-BG" altLang="ko-KR" sz="1400" i="1" dirty="0" smtClean="0">
                <a:solidFill>
                  <a:schemeClr val="tx1">
                    <a:lumMod val="75000"/>
                    <a:lumOff val="25000"/>
                  </a:schemeClr>
                </a:solidFill>
                <a:cs typeface="Arial" pitchFamily="34" charset="0"/>
              </a:rPr>
              <a:t>(atomicity – атомарна операция е тази, която се изпълнява изцяло, без да бъде прекъсвана от ОС</a:t>
            </a:r>
            <a:r>
              <a:rPr lang="bg-BG" altLang="ko-KR" sz="1400" dirty="0" smtClean="0">
                <a:solidFill>
                  <a:schemeClr val="tx1">
                    <a:lumMod val="75000"/>
                    <a:lumOff val="25000"/>
                  </a:schemeClr>
                </a:solidFill>
                <a:cs typeface="Arial" pitchFamily="34" charset="0"/>
              </a:rPr>
              <a:t>) при получаването на имейлите, няма да възникне условие на състезание (</a:t>
            </a:r>
            <a:r>
              <a:rPr lang="bg-BG" altLang="ko-KR" sz="1400" i="1" dirty="0" smtClean="0">
                <a:solidFill>
                  <a:schemeClr val="tx1">
                    <a:lumMod val="75000"/>
                    <a:lumOff val="25000"/>
                  </a:schemeClr>
                </a:solidFill>
                <a:cs typeface="Arial" pitchFamily="34" charset="0"/>
              </a:rPr>
              <a:t>race condition</a:t>
            </a:r>
            <a:r>
              <a:rPr lang="bg-BG" altLang="ko-KR" sz="1400" dirty="0" smtClean="0">
                <a:solidFill>
                  <a:schemeClr val="tx1">
                    <a:lumMod val="75000"/>
                    <a:lumOff val="25000"/>
                  </a:schemeClr>
                </a:solidFill>
                <a:cs typeface="Arial" pitchFamily="34" charset="0"/>
              </a:rPr>
              <a:t>). Но нека си представим, че пощенската кутия не използва никакъв заключващ механизъм. Ако по едно и също време се опитаме да прочетем съобщение и ново съобщение пристигне в пощенската кутия, то тогава можем да прочетем незапълнено съобщение, защото то все още не е пристигнало. В най-добрият случай ще получим част от съобщението, но обикновено настъпва грешка заради някакъв невалиден пойнтър (</a:t>
            </a:r>
            <a:r>
              <a:rPr lang="bg-BG" altLang="ko-KR" sz="1400" i="1" dirty="0" smtClean="0">
                <a:solidFill>
                  <a:schemeClr val="tx1">
                    <a:lumMod val="75000"/>
                    <a:lumOff val="25000"/>
                  </a:schemeClr>
                </a:solidFill>
                <a:cs typeface="Arial" pitchFamily="34" charset="0"/>
              </a:rPr>
              <a:t>pointer</a:t>
            </a:r>
            <a:r>
              <a:rPr lang="bg-BG" altLang="ko-KR" sz="1400" dirty="0" smtClean="0">
                <a:solidFill>
                  <a:schemeClr val="tx1">
                    <a:lumMod val="75000"/>
                    <a:lumOff val="25000"/>
                  </a:schemeClr>
                </a:solidFill>
                <a:cs typeface="Arial" pitchFamily="34" charset="0"/>
              </a:rPr>
              <a:t>). </a:t>
            </a:r>
            <a:endParaRPr lang="bg-BG" altLang="ko-KR" sz="1400" dirty="0">
              <a:solidFill>
                <a:schemeClr val="tx1">
                  <a:lumMod val="75000"/>
                  <a:lumOff val="25000"/>
                </a:schemeClr>
              </a:solidFill>
              <a:cs typeface="Arial" pitchFamily="34" charset="0"/>
            </a:endParaRPr>
          </a:p>
        </p:txBody>
      </p:sp>
      <p:grpSp>
        <p:nvGrpSpPr>
          <p:cNvPr id="26" name="Group 25">
            <a:extLst>
              <a:ext uri="{FF2B5EF4-FFF2-40B4-BE49-F238E27FC236}">
                <a16:creationId xmlns:a16="http://schemas.microsoft.com/office/drawing/2014/main" id="{9EC9908C-F377-4620-A71C-7D5AF49E1042}"/>
              </a:ext>
            </a:extLst>
          </p:cNvPr>
          <p:cNvGrpSpPr/>
          <p:nvPr/>
        </p:nvGrpSpPr>
        <p:grpSpPr>
          <a:xfrm>
            <a:off x="862012" y="3552784"/>
            <a:ext cx="3865852" cy="2192528"/>
            <a:chOff x="5889060" y="2234217"/>
            <a:chExt cx="2527679" cy="2192528"/>
          </a:xfrm>
        </p:grpSpPr>
        <p:sp>
          <p:nvSpPr>
            <p:cNvPr id="27" name="TextBox 26">
              <a:extLst>
                <a:ext uri="{FF2B5EF4-FFF2-40B4-BE49-F238E27FC236}">
                  <a16:creationId xmlns:a16="http://schemas.microsoft.com/office/drawing/2014/main" id="{56CC3398-A277-4A9B-98EB-21694AC69F21}"/>
                </a:ext>
              </a:extLst>
            </p:cNvPr>
            <p:cNvSpPr txBox="1"/>
            <p:nvPr/>
          </p:nvSpPr>
          <p:spPr>
            <a:xfrm>
              <a:off x="5889060" y="4149746"/>
              <a:ext cx="2527679" cy="276999"/>
            </a:xfrm>
            <a:prstGeom prst="rect">
              <a:avLst/>
            </a:prstGeom>
            <a:noFill/>
          </p:spPr>
          <p:txBody>
            <a:bodyPr wrap="square" rtlCol="0">
              <a:spAutoFit/>
            </a:bodyPr>
            <a:lstStyle/>
            <a:p>
              <a:endParaRPr lang="ko-KR" altLang="en-US" sz="1200" dirty="0">
                <a:cs typeface="Arial" pitchFamily="34" charset="0"/>
              </a:endParaRPr>
            </a:p>
          </p:txBody>
        </p:sp>
        <p:sp>
          <p:nvSpPr>
            <p:cNvPr id="28" name="TextBox 27">
              <a:extLst>
                <a:ext uri="{FF2B5EF4-FFF2-40B4-BE49-F238E27FC236}">
                  <a16:creationId xmlns:a16="http://schemas.microsoft.com/office/drawing/2014/main" id="{F6C189DE-6D10-48E4-94AE-D82D5EE4D28F}"/>
                </a:ext>
              </a:extLst>
            </p:cNvPr>
            <p:cNvSpPr txBox="1"/>
            <p:nvPr/>
          </p:nvSpPr>
          <p:spPr>
            <a:xfrm>
              <a:off x="5889060" y="2234217"/>
              <a:ext cx="2527679" cy="307777"/>
            </a:xfrm>
            <a:prstGeom prst="rect">
              <a:avLst/>
            </a:prstGeom>
            <a:noFill/>
          </p:spPr>
          <p:txBody>
            <a:bodyPr wrap="square" rtlCol="0">
              <a:spAutoFit/>
            </a:bodyPr>
            <a:lstStyle/>
            <a:p>
              <a:endParaRPr lang="ko-KR" altLang="en-US" sz="1400" b="1" dirty="0">
                <a:cs typeface="Arial" pitchFamily="34" charset="0"/>
              </a:endParaRPr>
            </a:p>
          </p:txBody>
        </p:sp>
      </p:grpSp>
      <p:sp>
        <p:nvSpPr>
          <p:cNvPr id="2" name="Rectangle 1"/>
          <p:cNvSpPr/>
          <p:nvPr/>
        </p:nvSpPr>
        <p:spPr>
          <a:xfrm>
            <a:off x="862012" y="3614339"/>
            <a:ext cx="3959370" cy="523220"/>
          </a:xfrm>
          <a:prstGeom prst="rect">
            <a:avLst/>
          </a:prstGeom>
        </p:spPr>
        <p:txBody>
          <a:bodyPr wrap="square">
            <a:spAutoFit/>
          </a:bodyPr>
          <a:lstStyle/>
          <a:p>
            <a:r>
              <a:rPr lang="bg-BG" sz="1400" b="1" dirty="0" smtClean="0"/>
              <a:t>Какво всъщност представлява условието на състезанието (race condition)? </a:t>
            </a:r>
            <a:endParaRPr lang="bg-BG" sz="1400" b="1" dirty="0"/>
          </a:p>
        </p:txBody>
      </p:sp>
      <p:sp>
        <p:nvSpPr>
          <p:cNvPr id="3" name="Rectangle 2"/>
          <p:cNvSpPr/>
          <p:nvPr/>
        </p:nvSpPr>
        <p:spPr>
          <a:xfrm>
            <a:off x="862012" y="4361776"/>
            <a:ext cx="3865852" cy="954107"/>
          </a:xfrm>
          <a:prstGeom prst="rect">
            <a:avLst/>
          </a:prstGeom>
        </p:spPr>
        <p:txBody>
          <a:bodyPr wrap="square">
            <a:spAutoFit/>
          </a:bodyPr>
          <a:lstStyle/>
          <a:p>
            <a:r>
              <a:rPr lang="bg-BG" sz="1400" dirty="0" smtClean="0"/>
              <a:t>Представлява ситуация, при която няколко процеса конкурентно манипулират данни, които са общи, поделени между конкурентните процеси. </a:t>
            </a:r>
            <a:endParaRPr lang="bg-BG" sz="1400" dirty="0"/>
          </a:p>
        </p:txBody>
      </p:sp>
      <p:grpSp>
        <p:nvGrpSpPr>
          <p:cNvPr id="33" name="Group 32">
            <a:extLst>
              <a:ext uri="{FF2B5EF4-FFF2-40B4-BE49-F238E27FC236}">
                <a16:creationId xmlns:a16="http://schemas.microsoft.com/office/drawing/2014/main" id="{6B3E7B0E-EF58-4FC1-8FED-A84A3BEEC089}"/>
              </a:ext>
            </a:extLst>
          </p:cNvPr>
          <p:cNvGrpSpPr/>
          <p:nvPr/>
        </p:nvGrpSpPr>
        <p:grpSpPr>
          <a:xfrm rot="16200000">
            <a:off x="4755473" y="4442373"/>
            <a:ext cx="3294832" cy="896655"/>
            <a:chOff x="3262372" y="2901245"/>
            <a:chExt cx="5961684" cy="1806405"/>
          </a:xfrm>
        </p:grpSpPr>
        <p:sp>
          <p:nvSpPr>
            <p:cNvPr id="34" name="Freeform: Shape 57">
              <a:extLst>
                <a:ext uri="{FF2B5EF4-FFF2-40B4-BE49-F238E27FC236}">
                  <a16:creationId xmlns:a16="http://schemas.microsoft.com/office/drawing/2014/main" id="{4A67F3CE-42F3-411B-B897-0E9333C13F3D}"/>
                </a:ext>
              </a:extLst>
            </p:cNvPr>
            <p:cNvSpPr/>
            <p:nvPr/>
          </p:nvSpPr>
          <p:spPr>
            <a:xfrm>
              <a:off x="3262372" y="292587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35" name="Freeform: Shape 58">
              <a:extLst>
                <a:ext uri="{FF2B5EF4-FFF2-40B4-BE49-F238E27FC236}">
                  <a16:creationId xmlns:a16="http://schemas.microsoft.com/office/drawing/2014/main" id="{D9A3A63A-B410-4684-BDA0-CD52310C2994}"/>
                </a:ext>
              </a:extLst>
            </p:cNvPr>
            <p:cNvSpPr/>
            <p:nvPr/>
          </p:nvSpPr>
          <p:spPr>
            <a:xfrm>
              <a:off x="4671494" y="3287754"/>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36" name="Freeform: Shape 59">
              <a:extLst>
                <a:ext uri="{FF2B5EF4-FFF2-40B4-BE49-F238E27FC236}">
                  <a16:creationId xmlns:a16="http://schemas.microsoft.com/office/drawing/2014/main" id="{179F46F9-FCC8-4C77-B65A-C82DEE9E5845}"/>
                </a:ext>
              </a:extLst>
            </p:cNvPr>
            <p:cNvSpPr/>
            <p:nvPr/>
          </p:nvSpPr>
          <p:spPr>
            <a:xfrm rot="10800000" flipV="1">
              <a:off x="5377442" y="2923992"/>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37" name="Freeform: Shape 60">
              <a:extLst>
                <a:ext uri="{FF2B5EF4-FFF2-40B4-BE49-F238E27FC236}">
                  <a16:creationId xmlns:a16="http://schemas.microsoft.com/office/drawing/2014/main" id="{DE9F323A-2935-4067-99B3-32FB1D39A718}"/>
                </a:ext>
              </a:extLst>
            </p:cNvPr>
            <p:cNvSpPr/>
            <p:nvPr/>
          </p:nvSpPr>
          <p:spPr>
            <a:xfrm rot="10800000" flipV="1">
              <a:off x="6744749" y="3278817"/>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38" name="Freeform: Shape 61">
              <a:extLst>
                <a:ext uri="{FF2B5EF4-FFF2-40B4-BE49-F238E27FC236}">
                  <a16:creationId xmlns:a16="http://schemas.microsoft.com/office/drawing/2014/main" id="{925861F6-3A1F-4A08-8C7C-D2D751F81A1E}"/>
                </a:ext>
              </a:extLst>
            </p:cNvPr>
            <p:cNvSpPr/>
            <p:nvPr/>
          </p:nvSpPr>
          <p:spPr>
            <a:xfrm>
              <a:off x="7449187" y="2901245"/>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grpSp>
    </p:spTree>
    <p:extLst>
      <p:ext uri="{BB962C8B-B14F-4D97-AF65-F5344CB8AC3E}">
        <p14:creationId xmlns:p14="http://schemas.microsoft.com/office/powerpoint/2010/main" val="3385652568"/>
      </p:ext>
    </p:extLst>
  </p:cSld>
  <p:clrMapOvr>
    <a:masterClrMapping/>
  </p:clrMapOvr>
  <mc:AlternateContent xmlns:mc="http://schemas.openxmlformats.org/markup-compatibility/2006" xmlns:p14="http://schemas.microsoft.com/office/powerpoint/2010/main">
    <mc:Choice Requires="p14">
      <p:transition spd="slow" p14:dur="225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fade">
                                      <p:cBhvr>
                                        <p:cTn id="14" dur="1500"/>
                                        <p:tgtEl>
                                          <p:spTgt spid="1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1000"/>
                                        <p:tgtEl>
                                          <p:spTgt spid="25">
                                            <p:txEl>
                                              <p:pRg st="0" end="0"/>
                                            </p:txEl>
                                          </p:spTgt>
                                        </p:tgtEl>
                                      </p:cBhvr>
                                    </p:animEffect>
                                    <p:anim calcmode="lin" valueType="num">
                                      <p:cBhvr>
                                        <p:cTn id="20"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1000"/>
                                        <p:tgtEl>
                                          <p:spTgt spid="2">
                                            <p:txEl>
                                              <p:pRg st="0" end="0"/>
                                            </p:txEl>
                                          </p:spTgt>
                                        </p:tgtEl>
                                      </p:cBhvr>
                                    </p:animEffect>
                                    <p:anim calcmode="lin" valueType="num">
                                      <p:cBhvr>
                                        <p:cTn id="2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10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heel(1)">
                                      <p:cBhvr>
                                        <p:cTn id="38" dur="1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310732" y="2725458"/>
            <a:ext cx="4777152" cy="1323439"/>
          </a:xfrm>
          <a:prstGeom prst="rect">
            <a:avLst/>
          </a:prstGeom>
          <a:noFill/>
        </p:spPr>
        <p:txBody>
          <a:bodyPr wrap="square" rtlCol="0" anchor="ctr">
            <a:spAutoFit/>
          </a:bodyPr>
          <a:lstStyle/>
          <a:p>
            <a:r>
              <a:rPr lang="bg-BG" altLang="ko-KR" sz="4000" b="1" dirty="0" smtClean="0">
                <a:solidFill>
                  <a:schemeClr val="bg1"/>
                </a:solidFill>
                <a:latin typeface="+mj-lt"/>
                <a:cs typeface="Arial" pitchFamily="34" charset="0"/>
              </a:rPr>
              <a:t>Отговор на трети въпрос</a:t>
            </a:r>
            <a:endParaRPr lang="ko-KR" altLang="en-US" sz="4000" b="1" dirty="0">
              <a:solidFill>
                <a:schemeClr val="bg1"/>
              </a:solidFill>
              <a:latin typeface="+mj-lt"/>
              <a:cs typeface="Arial" pitchFamily="34" charset="0"/>
            </a:endParaRPr>
          </a:p>
        </p:txBody>
      </p:sp>
    </p:spTree>
    <p:extLst>
      <p:ext uri="{BB962C8B-B14F-4D97-AF65-F5344CB8AC3E}">
        <p14:creationId xmlns:p14="http://schemas.microsoft.com/office/powerpoint/2010/main" val="134244956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084E826-761C-4980-9B99-1CF80CB73AD0}"/>
              </a:ext>
            </a:extLst>
          </p:cNvPr>
          <p:cNvGrpSpPr/>
          <p:nvPr/>
        </p:nvGrpSpPr>
        <p:grpSpPr>
          <a:xfrm>
            <a:off x="6696090" y="4202564"/>
            <a:ext cx="5128765" cy="2264288"/>
            <a:chOff x="6031523" y="778095"/>
            <a:chExt cx="5128765" cy="2264288"/>
          </a:xfrm>
        </p:grpSpPr>
        <p:sp>
          <p:nvSpPr>
            <p:cNvPr id="9" name="Rectangle 8">
              <a:extLst>
                <a:ext uri="{FF2B5EF4-FFF2-40B4-BE49-F238E27FC236}">
                  <a16:creationId xmlns:a16="http://schemas.microsoft.com/office/drawing/2014/main" id="{A5B29D82-6A98-463D-A002-35875D32DB85}"/>
                </a:ext>
              </a:extLst>
            </p:cNvPr>
            <p:cNvSpPr/>
            <p:nvPr/>
          </p:nvSpPr>
          <p:spPr>
            <a:xfrm>
              <a:off x="6383216" y="931985"/>
              <a:ext cx="4777072" cy="2110398"/>
            </a:xfrm>
            <a:prstGeom prst="rect">
              <a:avLst/>
            </a:prstGeom>
            <a:solidFill>
              <a:schemeClr val="accent2">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D05618F-4A57-444D-B8D3-B562EB3A9094}"/>
                </a:ext>
              </a:extLst>
            </p:cNvPr>
            <p:cNvSpPr/>
            <p:nvPr/>
          </p:nvSpPr>
          <p:spPr>
            <a:xfrm>
              <a:off x="6031523" y="778095"/>
              <a:ext cx="2115401"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B999AF-AD38-492F-ADD7-B8ACCC68292B}"/>
                </a:ext>
              </a:extLst>
            </p:cNvPr>
            <p:cNvSpPr txBox="1"/>
            <p:nvPr/>
          </p:nvSpPr>
          <p:spPr>
            <a:xfrm>
              <a:off x="6090375" y="815266"/>
              <a:ext cx="2162670" cy="307777"/>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Отговор на въпроса</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id="{46FE65E0-C83B-49FE-A097-74C60F79CC69}"/>
                </a:ext>
              </a:extLst>
            </p:cNvPr>
            <p:cNvSpPr txBox="1"/>
            <p:nvPr/>
          </p:nvSpPr>
          <p:spPr>
            <a:xfrm>
              <a:off x="6525936" y="1219970"/>
              <a:ext cx="4634352" cy="1815882"/>
            </a:xfrm>
            <a:prstGeom prst="rect">
              <a:avLst/>
            </a:prstGeom>
            <a:noFill/>
          </p:spPr>
          <p:txBody>
            <a:bodyPr wrap="square" rtlCol="0">
              <a:spAutoFit/>
            </a:bodyPr>
            <a:lstStyle/>
            <a:p>
              <a:r>
                <a:rPr lang="bg-BG" altLang="ko-KR" sz="1400" dirty="0" smtClean="0">
                  <a:solidFill>
                    <a:schemeClr val="bg1"/>
                  </a:solidFill>
                  <a:latin typeface="Arial" pitchFamily="34" charset="0"/>
                  <a:cs typeface="Arial" pitchFamily="34" charset="0"/>
                </a:rPr>
                <a:t>Основното препятствие е как да се постигне максимална производителност единствено с необходимата памет заделена за операционната система. Проблемът е в това как бързо да се премине към използване на втората операционна система и как да се използва правилно TLB-буферът, който притежава много по-голяма степен на асоциативност, отколкото другите типове кеш-памети.</a:t>
              </a:r>
              <a:endParaRPr lang="bg-BG" altLang="ko-KR" sz="1400" dirty="0">
                <a:solidFill>
                  <a:schemeClr val="bg1"/>
                </a:solidFill>
                <a:latin typeface="Arial" pitchFamily="34" charset="0"/>
                <a:cs typeface="Arial" pitchFamily="34" charset="0"/>
              </a:endParaRPr>
            </a:p>
          </p:txBody>
        </p:sp>
      </p:grpSp>
      <p:grpSp>
        <p:nvGrpSpPr>
          <p:cNvPr id="13" name="Group 12">
            <a:extLst>
              <a:ext uri="{FF2B5EF4-FFF2-40B4-BE49-F238E27FC236}">
                <a16:creationId xmlns:a16="http://schemas.microsoft.com/office/drawing/2014/main" id="{F9A5B5C5-70DB-40D6-8159-0733660FD818}"/>
              </a:ext>
            </a:extLst>
          </p:cNvPr>
          <p:cNvGrpSpPr/>
          <p:nvPr/>
        </p:nvGrpSpPr>
        <p:grpSpPr>
          <a:xfrm>
            <a:off x="7478958" y="579799"/>
            <a:ext cx="2612529" cy="2991002"/>
            <a:chOff x="6679933" y="841346"/>
            <a:chExt cx="2612529" cy="2991002"/>
          </a:xfrm>
        </p:grpSpPr>
        <p:sp>
          <p:nvSpPr>
            <p:cNvPr id="14" name="Rectangle 13">
              <a:extLst>
                <a:ext uri="{FF2B5EF4-FFF2-40B4-BE49-F238E27FC236}">
                  <a16:creationId xmlns:a16="http://schemas.microsoft.com/office/drawing/2014/main" id="{8C04C95E-CE4D-4872-AD43-842FE593C991}"/>
                </a:ext>
              </a:extLst>
            </p:cNvPr>
            <p:cNvSpPr/>
            <p:nvPr/>
          </p:nvSpPr>
          <p:spPr>
            <a:xfrm>
              <a:off x="7006223" y="979717"/>
              <a:ext cx="2286239" cy="2852631"/>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E925DAC-9DC7-4015-85D7-8EA0F3FD4AC5}"/>
                </a:ext>
              </a:extLst>
            </p:cNvPr>
            <p:cNvSpPr/>
            <p:nvPr/>
          </p:nvSpPr>
          <p:spPr>
            <a:xfrm>
              <a:off x="6679933" y="841346"/>
              <a:ext cx="1876581"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217EC30-FAF4-4BEF-8D30-052BAAE76070}"/>
                </a:ext>
              </a:extLst>
            </p:cNvPr>
            <p:cNvSpPr txBox="1"/>
            <p:nvPr/>
          </p:nvSpPr>
          <p:spPr>
            <a:xfrm>
              <a:off x="6701303" y="884767"/>
              <a:ext cx="1875456" cy="307777"/>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Виртуална памет</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F1424E76-DB0B-44E0-951A-219996937979}"/>
                </a:ext>
              </a:extLst>
            </p:cNvPr>
            <p:cNvSpPr txBox="1"/>
            <p:nvPr/>
          </p:nvSpPr>
          <p:spPr>
            <a:xfrm>
              <a:off x="7173717" y="1281339"/>
              <a:ext cx="1877468" cy="2462213"/>
            </a:xfrm>
            <a:prstGeom prst="rect">
              <a:avLst/>
            </a:prstGeom>
            <a:noFill/>
          </p:spPr>
          <p:txBody>
            <a:bodyPr wrap="square" rtlCol="0">
              <a:spAutoFit/>
            </a:bodyPr>
            <a:lstStyle/>
            <a:p>
              <a:r>
                <a:rPr lang="bg-BG" altLang="ko-KR" sz="1400" dirty="0" smtClean="0">
                  <a:solidFill>
                    <a:schemeClr val="bg1"/>
                  </a:solidFill>
                  <a:latin typeface="Arial" pitchFamily="34" charset="0"/>
                  <a:cs typeface="Arial" pitchFamily="34" charset="0"/>
                </a:rPr>
                <a:t>Виртуалната памет е адресируема памет. Адресът се нарича виртуален, но може да бъде срещнат в различни литературни източници и под наименованията </a:t>
              </a:r>
              <a:r>
                <a:rPr lang="ru-RU" altLang="ko-KR" sz="1400" dirty="0" smtClean="0">
                  <a:solidFill>
                    <a:schemeClr val="bg1"/>
                  </a:solidFill>
                  <a:latin typeface="Arial" pitchFamily="34" charset="0"/>
                  <a:cs typeface="Arial" pitchFamily="34" charset="0"/>
                </a:rPr>
                <a:t>логически</a:t>
              </a:r>
              <a:r>
                <a:rPr lang="ru-RU" altLang="ko-KR" sz="1400" dirty="0">
                  <a:solidFill>
                    <a:schemeClr val="bg1"/>
                  </a:solidFill>
                  <a:latin typeface="Arial" pitchFamily="34" charset="0"/>
                  <a:cs typeface="Arial" pitchFamily="34" charset="0"/>
                </a:rPr>
                <a:t>, математически и др.</a:t>
              </a:r>
              <a:endParaRPr lang="en-US" altLang="ko-KR" sz="1400" dirty="0">
                <a:solidFill>
                  <a:schemeClr val="bg1"/>
                </a:solidFill>
                <a:latin typeface="Arial" pitchFamily="34" charset="0"/>
                <a:cs typeface="Arial" pitchFamily="34" charset="0"/>
              </a:endParaRPr>
            </a:p>
          </p:txBody>
        </p:sp>
      </p:grpSp>
      <p:grpSp>
        <p:nvGrpSpPr>
          <p:cNvPr id="18" name="Group 17">
            <a:extLst>
              <a:ext uri="{FF2B5EF4-FFF2-40B4-BE49-F238E27FC236}">
                <a16:creationId xmlns:a16="http://schemas.microsoft.com/office/drawing/2014/main" id="{E6AAE7A2-6345-41B3-81CB-7B027A0DD739}"/>
              </a:ext>
            </a:extLst>
          </p:cNvPr>
          <p:cNvGrpSpPr/>
          <p:nvPr/>
        </p:nvGrpSpPr>
        <p:grpSpPr>
          <a:xfrm>
            <a:off x="2814423" y="393503"/>
            <a:ext cx="3242336" cy="4398182"/>
            <a:chOff x="4817213" y="655050"/>
            <a:chExt cx="3242336" cy="4398182"/>
          </a:xfrm>
        </p:grpSpPr>
        <p:sp>
          <p:nvSpPr>
            <p:cNvPr id="19" name="Rectangle 18">
              <a:extLst>
                <a:ext uri="{FF2B5EF4-FFF2-40B4-BE49-F238E27FC236}">
                  <a16:creationId xmlns:a16="http://schemas.microsoft.com/office/drawing/2014/main" id="{B04823C5-AAD3-4FB3-A25D-C238181A022C}"/>
                </a:ext>
              </a:extLst>
            </p:cNvPr>
            <p:cNvSpPr/>
            <p:nvPr/>
          </p:nvSpPr>
          <p:spPr>
            <a:xfrm>
              <a:off x="5555579" y="931985"/>
              <a:ext cx="2503970" cy="4084076"/>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426DEA-E145-4CB5-A124-03449CFBB3D2}"/>
                </a:ext>
              </a:extLst>
            </p:cNvPr>
            <p:cNvSpPr/>
            <p:nvPr/>
          </p:nvSpPr>
          <p:spPr>
            <a:xfrm>
              <a:off x="4827604" y="655050"/>
              <a:ext cx="1790193"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5DFB5B5-FA64-4BEE-B753-0656AB389907}"/>
                </a:ext>
              </a:extLst>
            </p:cNvPr>
            <p:cNvSpPr txBox="1"/>
            <p:nvPr/>
          </p:nvSpPr>
          <p:spPr>
            <a:xfrm>
              <a:off x="4817213" y="692123"/>
              <a:ext cx="1810976" cy="307777"/>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Виртуална памет</a:t>
              </a:r>
              <a:endParaRPr lang="ko-KR" altLang="en-US" sz="1400" b="1" dirty="0">
                <a:solidFill>
                  <a:schemeClr val="bg1"/>
                </a:solidFill>
                <a:cs typeface="Arial" pitchFamily="34" charset="0"/>
              </a:endParaRPr>
            </a:p>
          </p:txBody>
        </p:sp>
        <p:sp>
          <p:nvSpPr>
            <p:cNvPr id="22" name="TextBox 21">
              <a:extLst>
                <a:ext uri="{FF2B5EF4-FFF2-40B4-BE49-F238E27FC236}">
                  <a16:creationId xmlns:a16="http://schemas.microsoft.com/office/drawing/2014/main" id="{D6C24BE7-F4B7-4B22-90D0-D58085FC6A1F}"/>
                </a:ext>
              </a:extLst>
            </p:cNvPr>
            <p:cNvSpPr txBox="1"/>
            <p:nvPr/>
          </p:nvSpPr>
          <p:spPr>
            <a:xfrm>
              <a:off x="5684151" y="1082914"/>
              <a:ext cx="2354028" cy="3970318"/>
            </a:xfrm>
            <a:prstGeom prst="rect">
              <a:avLst/>
            </a:prstGeom>
            <a:noFill/>
          </p:spPr>
          <p:txBody>
            <a:bodyPr wrap="square" rtlCol="0">
              <a:spAutoFit/>
            </a:bodyPr>
            <a:lstStyle/>
            <a:p>
              <a:r>
                <a:rPr lang="bg-BG" altLang="ko-KR" sz="1400" dirty="0" smtClean="0">
                  <a:solidFill>
                    <a:schemeClr val="bg1"/>
                  </a:solidFill>
                  <a:latin typeface="Arial" pitchFamily="34" charset="0"/>
                  <a:cs typeface="Arial" pitchFamily="34" charset="0"/>
                </a:rPr>
                <a:t>Виртуалната памет е множество отделни блокове от последователни адреси (страници). Най-разпространеният </a:t>
              </a:r>
              <a:r>
                <a:rPr lang="ru-RU" altLang="ko-KR" sz="1400" dirty="0" smtClean="0">
                  <a:solidFill>
                    <a:schemeClr val="bg1"/>
                  </a:solidFill>
                  <a:latin typeface="Arial" pitchFamily="34" charset="0"/>
                  <a:cs typeface="Arial" pitchFamily="34" charset="0"/>
                </a:rPr>
                <a:t>размер </a:t>
              </a:r>
              <a:r>
                <a:rPr lang="bg-BG" altLang="ko-KR" sz="1400" dirty="0" smtClean="0">
                  <a:solidFill>
                    <a:schemeClr val="bg1"/>
                  </a:solidFill>
                  <a:latin typeface="Arial" pitchFamily="34" charset="0"/>
                  <a:cs typeface="Arial" pitchFamily="34" charset="0"/>
                </a:rPr>
                <a:t>на една страница е 4KB. Тези страници съществуват независимо една от друга. Първоначално идеята </a:t>
              </a:r>
              <a:r>
                <a:rPr lang="ru-RU" altLang="ko-KR" sz="1400" dirty="0" smtClean="0">
                  <a:solidFill>
                    <a:schemeClr val="bg1"/>
                  </a:solidFill>
                  <a:latin typeface="Arial" pitchFamily="34" charset="0"/>
                  <a:cs typeface="Arial" pitchFamily="34" charset="0"/>
                </a:rPr>
                <a:t>е </a:t>
              </a:r>
              <a:r>
                <a:rPr lang="bg-BG" altLang="ko-KR" sz="1400" dirty="0" smtClean="0">
                  <a:solidFill>
                    <a:schemeClr val="bg1"/>
                  </a:solidFill>
                  <a:latin typeface="Arial" pitchFamily="34" charset="0"/>
                  <a:cs typeface="Arial" pitchFamily="34" charset="0"/>
                </a:rPr>
                <a:t>била необходимите в момента страници да са в реалната памет, а останалите на диска. Но</a:t>
              </a:r>
              <a:r>
                <a:rPr lang="ru-RU" altLang="ko-KR" sz="1400" dirty="0" smtClean="0">
                  <a:solidFill>
                    <a:schemeClr val="bg1"/>
                  </a:solidFill>
                  <a:latin typeface="Arial" pitchFamily="34" charset="0"/>
                  <a:cs typeface="Arial" pitchFamily="34" charset="0"/>
                </a:rPr>
                <a:t> </a:t>
              </a:r>
              <a:r>
                <a:rPr lang="ru-RU" altLang="ko-KR" sz="1400" dirty="0">
                  <a:solidFill>
                    <a:schemeClr val="bg1"/>
                  </a:solidFill>
                  <a:latin typeface="Arial" pitchFamily="34" charset="0"/>
                  <a:cs typeface="Arial" pitchFamily="34" charset="0"/>
                </a:rPr>
                <a:t>в наши дни </a:t>
              </a:r>
              <a:r>
                <a:rPr lang="bg-BG" altLang="ko-KR" sz="1400" dirty="0" smtClean="0">
                  <a:solidFill>
                    <a:schemeClr val="bg1"/>
                  </a:solidFill>
                  <a:latin typeface="Arial" pitchFamily="34" charset="0"/>
                  <a:cs typeface="Arial" pitchFamily="34" charset="0"/>
                </a:rPr>
                <a:t>реалното адресно пространство е колкото виртуалното</a:t>
              </a:r>
              <a:r>
                <a:rPr lang="ru-RU" altLang="ko-KR" sz="1400" dirty="0" smtClean="0">
                  <a:solidFill>
                    <a:schemeClr val="bg1"/>
                  </a:solidFill>
                  <a:latin typeface="Arial" pitchFamily="34" charset="0"/>
                  <a:cs typeface="Arial" pitchFamily="34" charset="0"/>
                </a:rPr>
                <a:t>.</a:t>
              </a:r>
              <a:r>
                <a:rPr lang="en-US" altLang="ko-KR" sz="1400" dirty="0" smtClean="0">
                  <a:solidFill>
                    <a:schemeClr val="bg1"/>
                  </a:solidFill>
                  <a:latin typeface="Arial" pitchFamily="34" charset="0"/>
                  <a:cs typeface="Arial" pitchFamily="34" charset="0"/>
                </a:rPr>
                <a:t> </a:t>
              </a:r>
              <a:endParaRPr lang="en-US" altLang="ko-KR" sz="1400" dirty="0">
                <a:solidFill>
                  <a:schemeClr val="bg1"/>
                </a:solidFill>
                <a:latin typeface="Arial" pitchFamily="34" charset="0"/>
                <a:cs typeface="Arial" pitchFamily="34" charset="0"/>
              </a:endParaRPr>
            </a:p>
          </p:txBody>
        </p:sp>
      </p:grpSp>
      <p:sp>
        <p:nvSpPr>
          <p:cNvPr id="30" name="TextBox 29">
            <a:extLst>
              <a:ext uri="{FF2B5EF4-FFF2-40B4-BE49-F238E27FC236}">
                <a16:creationId xmlns:a16="http://schemas.microsoft.com/office/drawing/2014/main" id="{CA153A9F-2C4A-45AC-A502-A09FD356C802}"/>
              </a:ext>
            </a:extLst>
          </p:cNvPr>
          <p:cNvSpPr txBox="1"/>
          <p:nvPr/>
        </p:nvSpPr>
        <p:spPr>
          <a:xfrm>
            <a:off x="415693" y="4989524"/>
            <a:ext cx="6280397" cy="1477328"/>
          </a:xfrm>
          <a:prstGeom prst="rect">
            <a:avLst/>
          </a:prstGeom>
          <a:noFill/>
        </p:spPr>
        <p:txBody>
          <a:bodyPr wrap="square" lIns="36000" tIns="0" rIns="36000" bIns="0" rtlCol="0" anchor="ctr">
            <a:spAutoFit/>
          </a:bodyPr>
          <a:lstStyle/>
          <a:p>
            <a:r>
              <a:rPr lang="bg-BG" altLang="ko-KR" sz="3200" dirty="0" smtClean="0">
                <a:solidFill>
                  <a:schemeClr val="bg1"/>
                </a:solidFill>
                <a:latin typeface="+mj-lt"/>
              </a:rPr>
              <a:t>Едновременна работа на две операционни системи </a:t>
            </a:r>
            <a:r>
              <a:rPr lang="en-US" altLang="ko-KR" sz="3200" dirty="0" smtClean="0">
                <a:solidFill>
                  <a:schemeClr val="bg1"/>
                </a:solidFill>
                <a:latin typeface="+mj-lt"/>
              </a:rPr>
              <a:t>(</a:t>
            </a:r>
            <a:r>
              <a:rPr lang="bg-BG" altLang="ko-KR" sz="3200" dirty="0" smtClean="0">
                <a:solidFill>
                  <a:schemeClr val="bg1"/>
                </a:solidFill>
                <a:latin typeface="+mj-lt"/>
              </a:rPr>
              <a:t>конкурентност</a:t>
            </a:r>
            <a:r>
              <a:rPr lang="en-US" altLang="ko-KR" sz="3200" dirty="0" smtClean="0">
                <a:solidFill>
                  <a:schemeClr val="bg1"/>
                </a:solidFill>
                <a:latin typeface="+mj-lt"/>
              </a:rPr>
              <a:t>)</a:t>
            </a:r>
            <a:endParaRPr lang="ko-KR" altLang="en-US" sz="3200" dirty="0">
              <a:solidFill>
                <a:schemeClr val="bg1"/>
              </a:solidFill>
              <a:latin typeface="+mj-lt"/>
            </a:endParaRPr>
          </a:p>
        </p:txBody>
      </p:sp>
    </p:spTree>
    <p:extLst>
      <p:ext uri="{BB962C8B-B14F-4D97-AF65-F5344CB8AC3E}">
        <p14:creationId xmlns:p14="http://schemas.microsoft.com/office/powerpoint/2010/main" val="3097029842"/>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10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21C0FD-B5EF-4D94-BE2E-60F02BDA3D98}"/>
              </a:ext>
            </a:extLst>
          </p:cNvPr>
          <p:cNvSpPr txBox="1"/>
          <p:nvPr/>
        </p:nvSpPr>
        <p:spPr>
          <a:xfrm>
            <a:off x="8392578" y="1674674"/>
            <a:ext cx="3301191" cy="3108543"/>
          </a:xfrm>
          <a:prstGeom prst="rect">
            <a:avLst/>
          </a:prstGeom>
          <a:noFill/>
        </p:spPr>
        <p:txBody>
          <a:bodyPr wrap="square" rtlCol="0">
            <a:spAutoFit/>
          </a:bodyPr>
          <a:lstStyle/>
          <a:p>
            <a:r>
              <a:rPr lang="bg-BG" altLang="ko-KR" sz="1400" dirty="0" smtClean="0">
                <a:solidFill>
                  <a:schemeClr val="bg1"/>
                </a:solidFill>
                <a:cs typeface="Arial" pitchFamily="34" charset="0"/>
              </a:rPr>
              <a:t>Трябва да се имат предвид несполуките, които може да се получат при обръщение към този буфер, тъй като те водят до генериране на прекъсвания. Обикновено, стандартен подход е да заделим някакъв брой TLB записи за всяко ядро и да подсигурим, че тези ядра ще работят правилно с виртуалната памет. Но за жалост, хардуерът и в частност Интел архитектурите поправят настъпилите проблеми с TLB буфера без нашето знание.</a:t>
            </a:r>
            <a:endParaRPr lang="bg-BG" altLang="ko-KR" sz="1400" dirty="0">
              <a:solidFill>
                <a:schemeClr val="bg1"/>
              </a:solidFill>
              <a:cs typeface="Arial" pitchFamily="34" charset="0"/>
            </a:endParaRPr>
          </a:p>
        </p:txBody>
      </p:sp>
      <p:sp>
        <p:nvSpPr>
          <p:cNvPr id="14" name="TextBox 13">
            <a:extLst>
              <a:ext uri="{FF2B5EF4-FFF2-40B4-BE49-F238E27FC236}">
                <a16:creationId xmlns:a16="http://schemas.microsoft.com/office/drawing/2014/main" id="{3A0F0CE4-1AA4-4781-A459-F01954AE5FAA}"/>
              </a:ext>
            </a:extLst>
          </p:cNvPr>
          <p:cNvSpPr txBox="1">
            <a:spLocks/>
          </p:cNvSpPr>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172000" y="482442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7" name="Text Placeholder 1">
            <a:extLst>
              <a:ext uri="{FF2B5EF4-FFF2-40B4-BE49-F238E27FC236}">
                <a16:creationId xmlns:a16="http://schemas.microsoft.com/office/drawing/2014/main" id="{DE75FCF7-AF4B-42AF-B16E-A23B01A44B88}"/>
              </a:ext>
            </a:extLst>
          </p:cNvPr>
          <p:cNvSpPr txBox="1">
            <a:spLocks/>
          </p:cNvSpPr>
          <p:nvPr/>
        </p:nvSpPr>
        <p:spPr>
          <a:xfrm>
            <a:off x="4062144" y="6034978"/>
            <a:ext cx="3962219"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bg-BG" sz="3600" spc="300" dirty="0" smtClean="0">
                <a:solidFill>
                  <a:schemeClr val="accent2"/>
                </a:solidFill>
                <a:latin typeface="+mj-lt"/>
              </a:rPr>
              <a:t>ОСНОВНИЯТ ПРОБЛЕМ</a:t>
            </a:r>
            <a:endParaRPr lang="en-US" sz="3600" spc="300" dirty="0">
              <a:solidFill>
                <a:schemeClr val="accent2"/>
              </a:solidFill>
              <a:latin typeface="+mj-lt"/>
            </a:endParaRPr>
          </a:p>
        </p:txBody>
      </p:sp>
      <p:pic>
        <p:nvPicPr>
          <p:cNvPr id="6" name="Picture Placeholder 5"/>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2930" r="22930"/>
          <a:stretch>
            <a:fillRect/>
          </a:stretch>
        </p:blipFill>
        <p:spPr/>
      </p:pic>
    </p:spTree>
    <p:extLst>
      <p:ext uri="{BB962C8B-B14F-4D97-AF65-F5344CB8AC3E}">
        <p14:creationId xmlns:p14="http://schemas.microsoft.com/office/powerpoint/2010/main" val="1613285697"/>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25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1000"/>
                                        <p:tgtEl>
                                          <p:spTgt spid="13">
                                            <p:txEl>
                                              <p:pRg st="0" end="0"/>
                                            </p:txEl>
                                          </p:spTgt>
                                        </p:tgtEl>
                                      </p:cBhvr>
                                    </p:animEffect>
                                    <p:anim calcmode="lin" valueType="num">
                                      <p:cBhvr>
                                        <p:cTn id="2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1192</Words>
  <Application>Microsoft Office PowerPoint</Application>
  <PresentationFormat>Widescreen</PresentationFormat>
  <Paragraphs>48</Paragraphs>
  <Slides>11</Slides>
  <Notes>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Станислав Стоянов</dc:creator>
  <cp:lastModifiedBy>Станислав Стоянов</cp:lastModifiedBy>
  <cp:revision>156</cp:revision>
  <dcterms:created xsi:type="dcterms:W3CDTF">2019-01-14T06:35:35Z</dcterms:created>
  <dcterms:modified xsi:type="dcterms:W3CDTF">2020-05-22T12:35:37Z</dcterms:modified>
</cp:coreProperties>
</file>